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83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85" r:id="rId17"/>
    <p:sldId id="273" r:id="rId18"/>
    <p:sldId id="274" r:id="rId19"/>
    <p:sldId id="275" r:id="rId20"/>
    <p:sldId id="276" r:id="rId21"/>
    <p:sldId id="277" r:id="rId22"/>
    <p:sldId id="279" r:id="rId23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56" y="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C024F-5ED0-4471-9A64-950F99777B8E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D9ADE5-86C8-4EE5-90E7-3AB38C2D51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74122" y="3692058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</a:rPr>
              <a:t> 第三节</a:t>
            </a:r>
            <a:r>
              <a:rPr lang="en-US" altLang="zh-CN" sz="2400" dirty="0">
                <a:solidFill>
                  <a:schemeClr val="tx1"/>
                </a:solidFill>
              </a:rPr>
              <a:t>《</a:t>
            </a:r>
            <a:r>
              <a:rPr lang="zh-CN" altLang="en-US" sz="2400" dirty="0">
                <a:solidFill>
                  <a:schemeClr val="tx1"/>
                </a:solidFill>
              </a:rPr>
              <a:t>美丽家园</a:t>
            </a:r>
            <a:r>
              <a:rPr lang="en-US" altLang="zh-CN" sz="2400" dirty="0">
                <a:solidFill>
                  <a:schemeClr val="tx1"/>
                </a:solidFill>
              </a:rPr>
              <a:t>》</a:t>
            </a:r>
          </a:p>
          <a:p>
            <a:pPr algn="ctr"/>
            <a:r>
              <a:rPr lang="zh-CN" altLang="en-US" sz="2400" dirty="0">
                <a:solidFill>
                  <a:schemeClr val="tx1"/>
                </a:solidFill>
              </a:rPr>
              <a:t>设计制作：杨琼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5A7BF918-3724-7BCA-DE8D-82D30380FB20}"/>
              </a:ext>
            </a:extLst>
          </p:cNvPr>
          <p:cNvSpPr txBox="1">
            <a:spLocks/>
          </p:cNvSpPr>
          <p:nvPr/>
        </p:nvSpPr>
        <p:spPr>
          <a:xfrm>
            <a:off x="1668463" y="1633538"/>
            <a:ext cx="7767637" cy="1646237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CN" altLang="en-US" sz="4800">
                <a:solidFill>
                  <a:schemeClr val="accent1">
                    <a:lumMod val="75000"/>
                  </a:schemeClr>
                </a:solidFill>
                <a:ea typeface="方正姚体" panose="02010601030101010101" pitchFamily="2" charset="-122"/>
              </a:rPr>
              <a:t>第二单元</a:t>
            </a:r>
            <a:r>
              <a:rPr lang="en-US" altLang="zh-CN" sz="4800">
                <a:solidFill>
                  <a:schemeClr val="accent1">
                    <a:lumMod val="75000"/>
                  </a:schemeClr>
                </a:solidFill>
                <a:ea typeface="方正姚体" panose="02010601030101010101" pitchFamily="2" charset="-122"/>
              </a:rPr>
              <a:t>《</a:t>
            </a:r>
            <a:r>
              <a:rPr lang="zh-CN" altLang="en-US" sz="4800">
                <a:solidFill>
                  <a:schemeClr val="accent1">
                    <a:lumMod val="75000"/>
                  </a:schemeClr>
                </a:solidFill>
                <a:ea typeface="方正姚体" panose="02010601030101010101" pitchFamily="2" charset="-122"/>
              </a:rPr>
              <a:t>音乐与自然</a:t>
            </a:r>
            <a:r>
              <a:rPr lang="en-US" altLang="zh-CN" sz="4800">
                <a:solidFill>
                  <a:schemeClr val="accent1">
                    <a:lumMod val="75000"/>
                  </a:schemeClr>
                </a:solidFill>
                <a:ea typeface="方正姚体" panose="02010601030101010101" pitchFamily="2" charset="-122"/>
              </a:rPr>
              <a:t>》</a:t>
            </a:r>
            <a:endParaRPr lang="zh-CN" altLang="en-US" sz="4800" dirty="0">
              <a:solidFill>
                <a:schemeClr val="accent1">
                  <a:lumMod val="75000"/>
                </a:schemeClr>
              </a:solidFill>
              <a:ea typeface="方正姚体" panose="02010601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9327" y="733586"/>
            <a:ext cx="8596668" cy="1320800"/>
          </a:xfrm>
        </p:spPr>
        <p:txBody>
          <a:bodyPr/>
          <a:lstStyle/>
          <a:p>
            <a:pPr algn="ctr"/>
            <a:r>
              <a:rPr lang="zh-CN" altLang="en-US" dirty="0">
                <a:solidFill>
                  <a:schemeClr val="accent2"/>
                </a:solidFill>
              </a:rPr>
              <a:t>拓  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2541" y="1656894"/>
            <a:ext cx="8596668" cy="3880773"/>
          </a:xfrm>
        </p:spPr>
        <p:txBody>
          <a:bodyPr>
            <a:normAutofit/>
          </a:bodyPr>
          <a:lstStyle/>
          <a:p>
            <a:pPr marL="0" marR="0" indent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音乐的发展与歌词的搭配和音乐形象的塑造密切相关。</a:t>
            </a:r>
            <a:endParaRPr lang="zh-CN" altLang="en-US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感兴趣的同学可以查找不同版本的作品聆听欣赏。</a:t>
            </a: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000" kern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小组讨论：长江流域的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只此青绿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000" kern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再识《千里江山图》。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8964" y="1774788"/>
            <a:ext cx="2102907" cy="762000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3200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黄河颂</a:t>
            </a:r>
            <a:r>
              <a:rPr lang="en-US" altLang="zh-CN" sz="3200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endParaRPr lang="zh-CN" altLang="en-US" sz="3200" b="1" kern="0" dirty="0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2031" y="2832846"/>
            <a:ext cx="10089515" cy="3348243"/>
          </a:xfrm>
        </p:spPr>
        <p:txBody>
          <a:bodyPr>
            <a:normAutofit/>
          </a:bodyPr>
          <a:lstStyle/>
          <a:p>
            <a:pPr marL="0" marR="0" lvl="0" indent="0" fontAlgn="base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全体学生朗诵。</a:t>
            </a:r>
            <a:endParaRPr lang="zh-CN" altLang="en-US" sz="2000" kern="1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endParaRPr lang="en-US" altLang="zh-CN" sz="2000" kern="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啊，朋友！</a:t>
            </a:r>
            <a:endParaRPr lang="zh-CN" altLang="en-US" sz="2000" kern="10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黄河以它英雄的气魄，出现在亚洲的原野； </a:t>
            </a:r>
            <a:endParaRPr lang="en-US" altLang="zh-CN" sz="2000" kern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它表现出我们民族的精神：伟大而又坚强！</a:t>
            </a:r>
            <a:endParaRPr lang="zh-CN" altLang="en-US" sz="2000" kern="10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这里，我们向着黄河，唱出我们的赞歌。</a:t>
            </a:r>
            <a:endParaRPr lang="en-US" altLang="zh-CN" sz="2000" kern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969D0269-20B6-5401-205B-025324C0C794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聆听与感悟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2210" y="2375647"/>
            <a:ext cx="9703622" cy="1196408"/>
          </a:xfrm>
        </p:spPr>
        <p:txBody>
          <a:bodyPr>
            <a:no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视听廖昌永版本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黄河颂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，注意节拍的变换对于情感的助推和形象的塑造。</a:t>
            </a:r>
            <a:endParaRPr lang="en-US" altLang="zh-CN" sz="2000" kern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注意：“掀起</a:t>
            </a:r>
            <a:r>
              <a:rPr lang="zh-CN" altLang="en-US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万丈狂澜”部分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音乐下行和力度变化的张力。</a:t>
            </a:r>
            <a:endParaRPr lang="zh-CN" altLang="en-US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89FACDC7-97FE-B83F-24F1-81C25750AD4C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唱奏表演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6054" y="2465294"/>
            <a:ext cx="4371975" cy="2969850"/>
          </a:xfrm>
        </p:spPr>
        <p:txBody>
          <a:bodyPr>
            <a:norm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《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黄河颂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是大型声乐套曲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黄河大合唱</a:t>
            </a:r>
            <a:r>
              <a:rPr lang="en-US" altLang="zh-CN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200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的第二乐章</a:t>
            </a:r>
            <a:r>
              <a:rPr lang="zh-CN" altLang="zh-CN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000" kern="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歌曲首尾呼应，一气呵成，表现出黄河的绵延浩瀚与奔腾不息。</a:t>
            </a: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zh-CN" sz="2400" kern="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029" y="1096516"/>
            <a:ext cx="7060446" cy="4966366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F0485EF7-CADD-DF9F-4B80-4F9E37420277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分析欣赏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8BCE9DF3-AC63-97FD-AA36-F8C2A3EFB350}"/>
              </a:ext>
            </a:extLst>
          </p:cNvPr>
          <p:cNvSpPr txBox="1"/>
          <p:nvPr/>
        </p:nvSpPr>
        <p:spPr>
          <a:xfrm>
            <a:off x="1206590" y="1575341"/>
            <a:ext cx="7745277" cy="4636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   黄河发源于巴颜喀拉山北麓，是我国第二大河，世界第五大河，因河水黄浊而得名。黄河流经青海、四川、甘肃、宁夏、内蒙古、陕西、山西、河南、山东 9个省（直辖市、自治区），汇集了 40多条主要支流，最后注入渤海。黄河流域是我国开发最早的地区。在世界各地大都还处在蒙昧状态的时候，我们勤劳勇敢的祖先就在这块广阔的土地上披荆斩棘，劳动生息，创造了灿烂夺目的华夏文明。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   黄河与长江，同为中华文明的源流，不仅哺育着一代又一代中华儿女，也造就了中华民族特有的风骨、血脉与魂魄。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   如今，我国正加大力度推动黄河流域生态保护和高质量发展。黄河将继续奔流不息，造福中华民族。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07D7A1F-BCDE-DEE8-3D01-0254C00A3966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文化理解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790950" y="2160589"/>
            <a:ext cx="6057900" cy="3880773"/>
          </a:xfrm>
        </p:spPr>
        <p:txBody>
          <a:bodyPr>
            <a:norm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冼星海，中国近代著名作曲家、钢琴家，有“人民音乐家”之称。</a:t>
            </a:r>
            <a:r>
              <a:rPr lang="zh-CN" altLang="zh-CN" sz="2000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代表作有《黄河大合唱》《在太行山上》《到敌人后方去》等。</a:t>
            </a:r>
            <a:endParaRPr lang="zh-CN" altLang="en-US" sz="2000" kern="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b="11614"/>
          <a:stretch>
            <a:fillRect/>
          </a:stretch>
        </p:blipFill>
        <p:spPr>
          <a:xfrm>
            <a:off x="481093" y="1073187"/>
            <a:ext cx="3086100" cy="37884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26696" y="2173441"/>
            <a:ext cx="7491688" cy="1689918"/>
          </a:xfrm>
        </p:spPr>
        <p:txBody>
          <a:bodyPr>
            <a:no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提问：</a:t>
            </a:r>
            <a:r>
              <a:rPr lang="zh-CN" altLang="zh-CN" sz="2000" dirty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这首作品你在哪里听到过？你认为它适合在哪些场合使用？</a:t>
            </a:r>
            <a:endParaRPr lang="zh-CN" altLang="en-US" sz="20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 descr="水中的石头上&#10;&#10;描述已自动生成">
            <a:extLst>
              <a:ext uri="{FF2B5EF4-FFF2-40B4-BE49-F238E27FC236}">
                <a16:creationId xmlns:a16="http://schemas.microsoft.com/office/drawing/2014/main" id="{07D34B25-8872-541E-30E6-BA57E364C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517" y="2989407"/>
            <a:ext cx="7100047" cy="3527228"/>
          </a:xfrm>
          <a:prstGeom prst="rect">
            <a:avLst/>
          </a:prstGeo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37078839-6AA7-7A56-6CA9-2094C3757D70}"/>
              </a:ext>
            </a:extLst>
          </p:cNvPr>
          <p:cNvSpPr txBox="1">
            <a:spLocks/>
          </p:cNvSpPr>
          <p:nvPr/>
        </p:nvSpPr>
        <p:spPr>
          <a:xfrm>
            <a:off x="2438400" y="1543177"/>
            <a:ext cx="4902056" cy="6302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zh-CN" sz="3200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3200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江山如画</a:t>
            </a:r>
            <a:r>
              <a:rPr lang="en-US" altLang="zh-CN" sz="3200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endParaRPr lang="zh-CN" altLang="en-US" sz="3200" b="1" kern="0" dirty="0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43FD1420-FC4C-273E-F792-3EDF2682FF56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聆听与感悟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54236" y="923821"/>
            <a:ext cx="5205241" cy="912728"/>
          </a:xfrm>
        </p:spPr>
        <p:txBody>
          <a:bodyPr>
            <a:normAutofit fontScale="92500" lnSpcReduction="20000"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2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聆听乐曲，</a:t>
            </a:r>
            <a:r>
              <a:rPr lang="en-US" altLang="zh-CN" sz="22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2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段主题出现了几次？</a:t>
            </a:r>
            <a:endParaRPr lang="en-US" altLang="zh-CN" sz="2200" kern="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200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尝试为此曲主题编配歌词，并进行演唱。</a:t>
            </a: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4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73" y="1897751"/>
            <a:ext cx="7223439" cy="3611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4087" y="1795087"/>
            <a:ext cx="9171838" cy="3880773"/>
          </a:xfrm>
        </p:spPr>
        <p:txBody>
          <a:bodyPr>
            <a:normAutofit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祖国大好河山是中华传统文化中永恒的主题之一。</a:t>
            </a:r>
            <a:endParaRPr lang="en-US" altLang="zh-CN" sz="200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kern="1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zh-CN" sz="2000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试搜集国内与美景相关的音乐、文学与美术作品等，尝试制作宣传片，感受不同艺术形式的特点，用《江山如画》做配乐，表达对祖国的热爱之情。</a:t>
            </a:r>
          </a:p>
          <a:p>
            <a:pPr marL="0" indent="0">
              <a:buNone/>
            </a:pPr>
            <a:endParaRPr lang="zh-CN" altLang="en-US" sz="2400" dirty="0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9C62D86C-BD74-4600-22F9-C5750C252865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文化理解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5959" y="85725"/>
            <a:ext cx="8596668" cy="1320800"/>
          </a:xfrm>
        </p:spPr>
        <p:txBody>
          <a:bodyPr>
            <a:normAutofit/>
          </a:bodyPr>
          <a:lstStyle/>
          <a:p>
            <a:pPr marL="0" marR="0" algn="ctr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kern="0" dirty="0">
                <a:solidFill>
                  <a:schemeClr val="accent2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赞颂古今 朗诵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22196" y="1406525"/>
            <a:ext cx="8596668" cy="51943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2800" dirty="0">
                <a:solidFill>
                  <a:schemeClr val="accent2"/>
                </a:solidFill>
              </a:rPr>
              <a:t>念奴娇</a:t>
            </a:r>
            <a:r>
              <a:rPr lang="en-US" altLang="zh-CN" sz="2800" dirty="0">
                <a:solidFill>
                  <a:schemeClr val="accent2"/>
                </a:solidFill>
              </a:rPr>
              <a:t>·</a:t>
            </a:r>
            <a:r>
              <a:rPr lang="zh-CN" altLang="en-US" sz="2800" dirty="0">
                <a:solidFill>
                  <a:schemeClr val="accent2"/>
                </a:solidFill>
              </a:rPr>
              <a:t>赤壁怀古</a:t>
            </a:r>
          </a:p>
          <a:p>
            <a:pPr marL="0" indent="0" algn="ctr">
              <a:buNone/>
            </a:pPr>
            <a:r>
              <a:rPr lang="en-US" altLang="zh-CN" sz="2000" dirty="0"/>
              <a:t>〔</a:t>
            </a:r>
            <a:r>
              <a:rPr lang="zh-CN" altLang="en-US" sz="2000" dirty="0"/>
              <a:t>宋</a:t>
            </a:r>
            <a:r>
              <a:rPr lang="en-US" altLang="zh-CN" sz="2000" dirty="0"/>
              <a:t>〕</a:t>
            </a:r>
            <a:r>
              <a:rPr lang="zh-CN" altLang="en-US" sz="2000" dirty="0"/>
              <a:t>苏轼</a:t>
            </a:r>
            <a:endParaRPr lang="en-US" altLang="zh-CN" sz="2000" dirty="0"/>
          </a:p>
          <a:p>
            <a:pPr marL="0" indent="0" algn="ctr">
              <a:buNone/>
            </a:pPr>
            <a:endParaRPr lang="zh-CN" altLang="en-US" sz="2000" dirty="0"/>
          </a:p>
          <a:p>
            <a:pPr marL="0" indent="0" algn="ctr">
              <a:buNone/>
            </a:pPr>
            <a:r>
              <a:rPr lang="zh-CN" altLang="en-US" sz="2000" dirty="0"/>
              <a:t>大江东去，浪淘尽，千古风流人物。</a:t>
            </a:r>
          </a:p>
          <a:p>
            <a:pPr marL="0" indent="0" algn="ctr">
              <a:buNone/>
            </a:pPr>
            <a:r>
              <a:rPr lang="zh-CN" altLang="en-US" sz="2000" dirty="0"/>
              <a:t>故垒西边，人道是，三国周郎赤壁。</a:t>
            </a:r>
            <a:endParaRPr lang="en-US" altLang="zh-CN" sz="2000" dirty="0"/>
          </a:p>
          <a:p>
            <a:pPr marL="0" indent="0" algn="ctr">
              <a:buNone/>
            </a:pPr>
            <a:r>
              <a:rPr lang="zh-CN" altLang="en-US" sz="2000" dirty="0"/>
              <a:t>乱石穿空，惊涛拍岸，卷起千堆雪。</a:t>
            </a:r>
            <a:endParaRPr lang="en-US" altLang="zh-CN" sz="2000" dirty="0"/>
          </a:p>
          <a:p>
            <a:pPr marL="0" indent="0" algn="ctr">
              <a:buNone/>
            </a:pPr>
            <a:r>
              <a:rPr lang="zh-CN" altLang="en-US" sz="2000" dirty="0"/>
              <a:t>江山如画，一时多少豪杰。  </a:t>
            </a:r>
            <a:endParaRPr lang="en-US" altLang="zh-CN" sz="2000" dirty="0"/>
          </a:p>
          <a:p>
            <a:pPr marL="0" indent="0" algn="ctr">
              <a:buNone/>
            </a:pPr>
            <a:r>
              <a:rPr lang="zh-CN" altLang="en-US" sz="2000" dirty="0"/>
              <a:t>遥想公瑾当年，小乔初嫁了，雄姿英发。</a:t>
            </a:r>
            <a:endParaRPr lang="en-US" altLang="zh-CN" sz="2000" dirty="0"/>
          </a:p>
          <a:p>
            <a:pPr marL="0" indent="0" algn="ctr">
              <a:buNone/>
            </a:pPr>
            <a:r>
              <a:rPr lang="zh-CN" altLang="en-US" sz="2000" dirty="0"/>
              <a:t>羽扇纶巾，谈笑间，樯橹灰飞烟灭。</a:t>
            </a:r>
            <a:endParaRPr lang="en-US" altLang="zh-CN" sz="2000" dirty="0"/>
          </a:p>
          <a:p>
            <a:pPr marL="0" indent="0" algn="ctr">
              <a:buNone/>
            </a:pPr>
            <a:r>
              <a:rPr lang="zh-CN" altLang="en-US" sz="2000" dirty="0"/>
              <a:t>故国神游，多情应笑我，早生华发。</a:t>
            </a:r>
            <a:endParaRPr lang="en-US" altLang="zh-CN" sz="2000" dirty="0"/>
          </a:p>
          <a:p>
            <a:pPr marL="0" indent="0" algn="ctr">
              <a:buNone/>
            </a:pPr>
            <a:r>
              <a:rPr lang="zh-CN" altLang="en-US" sz="2000" dirty="0"/>
              <a:t>人生如梦，一尊还酹江月。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64255" y="5684520"/>
            <a:ext cx="6794500" cy="763905"/>
          </a:xfrm>
        </p:spPr>
        <p:txBody>
          <a:bodyPr>
            <a:noAutofit/>
          </a:bodyPr>
          <a:lstStyle/>
          <a:p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学生活动：美景对对碰</a:t>
            </a:r>
          </a:p>
          <a:p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观摩讨论：</a:t>
            </a:r>
            <a:r>
              <a:rPr lang="en-US" altLang="zh-CN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千里江山图</a:t>
            </a:r>
            <a:r>
              <a:rPr lang="en-US" altLang="zh-CN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</a:p>
          <a:p>
            <a:pPr marL="0" indent="0">
              <a:buNone/>
            </a:pPr>
            <a:r>
              <a:rPr lang="en-US" altLang="zh-CN" sz="2000" b="1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 </a:t>
            </a:r>
          </a:p>
        </p:txBody>
      </p:sp>
      <p:pic>
        <p:nvPicPr>
          <p:cNvPr id="4" name="千里江山图 讲解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3245" y="901700"/>
            <a:ext cx="7558728" cy="4305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4568" y="501475"/>
            <a:ext cx="8596668" cy="1320800"/>
          </a:xfrm>
        </p:spPr>
        <p:txBody>
          <a:bodyPr/>
          <a:lstStyle/>
          <a:p>
            <a:pPr algn="ctr"/>
            <a:r>
              <a:rPr lang="zh-CN" altLang="en-US" sz="3600" b="1" kern="0" dirty="0">
                <a:solidFill>
                  <a:schemeClr val="accent2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综合实践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78609" y="3053165"/>
            <a:ext cx="3742842" cy="2112543"/>
          </a:xfrm>
        </p:spPr>
        <p:txBody>
          <a:bodyPr>
            <a:normAutofit/>
          </a:bodyPr>
          <a:lstStyle/>
          <a:p>
            <a:pPr marL="0" fontAlgn="base">
              <a:lnSpc>
                <a:spcPct val="150000"/>
              </a:lnSpc>
              <a:spcBef>
                <a:spcPts val="0"/>
              </a:spcBef>
            </a:pPr>
            <a:r>
              <a:rPr lang="zh-CN" altLang="en-US" sz="16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基于音乐感觉和文化认知，风格相近，形式各异。</a:t>
            </a:r>
            <a:endParaRPr lang="zh-CN" altLang="en-US" sz="16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可以独立完成，也可以小组完成。</a:t>
            </a:r>
            <a:endParaRPr lang="zh-CN" altLang="en-US" sz="16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融入校园文化，择期举行展示会。</a:t>
            </a:r>
            <a:endParaRPr lang="zh-CN" altLang="en-US" sz="16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50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5801655" y="2077384"/>
            <a:ext cx="225358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rgbClr val="231F20"/>
                </a:solidFill>
                <a:effectLst/>
                <a:latin typeface="FZKai-Z03"/>
              </a:rPr>
              <a:t>小桃红 </a:t>
            </a:r>
            <a:endParaRPr lang="zh-CN" altLang="en-US" sz="2400" dirty="0"/>
          </a:p>
          <a:p>
            <a:pPr algn="ctr"/>
            <a:r>
              <a:rPr lang="zh-CN" altLang="en-US" sz="1600" dirty="0">
                <a:solidFill>
                  <a:srgbClr val="231F20"/>
                </a:solidFill>
                <a:effectLst/>
                <a:latin typeface="FZFangSong-Z02"/>
              </a:rPr>
              <a:t>盍西村 </a:t>
            </a:r>
            <a:endParaRPr lang="en-US" altLang="zh-CN" sz="1600" dirty="0">
              <a:solidFill>
                <a:srgbClr val="231F20"/>
              </a:solidFill>
              <a:effectLst/>
              <a:latin typeface="FZFangSong-Z02"/>
            </a:endParaRPr>
          </a:p>
          <a:p>
            <a:pPr algn="ctr"/>
            <a:endParaRPr lang="zh-CN" altLang="en-US" dirty="0"/>
          </a:p>
          <a:p>
            <a:pPr algn="ctr"/>
            <a:r>
              <a:rPr lang="zh-CN" altLang="en-US" sz="2400" dirty="0">
                <a:solidFill>
                  <a:srgbClr val="231F20"/>
                </a:solidFill>
                <a:effectLst/>
                <a:latin typeface="FZShuSong-Z01"/>
              </a:rPr>
              <a:t>江 岸 水 灯 </a:t>
            </a:r>
            <a:endParaRPr lang="zh-CN" altLang="en-US" sz="2400" dirty="0"/>
          </a:p>
          <a:p>
            <a:endParaRPr lang="en-US" altLang="zh-CN" sz="2400" dirty="0">
              <a:solidFill>
                <a:srgbClr val="231F20"/>
              </a:solidFill>
              <a:effectLst/>
              <a:latin typeface="FZKai-Z03"/>
            </a:endParaRPr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万家灯火闹春桥，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十里光相照，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舞凤翔鸾势绝妙。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可怜宵，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波间涌出蓬莱岛。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香烟乱飘，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笙歌喧闹， </a:t>
            </a:r>
            <a:endParaRPr lang="zh-CN" altLang="en-US" sz="2000" dirty="0"/>
          </a:p>
          <a:p>
            <a:r>
              <a:rPr lang="zh-CN" altLang="en-US" sz="2000" dirty="0">
                <a:solidFill>
                  <a:srgbClr val="231F20"/>
                </a:solidFill>
                <a:effectLst/>
                <a:latin typeface="FZKai-Z03"/>
              </a:rPr>
              <a:t>   飞上玉楼腰。</a:t>
            </a:r>
            <a:r>
              <a:rPr lang="zh-CN" altLang="en-US" sz="2400" dirty="0">
                <a:solidFill>
                  <a:srgbClr val="231F20"/>
                </a:solidFill>
                <a:effectLst/>
                <a:latin typeface="FZKai-Z03"/>
              </a:rPr>
              <a:t> 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1BE4E68-078B-61F3-875A-0EAADA141CAD}"/>
              </a:ext>
            </a:extLst>
          </p:cNvPr>
          <p:cNvSpPr txBox="1"/>
          <p:nvPr/>
        </p:nvSpPr>
        <p:spPr>
          <a:xfrm>
            <a:off x="725257" y="1219007"/>
            <a:ext cx="8795289" cy="858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8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选择自己喜欢的一篇散文或诗词，根据不同段落的主题与内容，为其配上适合的背景音乐，并进行配乐朗诵。</a:t>
            </a:r>
            <a:endParaRPr lang="en-US" altLang="zh-CN" sz="1800" kern="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91375" y="1040103"/>
            <a:ext cx="5870700" cy="599268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彩云追月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ctr" fontAlgn="base">
              <a:lnSpc>
                <a:spcPct val="150000"/>
              </a:lnSpc>
              <a:spcBef>
                <a:spcPts val="0"/>
              </a:spcBef>
            </a:pPr>
            <a:r>
              <a:rPr lang="zh-CN" altLang="en-US" sz="18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建议：基于音乐感觉和文化认知 风格相近 形式各异</a:t>
            </a:r>
            <a:endParaRPr lang="zh-CN" altLang="en-US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99" y="1924450"/>
            <a:ext cx="8596668" cy="2587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altLang="zh-CN" sz="4000" dirty="0"/>
          </a:p>
          <a:p>
            <a:pPr marL="0" indent="0" algn="ctr">
              <a:buNone/>
            </a:pPr>
            <a:r>
              <a:rPr lang="zh-CN" altLang="en-US" sz="4000" dirty="0"/>
              <a:t>谢谢大家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4962" y="2357717"/>
            <a:ext cx="2648572" cy="675341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en-US" altLang="zh-CN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长江之歌</a:t>
            </a:r>
            <a:r>
              <a:rPr lang="en-US" altLang="zh-CN" b="1" kern="0" dirty="0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endParaRPr lang="zh-CN" altLang="en-US" b="1" dirty="0">
              <a:solidFill>
                <a:schemeClr val="accent2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0659" y="3275522"/>
            <a:ext cx="4061012" cy="2081421"/>
          </a:xfrm>
        </p:spPr>
        <p:txBody>
          <a:bodyPr/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聆听歌曲，</a:t>
            </a:r>
            <a:r>
              <a:rPr lang="zh-CN" altLang="zh-CN" sz="2000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找出其中最具感染力、最能打动你的乐句</a:t>
            </a:r>
            <a:r>
              <a:rPr lang="zh-CN" altLang="en-US" sz="2000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000" kern="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说一说它的作用。</a:t>
            </a:r>
            <a:endParaRPr lang="zh-CN" altLang="en-US" sz="20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E61ABB68-6FB6-D28F-D1BE-B9951DF62DCF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聆听与感悟</a:t>
            </a:r>
          </a:p>
        </p:txBody>
      </p:sp>
      <p:pic>
        <p:nvPicPr>
          <p:cNvPr id="6" name="内容占位符 4">
            <a:extLst>
              <a:ext uri="{FF2B5EF4-FFF2-40B4-BE49-F238E27FC236}">
                <a16:creationId xmlns:a16="http://schemas.microsoft.com/office/drawing/2014/main" id="{26969C7C-96F0-E979-56F0-1D0A4974D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312" y="1111205"/>
            <a:ext cx="6948037" cy="50257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33325" y="2699480"/>
            <a:ext cx="6963330" cy="1737137"/>
          </a:xfrm>
        </p:spPr>
        <p:txBody>
          <a:bodyPr>
            <a:normAutofit/>
          </a:bodyPr>
          <a:lstStyle/>
          <a:p>
            <a:pPr marL="0" marR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0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请各小组选择不同的乐句模唱、视唱，为小组展示做准备。</a:t>
            </a:r>
            <a:endParaRPr lang="en-US" altLang="zh-CN" sz="2000" kern="0" dirty="0"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注意：在不同的长音处挥拍，以免唱错节奏。</a:t>
            </a:r>
            <a:endParaRPr lang="zh-CN" altLang="en-US" sz="20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000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B2579CC0-8055-D0FF-0431-C60E35A7C113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唱奏表演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14760" y="4929211"/>
            <a:ext cx="7810823" cy="2288512"/>
          </a:xfrm>
        </p:spPr>
        <p:txBody>
          <a:bodyPr>
            <a:norm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凭借听觉感受给作品划分结构。</a:t>
            </a:r>
            <a:endParaRPr lang="en-US" altLang="zh-CN" sz="2000" b="0" kern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第一乐段：两个平行结构的乐句弱拍进入音乐的主题。</a:t>
            </a:r>
            <a:endParaRPr lang="zh-CN" altLang="en-US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BE5F44E9-F203-9648-55A5-ACC8BA9DE5DB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分析欣赏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AFAA139-A9F7-31F3-B0D5-816EA8AF0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51" y="1752408"/>
            <a:ext cx="9116697" cy="27531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57083" y="1735549"/>
            <a:ext cx="7191213" cy="1459837"/>
          </a:xfrm>
        </p:spPr>
        <p:txBody>
          <a:bodyPr>
            <a:normAutofit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第二乐段：</a:t>
            </a:r>
            <a:r>
              <a:rPr lang="zh-CN" altLang="zh-CN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强拍进入，级进和大跳的运用使得曲调跌宕起伏。</a:t>
            </a:r>
            <a:endParaRPr lang="zh-CN" altLang="en-US" sz="2000" kern="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全曲最高音在哪里出现？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2C71E54-7C31-9EB7-7CDB-52F8DCF5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657" y="2931142"/>
            <a:ext cx="7802064" cy="25244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96467" y="3745899"/>
            <a:ext cx="7628466" cy="2088487"/>
          </a:xfrm>
        </p:spPr>
        <p:txBody>
          <a:bodyPr>
            <a:normAutofit fontScale="97500"/>
          </a:bodyPr>
          <a:lstStyle/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2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第三乐段：返回第一乐段，结尾再次出现乐曲动机，加深听众对音乐主题的印象。</a:t>
            </a:r>
            <a:endParaRPr lang="zh-CN" altLang="en-US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2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创作手法：变化重复。</a:t>
            </a:r>
            <a:endParaRPr lang="zh-CN" altLang="en-US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2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试想：这种创作手法带给听众的感觉。</a:t>
            </a:r>
            <a:endParaRPr lang="zh-CN" altLang="en-US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sz="2400" dirty="0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FA00A50-9C65-E8DD-933D-B2122FAEF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132" y="487944"/>
            <a:ext cx="8068801" cy="30388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01244" y="1879725"/>
            <a:ext cx="4515455" cy="2095590"/>
          </a:xfrm>
        </p:spPr>
        <p:txBody>
          <a:bodyPr>
            <a:normAutofit/>
          </a:bodyPr>
          <a:lstStyle/>
          <a:p>
            <a:pPr marL="0" marR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歌词学习</a:t>
            </a:r>
            <a:r>
              <a:rPr lang="zh-CN" altLang="en-US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zh-CN" sz="2000" kern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有感情地朗诵歌词，体会歌词的高度凝练、宏伟与壮丽</a:t>
            </a:r>
            <a:r>
              <a:rPr lang="zh-CN" altLang="zh-CN" sz="20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2000" dirty="0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algn="l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 b="0" kern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发现：音乐的进行与意境的关系是什么？</a:t>
            </a:r>
            <a:endParaRPr lang="zh-CN" altLang="en-US" sz="2000" kern="10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7794" y="673413"/>
            <a:ext cx="342794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/>
              <a:t>你从雪山走来，</a:t>
            </a:r>
          </a:p>
          <a:p>
            <a:r>
              <a:rPr lang="zh-CN" altLang="en-US" sz="2800" dirty="0"/>
              <a:t>春潮是你的风采；</a:t>
            </a:r>
          </a:p>
          <a:p>
            <a:r>
              <a:rPr lang="zh-CN" altLang="en-US" sz="2800" dirty="0"/>
              <a:t>你向东海奔去，</a:t>
            </a:r>
          </a:p>
          <a:p>
            <a:r>
              <a:rPr lang="zh-CN" altLang="en-US" sz="2800" dirty="0"/>
              <a:t>惊涛是你的气概。</a:t>
            </a:r>
          </a:p>
          <a:p>
            <a:r>
              <a:rPr lang="zh-CN" altLang="en-US" sz="2800" dirty="0"/>
              <a:t>你用甘甜的乳汁，</a:t>
            </a:r>
          </a:p>
          <a:p>
            <a:r>
              <a:rPr lang="zh-CN" altLang="en-US" sz="2800" dirty="0"/>
              <a:t>哺育各族儿女；</a:t>
            </a:r>
          </a:p>
          <a:p>
            <a:r>
              <a:rPr lang="zh-CN" altLang="en-US" sz="2800" dirty="0"/>
              <a:t>你用健美的臂膀，</a:t>
            </a:r>
          </a:p>
          <a:p>
            <a:r>
              <a:rPr lang="zh-CN" altLang="en-US" sz="2800" dirty="0"/>
              <a:t>挽起高山大海。</a:t>
            </a:r>
          </a:p>
          <a:p>
            <a:r>
              <a:rPr lang="zh-CN" altLang="en-US" sz="2800" dirty="0"/>
              <a:t>我们赞美长江，</a:t>
            </a:r>
          </a:p>
          <a:p>
            <a:r>
              <a:rPr lang="zh-CN" altLang="en-US" sz="2800" dirty="0"/>
              <a:t>你是无穷的源泉；</a:t>
            </a:r>
          </a:p>
          <a:p>
            <a:r>
              <a:rPr lang="zh-CN" altLang="en-US" sz="2800" dirty="0"/>
              <a:t>我们依恋长江，</a:t>
            </a:r>
          </a:p>
          <a:p>
            <a:r>
              <a:rPr lang="zh-CN" altLang="en-US" sz="2800" dirty="0"/>
              <a:t>你有母亲的情怀。</a:t>
            </a:r>
          </a:p>
          <a:p>
            <a:endParaRPr lang="zh-CN" alt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>
            <a:extLst>
              <a:ext uri="{FF2B5EF4-FFF2-40B4-BE49-F238E27FC236}">
                <a16:creationId xmlns:a16="http://schemas.microsoft.com/office/drawing/2014/main" id="{F4C32719-6AB8-0A28-219B-CAB27B306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052" y="1780880"/>
            <a:ext cx="8596668" cy="438744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   长江发源于唐古拉山主峰格拉丹东雪山的西南侧。从长度来讲，除南美洲的亚马孙河和非洲的尼罗河，长江是世界上当之无愧的第三大河。长江的干流从青海出发，流经西藏、四川、云南、重庆、湖北、湖南、江西、安徽、江苏、上海 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11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个省（直辖市、自治区），最后注入东海。长江不仅拥有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700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多条支流，还把我国四大淡水湖中的洞庭湖、鄱阳湖和太湖联结起来，犹如长藤结瓜，形成了庞大的长江水系。长江和黄河一起，共同养育着世世代代的炎黄子孙，共同孕育着中华民族的灿烂文化。（摘选自电视纪录片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话说长江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解说词）</a:t>
            </a:r>
            <a:endParaRPr lang="en-US" altLang="zh-CN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   随着国家“实施好长江十年禁渔”“推进长江经济带发展”等系列重大举措的实施，长江将继续为中华大地的发展贡献无穷无尽的能量。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8ED9DABB-46D8-CE2C-DD6E-E6A9BA8F9DC2}"/>
              </a:ext>
            </a:extLst>
          </p:cNvPr>
          <p:cNvSpPr/>
          <p:nvPr/>
        </p:nvSpPr>
        <p:spPr>
          <a:xfrm>
            <a:off x="0" y="0"/>
            <a:ext cx="4401671" cy="1111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/>
              <a:t>文化理解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TY2ZTZmMjYxN2Q5ZjJiODRjNDY1ZWYzOWViZmU3N2IifQ=="/>
</p:tagLst>
</file>

<file path=ppt/theme/theme1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平面</Template>
  <TotalTime>291</TotalTime>
  <Words>1165</Words>
  <Application>Microsoft Office PowerPoint</Application>
  <PresentationFormat>宽屏</PresentationFormat>
  <Paragraphs>107</Paragraphs>
  <Slides>22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FZShuSong-Z01</vt:lpstr>
      <vt:lpstr>FZFangSong-Z02</vt:lpstr>
      <vt:lpstr>FZKai-Z03</vt:lpstr>
      <vt:lpstr>方正姚体</vt:lpstr>
      <vt:lpstr>宋体</vt:lpstr>
      <vt:lpstr>Arial</vt:lpstr>
      <vt:lpstr>Calibri</vt:lpstr>
      <vt:lpstr>Trebuchet MS</vt:lpstr>
      <vt:lpstr>Wingdings 3</vt:lpstr>
      <vt:lpstr>平面</vt:lpstr>
      <vt:lpstr>PowerPoint 演示文稿</vt:lpstr>
      <vt:lpstr>PowerPoint 演示文稿</vt:lpstr>
      <vt:lpstr>《长江之歌》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拓  展</vt:lpstr>
      <vt:lpstr>《黄河颂》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赞颂古今 朗诵</vt:lpstr>
      <vt:lpstr>综合实践</vt:lpstr>
      <vt:lpstr>彩云追月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第二单元《音乐与自然》</dc:title>
  <dc:creator>xiao xin</dc:creator>
  <cp:lastModifiedBy>东方 郑</cp:lastModifiedBy>
  <cp:revision>80</cp:revision>
  <dcterms:created xsi:type="dcterms:W3CDTF">2022-08-23T07:49:00Z</dcterms:created>
  <dcterms:modified xsi:type="dcterms:W3CDTF">2026-07-17T08:45:54Z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3D9ED83FBEB24D99A1B06E9E85F917F8</vt:lpwstr>
  </property>
  <property fmtid="{D5CDD505-2E9C-101B-9397-08002B2CF9AE}" pid="3" name="KSOProductBuildVer">
    <vt:lpwstr>2052-11.1.0.12302</vt:lpwstr>
  </property>
</Properties>
</file>