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6"/>
  </p:notesMasterIdLst>
  <p:sldIdLst>
    <p:sldId id="268" r:id="rId3"/>
    <p:sldId id="290" r:id="rId4"/>
    <p:sldId id="306" r:id="rId5"/>
    <p:sldId id="309" r:id="rId6"/>
    <p:sldId id="311" r:id="rId7"/>
    <p:sldId id="310" r:id="rId8"/>
    <p:sldId id="314" r:id="rId9"/>
    <p:sldId id="315" r:id="rId10"/>
    <p:sldId id="318" r:id="rId11"/>
    <p:sldId id="316" r:id="rId12"/>
    <p:sldId id="317" r:id="rId13"/>
    <p:sldId id="269" r:id="rId14"/>
    <p:sldId id="276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7AA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08" y="980"/>
      </p:cViewPr>
      <p:guideLst>
        <p:guide orient="horz" pos="21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FE04836-3ADE-4985-B098-62BF30809D91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14341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defTabSz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453AA86A-6092-411B-9034-2DC7FB713C99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宋体" panose="02010600030101010101" pitchFamily="2" charset="-122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0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0667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27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64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026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727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382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10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0001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050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06413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4010370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49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  <a:sym typeface="方正兰亭粗黑_GBK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2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en-US" dirty="0"/>
              <a:t>第二级</a:t>
            </a:r>
            <a:endParaRPr lang="zh-CN" altLang="zh-CN" dirty="0"/>
          </a:p>
          <a:p>
            <a:pPr lvl="2"/>
            <a:r>
              <a:rPr lang="zh-CN" altLang="en-US" dirty="0"/>
              <a:t>第三级</a:t>
            </a:r>
            <a:endParaRPr lang="zh-CN" altLang="zh-CN" dirty="0"/>
          </a:p>
          <a:p>
            <a:pPr lvl="3"/>
            <a:r>
              <a:rPr lang="zh-CN" altLang="en-US" dirty="0"/>
              <a:t>第四级</a:t>
            </a:r>
            <a:endParaRPr lang="zh-CN" altLang="zh-CN" dirty="0"/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83FF35-2FD5-485A-8F09-0A00A4AEED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宋体" panose="02010600030101010101" pitchFamily="2" charset="-122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cs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>
          <a:solidFill>
            <a:schemeClr val="tx1"/>
          </a:solidFill>
          <a:latin typeface="+mn-lt"/>
          <a:ea typeface="+mn-ea"/>
          <a:cs typeface="宋体" panose="02010600030101010101" pitchFamily="2" charset="-122"/>
          <a:sym typeface="方正兰亭粗黑_GBK" charset="-122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>
          <a:solidFill>
            <a:schemeClr val="tx1"/>
          </a:solidFill>
          <a:latin typeface="+mn-lt"/>
          <a:ea typeface="+mn-ea"/>
          <a:sym typeface="方正兰亭粗黑_GBK" charset="-122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>
          <a:solidFill>
            <a:schemeClr val="tx1"/>
          </a:solidFill>
          <a:latin typeface="+mn-lt"/>
          <a:ea typeface="+mn-ea"/>
          <a:sym typeface="方正兰亭粗黑_GBK" charset="-122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>
          <a:solidFill>
            <a:schemeClr val="tx1"/>
          </a:solidFill>
          <a:latin typeface="+mn-lt"/>
          <a:ea typeface="+mn-ea"/>
          <a:sym typeface="方正兰亭粗黑_GBK" charset="-122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>
          <a:solidFill>
            <a:schemeClr val="tx1"/>
          </a:solidFill>
          <a:latin typeface="+mn-lt"/>
          <a:ea typeface="+mn-ea"/>
          <a:sym typeface="方正兰亭粗黑_GBK" charset="-122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方正兰亭粗黑_GBK" charset="-122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方正兰亭粗黑_GBK" charset="-122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方正兰亭粗黑_GBK" charset="-122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方正兰亭粗黑_GBK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6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4"/>
          <p:cNvSpPr txBox="1"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 marL="0" indent="0" algn="r" eaLnBrk="1" hangingPunct="1">
              <a:lnSpc>
                <a:spcPct val="100000"/>
              </a:lnSpc>
              <a:spcBef>
                <a:spcPct val="0"/>
              </a:spcBef>
              <a:buNone/>
            </a:pPr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Arial" panose="020B0604020202020204" pitchFamily="34" charset="0"/>
              </a:rPr>
              <a:t>1</a:t>
            </a:fld>
            <a:endParaRPr lang="zh-CN" altLang="en-US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直角三角形 4"/>
          <p:cNvSpPr/>
          <p:nvPr/>
        </p:nvSpPr>
        <p:spPr>
          <a:xfrm rot="5400000">
            <a:off x="-17341" y="17339"/>
            <a:ext cx="4352519" cy="4317841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0" name="TextBox 16"/>
          <p:cNvSpPr/>
          <p:nvPr/>
        </p:nvSpPr>
        <p:spPr>
          <a:xfrm rot="-2772640">
            <a:off x="-391254" y="1176760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聆听与感悟</a:t>
            </a:r>
          </a:p>
        </p:txBody>
      </p:sp>
      <p:grpSp>
        <p:nvGrpSpPr>
          <p:cNvPr id="2" name="组合 39"/>
          <p:cNvGrpSpPr/>
          <p:nvPr/>
        </p:nvGrpSpPr>
        <p:grpSpPr>
          <a:xfrm>
            <a:off x="2792413" y="2027238"/>
            <a:ext cx="9193212" cy="1466850"/>
            <a:chOff x="3569676" y="2013438"/>
            <a:chExt cx="7570177" cy="1466484"/>
          </a:xfrm>
        </p:grpSpPr>
        <p:sp>
          <p:nvSpPr>
            <p:cNvPr id="4127" name="任意多边形 61"/>
            <p:cNvSpPr/>
            <p:nvPr/>
          </p:nvSpPr>
          <p:spPr>
            <a:xfrm rot="-5400000">
              <a:off x="6831623" y="-1046284"/>
              <a:ext cx="1046282" cy="7570177"/>
            </a:xfrm>
            <a:custGeom>
              <a:avLst/>
              <a:gdLst>
                <a:gd name="txL" fmla="*/ 0 w 1594705"/>
                <a:gd name="txT" fmla="*/ 0 h 10849808"/>
                <a:gd name="txR" fmla="*/ 1594705 w 1594705"/>
                <a:gd name="txB" fmla="*/ 10849808 h 10849808"/>
              </a:gdLst>
              <a:ahLst/>
              <a:cxnLst>
                <a:cxn ang="0">
                  <a:pos x="10150" y="5307"/>
                </a:cxn>
                <a:cxn ang="0">
                  <a:pos x="10150" y="133266"/>
                </a:cxn>
                <a:cxn ang="0">
                  <a:pos x="10150" y="133266"/>
                </a:cxn>
                <a:cxn ang="0">
                  <a:pos x="10150" y="134735"/>
                </a:cxn>
                <a:cxn ang="0">
                  <a:pos x="5076" y="144430"/>
                </a:cxn>
                <a:cxn ang="0">
                  <a:pos x="0" y="134735"/>
                </a:cxn>
                <a:cxn ang="0">
                  <a:pos x="0" y="116099"/>
                </a:cxn>
                <a:cxn ang="0">
                  <a:pos x="1" y="116099"/>
                </a:cxn>
                <a:cxn ang="0">
                  <a:pos x="1" y="0"/>
                </a:cxn>
              </a:cxnLst>
              <a:rect l="txL" t="txT" r="txR" b="txB"/>
              <a:pathLst>
                <a:path w="1594705" h="10849808">
                  <a:moveTo>
                    <a:pt x="1594705" y="398675"/>
                  </a:moveTo>
                  <a:lnTo>
                    <a:pt x="1594705" y="10011102"/>
                  </a:lnTo>
                  <a:lnTo>
                    <a:pt x="1594704" y="10011102"/>
                  </a:lnTo>
                  <a:lnTo>
                    <a:pt x="1594704" y="10121470"/>
                  </a:lnTo>
                  <a:lnTo>
                    <a:pt x="797352" y="10849808"/>
                  </a:lnTo>
                  <a:lnTo>
                    <a:pt x="0" y="10121470"/>
                  </a:lnTo>
                  <a:lnTo>
                    <a:pt x="0" y="8721492"/>
                  </a:lnTo>
                  <a:lnTo>
                    <a:pt x="2" y="8721492"/>
                  </a:lnTo>
                  <a:lnTo>
                    <a:pt x="2" y="0"/>
                  </a:lnTo>
                  <a:lnTo>
                    <a:pt x="1594705" y="398675"/>
                  </a:lnTo>
                  <a:close/>
                </a:path>
              </a:pathLst>
            </a:custGeom>
            <a:solidFill>
              <a:srgbClr val="00CAF0">
                <a:alpha val="100000"/>
              </a:srgbClr>
            </a:solidFill>
            <a:ln w="1270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128" name="组合 33"/>
            <p:cNvGrpSpPr/>
            <p:nvPr/>
          </p:nvGrpSpPr>
          <p:grpSpPr>
            <a:xfrm>
              <a:off x="4334607" y="2013438"/>
              <a:ext cx="1698380" cy="1466484"/>
              <a:chOff x="4229832" y="4338149"/>
              <a:chExt cx="2295525" cy="2254250"/>
            </a:xfrm>
          </p:grpSpPr>
          <p:sp>
            <p:nvSpPr>
              <p:cNvPr id="4129" name="梯形 54"/>
              <p:cNvSpPr/>
              <p:nvPr/>
            </p:nvSpPr>
            <p:spPr>
              <a:xfrm flipV="1">
                <a:off x="6365020" y="4338149"/>
                <a:ext cx="160337" cy="323850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>
                  <a:alpha val="50195"/>
                </a:srgbClr>
              </a:solidFill>
              <a:ln w="1270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30" name="梯形 55"/>
              <p:cNvSpPr/>
              <p:nvPr/>
            </p:nvSpPr>
            <p:spPr>
              <a:xfrm>
                <a:off x="4229832" y="6257436"/>
                <a:ext cx="160338" cy="322263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>
                  <a:alpha val="50195"/>
                </a:srgbClr>
              </a:solidFill>
              <a:ln w="1270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31" name="平行四边形 56"/>
              <p:cNvSpPr/>
              <p:nvPr/>
            </p:nvSpPr>
            <p:spPr>
              <a:xfrm>
                <a:off x="4294920" y="4338149"/>
                <a:ext cx="2155825" cy="2254250"/>
              </a:xfrm>
              <a:prstGeom prst="parallelogram">
                <a:avLst>
                  <a:gd name="adj" fmla="val 25000"/>
                </a:avLst>
              </a:prstGeom>
              <a:solidFill>
                <a:srgbClr val="EE0F68"/>
              </a:solidFill>
              <a:ln w="12700">
                <a:noFill/>
              </a:ln>
            </p:spPr>
            <p:txBody>
              <a:bodyPr anchor="ctr"/>
              <a:lstStyle>
                <a:lvl1pPr marL="228600" indent="-228600" algn="l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宋体" panose="02010600030101010101" pitchFamily="2" charset="-122"/>
                    <a:sym typeface="方正兰亭粗黑_GBK" charset="-122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3pPr>
                <a:lvl4pPr marL="16002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4pPr>
                <a:lvl5pPr marL="20574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5pPr>
              </a:lstStyle>
              <a:p>
                <a:pPr marL="0" lvl="0" indent="0" algn="ctr" eaLnBrk="1" hangingPunct="1">
                  <a:lnSpc>
                    <a:spcPct val="100000"/>
                  </a:lnSpc>
                  <a:spcBef>
                    <a:spcPct val="0"/>
                  </a:spcBef>
                  <a:buNone/>
                </a:pPr>
                <a:endParaRPr lang="zh-CN" altLang="en-US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  <p:sp>
        <p:nvSpPr>
          <p:cNvPr id="38" name="TextBox 12"/>
          <p:cNvSpPr/>
          <p:nvPr/>
        </p:nvSpPr>
        <p:spPr>
          <a:xfrm>
            <a:off x="5980113" y="2411413"/>
            <a:ext cx="49244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听辨两首音乐作品片段</a:t>
            </a:r>
          </a:p>
        </p:txBody>
      </p:sp>
      <p:sp>
        <p:nvSpPr>
          <p:cNvPr id="39" name="TextBox 12"/>
          <p:cNvSpPr/>
          <p:nvPr/>
        </p:nvSpPr>
        <p:spPr>
          <a:xfrm>
            <a:off x="4129088" y="2047875"/>
            <a:ext cx="1285875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chemeClr val="bg1"/>
                </a:solidFill>
                <a:latin typeface="418-CAI978" pitchFamily="2" charset="-122"/>
                <a:ea typeface="418-CAI978" pitchFamily="2" charset="-122"/>
                <a:sym typeface="418-CAI978" pitchFamily="2" charset="-122"/>
              </a:rPr>
              <a:t>聆听</a:t>
            </a:r>
          </a:p>
        </p:txBody>
      </p:sp>
      <p:grpSp>
        <p:nvGrpSpPr>
          <p:cNvPr id="4" name="组合 40"/>
          <p:cNvGrpSpPr/>
          <p:nvPr/>
        </p:nvGrpSpPr>
        <p:grpSpPr>
          <a:xfrm>
            <a:off x="1566863" y="4141788"/>
            <a:ext cx="10418762" cy="1466850"/>
            <a:chOff x="3569676" y="2013438"/>
            <a:chExt cx="7570177" cy="1466484"/>
          </a:xfrm>
        </p:grpSpPr>
        <p:sp>
          <p:nvSpPr>
            <p:cNvPr id="4122" name="任意多边形 61"/>
            <p:cNvSpPr/>
            <p:nvPr/>
          </p:nvSpPr>
          <p:spPr>
            <a:xfrm rot="-5400000">
              <a:off x="6831623" y="-1046284"/>
              <a:ext cx="1046282" cy="7570177"/>
            </a:xfrm>
            <a:custGeom>
              <a:avLst/>
              <a:gdLst>
                <a:gd name="txL" fmla="*/ 0 w 1594705"/>
                <a:gd name="txT" fmla="*/ 0 h 10849808"/>
                <a:gd name="txR" fmla="*/ 1594705 w 1594705"/>
                <a:gd name="txB" fmla="*/ 10849808 h 10849808"/>
              </a:gdLst>
              <a:ahLst/>
              <a:cxnLst>
                <a:cxn ang="0">
                  <a:pos x="10150" y="5307"/>
                </a:cxn>
                <a:cxn ang="0">
                  <a:pos x="10150" y="133266"/>
                </a:cxn>
                <a:cxn ang="0">
                  <a:pos x="10150" y="133266"/>
                </a:cxn>
                <a:cxn ang="0">
                  <a:pos x="10150" y="134735"/>
                </a:cxn>
                <a:cxn ang="0">
                  <a:pos x="5076" y="144430"/>
                </a:cxn>
                <a:cxn ang="0">
                  <a:pos x="0" y="134735"/>
                </a:cxn>
                <a:cxn ang="0">
                  <a:pos x="0" y="116099"/>
                </a:cxn>
                <a:cxn ang="0">
                  <a:pos x="1" y="116099"/>
                </a:cxn>
                <a:cxn ang="0">
                  <a:pos x="1" y="0"/>
                </a:cxn>
              </a:cxnLst>
              <a:rect l="txL" t="txT" r="txR" b="txB"/>
              <a:pathLst>
                <a:path w="1594705" h="10849808">
                  <a:moveTo>
                    <a:pt x="1594705" y="398675"/>
                  </a:moveTo>
                  <a:lnTo>
                    <a:pt x="1594705" y="10011102"/>
                  </a:lnTo>
                  <a:lnTo>
                    <a:pt x="1594704" y="10011102"/>
                  </a:lnTo>
                  <a:lnTo>
                    <a:pt x="1594704" y="10121470"/>
                  </a:lnTo>
                  <a:lnTo>
                    <a:pt x="797352" y="10849808"/>
                  </a:lnTo>
                  <a:lnTo>
                    <a:pt x="0" y="10121470"/>
                  </a:lnTo>
                  <a:lnTo>
                    <a:pt x="0" y="8721492"/>
                  </a:lnTo>
                  <a:lnTo>
                    <a:pt x="2" y="8721492"/>
                  </a:lnTo>
                  <a:lnTo>
                    <a:pt x="2" y="0"/>
                  </a:lnTo>
                  <a:lnTo>
                    <a:pt x="1594705" y="398675"/>
                  </a:lnTo>
                  <a:close/>
                </a:path>
              </a:pathLst>
            </a:custGeom>
            <a:solidFill>
              <a:srgbClr val="00CAF0">
                <a:alpha val="100000"/>
              </a:srgbClr>
            </a:solidFill>
            <a:ln w="1270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123" name="组合 33"/>
            <p:cNvGrpSpPr/>
            <p:nvPr/>
          </p:nvGrpSpPr>
          <p:grpSpPr>
            <a:xfrm>
              <a:off x="4334611" y="2013438"/>
              <a:ext cx="1698382" cy="1466484"/>
              <a:chOff x="4229832" y="4338149"/>
              <a:chExt cx="2295525" cy="2254250"/>
            </a:xfrm>
          </p:grpSpPr>
          <p:sp>
            <p:nvSpPr>
              <p:cNvPr id="4124" name="梯形 54"/>
              <p:cNvSpPr/>
              <p:nvPr/>
            </p:nvSpPr>
            <p:spPr>
              <a:xfrm flipV="1">
                <a:off x="6365020" y="4338149"/>
                <a:ext cx="160337" cy="323850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>
                  <a:alpha val="50195"/>
                </a:srgbClr>
              </a:solidFill>
              <a:ln w="1270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25" name="梯形 55"/>
              <p:cNvSpPr/>
              <p:nvPr/>
            </p:nvSpPr>
            <p:spPr>
              <a:xfrm>
                <a:off x="4229832" y="6257436"/>
                <a:ext cx="160338" cy="322263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>
                  <a:alpha val="50195"/>
                </a:srgbClr>
              </a:solidFill>
              <a:ln w="1270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26" name="平行四边形 56"/>
              <p:cNvSpPr/>
              <p:nvPr/>
            </p:nvSpPr>
            <p:spPr>
              <a:xfrm>
                <a:off x="4294920" y="4338149"/>
                <a:ext cx="2155825" cy="2254250"/>
              </a:xfrm>
              <a:prstGeom prst="parallelogram">
                <a:avLst>
                  <a:gd name="adj" fmla="val 25000"/>
                </a:avLst>
              </a:prstGeom>
              <a:solidFill>
                <a:srgbClr val="EE0F68"/>
              </a:solidFill>
              <a:ln w="12700">
                <a:noFill/>
              </a:ln>
            </p:spPr>
            <p:txBody>
              <a:bodyPr anchor="ctr"/>
              <a:lstStyle>
                <a:lvl1pPr marL="228600" indent="-228600" algn="l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宋体" panose="02010600030101010101" pitchFamily="2" charset="-122"/>
                    <a:sym typeface="方正兰亭粗黑_GBK" charset="-122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3pPr>
                <a:lvl4pPr marL="16002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4pPr>
                <a:lvl5pPr marL="20574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  <a:sym typeface="方正兰亭粗黑_GBK" charset="-122"/>
                  </a:defRPr>
                </a:lvl5pPr>
              </a:lstStyle>
              <a:p>
                <a:pPr marL="0" lvl="0" indent="0" algn="ctr" eaLnBrk="1" hangingPunct="1">
                  <a:lnSpc>
                    <a:spcPct val="100000"/>
                  </a:lnSpc>
                  <a:spcBef>
                    <a:spcPct val="0"/>
                  </a:spcBef>
                  <a:buNone/>
                </a:pPr>
                <a:endParaRPr lang="zh-CN" altLang="en-US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  <p:sp>
        <p:nvSpPr>
          <p:cNvPr id="47" name="TextBox 12"/>
          <p:cNvSpPr/>
          <p:nvPr/>
        </p:nvSpPr>
        <p:spPr>
          <a:xfrm>
            <a:off x="5196816" y="4548698"/>
            <a:ext cx="579755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听到了什么乐器？</a:t>
            </a:r>
          </a:p>
        </p:txBody>
      </p:sp>
      <p:sp>
        <p:nvSpPr>
          <p:cNvPr id="48" name="TextBox 12"/>
          <p:cNvSpPr/>
          <p:nvPr/>
        </p:nvSpPr>
        <p:spPr>
          <a:xfrm>
            <a:off x="3186135" y="4125343"/>
            <a:ext cx="1285875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400" b="1" dirty="0">
                <a:solidFill>
                  <a:schemeClr val="bg1"/>
                </a:solidFill>
                <a:latin typeface="418-CAI978" pitchFamily="2" charset="-122"/>
                <a:ea typeface="418-CAI978" pitchFamily="2" charset="-122"/>
                <a:sym typeface="418-CAI978" pitchFamily="2" charset="-122"/>
              </a:rPr>
              <a:t>思考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7" grpId="0"/>
      <p:bldP spid="4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4">
            <a:extLst>
              <a:ext uri="{FF2B5EF4-FFF2-40B4-BE49-F238E27FC236}">
                <a16:creationId xmlns:a16="http://schemas.microsoft.com/office/drawing/2014/main" id="{CBC3D073-7A4E-6374-C842-A7468B5ED79A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11B61070-07C0-1F9B-895D-A17681A2468D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分析欣赏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49EEC32-8DF7-CD18-E9C0-9EC14D1325F8}"/>
              </a:ext>
            </a:extLst>
          </p:cNvPr>
          <p:cNvSpPr txBox="1"/>
          <p:nvPr/>
        </p:nvSpPr>
        <p:spPr>
          <a:xfrm>
            <a:off x="3649467" y="733695"/>
            <a:ext cx="7766137" cy="6034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04000">
              <a:lnSpc>
                <a:spcPct val="150000"/>
              </a:lnSpc>
            </a:pPr>
            <a:r>
              <a:rPr lang="zh-CN" altLang="en-US" sz="2000" dirty="0"/>
              <a:t>筝曲《渔舟唱晚》取材于古曲《归去来兮》，在《归去来兮》的基础上，经过几代古筝演奏家的编创，不仅延续了原作的基本情绪，更在演奏技巧上不断提升，意境空灵，余韵悠长。</a:t>
            </a:r>
            <a:endParaRPr lang="en-US" altLang="zh-CN" sz="2000" dirty="0"/>
          </a:p>
          <a:p>
            <a:pPr indent="504000">
              <a:lnSpc>
                <a:spcPct val="150000"/>
              </a:lnSpc>
            </a:pPr>
            <a:r>
              <a:rPr lang="zh-CN" altLang="en-US" sz="2000" dirty="0"/>
              <a:t>乐曲以宫调式、徵调式为基础，分为三个乐段。</a:t>
            </a:r>
            <a:endParaRPr lang="en-US" altLang="zh-CN" sz="2000" dirty="0"/>
          </a:p>
          <a:p>
            <a:pPr indent="504000">
              <a:lnSpc>
                <a:spcPct val="150000"/>
              </a:lnSpc>
            </a:pPr>
            <a:r>
              <a:rPr lang="zh-CN" altLang="en-US" sz="2000" b="1" dirty="0"/>
              <a:t>第一乐段</a:t>
            </a:r>
            <a:r>
              <a:rPr lang="zh-CN" altLang="en-US" sz="2000" dirty="0"/>
              <a:t>为慢板，呈示主题。左手“揉”“吟”“按”“滑”等技法，充分发挥了古筝的演奏特点，以声补韵，使音乐韵味更加醇厚。</a:t>
            </a:r>
            <a:endParaRPr lang="en-US" altLang="zh-CN" sz="2000" dirty="0"/>
          </a:p>
          <a:p>
            <a:pPr indent="504000">
              <a:lnSpc>
                <a:spcPct val="150000"/>
              </a:lnSpc>
            </a:pPr>
            <a:r>
              <a:rPr lang="zh-CN" altLang="en-US" sz="2000" b="1" dirty="0"/>
              <a:t>第二乐段</a:t>
            </a:r>
            <a:r>
              <a:rPr lang="zh-CN" altLang="en-US" sz="2000" dirty="0"/>
              <a:t>慢起渐快，旋律以模进发展，加之古筝特有的花指，使音乐连贯性更强，层次感更分明，在力度和速度上都与第一乐段有着明显的对比，将音乐逐渐推向高潮。</a:t>
            </a:r>
            <a:endParaRPr lang="en-US" altLang="zh-CN" sz="2000" dirty="0"/>
          </a:p>
          <a:p>
            <a:pPr indent="504000">
              <a:lnSpc>
                <a:spcPct val="150000"/>
              </a:lnSpc>
            </a:pPr>
            <a:r>
              <a:rPr lang="zh-CN" altLang="en-US" sz="2000" b="1" dirty="0"/>
              <a:t>第三乐段</a:t>
            </a:r>
            <a:r>
              <a:rPr lang="zh-CN" altLang="en-US" sz="2000" dirty="0"/>
              <a:t>是尾声，由刮奏衔接，使热烈的气氛缓和下来，旋律含蓄动人，最后结束在宫调式的主音上，曲终而意未尽，给人以回味无穷之感。</a:t>
            </a:r>
          </a:p>
        </p:txBody>
      </p:sp>
    </p:spTree>
    <p:extLst>
      <p:ext uri="{BB962C8B-B14F-4D97-AF65-F5344CB8AC3E}">
        <p14:creationId xmlns:p14="http://schemas.microsoft.com/office/powerpoint/2010/main" val="2112472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4">
            <a:extLst>
              <a:ext uri="{FF2B5EF4-FFF2-40B4-BE49-F238E27FC236}">
                <a16:creationId xmlns:a16="http://schemas.microsoft.com/office/drawing/2014/main" id="{138C1DBE-9FAE-84D8-BFD1-541958453ECC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D2BC80D-676F-5743-6046-4E0E359669B0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文化理解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FBCC0A-7066-A438-AB7F-DB6440EA5D25}"/>
              </a:ext>
            </a:extLst>
          </p:cNvPr>
          <p:cNvSpPr txBox="1"/>
          <p:nvPr/>
        </p:nvSpPr>
        <p:spPr>
          <a:xfrm>
            <a:off x="3251199" y="1521322"/>
            <a:ext cx="8279009" cy="3725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04000">
              <a:lnSpc>
                <a:spcPct val="150000"/>
              </a:lnSpc>
            </a:pPr>
            <a:r>
              <a:rPr lang="zh-CN" altLang="en-US" sz="2000" dirty="0"/>
              <a:t>《渔舟唱晚》的曲名取自唐代诗人王勃的著名诗作《滕王阁序》，</a:t>
            </a:r>
            <a:r>
              <a:rPr lang="zh-CN" altLang="en-US" sz="2000" dirty="0">
                <a:solidFill>
                  <a:srgbClr val="FF3399"/>
                </a:solidFill>
              </a:rPr>
              <a:t>“落霞与孤鹜齐飞，秋水共长天一色。渔舟唱晚，响穷彭蠡之滨；雁阵惊寒，声断衡阳之浦”</a:t>
            </a:r>
            <a:r>
              <a:rPr lang="zh-CN" altLang="en-US" sz="2000" dirty="0"/>
              <a:t>。该句意为“落日映射下的彩霞与孤独的野鸭一齐飞翔，秋天的江水和辽阔的天空连成一片，浑然一色。傍晚时分，渔夫在渔船上歌唱，那歌声响彻鄱阳湖畔；深秋时节，雁群感到寒意而发出惊叫，哀鸣声一直持续到衡阳水滨”。诗作气韵无穷，筝曲诗意盎然。诗与乐，作为中华优秀传统文化的重要形式，跨越时间与空间，交相呼应，熠熠生辉。</a:t>
            </a:r>
          </a:p>
        </p:txBody>
      </p:sp>
    </p:spTree>
    <p:extLst>
      <p:ext uri="{BB962C8B-B14F-4D97-AF65-F5344CB8AC3E}">
        <p14:creationId xmlns:p14="http://schemas.microsoft.com/office/powerpoint/2010/main" val="403801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4"/>
          <p:cNvSpPr txBox="1"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4100" name="TextBox 16"/>
          <p:cNvSpPr/>
          <p:nvPr/>
        </p:nvSpPr>
        <p:spPr>
          <a:xfrm rot="-2772640">
            <a:off x="-391254" y="1176760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课堂小结</a:t>
            </a:r>
          </a:p>
        </p:txBody>
      </p:sp>
      <p:grpSp>
        <p:nvGrpSpPr>
          <p:cNvPr id="6" name="Group 32"/>
          <p:cNvGrpSpPr/>
          <p:nvPr/>
        </p:nvGrpSpPr>
        <p:grpSpPr>
          <a:xfrm rot="-2847332">
            <a:off x="9524278" y="4910219"/>
            <a:ext cx="2206625" cy="225425"/>
            <a:chOff x="0" y="0"/>
            <a:chExt cx="6705601" cy="531495"/>
          </a:xfrm>
        </p:grpSpPr>
        <p:sp>
          <p:nvSpPr>
            <p:cNvPr id="4110" name="Rounded Rectangle 33"/>
            <p:cNvSpPr/>
            <p:nvPr/>
          </p:nvSpPr>
          <p:spPr>
            <a:xfrm>
              <a:off x="5867401" y="116118"/>
              <a:ext cx="838200" cy="304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F7F7F"/>
                </a:gs>
                <a:gs pos="50000">
                  <a:srgbClr val="FFFFFF"/>
                </a:gs>
                <a:gs pos="100000">
                  <a:srgbClr val="7F7F7F"/>
                </a:gs>
              </a:gsLst>
              <a:lin ang="5400000" scaled="1"/>
              <a:tileRect/>
            </a:gra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sp>
          <p:nvSpPr>
            <p:cNvPr id="4111" name="Isosceles Triangle 12"/>
            <p:cNvSpPr/>
            <p:nvPr/>
          </p:nvSpPr>
          <p:spPr>
            <a:xfrm rot="-5400000">
              <a:off x="128131" y="92181"/>
              <a:ext cx="81170" cy="337433"/>
            </a:xfrm>
            <a:custGeom>
              <a:avLst/>
              <a:gdLst>
                <a:gd name="txL" fmla="*/ 0 w 64009"/>
                <a:gd name="txT" fmla="*/ 0 h 266094"/>
                <a:gd name="txR" fmla="*/ 64009 w 64009"/>
                <a:gd name="txB" fmla="*/ 266094 h 266094"/>
              </a:gdLst>
              <a:ahLst/>
              <a:cxnLst>
                <a:cxn ang="0">
                  <a:pos x="872850" y="1121997"/>
                </a:cxn>
                <a:cxn ang="0">
                  <a:pos x="872850" y="1644477"/>
                </a:cxn>
                <a:cxn ang="0">
                  <a:pos x="872847" y="1644477"/>
                </a:cxn>
                <a:cxn ang="0">
                  <a:pos x="872847" y="3628381"/>
                </a:cxn>
                <a:cxn ang="0">
                  <a:pos x="0" y="3628381"/>
                </a:cxn>
                <a:cxn ang="0">
                  <a:pos x="0" y="1550301"/>
                </a:cxn>
                <a:cxn ang="0">
                  <a:pos x="1" y="1550301"/>
                </a:cxn>
                <a:cxn ang="0">
                  <a:pos x="1" y="1121997"/>
                </a:cxn>
                <a:cxn ang="0">
                  <a:pos x="391168" y="0"/>
                </a:cxn>
                <a:cxn ang="0">
                  <a:pos x="481710" y="0"/>
                </a:cxn>
                <a:cxn ang="0">
                  <a:pos x="872850" y="1121997"/>
                </a:cxn>
              </a:cxnLst>
              <a:rect l="txL" t="txT" r="txR" b="txB"/>
              <a:pathLst>
                <a:path w="64009" h="266094">
                  <a:moveTo>
                    <a:pt x="64009" y="82284"/>
                  </a:moveTo>
                  <a:lnTo>
                    <a:pt x="64009" y="120601"/>
                  </a:lnTo>
                  <a:lnTo>
                    <a:pt x="64008" y="120601"/>
                  </a:lnTo>
                  <a:lnTo>
                    <a:pt x="64008" y="266094"/>
                  </a:lnTo>
                  <a:lnTo>
                    <a:pt x="0" y="266094"/>
                  </a:lnTo>
                  <a:lnTo>
                    <a:pt x="0" y="113694"/>
                  </a:lnTo>
                  <a:lnTo>
                    <a:pt x="1" y="113694"/>
                  </a:lnTo>
                  <a:lnTo>
                    <a:pt x="1" y="82284"/>
                  </a:lnTo>
                  <a:lnTo>
                    <a:pt x="28685" y="0"/>
                  </a:lnTo>
                  <a:lnTo>
                    <a:pt x="35325" y="0"/>
                  </a:lnTo>
                  <a:lnTo>
                    <a:pt x="64009" y="82284"/>
                  </a:lnTo>
                  <a:close/>
                </a:path>
              </a:pathLst>
            </a:custGeom>
            <a:gradFill rotWithShape="1">
              <a:gsLst>
                <a:gs pos="0">
                  <a:srgbClr val="262626">
                    <a:alpha val="100000"/>
                  </a:srgbClr>
                </a:gs>
                <a:gs pos="35999">
                  <a:srgbClr val="7F7F7F">
                    <a:alpha val="100000"/>
                  </a:srgbClr>
                </a:gs>
                <a:gs pos="64999">
                  <a:srgbClr val="FFFFFF">
                    <a:alpha val="100000"/>
                  </a:srgbClr>
                </a:gs>
                <a:gs pos="79999">
                  <a:srgbClr val="FFFFFF">
                    <a:alpha val="100000"/>
                  </a:srgbClr>
                </a:gs>
                <a:gs pos="100000">
                  <a:srgbClr val="262626">
                    <a:alpha val="100000"/>
                  </a:srgbClr>
                </a:gs>
              </a:gsLst>
              <a:lin ang="0" scaled="1"/>
              <a:tileRect/>
            </a:gradFill>
            <a:ln w="9525" cap="flat" cmpd="sng">
              <a:solidFill>
                <a:srgbClr val="7F7F7F">
                  <a:alpha val="100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12" name="Rounded Rectangle 35"/>
            <p:cNvSpPr/>
            <p:nvPr/>
          </p:nvSpPr>
          <p:spPr>
            <a:xfrm>
              <a:off x="860238" y="0"/>
              <a:ext cx="2313291" cy="521797"/>
            </a:xfrm>
            <a:prstGeom prst="roundRect">
              <a:avLst>
                <a:gd name="adj" fmla="val 10718"/>
              </a:avLst>
            </a:prstGeom>
            <a:solidFill>
              <a:srgbClr val="EE0F68"/>
            </a:soli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sp>
          <p:nvSpPr>
            <p:cNvPr id="4113" name="Isosceles Triangle 24"/>
            <p:cNvSpPr/>
            <p:nvPr/>
          </p:nvSpPr>
          <p:spPr>
            <a:xfrm rot="-5400000">
              <a:off x="259015" y="-79428"/>
              <a:ext cx="463820" cy="680652"/>
            </a:xfrm>
            <a:custGeom>
              <a:avLst/>
              <a:gdLst>
                <a:gd name="txL" fmla="*/ 0 w 365760"/>
                <a:gd name="txT" fmla="*/ 0 h 536750"/>
                <a:gd name="txR" fmla="*/ 365760 w 365760"/>
                <a:gd name="txB" fmla="*/ 536750 h 536750"/>
              </a:gdLst>
              <a:ahLst/>
              <a:cxnLst>
                <a:cxn ang="0">
                  <a:pos x="4987489" y="7319074"/>
                </a:cxn>
                <a:cxn ang="0">
                  <a:pos x="0" y="7319074"/>
                </a:cxn>
                <a:cxn ang="0">
                  <a:pos x="1759413" y="0"/>
                </a:cxn>
                <a:cxn ang="0">
                  <a:pos x="3228072" y="0"/>
                </a:cxn>
                <a:cxn ang="0">
                  <a:pos x="4987489" y="7319074"/>
                </a:cxn>
              </a:cxnLst>
              <a:rect l="txL" t="txT" r="txR" b="txB"/>
              <a:pathLst>
                <a:path w="365760" h="536750">
                  <a:moveTo>
                    <a:pt x="365760" y="536750"/>
                  </a:moveTo>
                  <a:lnTo>
                    <a:pt x="0" y="536750"/>
                  </a:lnTo>
                  <a:lnTo>
                    <a:pt x="129028" y="0"/>
                  </a:lnTo>
                  <a:lnTo>
                    <a:pt x="236732" y="0"/>
                  </a:lnTo>
                  <a:lnTo>
                    <a:pt x="365760" y="536750"/>
                  </a:lnTo>
                  <a:close/>
                </a:path>
              </a:pathLst>
            </a:custGeom>
            <a:gradFill rotWithShape="1">
              <a:gsLst>
                <a:gs pos="0">
                  <a:srgbClr val="7F7F7F">
                    <a:alpha val="100000"/>
                  </a:srgbClr>
                </a:gs>
                <a:gs pos="50000">
                  <a:srgbClr val="D8D8D8">
                    <a:alpha val="100000"/>
                  </a:srgbClr>
                </a:gs>
                <a:gs pos="100000">
                  <a:srgbClr val="7F7F7F">
                    <a:alpha val="100000"/>
                  </a:srgbClr>
                </a:gs>
              </a:gsLst>
              <a:lin ang="0" scaled="1"/>
              <a:tileRect/>
            </a:gradFill>
            <a:ln w="3175" cap="flat" cmpd="sng">
              <a:solidFill>
                <a:srgbClr val="7F7F7F">
                  <a:alpha val="100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14" name="Freeform 37"/>
            <p:cNvSpPr>
              <a:spLocks noChangeAspect="1"/>
            </p:cNvSpPr>
            <p:nvPr/>
          </p:nvSpPr>
          <p:spPr>
            <a:xfrm>
              <a:off x="3165774" y="0"/>
              <a:ext cx="3363053" cy="521797"/>
            </a:xfrm>
            <a:custGeom>
              <a:avLst/>
              <a:gdLst>
                <a:gd name="txL" fmla="*/ 0 w 3084"/>
                <a:gd name="txT" fmla="*/ 0 h 476"/>
                <a:gd name="txR" fmla="*/ 3084 w 3084"/>
                <a:gd name="txB" fmla="*/ 476 h 476"/>
              </a:gdLst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txL" t="txT" r="txR" b="txB"/>
              <a:pathLst>
                <a:path w="3084" h="476">
                  <a:moveTo>
                    <a:pt x="3065" y="68"/>
                  </a:moveTo>
                  <a:cubicBezTo>
                    <a:pt x="3084" y="85"/>
                    <a:pt x="3079" y="397"/>
                    <a:pt x="3064" y="414"/>
                  </a:cubicBezTo>
                  <a:cubicBezTo>
                    <a:pt x="3049" y="431"/>
                    <a:pt x="2891" y="455"/>
                    <a:pt x="2791" y="458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105" y="449"/>
                    <a:pt x="44" y="462"/>
                    <a:pt x="0" y="4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9" y="21"/>
                    <a:pt x="126" y="25"/>
                    <a:pt x="219" y="28"/>
                  </a:cubicBezTo>
                  <a:cubicBezTo>
                    <a:pt x="2786" y="43"/>
                    <a:pt x="2786" y="43"/>
                    <a:pt x="2786" y="43"/>
                  </a:cubicBezTo>
                  <a:cubicBezTo>
                    <a:pt x="2890" y="40"/>
                    <a:pt x="3045" y="51"/>
                    <a:pt x="3065" y="68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12700"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15" name="Rectangle 38"/>
            <p:cNvSpPr/>
            <p:nvPr/>
          </p:nvSpPr>
          <p:spPr>
            <a:xfrm>
              <a:off x="3109412" y="0"/>
              <a:ext cx="57977" cy="521797"/>
            </a:xfrm>
            <a:prstGeom prst="rect">
              <a:avLst/>
            </a:prstGeom>
            <a:solidFill>
              <a:srgbClr val="D8D8D8"/>
            </a:soli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sp>
          <p:nvSpPr>
            <p:cNvPr id="4116" name="Rounded Rectangle 39"/>
            <p:cNvSpPr/>
            <p:nvPr/>
          </p:nvSpPr>
          <p:spPr>
            <a:xfrm>
              <a:off x="827859" y="5797"/>
              <a:ext cx="57977" cy="510202"/>
            </a:xfrm>
            <a:prstGeom prst="roundRect">
              <a:avLst>
                <a:gd name="adj" fmla="val 36856"/>
              </a:avLst>
            </a:prstGeom>
            <a:solidFill>
              <a:srgbClr val="D8D8D8"/>
            </a:solidFill>
            <a:ln w="6350" cap="flat" cmpd="sng">
              <a:solidFill>
                <a:srgbClr val="7F7F7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sp>
          <p:nvSpPr>
            <p:cNvPr id="4117" name="Rounded Rectangle 40"/>
            <p:cNvSpPr/>
            <p:nvPr/>
          </p:nvSpPr>
          <p:spPr>
            <a:xfrm>
              <a:off x="6160841" y="28575"/>
              <a:ext cx="164592" cy="502920"/>
            </a:xfrm>
            <a:prstGeom prst="roundRect">
              <a:avLst>
                <a:gd name="adj" fmla="val 19810"/>
              </a:avLst>
            </a:prstGeom>
            <a:solidFill>
              <a:srgbClr val="D8D8D8"/>
            </a:solidFill>
            <a:ln w="6350" cap="flat" cmpd="sng">
              <a:solidFill>
                <a:srgbClr val="7F7F7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sp>
          <p:nvSpPr>
            <p:cNvPr id="4118" name="Rounded Rectangle 41"/>
            <p:cNvSpPr/>
            <p:nvPr/>
          </p:nvSpPr>
          <p:spPr>
            <a:xfrm>
              <a:off x="4614635" y="201462"/>
              <a:ext cx="1816646" cy="164592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兰亭粗黑_GBK" charset="-122"/>
                <a:sym typeface="方正兰亭粗黑_GBK" charset="-122"/>
              </a:endParaRPr>
            </a:p>
          </p:txBody>
        </p:sp>
        <p:grpSp>
          <p:nvGrpSpPr>
            <p:cNvPr id="4119" name="Group 42"/>
            <p:cNvGrpSpPr/>
            <p:nvPr/>
          </p:nvGrpSpPr>
          <p:grpSpPr>
            <a:xfrm>
              <a:off x="4767243" y="256179"/>
              <a:ext cx="1511430" cy="55159"/>
              <a:chOff x="0" y="0"/>
              <a:chExt cx="1706048" cy="55159"/>
            </a:xfrm>
          </p:grpSpPr>
          <p:sp>
            <p:nvSpPr>
              <p:cNvPr id="4120" name="Straight Connector 43"/>
              <p:cNvSpPr/>
              <p:nvPr/>
            </p:nvSpPr>
            <p:spPr>
              <a:xfrm>
                <a:off x="0" y="55158"/>
                <a:ext cx="1706048" cy="1"/>
              </a:xfrm>
              <a:prstGeom prst="line">
                <a:avLst/>
              </a:prstGeom>
              <a:ln w="19050" cap="rnd" cmpd="sng">
                <a:solidFill>
                  <a:srgbClr val="7F7F7F"/>
                </a:solidFill>
                <a:prstDash val="solid"/>
                <a:bevel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21" name="Straight Connector 44"/>
              <p:cNvSpPr/>
              <p:nvPr/>
            </p:nvSpPr>
            <p:spPr>
              <a:xfrm>
                <a:off x="0" y="0"/>
                <a:ext cx="1706048" cy="1"/>
              </a:xfrm>
              <a:prstGeom prst="line">
                <a:avLst/>
              </a:prstGeom>
              <a:ln w="19050" cap="rnd" cmpd="sng">
                <a:solidFill>
                  <a:srgbClr val="7F7F7F"/>
                </a:solidFill>
                <a:prstDash val="solid"/>
                <a:bevel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0" name="Oval 1"/>
          <p:cNvSpPr/>
          <p:nvPr/>
        </p:nvSpPr>
        <p:spPr>
          <a:xfrm rot="1231065">
            <a:off x="8731250" y="4529138"/>
            <a:ext cx="1249363" cy="735012"/>
          </a:xfrm>
          <a:custGeom>
            <a:avLst/>
            <a:gdLst>
              <a:gd name="txL" fmla="*/ 0 w 4239998"/>
              <a:gd name="txT" fmla="*/ 0 h 1601996"/>
              <a:gd name="txR" fmla="*/ 4239998 w 4239998"/>
              <a:gd name="txB" fmla="*/ 1601996 h 1601996"/>
            </a:gdLst>
            <a:ahLst/>
            <a:cxnLst>
              <a:cxn ang="0">
                <a:pos x="0" y="22"/>
              </a:cxn>
              <a:cxn ang="0">
                <a:pos x="1" y="2"/>
              </a:cxn>
              <a:cxn ang="0">
                <a:pos x="1" y="98"/>
              </a:cxn>
              <a:cxn ang="0">
                <a:pos x="1" y="63"/>
              </a:cxn>
              <a:cxn ang="0">
                <a:pos x="1" y="136"/>
              </a:cxn>
              <a:cxn ang="0">
                <a:pos x="2" y="139"/>
              </a:cxn>
            </a:cxnLst>
            <a:rect l="txL" t="txT" r="txR" b="txB"/>
            <a:pathLst>
              <a:path w="4239998" h="1601996">
                <a:moveTo>
                  <a:pt x="245299" y="254963"/>
                </a:moveTo>
                <a:cubicBezTo>
                  <a:pt x="-863677" y="1360431"/>
                  <a:pt x="2132100" y="-204513"/>
                  <a:pt x="2391408" y="22950"/>
                </a:cubicBezTo>
                <a:cubicBezTo>
                  <a:pt x="2650716" y="250413"/>
                  <a:pt x="1035732" y="916879"/>
                  <a:pt x="1227937" y="1128420"/>
                </a:cubicBezTo>
                <a:cubicBezTo>
                  <a:pt x="1420142" y="1339961"/>
                  <a:pt x="2747199" y="578149"/>
                  <a:pt x="3053325" y="718986"/>
                </a:cubicBezTo>
                <a:cubicBezTo>
                  <a:pt x="3359451" y="859823"/>
                  <a:pt x="2443839" y="1384997"/>
                  <a:pt x="2573379" y="1564010"/>
                </a:cubicBezTo>
                <a:cubicBezTo>
                  <a:pt x="2702919" y="1743023"/>
                  <a:pt x="3247996" y="1008811"/>
                  <a:pt x="4239998" y="1601996"/>
                </a:cubicBezTo>
              </a:path>
            </a:pathLst>
          </a:custGeom>
          <a:noFill/>
          <a:ln w="12700" cap="rnd" cmpd="sng">
            <a:solidFill>
              <a:schemeClr val="bg1">
                <a:alpha val="100000"/>
              </a:schemeClr>
            </a:solidFill>
            <a:prstDash val="solid"/>
            <a:bevel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33314" y="1043799"/>
            <a:ext cx="88041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srgbClr val="FF3399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  </a:t>
            </a:r>
            <a:r>
              <a:rPr lang="zh-CN" altLang="zh-CN" sz="3200" dirty="0">
                <a:solidFill>
                  <a:srgbClr val="FF3399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本节课的两首作品都离不开中国的诗词，中国是诗的国度，“诗意”乃“言外之味”“声外之响”，把诗词做以歌曲、音乐，使得古韵更加悠扬。</a:t>
            </a:r>
          </a:p>
          <a:p>
            <a:r>
              <a:rPr lang="en-US" altLang="zh-CN" sz="3200" dirty="0">
                <a:solidFill>
                  <a:srgbClr val="FF3399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  </a:t>
            </a:r>
            <a:r>
              <a:rPr lang="zh-CN" altLang="zh-CN" sz="3200" dirty="0">
                <a:solidFill>
                  <a:srgbClr val="FF3399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清丽的作品风格和雅致的意境使它们成为中国民族音乐的瑰宝。</a:t>
            </a:r>
            <a:endParaRPr lang="en-US" altLang="zh-CN" sz="3200" dirty="0">
              <a:solidFill>
                <a:srgbClr val="FF3399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2526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灯片编号占位符 4"/>
          <p:cNvSpPr txBox="1"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 marL="0" indent="0" algn="r" eaLnBrk="1" hangingPunct="1">
              <a:lnSpc>
                <a:spcPct val="100000"/>
              </a:lnSpc>
              <a:spcBef>
                <a:spcPct val="0"/>
              </a:spcBef>
              <a:buNone/>
            </a:pPr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Arial" panose="020B0604020202020204" pitchFamily="34" charset="0"/>
              </a:rPr>
              <a:t>13</a:t>
            </a:fld>
            <a:endParaRPr lang="zh-CN" altLang="en-US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CAF0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7412" name="任意多边形 11"/>
          <p:cNvSpPr/>
          <p:nvPr/>
        </p:nvSpPr>
        <p:spPr>
          <a:xfrm rot="5400000">
            <a:off x="1474788" y="-1538287"/>
            <a:ext cx="7008812" cy="9959975"/>
          </a:xfrm>
          <a:custGeom>
            <a:avLst/>
            <a:gdLst>
              <a:gd name="txL" fmla="*/ 0 w 1511970"/>
              <a:gd name="txT" fmla="*/ 0 h 1174642"/>
              <a:gd name="txR" fmla="*/ 1511970 w 1511970"/>
              <a:gd name="txB" fmla="*/ 1174642 h 1174642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txL" t="txT" r="txR" b="txB"/>
            <a:pathLst>
              <a:path w="1511970" h="1174642">
                <a:moveTo>
                  <a:pt x="10588" y="1174642"/>
                </a:moveTo>
                <a:cubicBezTo>
                  <a:pt x="10589" y="1174640"/>
                  <a:pt x="10590" y="1174639"/>
                  <a:pt x="10591" y="1174637"/>
                </a:cubicBezTo>
                <a:cubicBezTo>
                  <a:pt x="11739" y="1104805"/>
                  <a:pt x="9443" y="735512"/>
                  <a:pt x="10591" y="665680"/>
                </a:cubicBezTo>
                <a:lnTo>
                  <a:pt x="0" y="677726"/>
                </a:lnTo>
                <a:lnTo>
                  <a:pt x="728441" y="0"/>
                </a:lnTo>
                <a:lnTo>
                  <a:pt x="1511970" y="507190"/>
                </a:lnTo>
                <a:lnTo>
                  <a:pt x="1508316" y="503043"/>
                </a:lnTo>
                <a:cubicBezTo>
                  <a:pt x="1508316" y="726909"/>
                  <a:pt x="1508315" y="950775"/>
                  <a:pt x="1508315" y="1174641"/>
                </a:cubicBezTo>
                <a:lnTo>
                  <a:pt x="1508315" y="1174642"/>
                </a:lnTo>
                <a:lnTo>
                  <a:pt x="10588" y="1174642"/>
                </a:lnTo>
                <a:close/>
              </a:path>
            </a:pathLst>
          </a:custGeom>
          <a:solidFill>
            <a:srgbClr val="EE0F68">
              <a:alpha val="100000"/>
            </a:srgbClr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3" name="TextBox 12"/>
          <p:cNvSpPr/>
          <p:nvPr/>
        </p:nvSpPr>
        <p:spPr>
          <a:xfrm>
            <a:off x="657225" y="2371725"/>
            <a:ext cx="8307388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Thank you for listening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414" name="TextBox 13"/>
          <p:cNvSpPr/>
          <p:nvPr/>
        </p:nvSpPr>
        <p:spPr>
          <a:xfrm>
            <a:off x="3157117" y="3628770"/>
            <a:ext cx="6851650" cy="126188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古韵悠扬</a:t>
            </a:r>
            <a:r>
              <a:rPr lang="en-US" altLang="zh-CN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</a:p>
        </p:txBody>
      </p:sp>
      <p:sp>
        <p:nvSpPr>
          <p:cNvPr id="17415" name="Oval 1"/>
          <p:cNvSpPr/>
          <p:nvPr/>
        </p:nvSpPr>
        <p:spPr>
          <a:xfrm>
            <a:off x="4259263" y="4351338"/>
            <a:ext cx="4240212" cy="1601787"/>
          </a:xfrm>
          <a:custGeom>
            <a:avLst/>
            <a:gdLst>
              <a:gd name="txL" fmla="*/ 0 w 4239998"/>
              <a:gd name="txT" fmla="*/ 0 h 1601996"/>
              <a:gd name="txR" fmla="*/ 4239998 w 4239998"/>
              <a:gd name="txB" fmla="*/ 1601996 h 1601996"/>
            </a:gdLst>
            <a:ahLst/>
            <a:cxnLst>
              <a:cxn ang="0">
                <a:pos x="245455" y="254534"/>
              </a:cxn>
              <a:cxn ang="0">
                <a:pos x="2392981" y="22911"/>
              </a:cxn>
              <a:cxn ang="0">
                <a:pos x="1228743" y="1126509"/>
              </a:cxn>
              <a:cxn ang="0">
                <a:pos x="3055327" y="717764"/>
              </a:cxn>
              <a:cxn ang="0">
                <a:pos x="2575069" y="1561358"/>
              </a:cxn>
              <a:cxn ang="0">
                <a:pos x="4242782" y="1599279"/>
              </a:cxn>
            </a:cxnLst>
            <a:rect l="txL" t="txT" r="txR" b="txB"/>
            <a:pathLst>
              <a:path w="4239998" h="1601996">
                <a:moveTo>
                  <a:pt x="245299" y="254963"/>
                </a:moveTo>
                <a:cubicBezTo>
                  <a:pt x="-863677" y="1360431"/>
                  <a:pt x="2132100" y="-204513"/>
                  <a:pt x="2391408" y="22950"/>
                </a:cubicBezTo>
                <a:cubicBezTo>
                  <a:pt x="2650716" y="250413"/>
                  <a:pt x="1035732" y="916879"/>
                  <a:pt x="1227937" y="1128420"/>
                </a:cubicBezTo>
                <a:cubicBezTo>
                  <a:pt x="1420142" y="1339961"/>
                  <a:pt x="2747199" y="578149"/>
                  <a:pt x="3053325" y="718986"/>
                </a:cubicBezTo>
                <a:cubicBezTo>
                  <a:pt x="3359451" y="859823"/>
                  <a:pt x="2443839" y="1384997"/>
                  <a:pt x="2573379" y="1564010"/>
                </a:cubicBezTo>
                <a:cubicBezTo>
                  <a:pt x="2702919" y="1743023"/>
                  <a:pt x="3247996" y="1008811"/>
                  <a:pt x="4239998" y="1601996"/>
                </a:cubicBezTo>
              </a:path>
            </a:pathLst>
          </a:custGeom>
          <a:noFill/>
          <a:ln w="12700" cap="rnd" cmpd="sng">
            <a:solidFill>
              <a:schemeClr val="bg1">
                <a:alpha val="100000"/>
              </a:schemeClr>
            </a:solidFill>
            <a:prstDash val="solid"/>
            <a:bevel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7416" name="Group 69"/>
          <p:cNvGrpSpPr/>
          <p:nvPr/>
        </p:nvGrpSpPr>
        <p:grpSpPr>
          <a:xfrm rot="-3000000">
            <a:off x="7545388" y="3667125"/>
            <a:ext cx="5453062" cy="431800"/>
            <a:chOff x="0" y="0"/>
            <a:chExt cx="6705601" cy="531495"/>
          </a:xfrm>
        </p:grpSpPr>
        <p:sp>
          <p:nvSpPr>
            <p:cNvPr id="17417" name="Rounded Rectangle 70"/>
            <p:cNvSpPr/>
            <p:nvPr/>
          </p:nvSpPr>
          <p:spPr>
            <a:xfrm>
              <a:off x="5867401" y="116118"/>
              <a:ext cx="838200" cy="304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F7F7F"/>
                </a:gs>
                <a:gs pos="50000">
                  <a:srgbClr val="FFFFFF"/>
                </a:gs>
                <a:gs pos="100000">
                  <a:srgbClr val="7F7F7F"/>
                </a:gs>
              </a:gsLst>
              <a:lin ang="5400000" scaled="1"/>
              <a:tileRect/>
            </a:gra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sp>
          <p:nvSpPr>
            <p:cNvPr id="17418" name="Isosceles Triangle 12"/>
            <p:cNvSpPr/>
            <p:nvPr/>
          </p:nvSpPr>
          <p:spPr>
            <a:xfrm rot="-5400000">
              <a:off x="128131" y="92181"/>
              <a:ext cx="81170" cy="337433"/>
            </a:xfrm>
            <a:custGeom>
              <a:avLst/>
              <a:gdLst>
                <a:gd name="txL" fmla="*/ 0 w 64009"/>
                <a:gd name="txT" fmla="*/ 0 h 266094"/>
                <a:gd name="txR" fmla="*/ 64009 w 64009"/>
                <a:gd name="txB" fmla="*/ 266094 h 266094"/>
              </a:gdLst>
              <a:ahLst/>
              <a:cxnLst>
                <a:cxn ang="0">
                  <a:pos x="872850" y="1121997"/>
                </a:cxn>
                <a:cxn ang="0">
                  <a:pos x="872850" y="1644477"/>
                </a:cxn>
                <a:cxn ang="0">
                  <a:pos x="872847" y="1644477"/>
                </a:cxn>
                <a:cxn ang="0">
                  <a:pos x="872847" y="3628381"/>
                </a:cxn>
                <a:cxn ang="0">
                  <a:pos x="0" y="3628381"/>
                </a:cxn>
                <a:cxn ang="0">
                  <a:pos x="0" y="1550301"/>
                </a:cxn>
                <a:cxn ang="0">
                  <a:pos x="1" y="1550301"/>
                </a:cxn>
                <a:cxn ang="0">
                  <a:pos x="1" y="1121997"/>
                </a:cxn>
                <a:cxn ang="0">
                  <a:pos x="391168" y="0"/>
                </a:cxn>
                <a:cxn ang="0">
                  <a:pos x="481710" y="0"/>
                </a:cxn>
                <a:cxn ang="0">
                  <a:pos x="872850" y="1121997"/>
                </a:cxn>
              </a:cxnLst>
              <a:rect l="txL" t="txT" r="txR" b="txB"/>
              <a:pathLst>
                <a:path w="64009" h="266094">
                  <a:moveTo>
                    <a:pt x="64009" y="82284"/>
                  </a:moveTo>
                  <a:lnTo>
                    <a:pt x="64009" y="120601"/>
                  </a:lnTo>
                  <a:lnTo>
                    <a:pt x="64008" y="120601"/>
                  </a:lnTo>
                  <a:lnTo>
                    <a:pt x="64008" y="266094"/>
                  </a:lnTo>
                  <a:lnTo>
                    <a:pt x="0" y="266094"/>
                  </a:lnTo>
                  <a:lnTo>
                    <a:pt x="0" y="113694"/>
                  </a:lnTo>
                  <a:lnTo>
                    <a:pt x="1" y="113694"/>
                  </a:lnTo>
                  <a:lnTo>
                    <a:pt x="1" y="82284"/>
                  </a:lnTo>
                  <a:lnTo>
                    <a:pt x="28685" y="0"/>
                  </a:lnTo>
                  <a:lnTo>
                    <a:pt x="35325" y="0"/>
                  </a:lnTo>
                  <a:lnTo>
                    <a:pt x="64009" y="82284"/>
                  </a:lnTo>
                  <a:close/>
                </a:path>
              </a:pathLst>
            </a:custGeom>
            <a:gradFill rotWithShape="1">
              <a:gsLst>
                <a:gs pos="0">
                  <a:srgbClr val="262626">
                    <a:alpha val="100000"/>
                  </a:srgbClr>
                </a:gs>
                <a:gs pos="35999">
                  <a:srgbClr val="7F7F7F">
                    <a:alpha val="100000"/>
                  </a:srgbClr>
                </a:gs>
                <a:gs pos="64999">
                  <a:srgbClr val="FFFFFF">
                    <a:alpha val="100000"/>
                  </a:srgbClr>
                </a:gs>
                <a:gs pos="79999">
                  <a:srgbClr val="FFFFFF">
                    <a:alpha val="100000"/>
                  </a:srgbClr>
                </a:gs>
                <a:gs pos="100000">
                  <a:srgbClr val="262626">
                    <a:alpha val="100000"/>
                  </a:srgbClr>
                </a:gs>
              </a:gsLst>
              <a:lin ang="0" scaled="1"/>
              <a:tileRect/>
            </a:gradFill>
            <a:ln w="9525" cap="flat" cmpd="sng">
              <a:solidFill>
                <a:srgbClr val="7F7F7F">
                  <a:alpha val="100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9" name="Rounded Rectangle 72"/>
            <p:cNvSpPr/>
            <p:nvPr/>
          </p:nvSpPr>
          <p:spPr>
            <a:xfrm>
              <a:off x="860238" y="0"/>
              <a:ext cx="2313291" cy="521797"/>
            </a:xfrm>
            <a:prstGeom prst="roundRect">
              <a:avLst>
                <a:gd name="adj" fmla="val 10718"/>
              </a:avLst>
            </a:prstGeom>
            <a:solidFill>
              <a:schemeClr val="bg1"/>
            </a:solidFill>
            <a:ln w="12700" cap="flat" cmpd="sng">
              <a:solidFill>
                <a:schemeClr val="bg1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sp>
          <p:nvSpPr>
            <p:cNvPr id="17420" name="Isosceles Triangle 24"/>
            <p:cNvSpPr/>
            <p:nvPr/>
          </p:nvSpPr>
          <p:spPr>
            <a:xfrm rot="-5400000">
              <a:off x="259015" y="-79428"/>
              <a:ext cx="463820" cy="680652"/>
            </a:xfrm>
            <a:custGeom>
              <a:avLst/>
              <a:gdLst>
                <a:gd name="txL" fmla="*/ 0 w 365760"/>
                <a:gd name="txT" fmla="*/ 0 h 536750"/>
                <a:gd name="txR" fmla="*/ 365760 w 365760"/>
                <a:gd name="txB" fmla="*/ 536750 h 536750"/>
              </a:gdLst>
              <a:ahLst/>
              <a:cxnLst>
                <a:cxn ang="0">
                  <a:pos x="4987489" y="7319074"/>
                </a:cxn>
                <a:cxn ang="0">
                  <a:pos x="0" y="7319074"/>
                </a:cxn>
                <a:cxn ang="0">
                  <a:pos x="1759413" y="0"/>
                </a:cxn>
                <a:cxn ang="0">
                  <a:pos x="3228072" y="0"/>
                </a:cxn>
                <a:cxn ang="0">
                  <a:pos x="4987489" y="7319074"/>
                </a:cxn>
              </a:cxnLst>
              <a:rect l="txL" t="txT" r="txR" b="txB"/>
              <a:pathLst>
                <a:path w="365760" h="536750">
                  <a:moveTo>
                    <a:pt x="365760" y="536750"/>
                  </a:moveTo>
                  <a:lnTo>
                    <a:pt x="0" y="536750"/>
                  </a:lnTo>
                  <a:lnTo>
                    <a:pt x="129028" y="0"/>
                  </a:lnTo>
                  <a:lnTo>
                    <a:pt x="236732" y="0"/>
                  </a:lnTo>
                  <a:lnTo>
                    <a:pt x="365760" y="536750"/>
                  </a:lnTo>
                  <a:close/>
                </a:path>
              </a:pathLst>
            </a:custGeom>
            <a:gradFill rotWithShape="1">
              <a:gsLst>
                <a:gs pos="0">
                  <a:srgbClr val="7F7F7F">
                    <a:alpha val="100000"/>
                  </a:srgbClr>
                </a:gs>
                <a:gs pos="50000">
                  <a:srgbClr val="D8D8D8">
                    <a:alpha val="100000"/>
                  </a:srgbClr>
                </a:gs>
                <a:gs pos="100000">
                  <a:srgbClr val="7F7F7F">
                    <a:alpha val="100000"/>
                  </a:srgbClr>
                </a:gs>
              </a:gsLst>
              <a:lin ang="0" scaled="1"/>
              <a:tileRect/>
            </a:gradFill>
            <a:ln w="3175" cap="flat" cmpd="sng">
              <a:solidFill>
                <a:srgbClr val="7F7F7F">
                  <a:alpha val="100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1" name="Freeform 74"/>
            <p:cNvSpPr>
              <a:spLocks noChangeAspect="1"/>
            </p:cNvSpPr>
            <p:nvPr/>
          </p:nvSpPr>
          <p:spPr>
            <a:xfrm>
              <a:off x="3165774" y="0"/>
              <a:ext cx="3363053" cy="521797"/>
            </a:xfrm>
            <a:custGeom>
              <a:avLst/>
              <a:gdLst>
                <a:gd name="txL" fmla="*/ 0 w 3084"/>
                <a:gd name="txT" fmla="*/ 0 h 476"/>
                <a:gd name="txR" fmla="*/ 3084 w 3084"/>
                <a:gd name="txB" fmla="*/ 476 h 476"/>
              </a:gdLst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txL" t="txT" r="txR" b="txB"/>
              <a:pathLst>
                <a:path w="3084" h="476">
                  <a:moveTo>
                    <a:pt x="3065" y="68"/>
                  </a:moveTo>
                  <a:cubicBezTo>
                    <a:pt x="3084" y="85"/>
                    <a:pt x="3079" y="397"/>
                    <a:pt x="3064" y="414"/>
                  </a:cubicBezTo>
                  <a:cubicBezTo>
                    <a:pt x="3049" y="431"/>
                    <a:pt x="2891" y="455"/>
                    <a:pt x="2791" y="458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105" y="449"/>
                    <a:pt x="44" y="462"/>
                    <a:pt x="0" y="4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9" y="21"/>
                    <a:pt x="126" y="25"/>
                    <a:pt x="219" y="28"/>
                  </a:cubicBezTo>
                  <a:cubicBezTo>
                    <a:pt x="2786" y="43"/>
                    <a:pt x="2786" y="43"/>
                    <a:pt x="2786" y="43"/>
                  </a:cubicBezTo>
                  <a:cubicBezTo>
                    <a:pt x="2890" y="40"/>
                    <a:pt x="3045" y="51"/>
                    <a:pt x="3065" y="68"/>
                  </a:cubicBezTo>
                  <a:close/>
                </a:path>
              </a:pathLst>
            </a:custGeom>
            <a:solidFill>
              <a:srgbClr val="EE0F68">
                <a:alpha val="100000"/>
              </a:srgbClr>
            </a:solidFill>
            <a:ln w="12700" cap="flat" cmpd="sng">
              <a:solidFill>
                <a:srgbClr val="EE0F68">
                  <a:alpha val="100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2" name="Rectangle 75"/>
            <p:cNvSpPr/>
            <p:nvPr/>
          </p:nvSpPr>
          <p:spPr>
            <a:xfrm>
              <a:off x="3109412" y="0"/>
              <a:ext cx="57977" cy="521797"/>
            </a:xfrm>
            <a:prstGeom prst="rect">
              <a:avLst/>
            </a:prstGeom>
            <a:solidFill>
              <a:srgbClr val="D8D8D8"/>
            </a:soli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sp>
          <p:nvSpPr>
            <p:cNvPr id="17423" name="Rounded Rectangle 76"/>
            <p:cNvSpPr/>
            <p:nvPr/>
          </p:nvSpPr>
          <p:spPr>
            <a:xfrm>
              <a:off x="827859" y="5797"/>
              <a:ext cx="57977" cy="510202"/>
            </a:xfrm>
            <a:prstGeom prst="roundRect">
              <a:avLst>
                <a:gd name="adj" fmla="val 36856"/>
              </a:avLst>
            </a:prstGeom>
            <a:solidFill>
              <a:srgbClr val="D8D8D8"/>
            </a:solidFill>
            <a:ln w="6350" cap="flat" cmpd="sng">
              <a:solidFill>
                <a:srgbClr val="7F7F7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sp>
          <p:nvSpPr>
            <p:cNvPr id="17424" name="Rounded Rectangle 77"/>
            <p:cNvSpPr/>
            <p:nvPr/>
          </p:nvSpPr>
          <p:spPr>
            <a:xfrm>
              <a:off x="6160841" y="28575"/>
              <a:ext cx="164592" cy="502920"/>
            </a:xfrm>
            <a:prstGeom prst="roundRect">
              <a:avLst>
                <a:gd name="adj" fmla="val 19810"/>
              </a:avLst>
            </a:prstGeom>
            <a:solidFill>
              <a:srgbClr val="D8D8D8"/>
            </a:solidFill>
            <a:ln w="6350" cap="flat" cmpd="sng">
              <a:solidFill>
                <a:srgbClr val="7F7F7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sp>
          <p:nvSpPr>
            <p:cNvPr id="17425" name="Rounded Rectangle 78"/>
            <p:cNvSpPr/>
            <p:nvPr/>
          </p:nvSpPr>
          <p:spPr>
            <a:xfrm>
              <a:off x="4614635" y="201462"/>
              <a:ext cx="1816646" cy="164592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 w="12700">
              <a:noFill/>
            </a:ln>
          </p:spPr>
          <p:txBody>
            <a:bodyPr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800">
                  <a:solidFill>
                    <a:schemeClr val="tx1"/>
                  </a:solidFill>
                  <a:latin typeface="+mn-lt"/>
                  <a:ea typeface="+mn-ea"/>
                  <a:cs typeface="宋体" panose="02010600030101010101" pitchFamily="2" charset="-122"/>
                  <a:sym typeface="方正兰亭粗黑_GBK" charset="-122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000">
                  <a:solidFill>
                    <a:schemeClr val="tx1"/>
                  </a:solidFill>
                  <a:latin typeface="+mn-lt"/>
                  <a:ea typeface="+mn-ea"/>
                  <a:sym typeface="方正兰亭粗黑_GBK" charset="-122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endParaRPr lang="zh-CN" altLang="en-US" sz="1800" dirty="0">
                <a:solidFill>
                  <a:srgbClr val="FFFFFF"/>
                </a:solidFill>
                <a:ea typeface="方正兰亭粗黑_GBK" charset="-122"/>
              </a:endParaRPr>
            </a:p>
          </p:txBody>
        </p:sp>
        <p:grpSp>
          <p:nvGrpSpPr>
            <p:cNvPr id="17426" name="Group 79"/>
            <p:cNvGrpSpPr/>
            <p:nvPr/>
          </p:nvGrpSpPr>
          <p:grpSpPr>
            <a:xfrm>
              <a:off x="4767243" y="256179"/>
              <a:ext cx="1511430" cy="55158"/>
              <a:chOff x="0" y="0"/>
              <a:chExt cx="1706048" cy="55158"/>
            </a:xfrm>
          </p:grpSpPr>
          <p:sp>
            <p:nvSpPr>
              <p:cNvPr id="17427" name="Straight Connector 80"/>
              <p:cNvSpPr/>
              <p:nvPr/>
            </p:nvSpPr>
            <p:spPr>
              <a:xfrm>
                <a:off x="0" y="55158"/>
                <a:ext cx="1706048" cy="1"/>
              </a:xfrm>
              <a:prstGeom prst="line">
                <a:avLst/>
              </a:prstGeom>
              <a:ln w="19050" cap="rnd" cmpd="sng">
                <a:solidFill>
                  <a:srgbClr val="7F7F7F"/>
                </a:solidFill>
                <a:prstDash val="solid"/>
                <a:bevel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8" name="Straight Connector 81"/>
              <p:cNvSpPr/>
              <p:nvPr/>
            </p:nvSpPr>
            <p:spPr>
              <a:xfrm>
                <a:off x="0" y="0"/>
                <a:ext cx="1706048" cy="1"/>
              </a:xfrm>
              <a:prstGeom prst="line">
                <a:avLst/>
              </a:prstGeom>
              <a:ln w="19050" cap="rnd" cmpd="sng">
                <a:solidFill>
                  <a:srgbClr val="7F7F7F"/>
                </a:solidFill>
                <a:prstDash val="solid"/>
                <a:bevel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灯片编号占位符 4"/>
          <p:cNvSpPr txBox="1">
            <a:spLocks noGrp="1"/>
          </p:cNvSpPr>
          <p:nvPr>
            <p:ph type="sldNum" sz="quarter" idx="12"/>
          </p:nvPr>
        </p:nvSpPr>
        <p:spPr/>
        <p:txBody>
          <a:bodyPr anchor="ctr"/>
          <a:lstStyle/>
          <a:p>
            <a:pPr marL="0" indent="0" algn="r" eaLnBrk="1" hangingPunct="1">
              <a:lnSpc>
                <a:spcPct val="100000"/>
              </a:lnSpc>
              <a:spcBef>
                <a:spcPct val="0"/>
              </a:spcBef>
              <a:buNone/>
            </a:pPr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Arial" panose="020B0604020202020204" pitchFamily="34" charset="0"/>
              </a:rPr>
              <a:t>2</a:t>
            </a:fld>
            <a:endParaRPr lang="zh-CN" altLang="en-US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267" name="直角三角形 4"/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268" name="TextBox 16"/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聆听与感悟</a:t>
            </a:r>
          </a:p>
        </p:txBody>
      </p:sp>
      <p:sp>
        <p:nvSpPr>
          <p:cNvPr id="38" name="TextBox 12"/>
          <p:cNvSpPr/>
          <p:nvPr/>
        </p:nvSpPr>
        <p:spPr>
          <a:xfrm>
            <a:off x="5434838" y="512065"/>
            <a:ext cx="4965065" cy="31638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>
              <a:buFont typeface="Wingdings" panose="05000000000000000000" charset="0"/>
              <a:buNone/>
            </a:pPr>
            <a:endParaRPr lang="zh-CN" altLang="zh-CN" sz="3600" dirty="0"/>
          </a:p>
          <a:p>
            <a:pPr lvl="0">
              <a:buFont typeface="Wingdings" panose="05000000000000000000" charset="0"/>
              <a:buChar char="l"/>
            </a:pPr>
            <a:r>
              <a:rPr lang="en-US" altLang="zh-CN" dirty="0">
                <a:latin typeface="+mj-ea"/>
                <a:ea typeface="+mj-ea"/>
              </a:rPr>
              <a:t>《</a:t>
            </a:r>
            <a:r>
              <a:rPr lang="zh-CN" altLang="zh-CN" dirty="0">
                <a:latin typeface="+mj-ea"/>
                <a:ea typeface="+mj-ea"/>
              </a:rPr>
              <a:t>阳关三叠</a:t>
            </a:r>
            <a:r>
              <a:rPr lang="en-US" altLang="zh-CN" dirty="0">
                <a:latin typeface="+mj-ea"/>
                <a:ea typeface="+mj-ea"/>
              </a:rPr>
              <a:t>》</a:t>
            </a:r>
          </a:p>
          <a:p>
            <a:pPr>
              <a:buFont typeface="Wingdings" panose="05000000000000000000" charset="0"/>
              <a:buChar char="l"/>
            </a:pPr>
            <a:r>
              <a:rPr lang="en-US" altLang="zh-CN" dirty="0">
                <a:latin typeface="+mj-ea"/>
                <a:ea typeface="+mj-ea"/>
              </a:rPr>
              <a:t>《</a:t>
            </a:r>
            <a:r>
              <a:rPr lang="zh-CN" altLang="zh-CN" dirty="0">
                <a:latin typeface="+mj-ea"/>
                <a:ea typeface="+mj-ea"/>
              </a:rPr>
              <a:t>渔舟唱晚</a:t>
            </a:r>
            <a:r>
              <a:rPr lang="en-US" altLang="zh-CN" dirty="0">
                <a:latin typeface="+mj-ea"/>
                <a:ea typeface="+mj-ea"/>
              </a:rPr>
              <a:t>》</a:t>
            </a:r>
            <a:endParaRPr lang="zh-CN" altLang="zh-CN" dirty="0">
              <a:latin typeface="+mj-ea"/>
              <a:ea typeface="+mj-ea"/>
            </a:endParaRPr>
          </a:p>
          <a:p>
            <a:pPr marL="0" lvl="0" indent="0">
              <a:buNone/>
            </a:pPr>
            <a:endParaRPr lang="zh-CN" altLang="zh-CN" dirty="0">
              <a:latin typeface="+mj-ea"/>
              <a:ea typeface="+mj-ea"/>
            </a:endParaRPr>
          </a:p>
          <a:p>
            <a:pPr lvl="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0" name="Oval 1"/>
          <p:cNvSpPr/>
          <p:nvPr/>
        </p:nvSpPr>
        <p:spPr>
          <a:xfrm rot="1231065">
            <a:off x="8731250" y="4529138"/>
            <a:ext cx="1249363" cy="735012"/>
          </a:xfrm>
          <a:custGeom>
            <a:avLst/>
            <a:gdLst>
              <a:gd name="txL" fmla="*/ 0 w 4239998"/>
              <a:gd name="txT" fmla="*/ 0 h 1601996"/>
              <a:gd name="txR" fmla="*/ 4239998 w 4239998"/>
              <a:gd name="txB" fmla="*/ 1601996 h 1601996"/>
            </a:gdLst>
            <a:ahLst/>
            <a:cxnLst>
              <a:cxn ang="0">
                <a:pos x="0" y="22"/>
              </a:cxn>
              <a:cxn ang="0">
                <a:pos x="1" y="2"/>
              </a:cxn>
              <a:cxn ang="0">
                <a:pos x="1" y="98"/>
              </a:cxn>
              <a:cxn ang="0">
                <a:pos x="1" y="63"/>
              </a:cxn>
              <a:cxn ang="0">
                <a:pos x="1" y="136"/>
              </a:cxn>
              <a:cxn ang="0">
                <a:pos x="2" y="139"/>
              </a:cxn>
            </a:cxnLst>
            <a:rect l="txL" t="txT" r="txR" b="txB"/>
            <a:pathLst>
              <a:path w="4239998" h="1601996">
                <a:moveTo>
                  <a:pt x="245299" y="254963"/>
                </a:moveTo>
                <a:cubicBezTo>
                  <a:pt x="-863677" y="1360431"/>
                  <a:pt x="2132100" y="-204513"/>
                  <a:pt x="2391408" y="22950"/>
                </a:cubicBezTo>
                <a:cubicBezTo>
                  <a:pt x="2650716" y="250413"/>
                  <a:pt x="1035732" y="916879"/>
                  <a:pt x="1227937" y="1128420"/>
                </a:cubicBezTo>
                <a:cubicBezTo>
                  <a:pt x="1420142" y="1339961"/>
                  <a:pt x="2747199" y="578149"/>
                  <a:pt x="3053325" y="718986"/>
                </a:cubicBezTo>
                <a:cubicBezTo>
                  <a:pt x="3359451" y="859823"/>
                  <a:pt x="2443839" y="1384997"/>
                  <a:pt x="2573379" y="1564010"/>
                </a:cubicBezTo>
                <a:cubicBezTo>
                  <a:pt x="2702919" y="1743023"/>
                  <a:pt x="3247996" y="1008811"/>
                  <a:pt x="4239998" y="1601996"/>
                </a:cubicBezTo>
              </a:path>
            </a:pathLst>
          </a:custGeom>
          <a:noFill/>
          <a:ln w="12700" cap="rnd" cmpd="sng">
            <a:solidFill>
              <a:schemeClr val="bg1">
                <a:alpha val="100000"/>
              </a:schemeClr>
            </a:solidFill>
            <a:prstDash val="solid"/>
            <a:bevel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21D7FD9-A117-0EF0-B28F-9088B1442525}"/>
              </a:ext>
            </a:extLst>
          </p:cNvPr>
          <p:cNvSpPr txBox="1"/>
          <p:nvPr/>
        </p:nvSpPr>
        <p:spPr>
          <a:xfrm>
            <a:off x="3528695" y="2732361"/>
            <a:ext cx="5827236" cy="943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+mj-ea"/>
                <a:ea typeface="+mj-ea"/>
              </a:rPr>
              <a:t>你能分辨出这两首作品的主奏乐器分别是什么吗？</a:t>
            </a:r>
            <a:endParaRPr lang="en-US" altLang="zh-CN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+mj-ea"/>
                <a:ea typeface="+mj-ea"/>
              </a:rPr>
              <a:t>你能模仿出这些主奏乐器的演奏姿势吗？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7084610" y="303593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《送元二使安西》</a:t>
            </a: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王维</a:t>
            </a: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渭城朝雨浥轻尘</a:t>
            </a:r>
            <a:r>
              <a:rPr lang="zh-CN" altLang="en-US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，</a:t>
            </a:r>
            <a:endParaRPr lang="zh-CN" altLang="zh-CN" sz="3200" b="1" kern="1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客舍青青柳色新</a:t>
            </a:r>
            <a:r>
              <a:rPr lang="zh-CN" altLang="en-US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  <a:endParaRPr lang="zh-CN" altLang="zh-CN" sz="3200" b="1" kern="1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劝君更尽一杯酒</a:t>
            </a:r>
            <a:r>
              <a:rPr lang="zh-CN" altLang="en-US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，</a:t>
            </a:r>
            <a:endParaRPr lang="zh-CN" altLang="zh-CN" sz="3200" b="1" kern="1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西出阳关无故人</a:t>
            </a:r>
            <a:r>
              <a:rPr lang="zh-CN" altLang="en-US" sz="3200" b="1" kern="100" dirty="0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  <a:endParaRPr lang="zh-CN" altLang="zh-CN" sz="3200" b="1" kern="1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94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3849FC4-E4E2-4E28-AA37-B6F5CB282222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2026/7/20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" t="5683" b="10789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587D92C-F625-355D-6B9C-FDEA13D2A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0678" y="528637"/>
            <a:ext cx="759142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0025" y="405297"/>
            <a:ext cx="5333267" cy="29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" b="7690"/>
          <a:stretch/>
        </p:blipFill>
        <p:spPr bwMode="auto">
          <a:xfrm>
            <a:off x="5126892" y="3135934"/>
            <a:ext cx="6979797" cy="341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38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018A226-545C-A387-D7D2-60553A749F28}"/>
              </a:ext>
            </a:extLst>
          </p:cNvPr>
          <p:cNvSpPr txBox="1"/>
          <p:nvPr/>
        </p:nvSpPr>
        <p:spPr>
          <a:xfrm>
            <a:off x="1179592" y="3691336"/>
            <a:ext cx="410639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j-ea"/>
                <a:ea typeface="+mj-ea"/>
              </a:rPr>
              <a:t>    </a:t>
            </a:r>
            <a:r>
              <a:rPr lang="zh-CN" altLang="zh-CN" sz="2000" kern="100" dirty="0">
                <a:effectLst/>
                <a:latin typeface="+mj-ea"/>
                <a:ea typeface="+mj-ea"/>
              </a:rPr>
              <a:t>古琴，又称瑶琴、玉琴、七弦琴，是中国传统拨弦乐器，有三千年以上历史，属于八音中的丝。</a:t>
            </a:r>
            <a:endParaRPr lang="en-US" altLang="zh-CN" sz="2000" kern="100" dirty="0"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j-ea"/>
                <a:ea typeface="+mj-ea"/>
              </a:rPr>
              <a:t>    </a:t>
            </a:r>
            <a:r>
              <a:rPr lang="zh-CN" altLang="zh-CN" sz="2000" kern="100" dirty="0">
                <a:effectLst/>
                <a:latin typeface="+mj-ea"/>
                <a:ea typeface="+mj-ea"/>
              </a:rPr>
              <a:t>古琴音域宽广，音色深沉，余音悠远。</a:t>
            </a:r>
          </a:p>
          <a:p>
            <a:endParaRPr lang="zh-CN" altLang="en-US" sz="3600" dirty="0"/>
          </a:p>
        </p:txBody>
      </p:sp>
      <p:pic>
        <p:nvPicPr>
          <p:cNvPr id="6" name="图片 5" descr="图示&#10;&#10;描述已自动生成">
            <a:extLst>
              <a:ext uri="{FF2B5EF4-FFF2-40B4-BE49-F238E27FC236}">
                <a16:creationId xmlns:a16="http://schemas.microsoft.com/office/drawing/2014/main" id="{F5303183-355E-BEA7-C075-944AA519E7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4" r="13247"/>
          <a:stretch/>
        </p:blipFill>
        <p:spPr>
          <a:xfrm>
            <a:off x="5804452" y="1687705"/>
            <a:ext cx="5982031" cy="4699993"/>
          </a:xfrm>
          <a:prstGeom prst="rect">
            <a:avLst/>
          </a:prstGeom>
        </p:spPr>
      </p:pic>
      <p:sp>
        <p:nvSpPr>
          <p:cNvPr id="2" name="直角三角形 4">
            <a:extLst>
              <a:ext uri="{FF2B5EF4-FFF2-40B4-BE49-F238E27FC236}">
                <a16:creationId xmlns:a16="http://schemas.microsoft.com/office/drawing/2014/main" id="{D3B76818-2963-972D-9A0B-98D130477733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10EDF4BB-B487-412B-20AD-641D0437A3A6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唱奏表演</a:t>
            </a:r>
          </a:p>
        </p:txBody>
      </p:sp>
    </p:spTree>
    <p:extLst>
      <p:ext uri="{BB962C8B-B14F-4D97-AF65-F5344CB8AC3E}">
        <p14:creationId xmlns:p14="http://schemas.microsoft.com/office/powerpoint/2010/main" val="327026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4">
            <a:extLst>
              <a:ext uri="{FF2B5EF4-FFF2-40B4-BE49-F238E27FC236}">
                <a16:creationId xmlns:a16="http://schemas.microsoft.com/office/drawing/2014/main" id="{9A5A0D29-0D86-5AFE-9EB2-6696A80D1D1E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104B2B5A-791C-A099-B9CE-C865156036F4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分析欣赏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5E04120-81A2-68CF-A8C5-3865DDCCB47C}"/>
              </a:ext>
            </a:extLst>
          </p:cNvPr>
          <p:cNvSpPr txBox="1"/>
          <p:nvPr/>
        </p:nvSpPr>
        <p:spPr>
          <a:xfrm>
            <a:off x="2876062" y="2136522"/>
            <a:ext cx="8573476" cy="3264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       </a:t>
            </a:r>
            <a:r>
              <a:rPr lang="zh-CN" altLang="en-US" sz="2000" dirty="0"/>
              <a:t>琴歌《阳关三叠》的曲调交替运用了商调、宫调、羽调等调式，在王维原诗的基础上又补充了长短句以丰富琴歌的内容，从而形成两个乐段。歌曲完整演唱了三遍，情意绵绵，真切动人，饱含依依惜别的深情。</a:t>
            </a:r>
          </a:p>
          <a:p>
            <a:pPr>
              <a:lnSpc>
                <a:spcPct val="150000"/>
              </a:lnSpc>
            </a:pPr>
            <a:r>
              <a:rPr lang="zh-CN" altLang="en-US" sz="2000" dirty="0"/>
              <a:t>       第一乐段是王维的原诗，商调式，分为起、承、转、合四个部分，层次分明、匀称。第二乐段为琴歌中补充的长短句部分，羽调式为主，词曲以原诗的意境为基础发展而成，充分表达出作者对即将远行的友人那种关怀、留恋的诚挚情感。</a:t>
            </a:r>
          </a:p>
        </p:txBody>
      </p:sp>
    </p:spTree>
    <p:extLst>
      <p:ext uri="{BB962C8B-B14F-4D97-AF65-F5344CB8AC3E}">
        <p14:creationId xmlns:p14="http://schemas.microsoft.com/office/powerpoint/2010/main" val="335753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4">
            <a:extLst>
              <a:ext uri="{FF2B5EF4-FFF2-40B4-BE49-F238E27FC236}">
                <a16:creationId xmlns:a16="http://schemas.microsoft.com/office/drawing/2014/main" id="{A7EF139D-1564-3A75-95D6-C6D03A2E4B0C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DFE3CDF2-1DC1-9E5D-BCA2-3F41EE618305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聆听与感悟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D17F3F7-13AD-F1EB-B0BC-85C51784C8D0}"/>
              </a:ext>
            </a:extLst>
          </p:cNvPr>
          <p:cNvSpPr txBox="1"/>
          <p:nvPr/>
        </p:nvSpPr>
        <p:spPr>
          <a:xfrm>
            <a:off x="4353168" y="40671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/>
              <a:t>       聆听乐曲，感受乐曲营造的舒缓氛围，并试着说一说乐曲描绘了怎样的画面。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3015220-F0B7-9CC6-122D-F2F98DE2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298" y="1271923"/>
            <a:ext cx="5405426" cy="544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66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4">
            <a:extLst>
              <a:ext uri="{FF2B5EF4-FFF2-40B4-BE49-F238E27FC236}">
                <a16:creationId xmlns:a16="http://schemas.microsoft.com/office/drawing/2014/main" id="{988A00AB-A79D-BB66-17BD-B66D0D7A33C3}"/>
              </a:ext>
            </a:extLst>
          </p:cNvPr>
          <p:cNvSpPr/>
          <p:nvPr/>
        </p:nvSpPr>
        <p:spPr>
          <a:xfrm rot="5400000">
            <a:off x="-174928" y="174927"/>
            <a:ext cx="5009322" cy="4659465"/>
          </a:xfrm>
          <a:prstGeom prst="rtTriangle">
            <a:avLst/>
          </a:prstGeom>
          <a:solidFill>
            <a:srgbClr val="EE0F68"/>
          </a:solidFill>
          <a:ln w="12700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46885143-E660-B0C6-B587-EDDFEF30F87C}"/>
              </a:ext>
            </a:extLst>
          </p:cNvPr>
          <p:cNvSpPr/>
          <p:nvPr/>
        </p:nvSpPr>
        <p:spPr>
          <a:xfrm rot="-2772640">
            <a:off x="-341973" y="1167379"/>
            <a:ext cx="387985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宋体" panose="02010600030101010101" pitchFamily="2" charset="-122"/>
                <a:sym typeface="方正兰亭粗黑_GBK" charset="-122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  <a:sym typeface="方正兰亭粗黑_GBK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唱奏表演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5F1B5B-2B86-3E93-459E-254649CF52F5}"/>
              </a:ext>
            </a:extLst>
          </p:cNvPr>
          <p:cNvSpPr txBox="1"/>
          <p:nvPr/>
        </p:nvSpPr>
        <p:spPr>
          <a:xfrm>
            <a:off x="3282462" y="1532982"/>
            <a:ext cx="8151446" cy="322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    筝的演奏法主要分右手技法和左手技法。</a:t>
            </a:r>
            <a:endParaRPr lang="en-US" altLang="zh-CN" sz="2000" b="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    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右手的主要技法有：托、劈、勾、剔、抹、挑、摘、打、花、撮、轮、摇等。</a:t>
            </a:r>
            <a:endParaRPr lang="en-US" altLang="zh-CN" sz="2000" b="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    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左手的主要技法有：吟、颤、揉、按、推、滑、点、泛等。</a:t>
            </a:r>
            <a:endParaRPr lang="en-US" altLang="zh-CN" sz="2000" b="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    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筝的发音浑厚明亮，音韵优美华丽，善于表现行云流水的意境和细腻委婉的情调，常用于独奏、重奏、歌唱的伴奏及器乐合奏。</a:t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59662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74374e03-feea-4322-91eb-62dd2d582f27"/>
  <p:tag name="COMMONDATA" val="eyJoZGlkIjoiYmZjOWI4MzA1MDU5NTlhNTI4ZmUwZjgyOTBhZTQw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方正兰亭粗黑_GBK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819</Words>
  <Application>Microsoft Office PowerPoint</Application>
  <PresentationFormat>宽屏</PresentationFormat>
  <Paragraphs>50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418-CAI978</vt:lpstr>
      <vt:lpstr>方正兰亭粗黑_GBK</vt:lpstr>
      <vt:lpstr>华文行楷</vt:lpstr>
      <vt:lpstr>宋体</vt:lpstr>
      <vt:lpstr>微软雅黑</vt:lpstr>
      <vt:lpstr>Arial</vt:lpstr>
      <vt:lpstr>Calibri Light</vt:lpstr>
      <vt:lpstr>Times New Roman</vt:lpstr>
      <vt:lpstr>Wingdings</vt:lpstr>
      <vt:lpstr>Office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扁平纯静态粉蓝简洁清爽PPT模板</dc:title>
  <dc:creator>Sky123.Org</dc:creator>
  <cp:lastModifiedBy>东方 郑</cp:lastModifiedBy>
  <cp:revision>126</cp:revision>
  <dcterms:created xsi:type="dcterms:W3CDTF">2014-02-27T14:33:00Z</dcterms:created>
  <dcterms:modified xsi:type="dcterms:W3CDTF">2026-07-20T02:21:18Z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197A94B03BA342C3A2CFC8EB36EC9ED1</vt:lpwstr>
  </property>
</Properties>
</file>