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70" r:id="rId9"/>
    <p:sldId id="271" r:id="rId10"/>
    <p:sldId id="272" r:id="rId11"/>
    <p:sldId id="266" r:id="rId12"/>
    <p:sldId id="267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2" r:id="rId21"/>
    <p:sldId id="283" r:id="rId22"/>
    <p:sldId id="286" r:id="rId23"/>
    <p:sldId id="287" r:id="rId24"/>
    <p:sldId id="296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/>
    <p:restoredTop sz="94660"/>
  </p:normalViewPr>
  <p:slideViewPr>
    <p:cSldViewPr snapToGrid="0">
      <p:cViewPr varScale="1">
        <p:scale>
          <a:sx n="71" d="100"/>
          <a:sy n="71" d="100"/>
        </p:scale>
        <p:origin x="60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/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anose="02010800040101010101" pitchFamily="2" charset="-122"/>
              </a:rPr>
              <a:t>‹#›</a:t>
            </a:fld>
            <a:endParaRPr lang="zh-CN" altLang="en-US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eaLnBrk="1" hangingPunct="1">
              <a:buNone/>
            </a:pPr>
            <a:r>
              <a:rPr lang="en-US" altLang="zh-CN" sz="8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307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eaLnBrk="1" hangingPunct="1">
              <a:buNone/>
            </a:pPr>
            <a:r>
              <a:rPr lang="en-US" altLang="zh-CN" sz="8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 altLang="zh-CN" dirty="0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anose="02010800040101010101" pitchFamily="2" charset="-122"/>
              </a:rPr>
              <a:t>‹#›</a:t>
            </a:fld>
            <a:endParaRPr lang="zh-CN" altLang="en-US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eaLnBrk="1" hangingPunct="1">
              <a:buNone/>
            </a:pPr>
            <a:r>
              <a:rPr lang="en-US" altLang="zh-CN" sz="8000" dirty="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4100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eaLnBrk="1" hangingPunct="1">
              <a:buNone/>
            </a:pPr>
            <a:r>
              <a:rPr lang="en-US" altLang="zh-CN" sz="8000" dirty="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新魏" panose="02010800040101010101" pitchFamily="2" charset="-122"/>
              </a:rPr>
              <a:t>‹#›</a:t>
            </a:fld>
            <a:endParaRPr lang="zh-CN" altLang="en-US" dirty="0"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/>
          <p:nvPr/>
        </p:nvGrpSpPr>
        <p:grpSpPr>
          <a:xfrm>
            <a:off x="0" y="-7937"/>
            <a:ext cx="12192000" cy="686593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78B3D-0518-417A-87DC-9A5AFC03F9E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2023/6/6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ea typeface="华文新魏" panose="0201080004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rebuchet MS" panose="020B0603020202020204" pitchFamily="34" charset="0"/>
              </a:rPr>
              <a:t>‹#›</a:t>
            </a:fld>
            <a:endParaRPr lang="zh-CN" altLang="en-US" dirty="0">
              <a:latin typeface="Trebuchet MS" panose="020B0603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1668463" y="1633538"/>
            <a:ext cx="7767637" cy="1646237"/>
          </a:xfrm>
        </p:spPr>
        <p:txBody>
          <a:bodyPr vert="horz" wrap="square" lIns="91440" tIns="45720" rIns="91440" bIns="45720" anchor="b" anchorCtr="0"/>
          <a:lstStyle/>
          <a:p>
            <a:pPr defTabSz="457200">
              <a:buClrTx/>
              <a:buSzTx/>
              <a:buFontTx/>
              <a:buNone/>
            </a:pPr>
            <a:r>
              <a:rPr lang="zh-CN" altLang="en-US" sz="48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方正姚体" panose="02010601030101010101" pitchFamily="2" charset="-122"/>
                <a:cs typeface="+mj-cs"/>
              </a:rPr>
              <a:t>第二单元</a:t>
            </a:r>
            <a:r>
              <a:rPr lang="en-US" altLang="zh-CN" sz="48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方正姚体" panose="02010601030101010101" pitchFamily="2" charset="-122"/>
                <a:cs typeface="+mj-cs"/>
              </a:rPr>
              <a:t>《</a:t>
            </a:r>
            <a:r>
              <a:rPr lang="zh-CN" altLang="en-US" sz="48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方正姚体" panose="02010601030101010101" pitchFamily="2" charset="-122"/>
                <a:cs typeface="+mj-cs"/>
              </a:rPr>
              <a:t>音乐与自然</a:t>
            </a:r>
            <a:r>
              <a:rPr lang="en-US" altLang="zh-CN" sz="48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方正姚体" panose="02010601030101010101" pitchFamily="2" charset="-122"/>
                <a:cs typeface="+mj-cs"/>
              </a:rPr>
              <a:t>》</a:t>
            </a:r>
            <a:endParaRPr lang="zh-CN" altLang="en-US" sz="4800" kern="1200" dirty="0">
              <a:solidFill>
                <a:schemeClr val="accent1">
                  <a:lumMod val="75000"/>
                </a:schemeClr>
              </a:solidFill>
              <a:latin typeface="+mj-lt"/>
              <a:ea typeface="方正姚体" panose="02010601030101010101" pitchFamily="2" charset="-122"/>
              <a:cs typeface="+mj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5638" y="3578225"/>
            <a:ext cx="7767638" cy="1096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第一节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万物欢腾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》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设计制作：杨琼</a:t>
            </a:r>
            <a:endParaRPr lang="zh-CN" altLang="en-US" sz="3200" dirty="0">
              <a:solidFill>
                <a:schemeClr val="tx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863" y="2160588"/>
            <a:ext cx="8596313" cy="388143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《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百鸟朝凤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唢呐名曲之一，原流行于山东、安徽、河南、河北等地的民间，后被搬上舞台演奏。这首乐曲能够久演不衰，至今仍深受广大群众的喜爱，离不开音乐艺术家们的努力。它的成功也为我国民族音乐的创新和发展提供了一个有益的范例。</a:t>
            </a:r>
            <a:endParaRPr kumimoji="0" lang="en-US" altLang="zh-CN" sz="2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感兴趣的同学可以查找不同</a:t>
            </a:r>
            <a:r>
              <a:rPr lang="zh-CN" altLang="en-US" sz="2000" kern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演奏家的</a:t>
            </a:r>
            <a:r>
              <a:rPr kumimoji="0" lang="zh-CN" altLang="en-US" sz="2000" i="0" u="non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版本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聆听欣赏。</a:t>
            </a:r>
            <a:endParaRPr kumimoji="0" lang="zh-CN" altLang="en-US" sz="200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250B692-0DBD-9BCF-C1A8-272BC0AAA810}"/>
              </a:ext>
            </a:extLst>
          </p:cNvPr>
          <p:cNvSpPr/>
          <p:nvPr/>
        </p:nvSpPr>
        <p:spPr>
          <a:xfrm>
            <a:off x="0" y="0"/>
            <a:ext cx="4401671" cy="111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/>
              <a:t>文化理解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3377" y="2612318"/>
            <a:ext cx="8596313" cy="388143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聆听作品，说一说音乐描绘了怎样的场景，有什么样的音乐形象，自己听后有何感受。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此音乐形象是由哪些音乐要素塑造的？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5487733-3054-F792-EECA-AEE3076A00A1}"/>
              </a:ext>
            </a:extLst>
          </p:cNvPr>
          <p:cNvSpPr txBox="1"/>
          <p:nvPr/>
        </p:nvSpPr>
        <p:spPr>
          <a:xfrm>
            <a:off x="3464385" y="1788849"/>
            <a:ext cx="3037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kern="0" dirty="0">
                <a:solidFill>
                  <a:schemeClr val="accent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3600" b="1" kern="0" dirty="0">
                <a:solidFill>
                  <a:schemeClr val="accent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万马奔腾</a:t>
            </a:r>
            <a:r>
              <a:rPr lang="en-US" altLang="zh-CN" sz="3600" b="1" kern="0" dirty="0">
                <a:solidFill>
                  <a:schemeClr val="accent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endParaRPr lang="zh-CN" altLang="en-US" sz="3600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9D724A47-8364-BEAD-2379-54CBB5E2B5D8}"/>
              </a:ext>
            </a:extLst>
          </p:cNvPr>
          <p:cNvSpPr/>
          <p:nvPr/>
        </p:nvSpPr>
        <p:spPr>
          <a:xfrm>
            <a:off x="0" y="0"/>
            <a:ext cx="4401671" cy="111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/>
              <a:t>聆听与感悟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7557" y="2052918"/>
            <a:ext cx="4602349" cy="4195482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马头琴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擦奏弦鸣乐器，流行于中国内蒙古、新疆及青海等地蒙古族中，因琴头雕饰马头而得名，现已成为蒙古族的标志性乐器。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尝试模拟马头琴的音色，并描绘其音色特点。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endParaRPr kumimoji="0" lang="zh-CN" altLang="en-US" sz="24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endParaRPr kumimoji="0" lang="zh-CN" altLang="en-US" sz="24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CF60E3-EFF1-5B28-2C3B-4B29E063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906" y="1652849"/>
            <a:ext cx="6320661" cy="3552302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7E5FD1DB-F80A-1A31-2FD2-14C3C627364F}"/>
              </a:ext>
            </a:extLst>
          </p:cNvPr>
          <p:cNvSpPr/>
          <p:nvPr/>
        </p:nvSpPr>
        <p:spPr>
          <a:xfrm>
            <a:off x="0" y="0"/>
            <a:ext cx="4401671" cy="111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/>
              <a:t>唱奏表演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7382" y="1050925"/>
            <a:ext cx="8596313" cy="388143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以小组为单位，哼唱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万马奔腾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的主旋律片段。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zh-CN" altLang="en-US" sz="24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12" y="1651794"/>
            <a:ext cx="8623300" cy="267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2880" y="2303929"/>
            <a:ext cx="8596313" cy="262996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请通过模拟演奏或聆听，比较马头琴、二胡和大提琴这三种不同弦乐器演奏的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万马奔腾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，在音色、音乐情感表达和形象塑造上有什么异同点。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介绍“音色”。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9117" y="2223247"/>
            <a:ext cx="8596313" cy="299736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分段聆听马头琴独奏曲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万马奔腾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请关注作品不同段落的速度、节奏、技法。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69F54F6-08A0-6B7F-A5E4-80425FC72EDE}"/>
              </a:ext>
            </a:extLst>
          </p:cNvPr>
          <p:cNvSpPr/>
          <p:nvPr/>
        </p:nvSpPr>
        <p:spPr>
          <a:xfrm>
            <a:off x="0" y="0"/>
            <a:ext cx="4401671" cy="111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/>
              <a:t>分析欣赏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3459808" y="1154353"/>
            <a:ext cx="3514429" cy="847241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algn="ctr" fontAlgn="base">
              <a:lnSpc>
                <a:spcPts val="1890"/>
              </a:lnSpc>
              <a:spcBef>
                <a:spcPts val="0"/>
              </a:spcBef>
              <a:buClr>
                <a:schemeClr val="accent1"/>
              </a:buClr>
              <a:buSzPct val="80000"/>
              <a:defRPr/>
            </a:pPr>
            <a:r>
              <a:rPr lang="zh-CN" altLang="en-US" kern="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知 识 拓 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8865" y="2608729"/>
            <a:ext cx="8596313" cy="309491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蒙古族素有“马背上的民族”之称。马在蒙古族的生产生活、文化历史中扮演着重要角色。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蒙古族对马的感情溢于言表，在大量的音乐作品中均有所体现，请查找聆听其他表现马的作品，看看作者有什么不同的表现手法。</a:t>
            </a:r>
            <a:endParaRPr kumimoji="0" lang="zh-CN" altLang="en-US" sz="18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7887" y="2344432"/>
            <a:ext cx="8596313" cy="388143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ts val="18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endParaRPr kumimoji="0" lang="zh-CN" altLang="en-US" sz="3000" b="0" i="0" u="none" strike="noStrike" kern="1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聆听乐曲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野蜂飞舞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，说一说它展现了怎样的画面，给你带来了怎样的情感体验。 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8A3536-476B-7765-D25B-C357A3CC0C32}"/>
              </a:ext>
            </a:extLst>
          </p:cNvPr>
          <p:cNvSpPr txBox="1"/>
          <p:nvPr/>
        </p:nvSpPr>
        <p:spPr>
          <a:xfrm>
            <a:off x="3617102" y="1930430"/>
            <a:ext cx="2977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kern="0" dirty="0">
                <a:solidFill>
                  <a:schemeClr val="accent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3600" b="1" kern="0" dirty="0">
                <a:solidFill>
                  <a:schemeClr val="accent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野蜂飞舞</a:t>
            </a:r>
            <a:r>
              <a:rPr lang="en-US" altLang="zh-CN" sz="3600" b="1" kern="0" dirty="0">
                <a:solidFill>
                  <a:schemeClr val="accent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endParaRPr lang="zh-CN" altLang="en-US" sz="3600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CD405AB-17F9-48C5-A45A-2FA3B745F472}"/>
              </a:ext>
            </a:extLst>
          </p:cNvPr>
          <p:cNvSpPr/>
          <p:nvPr/>
        </p:nvSpPr>
        <p:spPr>
          <a:xfrm>
            <a:off x="0" y="0"/>
            <a:ext cx="4401671" cy="111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/>
              <a:t>聆听与感悟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393" y="719245"/>
            <a:ext cx="8679119" cy="1070809"/>
          </a:xfrm>
        </p:spPr>
        <p:txBody>
          <a:bodyPr vert="horz" lIns="91440" tIns="45720" rIns="91440" bIns="45720" rtlCol="0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“从海面的远方，飞来一群大黄蜂，围绕到天鹅的四周，盘旋飞舞。”（原管弦乐曲上的标记）</a:t>
            </a:r>
          </a:p>
        </p:txBody>
      </p:sp>
      <p:pic>
        <p:nvPicPr>
          <p:cNvPr id="2458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351" y="2046637"/>
            <a:ext cx="6130962" cy="403644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0402" y="1839103"/>
            <a:ext cx="8080516" cy="3955013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看教材，随音乐哼唱旋律。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用声音模拟“野蜂飞舞”的情景。</a:t>
            </a:r>
            <a:endParaRPr lang="en-US" altLang="zh-CN" sz="2000" kern="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将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野蜂飞舞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改编成无伴奏合唱，用拟声的方式表现野蜂飞舞、嗡鸣、盘旋、振翼的声音及动作。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聆听不同版本的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野蜂飞舞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，说一说你喜欢哪一版本并简单陈述理由。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801493DF-06A2-464E-D2C6-BCFA29D9E9C1}"/>
              </a:ext>
            </a:extLst>
          </p:cNvPr>
          <p:cNvSpPr/>
          <p:nvPr/>
        </p:nvSpPr>
        <p:spPr>
          <a:xfrm>
            <a:off x="0" y="0"/>
            <a:ext cx="4401671" cy="111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/>
              <a:t>唱奏表演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594865" y="829496"/>
            <a:ext cx="4380547" cy="1268244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algn="ctr" defTabSz="457200">
              <a:buNone/>
            </a:pPr>
            <a:r>
              <a:rPr lang="zh-CN" altLang="en-US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方正姚体" panose="02010601030101010101" pitchFamily="2" charset="-122"/>
                <a:cs typeface="+mj-cs"/>
              </a:rPr>
              <a:t>聆听</a:t>
            </a:r>
            <a:r>
              <a:rPr lang="en-US" altLang="zh-CN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方正姚体" panose="02010601030101010101" pitchFamily="2" charset="-122"/>
                <a:cs typeface="+mj-cs"/>
              </a:rPr>
              <a:t>《</a:t>
            </a:r>
            <a:r>
              <a:rPr lang="zh-CN" altLang="en-US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方正姚体" panose="02010601030101010101" pitchFamily="2" charset="-122"/>
                <a:cs typeface="+mj-cs"/>
              </a:rPr>
              <a:t>森林狂想曲</a:t>
            </a:r>
            <a:r>
              <a:rPr lang="en-US" altLang="zh-CN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方正姚体" panose="02010601030101010101" pitchFamily="2" charset="-122"/>
                <a:cs typeface="+mj-cs"/>
              </a:rPr>
              <a:t>》</a:t>
            </a:r>
            <a:br>
              <a:rPr lang="en-US" altLang="zh-CN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方正姚体" panose="02010601030101010101" pitchFamily="2" charset="-122"/>
                <a:cs typeface="+mj-cs"/>
              </a:rPr>
            </a:br>
            <a:endParaRPr lang="zh-CN" altLang="en-US" kern="1200" dirty="0">
              <a:solidFill>
                <a:schemeClr val="accent1">
                  <a:lumMod val="75000"/>
                </a:schemeClr>
              </a:solidFill>
              <a:latin typeface="+mj-lt"/>
              <a:ea typeface="方正姚体" panose="02010601030101010101" pitchFamily="2" charset="-122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865" y="1633445"/>
            <a:ext cx="3822153" cy="1156250"/>
          </a:xfr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    闭眼聆听片段，描述自己感受到了什么样的意境。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A3E68C-9B32-49C3-FE3F-DC84C5F00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5" t="977" r="8106" b="2984"/>
          <a:stretch/>
        </p:blipFill>
        <p:spPr>
          <a:xfrm>
            <a:off x="4695986" y="1780679"/>
            <a:ext cx="3833097" cy="4247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863" y="2160588"/>
            <a:ext cx="8596313" cy="388143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尝试用不同情境短剧表演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野蜂飞舞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en-US" sz="24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354" y="2008094"/>
            <a:ext cx="8596313" cy="3104034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野蜂飞舞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是歌剧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萨旦王的故事</a:t>
            </a:r>
            <a:r>
              <a:rPr kumimoji="0" lang="en-US" altLang="zh-CN" sz="20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第二幕第一场中管弦乐演奏的插曲，根据普希金的童话诗改编而成，来回往复大量的半音阶音乐进行，生动活泼地描绘了野蜂振翅疾飞的情景。此曲使用了密集的十六分音符，调式转换也较为频繁。想一想，这样的处理为乐曲带来了什么样的效果。</a:t>
            </a:r>
            <a:endParaRPr kumimoji="0" lang="en-US" altLang="zh-CN" sz="20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请比较单簧管版本和其他乐器（如小提琴、大提琴、手风琴等）的独奏曲或合奏曲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野蜂飞舞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，看看有什么异同。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endParaRPr kumimoji="0" lang="zh-CN" altLang="en-US" sz="24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DFDAD88-5B68-036B-FAAD-EBEB694F9FA8}"/>
              </a:ext>
            </a:extLst>
          </p:cNvPr>
          <p:cNvSpPr/>
          <p:nvPr/>
        </p:nvSpPr>
        <p:spPr>
          <a:xfrm>
            <a:off x="0" y="0"/>
            <a:ext cx="4401671" cy="111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/>
              <a:t>分析欣赏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7407" y="1353842"/>
            <a:ext cx="8086112" cy="4309110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19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世纪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50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年代末至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代，随着社会运动和进步思潮的高涨，俄国音乐文化获得广泛的发展。在创作方面出现了“新俄罗斯乐派”，即“强力集团”。他们受俄国革命民主主义思想的影响，提倡艺术的现实主义和人民性，强调继承和发扬俄国音乐文化优秀传统，创造性地发展了俄罗斯民族音乐文化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A83678B-DD54-0190-86DF-B3F9822928A6}"/>
              </a:ext>
            </a:extLst>
          </p:cNvPr>
          <p:cNvSpPr/>
          <p:nvPr/>
        </p:nvSpPr>
        <p:spPr>
          <a:xfrm>
            <a:off x="0" y="0"/>
            <a:ext cx="4401671" cy="111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/>
              <a:t>分析欣赏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8943" y="1528863"/>
            <a:ext cx="1914152" cy="10040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ts val="189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zh-CN" altLang="en-US" kern="0" dirty="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总  结</a:t>
            </a:r>
            <a:endParaRPr lang="en-US" altLang="zh-CN" sz="3600" kern="0" dirty="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863" y="2160588"/>
            <a:ext cx="8596313" cy="388143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lang="zh-CN" altLang="zh-CN" sz="2000" kern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本节课我们在不同的音乐作品中感受了大自然的美妙和生机勃勃。</a:t>
            </a:r>
            <a:endParaRPr lang="zh-CN" altLang="en-US" sz="2000" kern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2000" kern="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希望同学们在今后的音乐欣赏中，多聆听、多表演、多欣赏、多理解，提高音乐欣赏能力。</a:t>
            </a:r>
            <a:endParaRPr lang="zh-CN" altLang="en-US" sz="2000" kern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6000" dirty="0"/>
              <a:t>谢谢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829519" y="1849195"/>
            <a:ext cx="4085687" cy="772925"/>
          </a:xfrm>
        </p:spPr>
        <p:txBody>
          <a:bodyPr vert="horz" wrap="square" lIns="91440" tIns="45720" rIns="91440" bIns="45720" anchor="t" anchorCtr="0"/>
          <a:lstStyle/>
          <a:p>
            <a:pPr algn="ctr" defTabSz="457200">
              <a:buNone/>
            </a:pPr>
            <a:r>
              <a:rPr lang="en-US" altLang="zh-CN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方正姚体" panose="02010601030101010101" pitchFamily="2" charset="-122"/>
                <a:cs typeface="+mj-cs"/>
              </a:rPr>
              <a:t>《</a:t>
            </a:r>
            <a:r>
              <a:rPr lang="zh-CN" altLang="en-US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方正姚体" panose="02010601030101010101" pitchFamily="2" charset="-122"/>
                <a:cs typeface="+mj-cs"/>
              </a:rPr>
              <a:t>百鸟朝凤</a:t>
            </a:r>
            <a:r>
              <a:rPr lang="en-US" altLang="zh-CN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方正姚体" panose="02010601030101010101" pitchFamily="2" charset="-122"/>
                <a:cs typeface="+mj-cs"/>
              </a:rPr>
              <a:t>》</a:t>
            </a:r>
            <a:endParaRPr lang="zh-CN" altLang="en-US" kern="1200" dirty="0">
              <a:solidFill>
                <a:schemeClr val="accent1">
                  <a:lumMod val="75000"/>
                </a:schemeClr>
              </a:solidFill>
              <a:latin typeface="+mj-lt"/>
              <a:ea typeface="方正姚体" panose="02010601030101010101" pitchFamily="2" charset="-122"/>
              <a:cs typeface="+mj-cs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829519" y="3198745"/>
            <a:ext cx="5396849" cy="460509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 思考：乐曲是用哪种乐器演奏的？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dirty="0">
              <a:ea typeface="华文新魏" panose="0201080004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CBD9B1-331F-32E0-A2AC-22221A221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943" y="1407037"/>
            <a:ext cx="3998562" cy="517208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2F0881A-3312-64EE-EF46-B966504F3C51}"/>
              </a:ext>
            </a:extLst>
          </p:cNvPr>
          <p:cNvSpPr/>
          <p:nvPr/>
        </p:nvSpPr>
        <p:spPr>
          <a:xfrm>
            <a:off x="0" y="0"/>
            <a:ext cx="4401671" cy="111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/>
              <a:t>聆听与感悟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611263A-4BAF-6FC5-2DFF-B00A1C50D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319" y="1267456"/>
            <a:ext cx="5803933" cy="4323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B0A5B94C-385E-9813-E030-E257705083E9}"/>
              </a:ext>
            </a:extLst>
          </p:cNvPr>
          <p:cNvSpPr txBox="1">
            <a:spLocks/>
          </p:cNvSpPr>
          <p:nvPr/>
        </p:nvSpPr>
        <p:spPr>
          <a:xfrm>
            <a:off x="151029" y="1933994"/>
            <a:ext cx="4085687" cy="7729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a typeface="方正姚体" panose="02010601030101010101" pitchFamily="2" charset="-122"/>
              </a:rPr>
              <a:t>《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a typeface="方正姚体" panose="02010601030101010101" pitchFamily="2" charset="-122"/>
              </a:rPr>
              <a:t>野蜂飞舞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a typeface="方正姚体" panose="02010601030101010101" pitchFamily="2" charset="-122"/>
              </a:rPr>
              <a:t>》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a typeface="方正姚体" panose="02010601030101010101" pitchFamily="2" charset="-122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F1BEF1C-AEED-A188-3FDE-F50CAE419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88" y="3123988"/>
            <a:ext cx="3913571" cy="610022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思考：乐曲是用哪种乐器演奏的？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dirty="0">
              <a:ea typeface="华文新魏" panose="02010800040101010101" pitchFamily="2" charset="-122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5422BF63-EE06-F883-B7A6-93A8518D2D45}"/>
              </a:ext>
            </a:extLst>
          </p:cNvPr>
          <p:cNvSpPr/>
          <p:nvPr/>
        </p:nvSpPr>
        <p:spPr>
          <a:xfrm>
            <a:off x="0" y="0"/>
            <a:ext cx="4401671" cy="111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/>
              <a:t>聆听与感悟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355" y="2770094"/>
            <a:ext cx="9571038" cy="3736880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乐曲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百鸟朝凤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运用了唢呐的各种演奏技法，模拟百鸟争鸣的声音，你听到了哪些声音？</a:t>
            </a:r>
            <a:b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000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在该乐曲中，演奏者使用了一种特殊的循环换气法，增加了乐曲的表现力，你能听出是在哪里吗？它有什么样的作用？</a:t>
            </a:r>
            <a:b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2274A17-C955-6AA8-8E19-7E6DB071BF7C}"/>
              </a:ext>
            </a:extLst>
          </p:cNvPr>
          <p:cNvSpPr txBox="1"/>
          <p:nvPr/>
        </p:nvSpPr>
        <p:spPr>
          <a:xfrm>
            <a:off x="4068687" y="1763669"/>
            <a:ext cx="2944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kern="0" dirty="0">
                <a:solidFill>
                  <a:schemeClr val="accent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3600" b="1" kern="0" dirty="0">
                <a:solidFill>
                  <a:schemeClr val="accent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百鸟朝凤</a:t>
            </a:r>
            <a:r>
              <a:rPr lang="en-US" altLang="zh-CN" sz="3600" b="1" kern="0" dirty="0">
                <a:solidFill>
                  <a:schemeClr val="accent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endParaRPr lang="zh-CN" altLang="en-US" sz="3600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726D9D7-59A4-EA63-6B2E-27FC90525E90}"/>
              </a:ext>
            </a:extLst>
          </p:cNvPr>
          <p:cNvSpPr/>
          <p:nvPr/>
        </p:nvSpPr>
        <p:spPr>
          <a:xfrm>
            <a:off x="0" y="0"/>
            <a:ext cx="4401671" cy="111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/>
              <a:t>聆听与感悟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6990" y="2415530"/>
            <a:ext cx="4129739" cy="2367141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尝试跟着音乐击打节奏。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用节奏和相关形体表演，表现出“百鸟朝凤”的情境。</a:t>
            </a:r>
            <a:br>
              <a:rPr kumimoji="0" lang="zh-CN" altLang="en-US" sz="2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DCBB5B-B0EF-06F2-1321-8465A8DCD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976" y="213944"/>
            <a:ext cx="7094398" cy="6430112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B142D423-A186-D999-BDAB-1B95FC96022C}"/>
              </a:ext>
            </a:extLst>
          </p:cNvPr>
          <p:cNvSpPr/>
          <p:nvPr/>
        </p:nvSpPr>
        <p:spPr>
          <a:xfrm>
            <a:off x="0" y="0"/>
            <a:ext cx="4401671" cy="111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/>
              <a:t>唱奏表演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58878" y="2343983"/>
            <a:ext cx="5594888" cy="1782305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zh-CN" altLang="en-US" sz="5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鸟鸣</a:t>
            </a:r>
            <a:r>
              <a:rPr kumimoji="0" lang="en-US" altLang="zh-CN" sz="5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kumimoji="0" lang="zh-CN" altLang="en-US" sz="5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民乐合奏。</a:t>
            </a:r>
            <a:br>
              <a:rPr kumimoji="0" lang="zh-CN" altLang="en-US" sz="50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kumimoji="0" lang="zh-CN" altLang="en-US" sz="5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你能听出其结构并描述营造的意境吗？</a:t>
            </a:r>
            <a:br>
              <a:rPr kumimoji="0" lang="zh-CN" altLang="en-US" sz="50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35D805B-1C02-AAAE-655C-D6DC87EFB5BB}"/>
              </a:ext>
            </a:extLst>
          </p:cNvPr>
          <p:cNvSpPr/>
          <p:nvPr/>
        </p:nvSpPr>
        <p:spPr>
          <a:xfrm>
            <a:off x="0" y="0"/>
            <a:ext cx="4401671" cy="111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/>
              <a:t>分析欣赏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096" y="2315571"/>
            <a:ext cx="8596313" cy="388143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lang="zh-CN" altLang="en-US" sz="2000" kern="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原指意大利严肃歌剧中，由独唱者即兴发挥的段落。后来，在协奏曲乐章末尾处也常用此种段落，乐队通常暂停演奏，由独奏者充分发挥其表演技巧，实现对作品的升华。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defRPr/>
            </a:pPr>
            <a:endParaRPr kumimoji="0" lang="zh-CN" altLang="en-US" sz="2400" b="0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3B5CB1-DEBD-674C-013E-36730D6A6E48}"/>
              </a:ext>
            </a:extLst>
          </p:cNvPr>
          <p:cNvSpPr txBox="1"/>
          <p:nvPr/>
        </p:nvSpPr>
        <p:spPr>
          <a:xfrm>
            <a:off x="4563490" y="1503177"/>
            <a:ext cx="1119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kern="0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华彩</a:t>
            </a:r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187FBA0A-748E-E9E5-3D13-872C4AF8BAE0}"/>
              </a:ext>
            </a:extLst>
          </p:cNvPr>
          <p:cNvSpPr/>
          <p:nvPr/>
        </p:nvSpPr>
        <p:spPr>
          <a:xfrm>
            <a:off x="0" y="0"/>
            <a:ext cx="4401671" cy="1111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/>
              <a:t>知识卡片</a:t>
            </a:r>
            <a:endParaRPr lang="en-US" altLang="zh-CN" sz="5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863" y="2662518"/>
            <a:ext cx="8596313" cy="337950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你在哪个部分聆听出了百鸟朝凤的感觉？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快板尾声。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Y2ZTZmMjYxN2Q5ZjJiODRjNDY1ZWYzOWViZmU3N2IifQ=="/>
</p:tagLst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TM02900688[[fn=平面]]</Template>
  <TotalTime>752</TotalTime>
  <Words>975</Words>
  <Application>Microsoft Office PowerPoint</Application>
  <PresentationFormat>宽屏</PresentationFormat>
  <Paragraphs>70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Arial</vt:lpstr>
      <vt:lpstr>Calibri</vt:lpstr>
      <vt:lpstr>Trebuchet MS</vt:lpstr>
      <vt:lpstr>Wingdings 3</vt:lpstr>
      <vt:lpstr>平面</vt:lpstr>
      <vt:lpstr>第二单元《音乐与自然》</vt:lpstr>
      <vt:lpstr>聆听《森林狂想曲》 </vt:lpstr>
      <vt:lpstr>《百鸟朝凤》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知 识 拓 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  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第二单元《音乐与自然》</dc:title>
  <dc:creator>xiao xin</dc:creator>
  <cp:lastModifiedBy>郑东方</cp:lastModifiedBy>
  <cp:revision>72</cp:revision>
  <dcterms:created xsi:type="dcterms:W3CDTF">2022-08-23T02:06:00Z</dcterms:created>
  <dcterms:modified xsi:type="dcterms:W3CDTF">2023-06-06T02:58:07Z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8286177F8CCE460DA388B73FD6AF720D</vt:lpwstr>
  </property>
  <property fmtid="{D5CDD505-2E9C-101B-9397-08002B2CF9AE}" pid="3" name="KSOProductBuildVer">
    <vt:lpwstr>2052-11.1.0.12302</vt:lpwstr>
  </property>
</Properties>
</file>