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1" r:id="rId6"/>
    <p:sldId id="263" r:id="rId7"/>
    <p:sldId id="265" r:id="rId8"/>
    <p:sldId id="267" r:id="rId9"/>
    <p:sldId id="268" r:id="rId10"/>
    <p:sldId id="269" r:id="rId11"/>
    <p:sldId id="270" r:id="rId12"/>
    <p:sldId id="271" r:id="rId13"/>
    <p:sldId id="272" r:id="rId14"/>
    <p:sldId id="273" r:id="rId15"/>
    <p:sldId id="275" r:id="rId16"/>
    <p:sldId id="276" r:id="rId17"/>
    <p:sldId id="277" r:id="rId18"/>
    <p:sldId id="278" r:id="rId19"/>
    <p:sldId id="291" r:id="rId20"/>
    <p:sldId id="280" r:id="rId21"/>
    <p:sldId id="282" r:id="rId22"/>
    <p:sldId id="283" r:id="rId23"/>
    <p:sldId id="285" r:id="rId24"/>
    <p:sldId id="286" r:id="rId25"/>
    <p:sldId id="287" r:id="rId26"/>
    <p:sldId id="288" r:id="rId27"/>
    <p:sldId id="289" r:id="rId28"/>
    <p:sldId id="290" r:id="rId29"/>
  </p:sldIdLst>
  <p:sldSz cx="12192000" cy="6858000"/>
  <p:notesSz cx="6858000" cy="9144000"/>
  <p:custDataLst>
    <p:tags r:id="rId30"/>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1" d="100"/>
          <a:sy n="71" d="100"/>
        </p:scale>
        <p:origin x="56" y="1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ags" Target="tags/tag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zh-CN" altLang="en-US"/>
              <a:t>单击此处编辑母版标题样式</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EA21B33E-434B-492E-B038-9F8F9771C3B7}" type="datetimeFigureOut">
              <a:rPr lang="zh-CN" altLang="en-US" smtClean="0"/>
              <a:t>2023/6/6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51DE3D3-16D9-473D-9E02-795784EC9D3C}"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标题和描述">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zh-CN" altLang="en-US"/>
              <a:t>单击此处编辑母版标题样式</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EA21B33E-434B-492E-B038-9F8F9771C3B7}" type="datetimeFigureOut">
              <a:rPr lang="zh-CN" altLang="en-US" smtClean="0"/>
              <a:t>2023/6/6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51DE3D3-16D9-473D-9E02-795784EC9D3C}"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带描述的引言">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zh-CN" altLang="en-US"/>
              <a:t>单击此处编辑母版标题样式</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CN" altLang="en-US"/>
              <a:t>单击此处编辑母版文本样式</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EA21B33E-434B-492E-B038-9F8F9771C3B7}" type="datetimeFigureOut">
              <a:rPr lang="zh-CN" altLang="en-US" smtClean="0"/>
              <a:t>2023/6/6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51DE3D3-16D9-473D-9E02-795784EC9D3C}" type="slidenum">
              <a:rPr lang="zh-CN" altLang="en-US" smtClean="0"/>
              <a:t>‹#›</a:t>
            </a:fld>
            <a:endParaRPr lang="zh-CN" alt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panose="020B0604020202020204"/>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panose="020B0604020202020204"/>
              </a:rPr>
              <a:t>”</a:t>
            </a:r>
            <a:endParaRPr lang="en-US" dirty="0">
              <a:solidFill>
                <a:schemeClr val="accent1">
                  <a:lumMod val="60000"/>
                  <a:lumOff val="40000"/>
                </a:schemeClr>
              </a:solidFill>
              <a:latin typeface="Arial" panose="020B0604020202020204"/>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片">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zh-CN" altLang="en-US"/>
              <a:t>单击此处编辑母版标题样式</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EA21B33E-434B-492E-B038-9F8F9771C3B7}" type="datetimeFigureOut">
              <a:rPr lang="zh-CN" altLang="en-US" smtClean="0"/>
              <a:t>2023/6/6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51DE3D3-16D9-473D-9E02-795784EC9D3C}" type="slidenum">
              <a:rPr lang="zh-CN" altLang="en-US" smtClean="0"/>
              <a:t>‹#›</a:t>
            </a:fld>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言名片">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zh-CN" altLang="en-US"/>
              <a:t>单击此处编辑母版标题样式</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CN" altLang="en-US"/>
              <a:t>单击此处编辑母版文本样式</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EA21B33E-434B-492E-B038-9F8F9771C3B7}" type="datetimeFigureOut">
              <a:rPr lang="zh-CN" altLang="en-US" smtClean="0"/>
              <a:t>2023/6/6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51DE3D3-16D9-473D-9E02-795784EC9D3C}" type="slidenum">
              <a:rPr lang="zh-CN" altLang="en-US" smtClean="0"/>
              <a:t>‹#›</a:t>
            </a:fld>
            <a:endParaRPr lang="zh-CN" alt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panose="020B0604020202020204"/>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panose="020B0604020202020204"/>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或假">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zh-CN" altLang="en-US"/>
              <a:t>单击此处编辑母版标题样式</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CN" altLang="en-US"/>
              <a:t>单击此处编辑母版文本样式</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EA21B33E-434B-492E-B038-9F8F9771C3B7}" type="datetimeFigureOut">
              <a:rPr lang="zh-CN" altLang="en-US" smtClean="0"/>
              <a:t>2023/6/6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51DE3D3-16D9-473D-9E02-795784EC9D3C}" type="slidenum">
              <a:rPr lang="zh-CN" altLang="en-US" smtClean="0"/>
              <a:t>‹#›</a:t>
            </a:fld>
            <a:endParaRPr lang="zh-CN"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EA21B33E-434B-492E-B038-9F8F9771C3B7}" type="datetimeFigureOut">
              <a:rPr lang="zh-CN" altLang="en-US" smtClean="0"/>
              <a:t>2023/6/6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51DE3D3-16D9-473D-9E02-795784EC9D3C}" type="slidenum">
              <a:rPr lang="zh-CN" altLang="en-US" smtClean="0"/>
              <a:t>‹#›</a:t>
            </a:fld>
            <a:endParaRPr lang="zh-CN"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EA21B33E-434B-492E-B038-9F8F9771C3B7}" type="datetimeFigureOut">
              <a:rPr lang="zh-CN" altLang="en-US" smtClean="0"/>
              <a:t>2023/6/6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51DE3D3-16D9-473D-9E02-795784EC9D3C}"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EA21B33E-434B-492E-B038-9F8F9771C3B7}" type="datetimeFigureOut">
              <a:rPr lang="zh-CN" altLang="en-US" smtClean="0"/>
              <a:t>2023/6/6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51DE3D3-16D9-473D-9E02-795784EC9D3C}"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zh-CN" altLang="en-US"/>
              <a:t>单击此处编辑母版标题样式</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EA21B33E-434B-492E-B038-9F8F9771C3B7}" type="datetimeFigureOut">
              <a:rPr lang="zh-CN" altLang="en-US" smtClean="0"/>
              <a:t>2023/6/6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51DE3D3-16D9-473D-9E02-795784EC9D3C}"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fld id="{EA21B33E-434B-492E-B038-9F8F9771C3B7}" type="datetimeFigureOut">
              <a:rPr lang="zh-CN" altLang="en-US" smtClean="0"/>
              <a:t>2023/6/6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51DE3D3-16D9-473D-9E02-795784EC9D3C}"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CN" altLang="en-US"/>
              <a:t>单击此处编辑母版标题样式</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fld id="{EA21B33E-434B-492E-B038-9F8F9771C3B7}" type="datetimeFigureOut">
              <a:rPr lang="zh-CN" altLang="en-US" smtClean="0"/>
              <a:t>2023/6/6</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D51DE3D3-16D9-473D-9E02-795784EC9D3C}"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EA21B33E-434B-492E-B038-9F8F9771C3B7}" type="datetimeFigureOut">
              <a:rPr lang="zh-CN" altLang="en-US" smtClean="0"/>
              <a:t>2023/6/6</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D51DE3D3-16D9-473D-9E02-795784EC9D3C}"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21B33E-434B-492E-B038-9F8F9771C3B7}" type="datetimeFigureOut">
              <a:rPr lang="zh-CN" altLang="en-US" smtClean="0"/>
              <a:t>2023/6/6</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D51DE3D3-16D9-473D-9E02-795784EC9D3C}"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zh-CN" altLang="en-US"/>
              <a:t>单击此处编辑母版标题样式</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200" indent="0">
              <a:buNone/>
              <a:defRPr sz="1400"/>
            </a:lvl2pPr>
            <a:lvl3pPr marL="914400" indent="0">
              <a:buNone/>
              <a:defRPr sz="1200"/>
            </a:lvl3pPr>
            <a:lvl4pPr marL="1370965" indent="0">
              <a:buNone/>
              <a:defRPr sz="1000"/>
            </a:lvl4pPr>
            <a:lvl5pPr marL="1828165" indent="0">
              <a:buNone/>
              <a:defRPr sz="1000"/>
            </a:lvl5pPr>
            <a:lvl6pPr marL="2285365" indent="0">
              <a:buNone/>
              <a:defRPr sz="1000"/>
            </a:lvl6pPr>
            <a:lvl7pPr marL="2742565" indent="0">
              <a:buNone/>
              <a:defRPr sz="1000"/>
            </a:lvl7pPr>
            <a:lvl8pPr marL="3199130" indent="0">
              <a:buNone/>
              <a:defRPr sz="1000"/>
            </a:lvl8pPr>
            <a:lvl9pPr marL="365633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EA21B33E-434B-492E-B038-9F8F9771C3B7}" type="datetimeFigureOut">
              <a:rPr lang="zh-CN" altLang="en-US" smtClean="0"/>
              <a:t>2023/6/6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51DE3D3-16D9-473D-9E02-795784EC9D3C}"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CN" altLang="en-US"/>
              <a:t>单击图标添加图片</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EA21B33E-434B-492E-B038-9F8F9771C3B7}" type="datetimeFigureOut">
              <a:rPr lang="zh-CN" altLang="en-US" smtClean="0"/>
              <a:t>2023/6/6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51DE3D3-16D9-473D-9E02-795784EC9D3C}"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A21B33E-434B-492E-B038-9F8F9771C3B7}" type="datetimeFigureOut">
              <a:rPr lang="zh-CN" altLang="en-US" smtClean="0"/>
              <a:t>2023/6/6</a:t>
            </a:fld>
            <a:endParaRPr lang="zh-CN" alt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1DE3D3-16D9-473D-9E02-795784EC9D3C}"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panose="05040102010807070707"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panose="05040102010807070707"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1924897" y="2314999"/>
            <a:ext cx="7766936" cy="1646302"/>
          </a:xfrm>
        </p:spPr>
        <p:txBody>
          <a:bodyPr>
            <a:normAutofit fontScale="90000"/>
          </a:bodyPr>
          <a:lstStyle/>
          <a:p>
            <a:pPr marL="0" marR="0">
              <a:spcBef>
                <a:spcPts val="0"/>
              </a:spcBef>
              <a:spcAft>
                <a:spcPts val="0"/>
              </a:spcAft>
            </a:pPr>
            <a:r>
              <a:rPr lang="zh-CN" altLang="en-US" sz="6000" b="1" kern="0" dirty="0">
                <a:solidFill>
                  <a:schemeClr val="accent1">
                    <a:lumMod val="75000"/>
                  </a:schemeClr>
                </a:solidFill>
                <a:effectLst/>
                <a:latin typeface="宋体" panose="02010600030101010101" pitchFamily="2" charset="-122"/>
                <a:ea typeface="宋体" panose="02010600030101010101" pitchFamily="2" charset="-122"/>
                <a:cs typeface="Times New Roman" panose="02020603050405020304" pitchFamily="18" charset="0"/>
              </a:rPr>
              <a:t>第二单元</a:t>
            </a:r>
            <a:r>
              <a:rPr lang="en-US" altLang="zh-CN" sz="6000" b="1" kern="0" dirty="0">
                <a:solidFill>
                  <a:schemeClr val="accent1">
                    <a:lumMod val="75000"/>
                  </a:schemeClr>
                </a:solidFill>
                <a:effectLst/>
                <a:latin typeface="宋体" panose="02010600030101010101" pitchFamily="2" charset="-122"/>
                <a:ea typeface="宋体" panose="02010600030101010101" pitchFamily="2" charset="-122"/>
                <a:cs typeface="Times New Roman" panose="02020603050405020304" pitchFamily="18" charset="0"/>
              </a:rPr>
              <a:t>《</a:t>
            </a:r>
            <a:r>
              <a:rPr lang="zh-CN" altLang="en-US" sz="6000" b="1" kern="0" dirty="0">
                <a:solidFill>
                  <a:schemeClr val="accent1">
                    <a:lumMod val="75000"/>
                  </a:schemeClr>
                </a:solidFill>
                <a:effectLst/>
                <a:latin typeface="宋体" panose="02010600030101010101" pitchFamily="2" charset="-122"/>
                <a:ea typeface="宋体" panose="02010600030101010101" pitchFamily="2" charset="-122"/>
                <a:cs typeface="Times New Roman" panose="02020603050405020304" pitchFamily="18" charset="0"/>
              </a:rPr>
              <a:t>音乐与自然</a:t>
            </a:r>
            <a:r>
              <a:rPr lang="en-US" altLang="zh-CN" sz="6000" b="1" kern="0" dirty="0">
                <a:solidFill>
                  <a:schemeClr val="accent1">
                    <a:lumMod val="75000"/>
                  </a:schemeClr>
                </a:solidFill>
                <a:effectLst/>
                <a:latin typeface="宋体" panose="02010600030101010101" pitchFamily="2" charset="-122"/>
                <a:ea typeface="宋体" panose="02010600030101010101" pitchFamily="2" charset="-122"/>
                <a:cs typeface="Times New Roman" panose="02020603050405020304" pitchFamily="18" charset="0"/>
              </a:rPr>
              <a:t>》</a:t>
            </a:r>
            <a:br>
              <a:rPr lang="zh-CN" altLang="en-US" sz="6000" kern="100" dirty="0">
                <a:solidFill>
                  <a:schemeClr val="accent1">
                    <a:lumMod val="75000"/>
                  </a:schemeClr>
                </a:solidFill>
                <a:effectLst/>
                <a:latin typeface="Calibri" panose="020F0502020204030204" pitchFamily="34" charset="0"/>
                <a:ea typeface="宋体" panose="02010600030101010101" pitchFamily="2" charset="-122"/>
                <a:cs typeface="Times New Roman" panose="02020603050405020304" pitchFamily="18" charset="0"/>
              </a:rPr>
            </a:br>
            <a:endParaRPr lang="zh-CN" altLang="en-US" sz="6000" kern="100" dirty="0">
              <a:solidFill>
                <a:schemeClr val="accent1">
                  <a:lumMod val="75000"/>
                </a:schemeClr>
              </a:solidFill>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3" name="副标题 2"/>
          <p:cNvSpPr>
            <a:spLocks noGrp="1"/>
          </p:cNvSpPr>
          <p:nvPr>
            <p:ph type="subTitle" idx="1"/>
          </p:nvPr>
        </p:nvSpPr>
        <p:spPr>
          <a:xfrm>
            <a:off x="2114127" y="4120683"/>
            <a:ext cx="7766936" cy="1096899"/>
          </a:xfrm>
        </p:spPr>
        <p:txBody>
          <a:bodyPr/>
          <a:lstStyle/>
          <a:p>
            <a:pPr algn="ctr"/>
            <a:r>
              <a:rPr lang="zh-CN" altLang="en-US" sz="2800" dirty="0">
                <a:solidFill>
                  <a:schemeClr val="tx1"/>
                </a:solidFill>
              </a:rPr>
              <a:t>第二节</a:t>
            </a:r>
            <a:r>
              <a:rPr lang="en-US" altLang="zh-CN" sz="2800" dirty="0">
                <a:solidFill>
                  <a:schemeClr val="tx1"/>
                </a:solidFill>
              </a:rPr>
              <a:t>《</a:t>
            </a:r>
            <a:r>
              <a:rPr lang="zh-CN" altLang="en-US" sz="2800" dirty="0">
                <a:solidFill>
                  <a:schemeClr val="tx1"/>
                </a:solidFill>
              </a:rPr>
              <a:t>四季更替</a:t>
            </a:r>
            <a:r>
              <a:rPr lang="en-US" altLang="zh-CN" sz="2800" dirty="0">
                <a:solidFill>
                  <a:schemeClr val="tx1"/>
                </a:solidFill>
              </a:rPr>
              <a:t>》</a:t>
            </a:r>
          </a:p>
          <a:p>
            <a:pPr algn="ctr"/>
            <a:r>
              <a:rPr lang="zh-CN" altLang="en-US" sz="2800" dirty="0">
                <a:solidFill>
                  <a:schemeClr val="tx1"/>
                </a:solidFill>
                <a:sym typeface="+mn-ea"/>
              </a:rPr>
              <a:t>设计制作：杨琼</a:t>
            </a:r>
            <a:endParaRPr lang="zh-CN" altLang="en-US" sz="2800" dirty="0">
              <a:solidFill>
                <a:schemeClr val="tx1"/>
              </a:solidFill>
            </a:endParaRPr>
          </a:p>
          <a:p>
            <a:pPr algn="ctr"/>
            <a:endParaRPr lang="en-US" altLang="zh-CN" sz="2800" b="1" kern="0" dirty="0">
              <a:solidFill>
                <a:schemeClr val="tx1"/>
              </a:solid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251808" y="2135279"/>
            <a:ext cx="6549852" cy="583537"/>
          </a:xfrm>
        </p:spPr>
        <p:txBody>
          <a:bodyPr>
            <a:normAutofit fontScale="92500"/>
          </a:bodyPr>
          <a:lstStyle/>
          <a:p>
            <a:pPr marL="0" marR="0" algn="l" fontAlgn="base">
              <a:lnSpc>
                <a:spcPct val="150000"/>
              </a:lnSpc>
              <a:spcBef>
                <a:spcPts val="0"/>
              </a:spcBef>
              <a:spcAft>
                <a:spcPts val="0"/>
              </a:spcAft>
            </a:pPr>
            <a:r>
              <a:rPr lang="zh-CN" altLang="en-US" sz="2000" kern="0" dirty="0">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精灵主题：由小提琴主奏，采用断奏和拨弦的演奏技法。</a:t>
            </a:r>
            <a:endParaRPr lang="zh-CN" altLang="en-US" sz="20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p>
            <a:endParaRPr lang="zh-CN" altLang="en-US" dirty="0"/>
          </a:p>
        </p:txBody>
      </p:sp>
      <p:pic>
        <p:nvPicPr>
          <p:cNvPr id="7" name="图片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50522" y="3141373"/>
            <a:ext cx="7046824" cy="1932428"/>
          </a:xfrm>
          <a:prstGeom prst="rect">
            <a:avLst/>
          </a:prstGeom>
          <a:ln>
            <a:noFill/>
          </a:ln>
          <a:effectLst>
            <a:softEdge rad="112500"/>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683346" y="1941309"/>
            <a:ext cx="6336590" cy="733613"/>
          </a:xfrm>
        </p:spPr>
        <p:txBody>
          <a:bodyPr>
            <a:normAutofit/>
          </a:bodyPr>
          <a:lstStyle/>
          <a:p>
            <a:r>
              <a:rPr lang="zh-CN" altLang="en-US" sz="2000" kern="0" dirty="0">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爱情主题：由小提琴主奏，木管、铜管穿插其中。</a:t>
            </a:r>
            <a:endParaRPr lang="zh-CN" altLang="en-US" sz="20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p:txBody>
      </p:sp>
      <p:pic>
        <p:nvPicPr>
          <p:cNvPr id="5" name="图片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83346" y="2674922"/>
            <a:ext cx="6737552" cy="2960746"/>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897117" y="2922494"/>
            <a:ext cx="8847518" cy="2913530"/>
          </a:xfrm>
        </p:spPr>
        <p:txBody>
          <a:bodyPr>
            <a:noAutofit/>
          </a:bodyPr>
          <a:lstStyle/>
          <a:p>
            <a:pPr marL="0" marR="0" indent="0" fontAlgn="base">
              <a:lnSpc>
                <a:spcPct val="150000"/>
              </a:lnSpc>
              <a:spcBef>
                <a:spcPts val="0"/>
              </a:spcBef>
              <a:spcAft>
                <a:spcPts val="0"/>
              </a:spcAft>
              <a:buNone/>
            </a:pPr>
            <a:r>
              <a:rPr lang="en-US" altLang="zh-CN" sz="2000" kern="0" dirty="0">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   《</a:t>
            </a:r>
            <a:r>
              <a:rPr lang="zh-CN" altLang="en-US" sz="2000" kern="0" dirty="0">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仲夏夜之梦</a:t>
            </a:r>
            <a:r>
              <a:rPr lang="en-US" altLang="zh-CN" sz="2000" kern="0" dirty="0">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r>
              <a:rPr lang="zh-CN" altLang="en-US" sz="2000" kern="0" dirty="0">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序曲是门德尔松为莎士比亚的喜剧</a:t>
            </a:r>
            <a:r>
              <a:rPr lang="en-US" altLang="zh-CN" sz="2000" kern="0" dirty="0">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r>
              <a:rPr lang="zh-CN" altLang="en-US" sz="2000" kern="0" dirty="0">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仲夏夜之梦</a:t>
            </a:r>
            <a:r>
              <a:rPr lang="en-US" altLang="zh-CN" sz="2000" kern="0" dirty="0">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r>
              <a:rPr lang="zh-CN" altLang="en-US" sz="2000" kern="0" dirty="0">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创作的配乐，以优美的旋律和巧妙的配器手法而著称。</a:t>
            </a:r>
            <a:endParaRPr lang="zh-CN" altLang="en-US" sz="20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p>
            <a:pPr marL="0" marR="0" indent="0" fontAlgn="base">
              <a:lnSpc>
                <a:spcPct val="150000"/>
              </a:lnSpc>
              <a:spcBef>
                <a:spcPts val="0"/>
              </a:spcBef>
              <a:spcAft>
                <a:spcPts val="0"/>
              </a:spcAft>
              <a:buNone/>
            </a:pPr>
            <a:r>
              <a:rPr lang="zh-CN" altLang="en-US" sz="2000" kern="0" dirty="0">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    该乐曲为奏鸣曲式结构，由呈示部、展开部、再现部组成。</a:t>
            </a:r>
            <a:endParaRPr lang="zh-CN" altLang="en-US" sz="20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p>
            <a:pPr marL="0" marR="0" algn="ctr" fontAlgn="base">
              <a:lnSpc>
                <a:spcPct val="150000"/>
              </a:lnSpc>
              <a:spcBef>
                <a:spcPts val="0"/>
              </a:spcBef>
              <a:spcAft>
                <a:spcPts val="0"/>
              </a:spcAft>
            </a:pPr>
            <a:endParaRPr lang="zh-CN" altLang="en-US" sz="3200" b="1"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6" name="矩形: 圆角 5">
            <a:extLst>
              <a:ext uri="{FF2B5EF4-FFF2-40B4-BE49-F238E27FC236}">
                <a16:creationId xmlns:a16="http://schemas.microsoft.com/office/drawing/2014/main" id="{7F76B6E6-7087-C2DC-AF8A-555D8CA8C501}"/>
              </a:ext>
            </a:extLst>
          </p:cNvPr>
          <p:cNvSpPr/>
          <p:nvPr/>
        </p:nvSpPr>
        <p:spPr>
          <a:xfrm>
            <a:off x="0" y="0"/>
            <a:ext cx="4401671" cy="111120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5400" dirty="0"/>
              <a:t>分析欣赏</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88618" y="1644435"/>
            <a:ext cx="9427561" cy="3880773"/>
          </a:xfrm>
        </p:spPr>
        <p:txBody>
          <a:bodyPr>
            <a:normAutofit fontScale="92500"/>
          </a:bodyPr>
          <a:lstStyle/>
          <a:p>
            <a:pPr marL="0" marR="0" indent="0" fontAlgn="base">
              <a:lnSpc>
                <a:spcPct val="150000"/>
              </a:lnSpc>
              <a:spcBef>
                <a:spcPts val="0"/>
              </a:spcBef>
              <a:spcAft>
                <a:spcPts val="0"/>
              </a:spcAft>
              <a:buNone/>
            </a:pPr>
            <a:r>
              <a:rPr lang="zh-CN" altLang="en-US" sz="2000" kern="0" dirty="0">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    呈示部包含引子、主部主题、连接部、副部主题、结束部五个部分。</a:t>
            </a:r>
            <a:endParaRPr lang="zh-CN" altLang="en-US" sz="2000" kern="100" dirty="0">
              <a:solidFill>
                <a:schemeClr val="tx1"/>
              </a:solidFill>
              <a:effectLst/>
              <a:latin typeface="宋体" panose="02010600030101010101" pitchFamily="2" charset="-122"/>
              <a:ea typeface="宋体" panose="02010600030101010101" pitchFamily="2" charset="-122"/>
              <a:cs typeface="Times New Roman" panose="02020603050405020304" pitchFamily="18" charset="0"/>
            </a:endParaRPr>
          </a:p>
          <a:p>
            <a:pPr marL="0" marR="0" indent="0" fontAlgn="base">
              <a:lnSpc>
                <a:spcPct val="150000"/>
              </a:lnSpc>
              <a:spcBef>
                <a:spcPts val="0"/>
              </a:spcBef>
              <a:spcAft>
                <a:spcPts val="0"/>
              </a:spcAft>
              <a:buNone/>
            </a:pPr>
            <a:r>
              <a:rPr lang="en-US" altLang="zh-CN" sz="2000" kern="0" dirty="0">
                <a:solidFill>
                  <a:schemeClr val="tx1"/>
                </a:solidFill>
                <a:effectLst/>
                <a:latin typeface="宋体" panose="02010600030101010101" pitchFamily="2" charset="-122"/>
                <a:ea typeface="宋体" panose="02010600030101010101" pitchFamily="2" charset="-122"/>
                <a:cs typeface="宋体" panose="02010600030101010101" pitchFamily="2" charset="-122"/>
              </a:rPr>
              <a:t>    </a:t>
            </a:r>
            <a:r>
              <a:rPr lang="zh-CN" altLang="zh-CN" sz="2000" kern="0" dirty="0">
                <a:solidFill>
                  <a:schemeClr val="tx1"/>
                </a:solidFill>
                <a:effectLst/>
                <a:latin typeface="宋体" panose="02010600030101010101" pitchFamily="2" charset="-122"/>
                <a:ea typeface="宋体" panose="02010600030101010101" pitchFamily="2" charset="-122"/>
                <a:cs typeface="宋体" panose="02010600030101010101" pitchFamily="2" charset="-122"/>
              </a:rPr>
              <a:t>引子由木管乐器组合奏的四个平静的和声进行开始，而后完成了同主音大小调的转换，结束在</a:t>
            </a:r>
            <a:r>
              <a:rPr lang="en-US" altLang="zh-CN" sz="2000" kern="0" dirty="0">
                <a:solidFill>
                  <a:schemeClr val="tx1"/>
                </a:solidFill>
                <a:effectLst/>
                <a:latin typeface="宋体" panose="02010600030101010101" pitchFamily="2" charset="-122"/>
                <a:ea typeface="宋体" panose="02010600030101010101" pitchFamily="2" charset="-122"/>
                <a:cs typeface="宋体" panose="02010600030101010101" pitchFamily="2" charset="-122"/>
              </a:rPr>
              <a:t> e</a:t>
            </a:r>
            <a:r>
              <a:rPr lang="zh-CN" altLang="zh-CN" sz="2000" kern="0" dirty="0">
                <a:solidFill>
                  <a:schemeClr val="tx1"/>
                </a:solidFill>
                <a:effectLst/>
                <a:latin typeface="宋体" panose="02010600030101010101" pitchFamily="2" charset="-122"/>
                <a:ea typeface="宋体" panose="02010600030101010101" pitchFamily="2" charset="-122"/>
                <a:cs typeface="宋体" panose="02010600030101010101" pitchFamily="2" charset="-122"/>
              </a:rPr>
              <a:t>小调主和弦上。</a:t>
            </a:r>
            <a:endParaRPr lang="zh-CN" altLang="en-US" sz="2000" kern="100" dirty="0">
              <a:solidFill>
                <a:schemeClr val="tx1"/>
              </a:solidFill>
              <a:effectLst/>
              <a:latin typeface="宋体" panose="02010600030101010101" pitchFamily="2" charset="-122"/>
              <a:ea typeface="宋体" panose="02010600030101010101" pitchFamily="2" charset="-122"/>
              <a:cs typeface="Times New Roman" panose="02020603050405020304" pitchFamily="18" charset="0"/>
            </a:endParaRPr>
          </a:p>
          <a:p>
            <a:pPr marL="0" marR="0" indent="0" fontAlgn="base">
              <a:lnSpc>
                <a:spcPct val="150000"/>
              </a:lnSpc>
              <a:spcBef>
                <a:spcPts val="0"/>
              </a:spcBef>
              <a:spcAft>
                <a:spcPts val="0"/>
              </a:spcAft>
              <a:buNone/>
            </a:pPr>
            <a:r>
              <a:rPr lang="en-US" altLang="zh-CN" sz="2000" kern="0" dirty="0">
                <a:solidFill>
                  <a:schemeClr val="tx1"/>
                </a:solidFill>
                <a:effectLst/>
                <a:latin typeface="宋体" panose="02010600030101010101" pitchFamily="2" charset="-122"/>
                <a:ea typeface="宋体" panose="02010600030101010101" pitchFamily="2" charset="-122"/>
                <a:cs typeface="宋体" panose="02010600030101010101" pitchFamily="2" charset="-122"/>
              </a:rPr>
              <a:t>    </a:t>
            </a:r>
            <a:r>
              <a:rPr lang="zh-CN" altLang="zh-CN" sz="2000" kern="0" dirty="0">
                <a:solidFill>
                  <a:schemeClr val="tx1"/>
                </a:solidFill>
                <a:effectLst/>
                <a:latin typeface="宋体" panose="02010600030101010101" pitchFamily="2" charset="-122"/>
                <a:ea typeface="宋体" panose="02010600030101010101" pitchFamily="2" charset="-122"/>
                <a:cs typeface="宋体" panose="02010600030101010101" pitchFamily="2" charset="-122"/>
              </a:rPr>
              <a:t>主部主题也被称为“精灵主题”，由小提琴主奏，采用断奏和拨弦的演奏技法，仿佛有精灵在周围飞舞嬉戏。</a:t>
            </a:r>
            <a:endParaRPr lang="en-US" altLang="zh-CN" sz="2000" kern="0" dirty="0">
              <a:solidFill>
                <a:schemeClr val="tx1"/>
              </a:solidFill>
              <a:effectLst/>
              <a:latin typeface="宋体" panose="02010600030101010101" pitchFamily="2" charset="-122"/>
              <a:ea typeface="宋体" panose="02010600030101010101" pitchFamily="2" charset="-122"/>
              <a:cs typeface="宋体" panose="02010600030101010101" pitchFamily="2" charset="-122"/>
            </a:endParaRPr>
          </a:p>
          <a:p>
            <a:pPr marL="0" marR="0" indent="0" fontAlgn="base">
              <a:lnSpc>
                <a:spcPct val="150000"/>
              </a:lnSpc>
              <a:spcBef>
                <a:spcPts val="0"/>
              </a:spcBef>
              <a:spcAft>
                <a:spcPts val="0"/>
              </a:spcAft>
              <a:buNone/>
            </a:pPr>
            <a:r>
              <a:rPr lang="en-US" altLang="zh-CN" sz="2000" kern="0" dirty="0">
                <a:solidFill>
                  <a:schemeClr val="tx1"/>
                </a:solidFill>
                <a:effectLst/>
                <a:latin typeface="宋体" panose="02010600030101010101" pitchFamily="2" charset="-122"/>
                <a:ea typeface="宋体" panose="02010600030101010101" pitchFamily="2" charset="-122"/>
                <a:cs typeface="宋体" panose="02010600030101010101" pitchFamily="2" charset="-122"/>
              </a:rPr>
              <a:t>    </a:t>
            </a:r>
            <a:r>
              <a:rPr lang="zh-CN" altLang="zh-CN" sz="2000" kern="0" dirty="0">
                <a:solidFill>
                  <a:schemeClr val="tx1"/>
                </a:solidFill>
                <a:effectLst/>
                <a:latin typeface="宋体" panose="02010600030101010101" pitchFamily="2" charset="-122"/>
                <a:ea typeface="宋体" panose="02010600030101010101" pitchFamily="2" charset="-122"/>
                <a:cs typeface="宋体" panose="02010600030101010101" pitchFamily="2" charset="-122"/>
              </a:rPr>
              <a:t>连接部力度加大，与主题形成鲜明对比，后由单簧管和小提琴的演奏进入副部主题。</a:t>
            </a:r>
            <a:endParaRPr lang="en-US" altLang="zh-CN" sz="2000" kern="0" dirty="0">
              <a:solidFill>
                <a:schemeClr val="tx1"/>
              </a:solidFill>
              <a:effectLst/>
              <a:latin typeface="宋体" panose="02010600030101010101" pitchFamily="2" charset="-122"/>
              <a:ea typeface="宋体" panose="02010600030101010101" pitchFamily="2" charset="-122"/>
              <a:cs typeface="宋体" panose="02010600030101010101" pitchFamily="2" charset="-122"/>
            </a:endParaRPr>
          </a:p>
          <a:p>
            <a:pPr marL="0" marR="0" indent="0" fontAlgn="base">
              <a:lnSpc>
                <a:spcPct val="150000"/>
              </a:lnSpc>
              <a:spcBef>
                <a:spcPts val="0"/>
              </a:spcBef>
              <a:spcAft>
                <a:spcPts val="0"/>
              </a:spcAft>
              <a:buNone/>
            </a:pPr>
            <a:r>
              <a:rPr lang="en-US" altLang="zh-CN" sz="2000" kern="0" dirty="0">
                <a:solidFill>
                  <a:schemeClr val="tx1"/>
                </a:solidFill>
                <a:effectLst/>
                <a:latin typeface="宋体" panose="02010600030101010101" pitchFamily="2" charset="-122"/>
                <a:ea typeface="宋体" panose="02010600030101010101" pitchFamily="2" charset="-122"/>
                <a:cs typeface="宋体" panose="02010600030101010101" pitchFamily="2" charset="-122"/>
              </a:rPr>
              <a:t>    </a:t>
            </a:r>
            <a:r>
              <a:rPr lang="zh-CN" altLang="zh-CN" sz="2000" kern="0" dirty="0">
                <a:solidFill>
                  <a:schemeClr val="tx1"/>
                </a:solidFill>
                <a:effectLst/>
                <a:latin typeface="宋体" panose="02010600030101010101" pitchFamily="2" charset="-122"/>
                <a:ea typeface="宋体" panose="02010600030101010101" pitchFamily="2" charset="-122"/>
                <a:cs typeface="宋体" panose="02010600030101010101" pitchFamily="2" charset="-122"/>
              </a:rPr>
              <a:t>副部主题为主人公的爱情主题，由小提琴主奏，木管、铜管穿插其中。</a:t>
            </a:r>
            <a:endParaRPr lang="en-US" altLang="zh-CN" sz="2000" kern="0" dirty="0">
              <a:solidFill>
                <a:schemeClr val="tx1"/>
              </a:solidFill>
              <a:effectLst/>
              <a:latin typeface="宋体" panose="02010600030101010101" pitchFamily="2" charset="-122"/>
              <a:ea typeface="宋体" panose="02010600030101010101" pitchFamily="2" charset="-122"/>
              <a:cs typeface="宋体" panose="02010600030101010101" pitchFamily="2" charset="-122"/>
            </a:endParaRPr>
          </a:p>
          <a:p>
            <a:pPr marL="0" indent="0" fontAlgn="base">
              <a:lnSpc>
                <a:spcPct val="150000"/>
              </a:lnSpc>
              <a:spcBef>
                <a:spcPts val="0"/>
              </a:spcBef>
              <a:buNone/>
            </a:pPr>
            <a:r>
              <a:rPr lang="zh-CN" altLang="en-US" sz="2000" kern="0" dirty="0">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    结束部回归到主部主题。</a:t>
            </a:r>
            <a:endParaRPr lang="en-US" altLang="zh-CN" sz="2000" kern="0" dirty="0">
              <a:solidFill>
                <a:schemeClr val="tx1"/>
              </a:solidFill>
              <a:effectLst/>
              <a:latin typeface="宋体" panose="02010600030101010101" pitchFamily="2" charset="-122"/>
              <a:ea typeface="宋体" panose="02010600030101010101" pitchFamily="2" charset="-122"/>
              <a:cs typeface="Times New Roman" panose="02020603050405020304" pitchFamily="18" charset="0"/>
            </a:endParaRPr>
          </a:p>
          <a:p>
            <a:pPr marL="0" marR="0" indent="0" fontAlgn="base">
              <a:lnSpc>
                <a:spcPct val="150000"/>
              </a:lnSpc>
              <a:spcBef>
                <a:spcPts val="0"/>
              </a:spcBef>
              <a:spcAft>
                <a:spcPts val="0"/>
              </a:spcAft>
              <a:buNone/>
            </a:pPr>
            <a:endParaRPr lang="en-US" altLang="zh-CN" sz="2000" kern="0" dirty="0">
              <a:effectLst/>
              <a:latin typeface="Calibri" panose="020F0502020204030204" pitchFamily="34" charset="0"/>
              <a:ea typeface="宋体" panose="02010600030101010101" pitchFamily="2" charset="-122"/>
              <a:cs typeface="宋体" panose="02010600030101010101" pitchFamily="2" charset="-122"/>
            </a:endParaRPr>
          </a:p>
          <a:p>
            <a:pPr marL="0" marR="0" fontAlgn="base">
              <a:lnSpc>
                <a:spcPct val="150000"/>
              </a:lnSpc>
              <a:spcBef>
                <a:spcPts val="0"/>
              </a:spcBef>
              <a:spcAft>
                <a:spcPts val="0"/>
              </a:spcAft>
            </a:pPr>
            <a:endParaRPr lang="en-US" altLang="zh-CN" sz="2000" kern="0" dirty="0">
              <a:effectLst/>
              <a:latin typeface="Calibri" panose="020F0502020204030204" pitchFamily="34" charset="0"/>
              <a:ea typeface="宋体" panose="02010600030101010101" pitchFamily="2" charset="-122"/>
              <a:cs typeface="宋体" panose="02010600030101010101" pitchFamily="2" charset="-122"/>
            </a:endParaRPr>
          </a:p>
          <a:p>
            <a:pPr marL="0" marR="0" indent="0" fontAlgn="base">
              <a:lnSpc>
                <a:spcPct val="150000"/>
              </a:lnSpc>
              <a:spcBef>
                <a:spcPts val="0"/>
              </a:spcBef>
              <a:spcAft>
                <a:spcPts val="0"/>
              </a:spcAft>
              <a:buNone/>
            </a:pPr>
            <a:endParaRPr lang="zh-CN" altLang="en-US" sz="20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p>
            <a:endParaRPr lang="zh-CN" altLang="en-US" sz="2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3"/>
          <p:cNvSpPr txBox="1">
            <a:spLocks noGrp="1"/>
          </p:cNvSpPr>
          <p:nvPr>
            <p:ph idx="1"/>
          </p:nvPr>
        </p:nvSpPr>
        <p:spPr>
          <a:xfrm>
            <a:off x="686828" y="2555035"/>
            <a:ext cx="5784930" cy="1938992"/>
          </a:xfrm>
          <a:prstGeom prst="rect">
            <a:avLst/>
          </a:prstGeom>
          <a:noFill/>
        </p:spPr>
        <p:txBody>
          <a:bodyPr wrap="square">
            <a:spAutoFit/>
          </a:bodyPr>
          <a:lstStyle/>
          <a:p>
            <a:pPr marL="0" indent="0">
              <a:buNone/>
            </a:pPr>
            <a:r>
              <a:rPr lang="zh-CN" altLang="en-US" sz="2400" dirty="0">
                <a:solidFill>
                  <a:srgbClr val="231F20"/>
                </a:solidFill>
                <a:effectLst/>
                <a:latin typeface="FZFangSong-Z02"/>
              </a:rPr>
              <a:t>    门德尔松（</a:t>
            </a:r>
            <a:r>
              <a:rPr lang="en-US" altLang="zh-CN" sz="2400" dirty="0">
                <a:solidFill>
                  <a:srgbClr val="231F20"/>
                </a:solidFill>
                <a:effectLst/>
                <a:latin typeface="FZFangSong-Z02"/>
              </a:rPr>
              <a:t>1809-1847</a:t>
            </a:r>
            <a:r>
              <a:rPr lang="zh-CN" altLang="en-US" sz="2400" dirty="0">
                <a:solidFill>
                  <a:srgbClr val="231F20"/>
                </a:solidFill>
                <a:effectLst/>
                <a:latin typeface="FZFangSong-Z02"/>
              </a:rPr>
              <a:t>）</a:t>
            </a:r>
            <a:r>
              <a:rPr lang="zh-CN" altLang="en-US" sz="2400" dirty="0">
                <a:solidFill>
                  <a:srgbClr val="231F20"/>
                </a:solidFill>
                <a:latin typeface="FZFangSong-Z02"/>
              </a:rPr>
              <a:t>，</a:t>
            </a:r>
            <a:r>
              <a:rPr lang="zh-CN" altLang="en-US" sz="2400" dirty="0">
                <a:solidFill>
                  <a:srgbClr val="231F20"/>
                </a:solidFill>
                <a:effectLst/>
                <a:latin typeface="FZFangSong-Z02"/>
              </a:rPr>
              <a:t>德国作曲家、指挥家。其作品风格温柔 浪漫，富于诗意幻想。代表作有</a:t>
            </a:r>
            <a:r>
              <a:rPr lang="en-US" altLang="zh-CN" sz="2400" dirty="0">
                <a:solidFill>
                  <a:srgbClr val="231F20"/>
                </a:solidFill>
                <a:effectLst/>
                <a:latin typeface="FZFangSong-Z02"/>
              </a:rPr>
              <a:t>《e</a:t>
            </a:r>
            <a:r>
              <a:rPr lang="zh-CN" altLang="en-US" sz="2400" dirty="0">
                <a:solidFill>
                  <a:srgbClr val="231F20"/>
                </a:solidFill>
                <a:effectLst/>
                <a:latin typeface="FZFangSong-Z02"/>
              </a:rPr>
              <a:t>小调小提琴协奏曲</a:t>
            </a:r>
            <a:r>
              <a:rPr lang="en-US" altLang="zh-CN" sz="2400" dirty="0">
                <a:solidFill>
                  <a:srgbClr val="231F20"/>
                </a:solidFill>
                <a:effectLst/>
                <a:latin typeface="FZFangSong-Z02"/>
              </a:rPr>
              <a:t>》《</a:t>
            </a:r>
            <a:r>
              <a:rPr lang="zh-CN" altLang="en-US" sz="2400" dirty="0">
                <a:solidFill>
                  <a:srgbClr val="231F20"/>
                </a:solidFill>
                <a:effectLst/>
                <a:latin typeface="FZFangSong-Z02"/>
              </a:rPr>
              <a:t>意大利交响曲</a:t>
            </a:r>
            <a:r>
              <a:rPr lang="en-US" altLang="zh-CN" sz="2400" dirty="0">
                <a:solidFill>
                  <a:srgbClr val="231F20"/>
                </a:solidFill>
                <a:effectLst/>
                <a:latin typeface="FZFangSong-Z02"/>
              </a:rPr>
              <a:t>》《</a:t>
            </a:r>
            <a:r>
              <a:rPr lang="zh-CN" altLang="en-US" sz="2400" dirty="0">
                <a:solidFill>
                  <a:srgbClr val="231F20"/>
                </a:solidFill>
                <a:effectLst/>
                <a:latin typeface="FZFangSong-Z02"/>
              </a:rPr>
              <a:t>平静的海和幸福的航行</a:t>
            </a:r>
            <a:r>
              <a:rPr lang="en-US" altLang="zh-CN" sz="2400" dirty="0">
                <a:solidFill>
                  <a:srgbClr val="231F20"/>
                </a:solidFill>
                <a:effectLst/>
                <a:latin typeface="FZFangSong-Z02"/>
              </a:rPr>
              <a:t>》</a:t>
            </a:r>
            <a:r>
              <a:rPr lang="zh-CN" altLang="en-US" sz="2400" dirty="0">
                <a:solidFill>
                  <a:srgbClr val="231F20"/>
                </a:solidFill>
                <a:effectLst/>
                <a:latin typeface="FZFangSong-Z02"/>
              </a:rPr>
              <a:t>等。</a:t>
            </a:r>
            <a:endParaRPr lang="zh-CN" altLang="en-US" sz="2400" dirty="0"/>
          </a:p>
        </p:txBody>
      </p:sp>
      <p:pic>
        <p:nvPicPr>
          <p:cNvPr id="1026" name="Picture 2" descr="门德尔松"/>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34177" y="1789112"/>
            <a:ext cx="3158757" cy="3944937"/>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366202" y="1927412"/>
            <a:ext cx="8596668" cy="3982155"/>
          </a:xfrm>
        </p:spPr>
        <p:txBody>
          <a:bodyPr>
            <a:normAutofit/>
          </a:bodyPr>
          <a:lstStyle/>
          <a:p>
            <a:pPr marL="0" marR="0" indent="0" algn="l" fontAlgn="base">
              <a:lnSpc>
                <a:spcPct val="150000"/>
              </a:lnSpc>
              <a:spcBef>
                <a:spcPts val="0"/>
              </a:spcBef>
              <a:spcAft>
                <a:spcPts val="0"/>
              </a:spcAft>
              <a:buNone/>
            </a:pPr>
            <a:endParaRPr lang="zh-CN" altLang="en-US" sz="20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p>
            <a:pPr marL="0" marR="0" indent="0" algn="l" fontAlgn="base">
              <a:lnSpc>
                <a:spcPct val="150000"/>
              </a:lnSpc>
              <a:spcBef>
                <a:spcPts val="0"/>
              </a:spcBef>
              <a:spcAft>
                <a:spcPts val="0"/>
              </a:spcAft>
              <a:buNone/>
            </a:pPr>
            <a:r>
              <a:rPr lang="zh-CN" altLang="en-US" sz="2000" b="1" kern="0" dirty="0">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标题音乐</a:t>
            </a:r>
            <a:r>
              <a:rPr lang="zh-CN" altLang="en-US" sz="2000" kern="0" dirty="0">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  创作时按照标题进行构思，并要求听众依据标题的提示去听赏的器乐作品。</a:t>
            </a:r>
            <a:endParaRPr lang="en-US" altLang="zh-CN" sz="2000" kern="0" dirty="0">
              <a:solidFill>
                <a:schemeClr val="tx1"/>
              </a:solidFill>
              <a:effectLst/>
              <a:latin typeface="宋体" panose="02010600030101010101" pitchFamily="2" charset="-122"/>
              <a:ea typeface="宋体" panose="02010600030101010101" pitchFamily="2" charset="-122"/>
              <a:cs typeface="Times New Roman" panose="02020603050405020304" pitchFamily="18" charset="0"/>
            </a:endParaRPr>
          </a:p>
          <a:p>
            <a:pPr marL="0" marR="0" indent="0" algn="l" fontAlgn="base">
              <a:lnSpc>
                <a:spcPct val="150000"/>
              </a:lnSpc>
              <a:spcBef>
                <a:spcPts val="0"/>
              </a:spcBef>
              <a:spcAft>
                <a:spcPts val="0"/>
              </a:spcAft>
              <a:buNone/>
            </a:pPr>
            <a:endParaRPr lang="zh-CN" altLang="en-US" sz="20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p>
            <a:pPr marL="0" marR="0" indent="0" algn="l" fontAlgn="base">
              <a:lnSpc>
                <a:spcPct val="150000"/>
              </a:lnSpc>
              <a:spcBef>
                <a:spcPts val="0"/>
              </a:spcBef>
              <a:spcAft>
                <a:spcPts val="0"/>
              </a:spcAft>
              <a:buNone/>
            </a:pPr>
            <a:r>
              <a:rPr lang="zh-CN" altLang="en-US" sz="2000" b="1" kern="0" dirty="0">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序曲</a:t>
            </a:r>
            <a:r>
              <a:rPr lang="zh-CN" altLang="en-US" sz="2000" kern="0" dirty="0">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  在歌剧或大型器乐作品等开始前演奏的乐曲。</a:t>
            </a:r>
            <a:r>
              <a:rPr lang="en-US" altLang="zh-CN" sz="2000" kern="0" dirty="0">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19 </a:t>
            </a:r>
            <a:r>
              <a:rPr lang="zh-CN" altLang="en-US" sz="2000" kern="0" dirty="0">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世纪出现了专门为音乐会演奏而创作的管弦乐作品，被称为“音乐会序曲”，由门德尔松首创，其标题与音乐思想内容联系紧密，多为奏鸣曲式结构。</a:t>
            </a:r>
            <a:r>
              <a:rPr lang="en-US" altLang="zh-CN" sz="2000" kern="0" dirty="0">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r>
              <a:rPr lang="zh-CN" altLang="en-US" sz="2000" kern="0" dirty="0">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仲夏夜之梦</a:t>
            </a:r>
            <a:r>
              <a:rPr lang="en-US" altLang="zh-CN" sz="2000" kern="0" dirty="0">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r>
              <a:rPr lang="zh-CN" altLang="en-US" sz="2000" kern="0" dirty="0">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序曲是标题音乐与序曲的结合。</a:t>
            </a:r>
            <a:endParaRPr lang="zh-CN" altLang="en-US" sz="20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p>
            <a:pPr marL="0" marR="0" algn="l" fontAlgn="base">
              <a:lnSpc>
                <a:spcPct val="150000"/>
              </a:lnSpc>
              <a:spcBef>
                <a:spcPts val="0"/>
              </a:spcBef>
              <a:spcAft>
                <a:spcPts val="0"/>
              </a:spcAft>
            </a:pPr>
            <a:endParaRPr lang="en-US" altLang="zh-CN" sz="2000" kern="0" dirty="0">
              <a:solidFill>
                <a:schemeClr val="tx1"/>
              </a:solidFill>
              <a:effectLst/>
              <a:latin typeface="宋体" panose="02010600030101010101" pitchFamily="2" charset="-122"/>
              <a:ea typeface="宋体" panose="02010600030101010101" pitchFamily="2" charset="-122"/>
              <a:cs typeface="Times New Roman" panose="02020603050405020304" pitchFamily="18" charset="0"/>
            </a:endParaRPr>
          </a:p>
          <a:p>
            <a:pPr marL="0" marR="0" indent="0" algn="l" fontAlgn="base">
              <a:lnSpc>
                <a:spcPct val="150000"/>
              </a:lnSpc>
              <a:spcBef>
                <a:spcPts val="0"/>
              </a:spcBef>
              <a:spcAft>
                <a:spcPts val="0"/>
              </a:spcAft>
              <a:buNone/>
            </a:pPr>
            <a:endParaRPr lang="en-US" altLang="zh-CN" sz="2000" kern="0" dirty="0">
              <a:solidFill>
                <a:schemeClr val="tx1"/>
              </a:solidFill>
              <a:effectLst/>
              <a:latin typeface="宋体" panose="02010600030101010101" pitchFamily="2" charset="-122"/>
              <a:ea typeface="宋体" panose="02010600030101010101" pitchFamily="2" charset="-122"/>
              <a:cs typeface="Times New Roman" panose="02020603050405020304" pitchFamily="18" charset="0"/>
            </a:endParaRPr>
          </a:p>
          <a:p>
            <a:pPr>
              <a:lnSpc>
                <a:spcPct val="150000"/>
              </a:lnSpc>
            </a:pPr>
            <a:endParaRPr lang="zh-CN" altLang="en-US" sz="2000" dirty="0">
              <a:solidFill>
                <a:schemeClr val="tx1"/>
              </a:solidFill>
            </a:endParaRPr>
          </a:p>
        </p:txBody>
      </p:sp>
      <p:sp>
        <p:nvSpPr>
          <p:cNvPr id="6" name="矩形: 圆角 5">
            <a:extLst>
              <a:ext uri="{FF2B5EF4-FFF2-40B4-BE49-F238E27FC236}">
                <a16:creationId xmlns:a16="http://schemas.microsoft.com/office/drawing/2014/main" id="{2C25CC52-3B85-941F-F053-0518589F1207}"/>
              </a:ext>
            </a:extLst>
          </p:cNvPr>
          <p:cNvSpPr/>
          <p:nvPr/>
        </p:nvSpPr>
        <p:spPr>
          <a:xfrm>
            <a:off x="0" y="0"/>
            <a:ext cx="4401671" cy="111120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5400" dirty="0"/>
              <a:t>文化理解</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2"/>
          <p:cNvSpPr txBox="1">
            <a:spLocks/>
          </p:cNvSpPr>
          <p:nvPr/>
        </p:nvSpPr>
        <p:spPr>
          <a:xfrm>
            <a:off x="530708" y="1115780"/>
            <a:ext cx="8596668" cy="5121737"/>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panose="05040102010807070707"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panose="05040102010807070707"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panose="05040102010807070707" charset="2"/>
              <a:buChar char=""/>
              <a:defRPr sz="1200" kern="1200">
                <a:solidFill>
                  <a:schemeClr val="tx1">
                    <a:lumMod val="75000"/>
                    <a:lumOff val="25000"/>
                  </a:schemeClr>
                </a:solidFill>
                <a:latin typeface="+mn-lt"/>
                <a:ea typeface="+mn-ea"/>
                <a:cs typeface="+mn-cs"/>
              </a:defRPr>
            </a:lvl9pPr>
          </a:lstStyle>
          <a:p>
            <a:pPr marL="0" indent="0" fontAlgn="base">
              <a:lnSpc>
                <a:spcPct val="150000"/>
              </a:lnSpc>
              <a:spcBef>
                <a:spcPts val="0"/>
              </a:spcBef>
              <a:buFont typeface="Wingdings 3" panose="05040102010807070707" charset="2"/>
              <a:buNone/>
            </a:pPr>
            <a:endParaRPr lang="zh-CN" altLang="en-US" sz="2000" kern="100" dirty="0">
              <a:solidFill>
                <a:schemeClr val="tx1"/>
              </a:solidFill>
              <a:latin typeface="Calibri" panose="020F0502020204030204" pitchFamily="34" charset="0"/>
              <a:ea typeface="宋体" panose="02010600030101010101" pitchFamily="2" charset="-122"/>
              <a:cs typeface="Times New Roman" panose="02020603050405020304" pitchFamily="18" charset="0"/>
            </a:endParaRPr>
          </a:p>
          <a:p>
            <a:pPr marL="0" indent="0" fontAlgn="base">
              <a:lnSpc>
                <a:spcPct val="150000"/>
              </a:lnSpc>
              <a:spcBef>
                <a:spcPts val="0"/>
              </a:spcBef>
              <a:buNone/>
            </a:pPr>
            <a:r>
              <a:rPr lang="en-US" altLang="zh-CN" sz="2000" kern="0" dirty="0">
                <a:solidFill>
                  <a:schemeClr val="tx1"/>
                </a:solidFill>
                <a:latin typeface="宋体" panose="02010600030101010101" pitchFamily="2" charset="-122"/>
                <a:ea typeface="宋体" panose="02010600030101010101" pitchFamily="2" charset="-122"/>
                <a:cs typeface="Times New Roman" panose="02020603050405020304" pitchFamily="18" charset="0"/>
              </a:rPr>
              <a:t>    《</a:t>
            </a:r>
            <a:r>
              <a:rPr lang="zh-CN" altLang="en-US" sz="2000" kern="0" dirty="0">
                <a:solidFill>
                  <a:schemeClr val="tx1"/>
                </a:solidFill>
                <a:latin typeface="宋体" panose="02010600030101010101" pitchFamily="2" charset="-122"/>
                <a:ea typeface="宋体" panose="02010600030101010101" pitchFamily="2" charset="-122"/>
                <a:cs typeface="Times New Roman" panose="02020603050405020304" pitchFamily="18" charset="0"/>
              </a:rPr>
              <a:t>仲夏夜之梦</a:t>
            </a:r>
            <a:r>
              <a:rPr lang="en-US" altLang="zh-CN" sz="2000" kern="0" dirty="0">
                <a:solidFill>
                  <a:schemeClr val="tx1"/>
                </a:solidFill>
                <a:latin typeface="宋体" panose="02010600030101010101" pitchFamily="2" charset="-122"/>
                <a:ea typeface="宋体" panose="02010600030101010101" pitchFamily="2" charset="-122"/>
                <a:cs typeface="Times New Roman" panose="02020603050405020304" pitchFamily="18" charset="0"/>
              </a:rPr>
              <a:t>》</a:t>
            </a:r>
            <a:r>
              <a:rPr lang="zh-CN" altLang="en-US" sz="2000" kern="0" dirty="0">
                <a:solidFill>
                  <a:schemeClr val="tx1"/>
                </a:solidFill>
                <a:latin typeface="宋体" panose="02010600030101010101" pitchFamily="2" charset="-122"/>
                <a:ea typeface="宋体" panose="02010600030101010101" pitchFamily="2" charset="-122"/>
                <a:cs typeface="Times New Roman" panose="02020603050405020304" pitchFamily="18" charset="0"/>
              </a:rPr>
              <a:t>序曲通过不同音乐主题塑造了不同性格的戏剧角色，体现了浪漫主义时期标题音乐的文学性。</a:t>
            </a:r>
            <a:endParaRPr lang="en-US" altLang="zh-CN" sz="2000" kern="0" dirty="0">
              <a:solidFill>
                <a:schemeClr val="tx1"/>
              </a:solidFill>
              <a:latin typeface="宋体" panose="02010600030101010101" pitchFamily="2" charset="-122"/>
              <a:ea typeface="宋体" panose="02010600030101010101" pitchFamily="2" charset="-122"/>
              <a:cs typeface="Times New Roman" panose="02020603050405020304" pitchFamily="18" charset="0"/>
            </a:endParaRPr>
          </a:p>
          <a:p>
            <a:pPr marL="0" indent="0" fontAlgn="base">
              <a:lnSpc>
                <a:spcPct val="150000"/>
              </a:lnSpc>
              <a:spcBef>
                <a:spcPts val="0"/>
              </a:spcBef>
              <a:buNone/>
            </a:pPr>
            <a:r>
              <a:rPr lang="en-US" altLang="zh-CN" sz="2000" kern="0" dirty="0">
                <a:solidFill>
                  <a:schemeClr val="tx1"/>
                </a:solidFill>
                <a:latin typeface="宋体" panose="02010600030101010101" pitchFamily="2" charset="-122"/>
                <a:ea typeface="宋体" panose="02010600030101010101" pitchFamily="2" charset="-122"/>
                <a:cs typeface="Times New Roman" panose="02020603050405020304" pitchFamily="18" charset="0"/>
              </a:rPr>
              <a:t>    </a:t>
            </a:r>
            <a:r>
              <a:rPr lang="zh-CN" altLang="zh-CN" sz="2000" kern="0" dirty="0">
                <a:solidFill>
                  <a:schemeClr val="tx1"/>
                </a:solidFill>
                <a:latin typeface="宋体" panose="02010600030101010101" pitchFamily="2" charset="-122"/>
                <a:ea typeface="宋体" panose="02010600030101010101" pitchFamily="2" charset="-122"/>
                <a:cs typeface="Times New Roman" panose="02020603050405020304" pitchFamily="18" charset="0"/>
              </a:rPr>
              <a:t>浪漫主义时期一般指</a:t>
            </a:r>
            <a:r>
              <a:rPr lang="en-US" altLang="zh-CN" sz="2000" kern="0" dirty="0">
                <a:solidFill>
                  <a:schemeClr val="tx1"/>
                </a:solidFill>
                <a:latin typeface="宋体" panose="02010600030101010101" pitchFamily="2" charset="-122"/>
                <a:ea typeface="宋体" panose="02010600030101010101" pitchFamily="2" charset="-122"/>
                <a:cs typeface="Times New Roman" panose="02020603050405020304" pitchFamily="18" charset="0"/>
              </a:rPr>
              <a:t> 19</a:t>
            </a:r>
            <a:r>
              <a:rPr lang="zh-CN" altLang="zh-CN" sz="2000" kern="0" dirty="0">
                <a:solidFill>
                  <a:schemeClr val="tx1"/>
                </a:solidFill>
                <a:latin typeface="宋体" panose="02010600030101010101" pitchFamily="2" charset="-122"/>
                <a:ea typeface="宋体" panose="02010600030101010101" pitchFamily="2" charset="-122"/>
                <a:cs typeface="Times New Roman" panose="02020603050405020304" pitchFamily="18" charset="0"/>
              </a:rPr>
              <a:t>世纪初至中叶欧洲的一种新的音乐潮流和创作风格，同文学艺术领域的浪漫主义思潮有着密切联系。这一时期的作曲家往往强调个人主观情感的表现，在作品中常把自己的主观心绪同客观的大自然融为一体，并追求民族民间的内容，从而使他们的音乐具有某种清新、质朴的气质和格调。</a:t>
            </a:r>
          </a:p>
          <a:p>
            <a:pPr marL="0" fontAlgn="base">
              <a:lnSpc>
                <a:spcPct val="150000"/>
              </a:lnSpc>
              <a:spcBef>
                <a:spcPts val="0"/>
              </a:spcBef>
            </a:pPr>
            <a:endParaRPr lang="en-US" altLang="zh-CN" sz="2000" kern="0" dirty="0">
              <a:solidFill>
                <a:schemeClr val="tx1"/>
              </a:solidFill>
              <a:latin typeface="宋体" panose="02010600030101010101" pitchFamily="2" charset="-122"/>
              <a:ea typeface="宋体" panose="02010600030101010101" pitchFamily="2" charset="-122"/>
              <a:cs typeface="Times New Roman" panose="02020603050405020304" pitchFamily="18" charset="0"/>
            </a:endParaRPr>
          </a:p>
          <a:p>
            <a:pPr marL="0" indent="0" fontAlgn="base">
              <a:lnSpc>
                <a:spcPct val="150000"/>
              </a:lnSpc>
              <a:spcBef>
                <a:spcPts val="0"/>
              </a:spcBef>
              <a:buFont typeface="Wingdings 3" panose="05040102010807070707" charset="2"/>
              <a:buNone/>
            </a:pPr>
            <a:endParaRPr lang="en-US" altLang="zh-CN" sz="2000" kern="0" dirty="0">
              <a:solidFill>
                <a:schemeClr val="tx1"/>
              </a:solidFill>
              <a:latin typeface="宋体" panose="02010600030101010101" pitchFamily="2" charset="-122"/>
              <a:ea typeface="宋体" panose="02010600030101010101" pitchFamily="2" charset="-122"/>
              <a:cs typeface="Times New Roman" panose="02020603050405020304" pitchFamily="18" charset="0"/>
            </a:endParaRPr>
          </a:p>
          <a:p>
            <a:pPr>
              <a:lnSpc>
                <a:spcPct val="150000"/>
              </a:lnSpc>
            </a:pPr>
            <a:endParaRPr lang="zh-CN" altLang="en-US" sz="2000" dirty="0">
              <a:solidFill>
                <a:schemeClr val="tx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430897" y="3155576"/>
            <a:ext cx="7836330" cy="2592361"/>
          </a:xfrm>
        </p:spPr>
        <p:txBody>
          <a:bodyPr>
            <a:normAutofit/>
          </a:bodyPr>
          <a:lstStyle/>
          <a:p>
            <a:pPr marL="0" marR="0" indent="0" fontAlgn="base">
              <a:lnSpc>
                <a:spcPct val="150000"/>
              </a:lnSpc>
              <a:spcBef>
                <a:spcPts val="0"/>
              </a:spcBef>
              <a:spcAft>
                <a:spcPts val="0"/>
              </a:spcAft>
              <a:buNone/>
            </a:pPr>
            <a:r>
              <a:rPr lang="zh-CN" altLang="en-US" sz="2000" kern="0" dirty="0">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    聆听乐曲</a:t>
            </a:r>
            <a:r>
              <a:rPr lang="en-US" altLang="zh-CN" sz="2000" kern="0" dirty="0">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r>
              <a:rPr lang="zh-CN" altLang="en-US" sz="2000" kern="100" dirty="0">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平湖秋月</a:t>
            </a:r>
            <a:r>
              <a:rPr lang="en-US" altLang="zh-CN" sz="2000" kern="0" dirty="0">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r>
              <a:rPr lang="zh-CN" altLang="en-US" sz="2000" kern="0" dirty="0">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，它展现了怎样的画面，又给你带来了怎样的情感体验。</a:t>
            </a:r>
            <a:endParaRPr lang="zh-CN" altLang="en-US" sz="20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p>
            <a:pPr marL="0" indent="0" fontAlgn="base">
              <a:lnSpc>
                <a:spcPct val="150000"/>
              </a:lnSpc>
              <a:spcBef>
                <a:spcPts val="0"/>
              </a:spcBef>
              <a:buNone/>
            </a:pPr>
            <a:r>
              <a:rPr lang="en-US" altLang="zh-CN" sz="2000" kern="0" dirty="0">
                <a:solidFill>
                  <a:schemeClr val="tx1"/>
                </a:solidFill>
                <a:latin typeface="宋体" panose="02010600030101010101" pitchFamily="2" charset="-122"/>
                <a:ea typeface="宋体" panose="02010600030101010101" pitchFamily="2" charset="-122"/>
                <a:cs typeface="Times New Roman" panose="02020603050405020304" pitchFamily="18" charset="0"/>
              </a:rPr>
              <a:t>    </a:t>
            </a:r>
            <a:r>
              <a:rPr lang="zh-CN" altLang="zh-CN" sz="2000" kern="0" dirty="0">
                <a:solidFill>
                  <a:schemeClr val="tx1"/>
                </a:solidFill>
                <a:latin typeface="宋体" panose="02010600030101010101" pitchFamily="2" charset="-122"/>
                <a:ea typeface="宋体" panose="02010600030101010101" pitchFamily="2" charset="-122"/>
                <a:cs typeface="Times New Roman" panose="02020603050405020304" pitchFamily="18" charset="0"/>
              </a:rPr>
              <a:t>你能想到哪些跟这个意境相符的诗词？</a:t>
            </a:r>
          </a:p>
        </p:txBody>
      </p:sp>
      <p:sp>
        <p:nvSpPr>
          <p:cNvPr id="4" name="标题 1">
            <a:extLst>
              <a:ext uri="{FF2B5EF4-FFF2-40B4-BE49-F238E27FC236}">
                <a16:creationId xmlns:a16="http://schemas.microsoft.com/office/drawing/2014/main" id="{9349AB25-6E2E-6CD6-F41F-EC983FAFE3FE}"/>
              </a:ext>
            </a:extLst>
          </p:cNvPr>
          <p:cNvSpPr txBox="1">
            <a:spLocks/>
          </p:cNvSpPr>
          <p:nvPr/>
        </p:nvSpPr>
        <p:spPr>
          <a:xfrm>
            <a:off x="3748590" y="2348638"/>
            <a:ext cx="3200943" cy="630264"/>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altLang="zh-CN" b="1" kern="0" dirty="0">
                <a:solidFill>
                  <a:schemeClr val="accent2"/>
                </a:solidFill>
                <a:latin typeface="宋体" panose="02010600030101010101" pitchFamily="2" charset="-122"/>
                <a:ea typeface="宋体" panose="02010600030101010101" pitchFamily="2" charset="-122"/>
                <a:cs typeface="Times New Roman" panose="02020603050405020304" pitchFamily="18" charset="0"/>
              </a:rPr>
              <a:t>《</a:t>
            </a:r>
            <a:r>
              <a:rPr lang="zh-CN" altLang="en-US" b="1" kern="0" dirty="0">
                <a:solidFill>
                  <a:schemeClr val="accent2"/>
                </a:solidFill>
                <a:latin typeface="宋体" panose="02010600030101010101" pitchFamily="2" charset="-122"/>
                <a:ea typeface="宋体" panose="02010600030101010101" pitchFamily="2" charset="-122"/>
                <a:cs typeface="Times New Roman" panose="02020603050405020304" pitchFamily="18" charset="0"/>
              </a:rPr>
              <a:t>平湖秋月</a:t>
            </a:r>
            <a:r>
              <a:rPr lang="en-US" altLang="zh-CN" b="1" kern="0" dirty="0">
                <a:solidFill>
                  <a:schemeClr val="accent2"/>
                </a:solidFill>
                <a:latin typeface="宋体" panose="02010600030101010101" pitchFamily="2" charset="-122"/>
                <a:ea typeface="宋体" panose="02010600030101010101" pitchFamily="2" charset="-122"/>
                <a:cs typeface="Times New Roman" panose="02020603050405020304" pitchFamily="18" charset="0"/>
              </a:rPr>
              <a:t>》</a:t>
            </a:r>
            <a:endParaRPr lang="zh-CN" altLang="en-US" dirty="0">
              <a:solidFill>
                <a:schemeClr val="accent2"/>
              </a:solidFill>
            </a:endParaRPr>
          </a:p>
        </p:txBody>
      </p:sp>
      <p:sp>
        <p:nvSpPr>
          <p:cNvPr id="7" name="矩形: 圆角 6">
            <a:extLst>
              <a:ext uri="{FF2B5EF4-FFF2-40B4-BE49-F238E27FC236}">
                <a16:creationId xmlns:a16="http://schemas.microsoft.com/office/drawing/2014/main" id="{E238B42F-B356-611B-453B-6F7C490A2A57}"/>
              </a:ext>
            </a:extLst>
          </p:cNvPr>
          <p:cNvSpPr/>
          <p:nvPr/>
        </p:nvSpPr>
        <p:spPr>
          <a:xfrm>
            <a:off x="0" y="0"/>
            <a:ext cx="4401671" cy="111120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5400" dirty="0"/>
              <a:t>聆听与感悟</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图片 7">
            <a:extLst>
              <a:ext uri="{FF2B5EF4-FFF2-40B4-BE49-F238E27FC236}">
                <a16:creationId xmlns:a16="http://schemas.microsoft.com/office/drawing/2014/main" id="{DDBCAF91-9C05-E64C-0644-8B9B36A5DA37}"/>
              </a:ext>
            </a:extLst>
          </p:cNvPr>
          <p:cNvPicPr>
            <a:picLocks noChangeAspect="1"/>
          </p:cNvPicPr>
          <p:nvPr/>
        </p:nvPicPr>
        <p:blipFill>
          <a:blip r:embed="rId2"/>
          <a:stretch>
            <a:fillRect/>
          </a:stretch>
        </p:blipFill>
        <p:spPr>
          <a:xfrm>
            <a:off x="4581447" y="765235"/>
            <a:ext cx="4557662" cy="5752446"/>
          </a:xfrm>
          <a:prstGeom prst="rect">
            <a:avLst/>
          </a:prstGeom>
        </p:spPr>
      </p:pic>
      <p:sp>
        <p:nvSpPr>
          <p:cNvPr id="5" name="矩形: 圆角 4">
            <a:extLst>
              <a:ext uri="{FF2B5EF4-FFF2-40B4-BE49-F238E27FC236}">
                <a16:creationId xmlns:a16="http://schemas.microsoft.com/office/drawing/2014/main" id="{390AE9DC-6448-099B-A520-3AA68F82C89B}"/>
              </a:ext>
            </a:extLst>
          </p:cNvPr>
          <p:cNvSpPr/>
          <p:nvPr/>
        </p:nvSpPr>
        <p:spPr>
          <a:xfrm>
            <a:off x="0" y="0"/>
            <a:ext cx="4401671" cy="111120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5400" dirty="0"/>
              <a:t>唱奏表演</a:t>
            </a:r>
          </a:p>
        </p:txBody>
      </p:sp>
      <p:sp>
        <p:nvSpPr>
          <p:cNvPr id="6" name="文本框 5">
            <a:extLst>
              <a:ext uri="{FF2B5EF4-FFF2-40B4-BE49-F238E27FC236}">
                <a16:creationId xmlns:a16="http://schemas.microsoft.com/office/drawing/2014/main" id="{248CD520-EA44-1506-EBC7-DD9826F480B9}"/>
              </a:ext>
            </a:extLst>
          </p:cNvPr>
          <p:cNvSpPr txBox="1"/>
          <p:nvPr/>
        </p:nvSpPr>
        <p:spPr>
          <a:xfrm>
            <a:off x="314248" y="3206252"/>
            <a:ext cx="4267199" cy="1077218"/>
          </a:xfrm>
          <a:prstGeom prst="rect">
            <a:avLst/>
          </a:prstGeom>
          <a:noFill/>
        </p:spPr>
        <p:txBody>
          <a:bodyPr wrap="square" rtlCol="0">
            <a:spAutoFit/>
          </a:bodyPr>
          <a:lstStyle/>
          <a:p>
            <a:r>
              <a:rPr lang="zh-CN" altLang="en-US" sz="3200" dirty="0"/>
              <a:t>请配合音乐，有感情的朗诵出你选择的诗词。</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156298" y="1999835"/>
            <a:ext cx="8466666" cy="1506739"/>
          </a:xfrm>
        </p:spPr>
        <p:txBody>
          <a:bodyPr>
            <a:normAutofit/>
          </a:bodyPr>
          <a:lstStyle/>
          <a:p>
            <a:pPr marL="0" marR="0" indent="0">
              <a:lnSpc>
                <a:spcPct val="150000"/>
              </a:lnSpc>
              <a:spcBef>
                <a:spcPts val="0"/>
              </a:spcBef>
              <a:spcAft>
                <a:spcPts val="0"/>
              </a:spcAft>
              <a:buNone/>
            </a:pPr>
            <a:r>
              <a:rPr lang="zh-CN" altLang="en-US" sz="2000" kern="100" dirty="0">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    为作品的意境配图，可以自己绘制美术作品，也可以</a:t>
            </a:r>
            <a:r>
              <a:rPr lang="zh-CN" altLang="en-US" sz="2000" kern="100" dirty="0">
                <a:solidFill>
                  <a:schemeClr val="tx1"/>
                </a:solidFill>
                <a:latin typeface="宋体" panose="02010600030101010101" pitchFamily="2" charset="-122"/>
                <a:ea typeface="宋体" panose="02010600030101010101" pitchFamily="2" charset="-122"/>
                <a:cs typeface="Times New Roman" panose="02020603050405020304" pitchFamily="18" charset="0"/>
              </a:rPr>
              <a:t>是自己拍摄的照片，亦或是网络上看到的合适的图片</a:t>
            </a:r>
            <a:r>
              <a:rPr lang="zh-CN" altLang="en-US" sz="2000" kern="100" dirty="0">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endParaRPr lang="en-US" altLang="zh-CN" sz="2000" kern="100" dirty="0">
              <a:solidFill>
                <a:schemeClr val="tx1"/>
              </a:solidFill>
              <a:effectLst/>
              <a:latin typeface="宋体" panose="02010600030101010101" pitchFamily="2" charset="-122"/>
              <a:ea typeface="宋体" panose="02010600030101010101" pitchFamily="2" charset="-122"/>
              <a:cs typeface="Times New Roman" panose="02020603050405020304" pitchFamily="18" charset="0"/>
            </a:endParaRPr>
          </a:p>
          <a:p>
            <a:pPr marL="0" marR="0" indent="0">
              <a:lnSpc>
                <a:spcPct val="150000"/>
              </a:lnSpc>
              <a:spcBef>
                <a:spcPts val="0"/>
              </a:spcBef>
              <a:spcAft>
                <a:spcPts val="0"/>
              </a:spcAft>
              <a:buNone/>
            </a:pPr>
            <a:r>
              <a:rPr lang="zh-CN" altLang="en-US" sz="20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t>        请给大家讲讲你选择这幅图片的原因是什么。</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793212" y="1488613"/>
            <a:ext cx="6614619" cy="3880773"/>
          </a:xfrm>
        </p:spPr>
        <p:txBody>
          <a:bodyPr/>
          <a:lstStyle/>
          <a:p>
            <a:pPr marL="0" marR="0" indent="0" algn="l" fontAlgn="base">
              <a:lnSpc>
                <a:spcPct val="150000"/>
              </a:lnSpc>
              <a:spcBef>
                <a:spcPts val="0"/>
              </a:spcBef>
              <a:spcAft>
                <a:spcPts val="0"/>
              </a:spcAft>
              <a:buNone/>
            </a:pPr>
            <a:r>
              <a:rPr lang="zh-CN" altLang="en-US" sz="2000" kern="0" dirty="0">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    春天万物熙熙，夏天百草葱郁，秋天霜白叶落，冬天寒风瑟瑟。大自然的四季各具特色，音乐的世界又是如何对四季更迭进行表现的呢？就让我们通过本节的曲目一起来欣赏和感受吧。 </a:t>
            </a:r>
            <a:endParaRPr lang="zh-CN" altLang="en-US" sz="20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p>
            <a:endParaRPr lang="zh-CN"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97832" y="2771612"/>
            <a:ext cx="4274374" cy="3880773"/>
          </a:xfrm>
        </p:spPr>
        <p:txBody>
          <a:bodyPr>
            <a:normAutofit/>
          </a:bodyPr>
          <a:lstStyle/>
          <a:p>
            <a:pPr marL="0" marR="0" indent="0" algn="just">
              <a:lnSpc>
                <a:spcPct val="150000"/>
              </a:lnSpc>
              <a:spcBef>
                <a:spcPts val="0"/>
              </a:spcBef>
              <a:spcAft>
                <a:spcPts val="0"/>
              </a:spcAft>
              <a:buNone/>
            </a:pPr>
            <a:r>
              <a:rPr lang="zh-CN" altLang="en-US" sz="2000" kern="100" dirty="0">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    聆听</a:t>
            </a:r>
            <a:r>
              <a:rPr lang="en-US" altLang="zh-CN" sz="2000" kern="100" dirty="0">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2—9</a:t>
            </a:r>
            <a:r>
              <a:rPr lang="zh-CN" altLang="en-US" sz="2000" kern="100" dirty="0">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小节，全曲便是由这</a:t>
            </a:r>
            <a:r>
              <a:rPr lang="en-US" altLang="zh-CN" sz="2000" kern="100" dirty="0">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8</a:t>
            </a:r>
            <a:r>
              <a:rPr lang="zh-CN" altLang="en-US" sz="2000" kern="100" dirty="0">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小节旋律变化而成，篇幅不长，旋律自由舒展，音调婉转悠扬。</a:t>
            </a:r>
            <a:endParaRPr lang="en-US" altLang="zh-CN" sz="2000" kern="100" dirty="0">
              <a:solidFill>
                <a:schemeClr val="tx1"/>
              </a:solidFill>
              <a:effectLst/>
              <a:latin typeface="宋体" panose="02010600030101010101" pitchFamily="2" charset="-122"/>
              <a:ea typeface="宋体" panose="02010600030101010101" pitchFamily="2" charset="-122"/>
              <a:cs typeface="Times New Roman" panose="02020603050405020304" pitchFamily="18" charset="0"/>
            </a:endParaRPr>
          </a:p>
          <a:p>
            <a:pPr marL="0" marR="0" indent="0" algn="just">
              <a:lnSpc>
                <a:spcPct val="150000"/>
              </a:lnSpc>
              <a:spcBef>
                <a:spcPts val="0"/>
              </a:spcBef>
              <a:spcAft>
                <a:spcPts val="0"/>
              </a:spcAft>
              <a:buNone/>
            </a:pPr>
            <a:r>
              <a:rPr lang="zh-CN" altLang="en-US" sz="2000" kern="100" dirty="0">
                <a:solidFill>
                  <a:schemeClr val="tx1"/>
                </a:solidFill>
                <a:latin typeface="宋体" panose="02010600030101010101" pitchFamily="2" charset="-122"/>
                <a:ea typeface="宋体" panose="02010600030101010101" pitchFamily="2" charset="-122"/>
                <a:cs typeface="Times New Roman" panose="02020603050405020304" pitchFamily="18" charset="0"/>
              </a:rPr>
              <a:t>    </a:t>
            </a:r>
            <a:r>
              <a:rPr lang="zh-CN" altLang="en-US" sz="2000" kern="100" dirty="0">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感受母体和变体。</a:t>
            </a:r>
            <a:endParaRPr lang="en-US" altLang="zh-CN" sz="2000" kern="100" dirty="0">
              <a:solidFill>
                <a:schemeClr val="tx1"/>
              </a:solidFill>
              <a:effectLst/>
              <a:latin typeface="宋体" panose="02010600030101010101" pitchFamily="2" charset="-122"/>
              <a:ea typeface="宋体" panose="02010600030101010101" pitchFamily="2" charset="-122"/>
              <a:cs typeface="Times New Roman" panose="02020603050405020304" pitchFamily="18" charset="0"/>
            </a:endParaRPr>
          </a:p>
          <a:p>
            <a:pPr marL="0" marR="0" indent="0" algn="just">
              <a:spcBef>
                <a:spcPts val="0"/>
              </a:spcBef>
              <a:spcAft>
                <a:spcPts val="0"/>
              </a:spcAft>
              <a:buNone/>
            </a:pPr>
            <a:r>
              <a:rPr lang="zh-CN" altLang="en-US" sz="2400" kern="0" dirty="0">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 </a:t>
            </a:r>
            <a:endParaRPr lang="zh-CN" altLang="en-US" sz="24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p>
            <a:endParaRPr lang="zh-CN" altLang="en-US" sz="2400" dirty="0">
              <a:solidFill>
                <a:schemeClr val="tx1"/>
              </a:solidFill>
            </a:endParaRPr>
          </a:p>
        </p:txBody>
      </p:sp>
      <p:pic>
        <p:nvPicPr>
          <p:cNvPr id="4" name="图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79822" y="-19050"/>
            <a:ext cx="6334844" cy="6671435"/>
          </a:xfrm>
          <a:prstGeom prst="rect">
            <a:avLst/>
          </a:prstGeom>
        </p:spPr>
      </p:pic>
      <p:sp>
        <p:nvSpPr>
          <p:cNvPr id="7" name="矩形: 圆角 6">
            <a:extLst>
              <a:ext uri="{FF2B5EF4-FFF2-40B4-BE49-F238E27FC236}">
                <a16:creationId xmlns:a16="http://schemas.microsoft.com/office/drawing/2014/main" id="{1A6492E2-5C1D-CC91-0A5C-88CC57278696}"/>
              </a:ext>
            </a:extLst>
          </p:cNvPr>
          <p:cNvSpPr/>
          <p:nvPr/>
        </p:nvSpPr>
        <p:spPr>
          <a:xfrm>
            <a:off x="0" y="0"/>
            <a:ext cx="4401671" cy="111120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5400" dirty="0"/>
              <a:t>分析欣赏</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201321" y="2679700"/>
            <a:ext cx="5590116" cy="749300"/>
          </a:xfrm>
        </p:spPr>
        <p:txBody>
          <a:bodyPr>
            <a:noAutofit/>
          </a:bodyPr>
          <a:lstStyle/>
          <a:p>
            <a:r>
              <a:rPr lang="zh-CN" altLang="en-US" sz="2000" kern="100" dirty="0">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主奏乐器：高胡，音色明朗清澈。</a:t>
            </a:r>
            <a:br>
              <a:rPr lang="en-US" altLang="zh-CN" sz="2000" kern="100" dirty="0">
                <a:solidFill>
                  <a:schemeClr val="tx1"/>
                </a:solidFill>
                <a:effectLst/>
                <a:latin typeface="宋体" panose="02010600030101010101" pitchFamily="2" charset="-122"/>
                <a:ea typeface="宋体" panose="02010600030101010101" pitchFamily="2" charset="-122"/>
                <a:cs typeface="Times New Roman" panose="02020603050405020304" pitchFamily="18" charset="0"/>
              </a:rPr>
            </a:br>
            <a:br>
              <a:rPr lang="zh-CN" altLang="en-US" sz="20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rPr>
            </a:br>
            <a:endParaRPr lang="zh-CN" altLang="en-US" sz="2000" dirty="0"/>
          </a:p>
        </p:txBody>
      </p:sp>
      <p:sp>
        <p:nvSpPr>
          <p:cNvPr id="5" name="文本框 4"/>
          <p:cNvSpPr txBox="1"/>
          <p:nvPr/>
        </p:nvSpPr>
        <p:spPr>
          <a:xfrm>
            <a:off x="2201321" y="3086844"/>
            <a:ext cx="4801314" cy="400110"/>
          </a:xfrm>
          <a:prstGeom prst="rect">
            <a:avLst/>
          </a:prstGeom>
          <a:noFill/>
        </p:spPr>
        <p:txBody>
          <a:bodyPr wrap="none" rtlCol="0">
            <a:spAutoFit/>
          </a:bodyPr>
          <a:lstStyle/>
          <a:p>
            <a:r>
              <a:rPr lang="zh-CN" altLang="en-US" sz="2000" dirty="0">
                <a:latin typeface="宋体" panose="02010600030101010101" pitchFamily="2" charset="-122"/>
                <a:ea typeface="宋体" panose="02010600030101010101" pitchFamily="2" charset="-122"/>
              </a:rPr>
              <a:t>除此以外，你还听到了什么乐器的声音？</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92093" y="2097741"/>
            <a:ext cx="7947473" cy="3232152"/>
          </a:xfrm>
        </p:spPr>
        <p:txBody>
          <a:bodyPr>
            <a:normAutofit/>
          </a:bodyPr>
          <a:lstStyle/>
          <a:p>
            <a:pPr marL="0" indent="0">
              <a:lnSpc>
                <a:spcPct val="150000"/>
              </a:lnSpc>
              <a:buNone/>
            </a:pPr>
            <a:r>
              <a:rPr lang="zh-CN" altLang="en-US" sz="2400" dirty="0">
                <a:solidFill>
                  <a:schemeClr val="tx1"/>
                </a:solidFill>
                <a:latin typeface="宋体" panose="02010600030101010101" pitchFamily="2" charset="-122"/>
                <a:ea typeface="宋体" panose="02010600030101010101" pitchFamily="2" charset="-122"/>
              </a:rPr>
              <a:t>    </a:t>
            </a:r>
            <a:r>
              <a:rPr lang="zh-CN" altLang="en-US" sz="2000" dirty="0">
                <a:solidFill>
                  <a:schemeClr val="tx1"/>
                </a:solidFill>
                <a:latin typeface="宋体" panose="02010600030101010101" pitchFamily="2" charset="-122"/>
                <a:ea typeface="宋体" panose="02010600030101010101" pitchFamily="2" charset="-122"/>
              </a:rPr>
              <a:t>音乐是音乐家通过音符抒发情感的一种表达方式。</a:t>
            </a:r>
            <a:r>
              <a:rPr lang="en-US" altLang="zh-CN" sz="2000" dirty="0">
                <a:solidFill>
                  <a:schemeClr val="tx1"/>
                </a:solidFill>
                <a:latin typeface="宋体" panose="02010600030101010101" pitchFamily="2" charset="-122"/>
                <a:ea typeface="宋体" panose="02010600030101010101" pitchFamily="2" charset="-122"/>
              </a:rPr>
              <a:t>《</a:t>
            </a:r>
            <a:r>
              <a:rPr lang="zh-CN" altLang="en-US" sz="2000" dirty="0">
                <a:solidFill>
                  <a:schemeClr val="tx1"/>
                </a:solidFill>
                <a:latin typeface="宋体" panose="02010600030101010101" pitchFamily="2" charset="-122"/>
                <a:ea typeface="宋体" panose="02010600030101010101" pitchFamily="2" charset="-122"/>
              </a:rPr>
              <a:t>平湖秋月</a:t>
            </a:r>
            <a:r>
              <a:rPr lang="en-US" altLang="zh-CN" sz="2000" dirty="0">
                <a:solidFill>
                  <a:schemeClr val="tx1"/>
                </a:solidFill>
                <a:latin typeface="宋体" panose="02010600030101010101" pitchFamily="2" charset="-122"/>
                <a:ea typeface="宋体" panose="02010600030101010101" pitchFamily="2" charset="-122"/>
              </a:rPr>
              <a:t>》</a:t>
            </a:r>
            <a:r>
              <a:rPr lang="zh-CN" altLang="en-US" sz="2000" dirty="0">
                <a:solidFill>
                  <a:schemeClr val="tx1"/>
                </a:solidFill>
                <a:latin typeface="宋体" panose="02010600030101010101" pitchFamily="2" charset="-122"/>
                <a:ea typeface="宋体" panose="02010600030101010101" pitchFamily="2" charset="-122"/>
              </a:rPr>
              <a:t>是“月光”音乐中极具代表性的作品，描绘了清秋时节，“一色湖光万顷秋”，月光与湖水交相辉映的动人画面。乐曲中的月色，静、虚、淡、远，充分体现了“淡泊明志、宁静致远”的文人情怀以及中华民族追求高洁、润美、细腻、和谐的传统美学原则。</a:t>
            </a:r>
            <a:endParaRPr lang="en-US" altLang="zh-CN" sz="2000" dirty="0">
              <a:solidFill>
                <a:schemeClr val="tx1"/>
              </a:solidFill>
              <a:latin typeface="宋体" panose="02010600030101010101" pitchFamily="2" charset="-122"/>
              <a:ea typeface="宋体" panose="02010600030101010101" pitchFamily="2" charset="-122"/>
            </a:endParaRPr>
          </a:p>
          <a:p>
            <a:pPr marL="0" indent="0">
              <a:lnSpc>
                <a:spcPct val="150000"/>
              </a:lnSpc>
              <a:buNone/>
            </a:pPr>
            <a:r>
              <a:rPr lang="zh-CN" altLang="en-US" sz="2000" kern="100" dirty="0">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    请感兴趣的</a:t>
            </a:r>
            <a:r>
              <a:rPr lang="zh-CN" altLang="en-US" sz="2000" kern="100" dirty="0">
                <a:solidFill>
                  <a:schemeClr val="tx1"/>
                </a:solidFill>
                <a:latin typeface="宋体" panose="02010600030101010101" pitchFamily="2" charset="-122"/>
                <a:ea typeface="宋体" panose="02010600030101010101" pitchFamily="2" charset="-122"/>
                <a:cs typeface="Times New Roman" panose="02020603050405020304" pitchFamily="18" charset="0"/>
              </a:rPr>
              <a:t>同学</a:t>
            </a:r>
            <a:r>
              <a:rPr lang="zh-CN" altLang="en-US" sz="2000" kern="100" dirty="0">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寻找更多广东音乐欣赏，看看哪些是赞颂四季的。</a:t>
            </a:r>
            <a:endParaRPr lang="zh-CN" altLang="en-US" sz="20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p>
            <a:pPr marL="0" indent="0">
              <a:lnSpc>
                <a:spcPct val="150000"/>
              </a:lnSpc>
              <a:buNone/>
            </a:pPr>
            <a:endParaRPr lang="zh-CN" altLang="en-US" sz="2000" dirty="0">
              <a:solidFill>
                <a:schemeClr val="tx1"/>
              </a:solidFill>
              <a:latin typeface="宋体" panose="02010600030101010101" pitchFamily="2" charset="-122"/>
              <a:ea typeface="宋体" panose="02010600030101010101" pitchFamily="2" charset="-122"/>
            </a:endParaRPr>
          </a:p>
        </p:txBody>
      </p:sp>
      <p:sp>
        <p:nvSpPr>
          <p:cNvPr id="6" name="矩形: 圆角 5">
            <a:extLst>
              <a:ext uri="{FF2B5EF4-FFF2-40B4-BE49-F238E27FC236}">
                <a16:creationId xmlns:a16="http://schemas.microsoft.com/office/drawing/2014/main" id="{509FABEA-57C9-1C6C-F8FF-A0E85ECBEF04}"/>
              </a:ext>
            </a:extLst>
          </p:cNvPr>
          <p:cNvSpPr/>
          <p:nvPr/>
        </p:nvSpPr>
        <p:spPr>
          <a:xfrm>
            <a:off x="0" y="0"/>
            <a:ext cx="4401671" cy="111120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5400" dirty="0"/>
              <a:t>文化理解</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36214" y="2073231"/>
            <a:ext cx="4700578" cy="586902"/>
          </a:xfrm>
        </p:spPr>
        <p:txBody>
          <a:bodyPr>
            <a:noAutofit/>
          </a:bodyPr>
          <a:lstStyle/>
          <a:p>
            <a:pPr algn="ctr"/>
            <a:r>
              <a:rPr lang="en-US" altLang="zh-CN" b="1" kern="100" dirty="0">
                <a:solidFill>
                  <a:schemeClr val="accent2"/>
                </a:solidFill>
                <a:effectLst/>
                <a:latin typeface="宋体" panose="02010600030101010101" pitchFamily="2" charset="-122"/>
                <a:ea typeface="宋体" panose="02010600030101010101" pitchFamily="2" charset="-122"/>
                <a:cs typeface="Times New Roman" panose="02020603050405020304" pitchFamily="18" charset="0"/>
              </a:rPr>
              <a:t>《</a:t>
            </a:r>
            <a:r>
              <a:rPr lang="zh-CN" altLang="en-US" b="1" kern="100" dirty="0">
                <a:solidFill>
                  <a:schemeClr val="accent2"/>
                </a:solidFill>
                <a:effectLst/>
                <a:latin typeface="宋体" panose="02010600030101010101" pitchFamily="2" charset="-122"/>
                <a:ea typeface="宋体" panose="02010600030101010101" pitchFamily="2" charset="-122"/>
                <a:cs typeface="Times New Roman" panose="02020603050405020304" pitchFamily="18" charset="0"/>
              </a:rPr>
              <a:t>我爱你，塞北的雪</a:t>
            </a:r>
            <a:r>
              <a:rPr lang="en-US" altLang="zh-CN" b="1" kern="100" dirty="0">
                <a:solidFill>
                  <a:schemeClr val="accent2"/>
                </a:solidFill>
                <a:effectLst/>
                <a:latin typeface="宋体" panose="02010600030101010101" pitchFamily="2" charset="-122"/>
                <a:ea typeface="宋体" panose="02010600030101010101" pitchFamily="2" charset="-122"/>
                <a:cs typeface="Times New Roman" panose="02020603050405020304" pitchFamily="18" charset="0"/>
              </a:rPr>
              <a:t>》</a:t>
            </a:r>
            <a:endParaRPr lang="zh-CN" altLang="en-US" b="1" dirty="0">
              <a:solidFill>
                <a:schemeClr val="accent2"/>
              </a:solidFill>
            </a:endParaRPr>
          </a:p>
        </p:txBody>
      </p:sp>
      <p:sp>
        <p:nvSpPr>
          <p:cNvPr id="3" name="内容占位符 2"/>
          <p:cNvSpPr>
            <a:spLocks noGrp="1"/>
          </p:cNvSpPr>
          <p:nvPr>
            <p:ph idx="1"/>
          </p:nvPr>
        </p:nvSpPr>
        <p:spPr>
          <a:xfrm>
            <a:off x="295835" y="3083859"/>
            <a:ext cx="4053376" cy="2020894"/>
          </a:xfrm>
        </p:spPr>
        <p:txBody>
          <a:bodyPr>
            <a:normAutofit/>
          </a:bodyPr>
          <a:lstStyle/>
          <a:p>
            <a:pPr marL="0" marR="0" indent="0" algn="l" fontAlgn="base">
              <a:lnSpc>
                <a:spcPct val="150000"/>
              </a:lnSpc>
              <a:spcBef>
                <a:spcPts val="0"/>
              </a:spcBef>
              <a:spcAft>
                <a:spcPts val="0"/>
              </a:spcAft>
              <a:buNone/>
            </a:pPr>
            <a:r>
              <a:rPr lang="zh-CN" altLang="en-US" sz="2000" kern="0" dirty="0">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聆听乐曲</a:t>
            </a:r>
            <a:r>
              <a:rPr lang="en-US" altLang="zh-CN" sz="2000" kern="0" dirty="0">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r>
              <a:rPr lang="zh-CN" altLang="en-US" sz="2000" kern="100" dirty="0">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我爱你，塞北的雪</a:t>
            </a:r>
            <a:r>
              <a:rPr lang="en-US" altLang="zh-CN" sz="2000" kern="0" dirty="0">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r>
              <a:rPr lang="zh-CN" altLang="en-US" sz="2000" kern="0" dirty="0">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，想象塞北飘雪的美景，感受创作者及演唱者对这一美景的热爱之情。 </a:t>
            </a:r>
            <a:endParaRPr lang="zh-CN" altLang="en-US" sz="20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p>
            <a:pPr marL="0" marR="0" indent="0" algn="l" fontAlgn="base">
              <a:lnSpc>
                <a:spcPct val="150000"/>
              </a:lnSpc>
              <a:spcBef>
                <a:spcPts val="0"/>
              </a:spcBef>
              <a:spcAft>
                <a:spcPts val="0"/>
              </a:spcAft>
              <a:buNone/>
            </a:pPr>
            <a:endParaRPr lang="zh-CN" altLang="en-US" sz="24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p>
            <a:pPr>
              <a:lnSpc>
                <a:spcPct val="150000"/>
              </a:lnSpc>
            </a:pPr>
            <a:endParaRPr lang="zh-CN" altLang="en-US" sz="2400" dirty="0">
              <a:solidFill>
                <a:schemeClr val="tx1"/>
              </a:solidFill>
            </a:endParaRPr>
          </a:p>
        </p:txBody>
      </p:sp>
      <p:pic>
        <p:nvPicPr>
          <p:cNvPr id="5" name="图片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57423" y="1044335"/>
            <a:ext cx="4438463" cy="4769330"/>
          </a:xfrm>
          <a:prstGeom prst="rect">
            <a:avLst/>
          </a:prstGeom>
        </p:spPr>
      </p:pic>
      <p:sp>
        <p:nvSpPr>
          <p:cNvPr id="4" name="矩形: 圆角 3">
            <a:extLst>
              <a:ext uri="{FF2B5EF4-FFF2-40B4-BE49-F238E27FC236}">
                <a16:creationId xmlns:a16="http://schemas.microsoft.com/office/drawing/2014/main" id="{F950E9A0-6248-AA27-DB18-74DC81B899B5}"/>
              </a:ext>
            </a:extLst>
          </p:cNvPr>
          <p:cNvSpPr/>
          <p:nvPr/>
        </p:nvSpPr>
        <p:spPr>
          <a:xfrm>
            <a:off x="0" y="0"/>
            <a:ext cx="4401671" cy="111120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5400" dirty="0"/>
              <a:t>聆听与感悟</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613974" y="2814918"/>
            <a:ext cx="4297622" cy="2411033"/>
          </a:xfrm>
        </p:spPr>
        <p:txBody>
          <a:bodyPr/>
          <a:lstStyle/>
          <a:p>
            <a:pPr marL="0" marR="0" indent="0" algn="just">
              <a:lnSpc>
                <a:spcPct val="150000"/>
              </a:lnSpc>
              <a:spcBef>
                <a:spcPts val="0"/>
              </a:spcBef>
              <a:spcAft>
                <a:spcPts val="0"/>
              </a:spcAft>
              <a:buNone/>
            </a:pPr>
            <a:r>
              <a:rPr lang="zh-CN" altLang="en-US" sz="2000" kern="100" dirty="0">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开口哼唱主旋律。</a:t>
            </a:r>
            <a:endParaRPr lang="zh-CN" altLang="en-US" sz="20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p>
            <a:pPr marL="0" marR="0" indent="0" algn="just">
              <a:lnSpc>
                <a:spcPct val="150000"/>
              </a:lnSpc>
              <a:spcBef>
                <a:spcPts val="0"/>
              </a:spcBef>
              <a:spcAft>
                <a:spcPts val="0"/>
              </a:spcAft>
              <a:buNone/>
            </a:pPr>
            <a:r>
              <a:rPr lang="zh-CN" altLang="en-US" sz="2000" kern="100" dirty="0">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注意换气</a:t>
            </a:r>
            <a:r>
              <a:rPr lang="zh-CN" altLang="en-US" sz="2000" kern="100" dirty="0">
                <a:solidFill>
                  <a:schemeClr val="tx1"/>
                </a:solidFill>
                <a:latin typeface="Calibri" panose="020F0502020204030204" pitchFamily="34" charset="0"/>
                <a:ea typeface="宋体" panose="02010600030101010101" pitchFamily="2" charset="-122"/>
                <a:cs typeface="Times New Roman" panose="02020603050405020304" pitchFamily="18" charset="0"/>
              </a:rPr>
              <a:t>，</a:t>
            </a:r>
            <a:r>
              <a:rPr lang="zh-CN" altLang="en-US" sz="2000" kern="100" dirty="0">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调整归韵。</a:t>
            </a:r>
            <a:endParaRPr lang="zh-CN" altLang="en-US" sz="20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p>
            <a:pPr marL="0" marR="0" indent="0" algn="just">
              <a:lnSpc>
                <a:spcPct val="150000"/>
              </a:lnSpc>
              <a:spcBef>
                <a:spcPts val="0"/>
              </a:spcBef>
              <a:spcAft>
                <a:spcPts val="0"/>
              </a:spcAft>
              <a:buNone/>
            </a:pPr>
            <a:r>
              <a:rPr lang="zh-CN" altLang="en-US" sz="2000" kern="100" dirty="0">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清唱或跟随音乐伴奏演唱歌曲。</a:t>
            </a:r>
            <a:endParaRPr lang="zh-CN" altLang="en-US" sz="20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p>
            <a:endParaRPr lang="zh-CN" altLang="en-US" dirty="0"/>
          </a:p>
        </p:txBody>
      </p:sp>
      <p:pic>
        <p:nvPicPr>
          <p:cNvPr id="5" name="图片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82714" y="1184196"/>
            <a:ext cx="4523803" cy="4861032"/>
          </a:xfrm>
          <a:prstGeom prst="rect">
            <a:avLst/>
          </a:prstGeom>
        </p:spPr>
      </p:pic>
      <p:sp>
        <p:nvSpPr>
          <p:cNvPr id="7" name="矩形: 圆角 6">
            <a:extLst>
              <a:ext uri="{FF2B5EF4-FFF2-40B4-BE49-F238E27FC236}">
                <a16:creationId xmlns:a16="http://schemas.microsoft.com/office/drawing/2014/main" id="{F6CF2103-FEE7-C817-AAEA-4BE40BE06D8A}"/>
              </a:ext>
            </a:extLst>
          </p:cNvPr>
          <p:cNvSpPr/>
          <p:nvPr/>
        </p:nvSpPr>
        <p:spPr>
          <a:xfrm>
            <a:off x="0" y="0"/>
            <a:ext cx="4401671" cy="111120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5400" dirty="0"/>
              <a:t>唱奏表演</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99102" y="2250141"/>
            <a:ext cx="8141203" cy="2752834"/>
          </a:xfrm>
        </p:spPr>
        <p:txBody>
          <a:bodyPr>
            <a:normAutofit/>
          </a:bodyPr>
          <a:lstStyle/>
          <a:p>
            <a:pPr marL="0" marR="0" indent="0" algn="just">
              <a:lnSpc>
                <a:spcPct val="150000"/>
              </a:lnSpc>
              <a:spcBef>
                <a:spcPts val="0"/>
              </a:spcBef>
              <a:spcAft>
                <a:spcPts val="0"/>
              </a:spcAft>
              <a:buNone/>
            </a:pPr>
            <a:r>
              <a:rPr lang="en-US" altLang="zh-CN" sz="2000" kern="0" dirty="0">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   《</a:t>
            </a:r>
            <a:r>
              <a:rPr lang="zh-CN" altLang="en-US" sz="2000" kern="0" dirty="0">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我爱你，塞北的雪</a:t>
            </a:r>
            <a:r>
              <a:rPr lang="en-US" altLang="zh-CN" sz="2000" kern="0" dirty="0">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r>
              <a:rPr lang="zh-CN" altLang="en-US" sz="2000" kern="0" dirty="0">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创作于</a:t>
            </a:r>
            <a:r>
              <a:rPr lang="en-US" altLang="zh-CN" sz="2000" kern="0" dirty="0">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1980</a:t>
            </a:r>
            <a:r>
              <a:rPr lang="zh-CN" altLang="en-US" sz="2000" kern="0" dirty="0">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年，节奏徐缓舒展，悠长深邃，借景传情，是一首感人至深的赞歌。</a:t>
            </a:r>
            <a:endParaRPr lang="zh-CN" altLang="en-US" sz="20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p>
            <a:pPr marL="0" marR="0" indent="0" algn="just">
              <a:lnSpc>
                <a:spcPct val="150000"/>
              </a:lnSpc>
              <a:spcBef>
                <a:spcPts val="0"/>
              </a:spcBef>
              <a:spcAft>
                <a:spcPts val="0"/>
              </a:spcAft>
              <a:buNone/>
            </a:pPr>
            <a:r>
              <a:rPr lang="zh-CN" altLang="en-US" sz="2000" kern="0" dirty="0">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    练习切分音、长音、附点的歌唱，表达出静中有动的飘雪情境。</a:t>
            </a:r>
            <a:endParaRPr lang="zh-CN" altLang="en-US" sz="20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p>
            <a:pPr marL="0" marR="0" indent="0" algn="just">
              <a:lnSpc>
                <a:spcPct val="150000"/>
              </a:lnSpc>
              <a:spcBef>
                <a:spcPts val="0"/>
              </a:spcBef>
              <a:spcAft>
                <a:spcPts val="0"/>
              </a:spcAft>
              <a:buNone/>
            </a:pPr>
            <a:r>
              <a:rPr lang="zh-CN" altLang="en-US" sz="2000" kern="0" dirty="0">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    朗诵歌词，感受北方语言音调，体会质朴流畅的特点。</a:t>
            </a:r>
            <a:endParaRPr lang="zh-CN" altLang="en-US" sz="20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p>
            <a:pPr marL="0" marR="0" indent="0" algn="just">
              <a:lnSpc>
                <a:spcPct val="150000"/>
              </a:lnSpc>
              <a:spcBef>
                <a:spcPts val="0"/>
              </a:spcBef>
              <a:spcAft>
                <a:spcPts val="0"/>
              </a:spcAft>
              <a:buNone/>
            </a:pPr>
            <a:r>
              <a:rPr lang="zh-CN" altLang="en-US" sz="2000" kern="0" dirty="0">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    从歌曲中找出你认为最能表达对雪赞美之情的乐句，与同学交流。</a:t>
            </a:r>
            <a:endParaRPr lang="zh-CN" altLang="en-US" sz="20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p>
            <a:endParaRPr lang="zh-CN" altLang="en-US" sz="2400" dirty="0">
              <a:solidFill>
                <a:schemeClr val="tx1"/>
              </a:solidFill>
            </a:endParaRPr>
          </a:p>
        </p:txBody>
      </p:sp>
      <p:sp>
        <p:nvSpPr>
          <p:cNvPr id="6" name="矩形: 圆角 5">
            <a:extLst>
              <a:ext uri="{FF2B5EF4-FFF2-40B4-BE49-F238E27FC236}">
                <a16:creationId xmlns:a16="http://schemas.microsoft.com/office/drawing/2014/main" id="{86DB00F4-4CF6-3F0D-E3D1-46CC059EDE0A}"/>
              </a:ext>
            </a:extLst>
          </p:cNvPr>
          <p:cNvSpPr/>
          <p:nvPr/>
        </p:nvSpPr>
        <p:spPr>
          <a:xfrm>
            <a:off x="0" y="0"/>
            <a:ext cx="4401671" cy="111120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5400" dirty="0"/>
              <a:t>分析欣赏</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654087" y="1900518"/>
            <a:ext cx="7025324" cy="3391376"/>
          </a:xfrm>
        </p:spPr>
        <p:txBody>
          <a:bodyPr>
            <a:normAutofit/>
          </a:bodyPr>
          <a:lstStyle/>
          <a:p>
            <a:pPr marL="0" marR="0" indent="0" algn="just">
              <a:lnSpc>
                <a:spcPct val="150000"/>
              </a:lnSpc>
              <a:spcBef>
                <a:spcPts val="0"/>
              </a:spcBef>
              <a:spcAft>
                <a:spcPts val="0"/>
              </a:spcAft>
              <a:buNone/>
            </a:pPr>
            <a:r>
              <a:rPr lang="zh-CN" altLang="en-US" sz="2000" kern="0" dirty="0">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    作品通过赞美雪花的纯洁和献身精神，讴歌生命的意义。雪在中国传统文化中有着独特的内涵，常常被各种艺术形式所描绘、所吟咏，或以雪比拟人高洁的品格，或抒发离人的思乡情怀等。</a:t>
            </a:r>
            <a:endParaRPr lang="zh-CN" altLang="en-US" sz="20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p>
            <a:pPr marL="0" marR="0" indent="0" algn="l" fontAlgn="base">
              <a:lnSpc>
                <a:spcPct val="150000"/>
              </a:lnSpc>
              <a:spcBef>
                <a:spcPts val="0"/>
              </a:spcBef>
              <a:spcAft>
                <a:spcPts val="0"/>
              </a:spcAft>
              <a:buNone/>
            </a:pPr>
            <a:r>
              <a:rPr lang="zh-CN" altLang="en-US" sz="2000" kern="0" dirty="0">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    欣赏其他以雪为主题的乐曲，如</a:t>
            </a:r>
            <a:r>
              <a:rPr lang="en-US" altLang="zh-CN" sz="2000" kern="0" dirty="0">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r>
              <a:rPr lang="zh-CN" altLang="en-US" sz="2000" kern="0" dirty="0">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沁园春</a:t>
            </a:r>
            <a:r>
              <a:rPr lang="en-US" altLang="zh-CN" sz="2000" kern="0" dirty="0">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r>
              <a:rPr lang="zh-CN" altLang="en-US" sz="2000" kern="0" dirty="0">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雪</a:t>
            </a:r>
            <a:r>
              <a:rPr lang="en-US" altLang="zh-CN" sz="2000" kern="0" dirty="0">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r>
              <a:rPr lang="zh-CN" altLang="en-US" sz="2000" kern="0" dirty="0">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踏雪寻梅</a:t>
            </a:r>
            <a:r>
              <a:rPr lang="en-US" altLang="zh-CN" sz="2000" kern="0" dirty="0">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r>
              <a:rPr lang="zh-CN" altLang="en-US" sz="2000" kern="0" dirty="0">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等，思考它们都运用了哪些艺术手法，表达了怎样的冬日情怀。</a:t>
            </a:r>
            <a:endParaRPr lang="zh-CN" altLang="en-US" sz="20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p>
            <a:pPr>
              <a:lnSpc>
                <a:spcPct val="150000"/>
              </a:lnSpc>
            </a:pPr>
            <a:endParaRPr lang="zh-CN" altLang="en-US" sz="2400" dirty="0">
              <a:solidFill>
                <a:schemeClr val="tx1"/>
              </a:solidFill>
            </a:endParaRPr>
          </a:p>
        </p:txBody>
      </p:sp>
      <p:sp>
        <p:nvSpPr>
          <p:cNvPr id="6" name="矩形: 圆角 5">
            <a:extLst>
              <a:ext uri="{FF2B5EF4-FFF2-40B4-BE49-F238E27FC236}">
                <a16:creationId xmlns:a16="http://schemas.microsoft.com/office/drawing/2014/main" id="{BB932B81-F44F-7EFC-1D1F-EBF619366C87}"/>
              </a:ext>
            </a:extLst>
          </p:cNvPr>
          <p:cNvSpPr/>
          <p:nvPr/>
        </p:nvSpPr>
        <p:spPr>
          <a:xfrm>
            <a:off x="0" y="0"/>
            <a:ext cx="4401671" cy="111120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5400" dirty="0"/>
              <a:t>文化理解</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39328" y="644435"/>
            <a:ext cx="8596668" cy="1320800"/>
          </a:xfrm>
        </p:spPr>
        <p:txBody>
          <a:bodyPr/>
          <a:lstStyle/>
          <a:p>
            <a:pPr algn="ctr"/>
            <a:r>
              <a:rPr lang="zh-CN" altLang="en-US" kern="0" dirty="0">
                <a:solidFill>
                  <a:schemeClr val="accent2"/>
                </a:solidFill>
                <a:latin typeface="宋体" panose="02010600030101010101" pitchFamily="2" charset="-122"/>
                <a:ea typeface="宋体" panose="02010600030101010101" pitchFamily="2" charset="-122"/>
                <a:cs typeface="Times New Roman" panose="02020603050405020304" pitchFamily="18" charset="0"/>
              </a:rPr>
              <a:t>总  结</a:t>
            </a:r>
            <a:endParaRPr lang="zh-CN" altLang="en-US" dirty="0">
              <a:solidFill>
                <a:schemeClr val="accent2"/>
              </a:solidFill>
            </a:endParaRPr>
          </a:p>
        </p:txBody>
      </p:sp>
      <p:sp>
        <p:nvSpPr>
          <p:cNvPr id="3" name="内容占位符 2"/>
          <p:cNvSpPr>
            <a:spLocks noGrp="1"/>
          </p:cNvSpPr>
          <p:nvPr>
            <p:ph idx="1"/>
          </p:nvPr>
        </p:nvSpPr>
        <p:spPr>
          <a:xfrm>
            <a:off x="739328" y="1672392"/>
            <a:ext cx="8596668" cy="3880773"/>
          </a:xfrm>
        </p:spPr>
        <p:txBody>
          <a:bodyPr>
            <a:normAutofit fontScale="85000" lnSpcReduction="10000"/>
          </a:bodyPr>
          <a:lstStyle/>
          <a:p>
            <a:pPr>
              <a:lnSpc>
                <a:spcPct val="150000"/>
              </a:lnSpc>
            </a:pPr>
            <a:r>
              <a:rPr lang="zh-CN" altLang="zh-CN" sz="2400" dirty="0">
                <a:solidFill>
                  <a:schemeClr val="tx1"/>
                </a:solidFill>
                <a:latin typeface="宋体" panose="02010600030101010101" pitchFamily="2" charset="-122"/>
                <a:ea typeface="宋体" panose="02010600030101010101" pitchFamily="2" charset="-122"/>
              </a:rPr>
              <a:t>本节课我们在不同的音乐作品中感受了大自然四季的美妙和生机勃勃。</a:t>
            </a:r>
            <a:endParaRPr lang="en-US" altLang="zh-CN" sz="2400" kern="0" dirty="0">
              <a:solidFill>
                <a:schemeClr val="tx1"/>
              </a:solidFill>
              <a:latin typeface="宋体" panose="02010600030101010101" pitchFamily="2" charset="-122"/>
              <a:ea typeface="宋体" panose="02010600030101010101" pitchFamily="2" charset="-122"/>
              <a:cs typeface="Times New Roman" panose="02020603050405020304" pitchFamily="18" charset="0"/>
            </a:endParaRPr>
          </a:p>
          <a:p>
            <a:pPr>
              <a:lnSpc>
                <a:spcPct val="150000"/>
              </a:lnSpc>
            </a:pPr>
            <a:r>
              <a:rPr lang="zh-CN" altLang="zh-CN" sz="2400" dirty="0">
                <a:solidFill>
                  <a:schemeClr val="tx1"/>
                </a:solidFill>
                <a:effectLst/>
                <a:latin typeface="宋体" panose="02010600030101010101" pitchFamily="2" charset="-122"/>
                <a:ea typeface="宋体" panose="02010600030101010101" pitchFamily="2" charset="-122"/>
                <a:cs typeface="宋体" panose="02010600030101010101" pitchFamily="2" charset="-122"/>
              </a:rPr>
              <a:t>希望同学们在今后的音乐学习中，多聆听、多感悟、多欣赏、多理解，提高音乐素养。</a:t>
            </a:r>
            <a:endParaRPr lang="en-US" altLang="zh-CN" sz="2400" dirty="0">
              <a:solidFill>
                <a:schemeClr val="tx1"/>
              </a:solidFill>
              <a:effectLst/>
              <a:latin typeface="宋体" panose="02010600030101010101" pitchFamily="2" charset="-122"/>
              <a:ea typeface="宋体" panose="02010600030101010101" pitchFamily="2" charset="-122"/>
              <a:cs typeface="宋体" panose="02010600030101010101" pitchFamily="2" charset="-122"/>
            </a:endParaRPr>
          </a:p>
          <a:p>
            <a:pPr marL="0" indent="0">
              <a:lnSpc>
                <a:spcPct val="150000"/>
              </a:lnSpc>
              <a:buNone/>
            </a:pPr>
            <a:endParaRPr lang="en-US" altLang="zh-CN" sz="2400" dirty="0">
              <a:effectLst/>
              <a:ea typeface="宋体" panose="02010600030101010101" pitchFamily="2" charset="-122"/>
              <a:cs typeface="宋体" panose="02010600030101010101" pitchFamily="2" charset="-122"/>
            </a:endParaRPr>
          </a:p>
          <a:p>
            <a:pPr marL="0" indent="0" algn="ctr">
              <a:lnSpc>
                <a:spcPct val="150000"/>
              </a:lnSpc>
              <a:spcBef>
                <a:spcPct val="0"/>
              </a:spcBef>
              <a:buNone/>
            </a:pPr>
            <a:r>
              <a:rPr lang="zh-CN" altLang="en-US" sz="4200" kern="0" dirty="0">
                <a:solidFill>
                  <a:schemeClr val="accent2"/>
                </a:solidFill>
                <a:latin typeface="宋体" panose="02010600030101010101" pitchFamily="2" charset="-122"/>
                <a:ea typeface="宋体" panose="02010600030101010101" pitchFamily="2" charset="-122"/>
                <a:cs typeface="Times New Roman" panose="02020603050405020304" pitchFamily="18" charset="0"/>
              </a:rPr>
              <a:t>课后作业</a:t>
            </a:r>
            <a:endParaRPr lang="en-US" altLang="zh-CN" sz="4200" kern="0" dirty="0">
              <a:solidFill>
                <a:schemeClr val="accent2"/>
              </a:solidFill>
              <a:latin typeface="宋体" panose="02010600030101010101" pitchFamily="2" charset="-122"/>
              <a:ea typeface="宋体" panose="02010600030101010101" pitchFamily="2" charset="-122"/>
              <a:cs typeface="Times New Roman" panose="02020603050405020304" pitchFamily="18" charset="0"/>
            </a:endParaRPr>
          </a:p>
          <a:p>
            <a:pPr>
              <a:lnSpc>
                <a:spcPct val="150000"/>
              </a:lnSpc>
            </a:pPr>
            <a:r>
              <a:rPr lang="zh-CN" altLang="zh-CN" sz="2400" dirty="0">
                <a:solidFill>
                  <a:schemeClr val="tx1"/>
                </a:solidFill>
                <a:ea typeface="宋体" panose="02010600030101010101" pitchFamily="2" charset="-122"/>
              </a:rPr>
              <a:t>尝试着从音乐形象塑造和情感表达的角度，寻找</a:t>
            </a:r>
            <a:r>
              <a:rPr lang="zh-CN" altLang="en-US" sz="2400" dirty="0">
                <a:solidFill>
                  <a:schemeClr val="tx1"/>
                </a:solidFill>
                <a:ea typeface="宋体" panose="02010600030101010101" pitchFamily="2" charset="-122"/>
              </a:rPr>
              <a:t>以四季为主题的音乐</a:t>
            </a:r>
            <a:r>
              <a:rPr lang="zh-CN" altLang="zh-CN" sz="2400" dirty="0">
                <a:solidFill>
                  <a:schemeClr val="tx1"/>
                </a:solidFill>
                <a:ea typeface="宋体" panose="02010600030101010101" pitchFamily="2" charset="-122"/>
              </a:rPr>
              <a:t>作品进行聆听、</a:t>
            </a:r>
            <a:r>
              <a:rPr lang="zh-CN" altLang="en-US" sz="2400" dirty="0">
                <a:solidFill>
                  <a:schemeClr val="tx1"/>
                </a:solidFill>
                <a:ea typeface="宋体" panose="02010600030101010101" pitchFamily="2" charset="-122"/>
              </a:rPr>
              <a:t>赏析</a:t>
            </a:r>
            <a:r>
              <a:rPr lang="zh-CN" altLang="zh-CN" sz="2400" dirty="0">
                <a:solidFill>
                  <a:schemeClr val="tx1"/>
                </a:solidFill>
                <a:ea typeface="宋体" panose="02010600030101010101" pitchFamily="2" charset="-122"/>
              </a:rPr>
              <a:t>。</a:t>
            </a:r>
            <a:endParaRPr lang="zh-CN" altLang="en-US" sz="2400" dirty="0">
              <a:solidFill>
                <a:schemeClr val="tx1"/>
              </a:solidFill>
              <a:ea typeface="宋体" panose="02010600030101010101" pitchFamily="2" charset="-122"/>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a:bodyPr>
          <a:lstStyle/>
          <a:p>
            <a:pPr marL="0" indent="0" algn="ctr">
              <a:buNone/>
            </a:pPr>
            <a:r>
              <a:rPr lang="zh-CN" altLang="en-US" sz="4000" dirty="0"/>
              <a:t>谢谢观看！</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81350" y="2050866"/>
            <a:ext cx="3201649" cy="692334"/>
          </a:xfrm>
        </p:spPr>
        <p:txBody>
          <a:bodyPr/>
          <a:lstStyle/>
          <a:p>
            <a:pPr algn="ctr"/>
            <a:r>
              <a:rPr lang="en-US" altLang="zh-CN" sz="3600" b="1" kern="0" dirty="0">
                <a:solidFill>
                  <a:schemeClr val="accent2"/>
                </a:solidFill>
                <a:effectLst/>
                <a:latin typeface="宋体" panose="02010600030101010101" pitchFamily="2" charset="-122"/>
                <a:ea typeface="宋体" panose="02010600030101010101" pitchFamily="2" charset="-122"/>
                <a:cs typeface="Times New Roman" panose="02020603050405020304" pitchFamily="18" charset="0"/>
              </a:rPr>
              <a:t>《</a:t>
            </a:r>
            <a:r>
              <a:rPr lang="zh-CN" altLang="en-US" sz="3600" b="1" kern="0" dirty="0">
                <a:solidFill>
                  <a:schemeClr val="accent2"/>
                </a:solidFill>
                <a:effectLst/>
                <a:latin typeface="宋体" panose="02010600030101010101" pitchFamily="2" charset="-122"/>
                <a:ea typeface="宋体" panose="02010600030101010101" pitchFamily="2" charset="-122"/>
                <a:cs typeface="Times New Roman" panose="02020603050405020304" pitchFamily="18" charset="0"/>
              </a:rPr>
              <a:t>春天的芭蕾</a:t>
            </a:r>
            <a:r>
              <a:rPr lang="en-US" altLang="zh-CN" sz="3600" b="1" kern="0" dirty="0">
                <a:solidFill>
                  <a:schemeClr val="accent2"/>
                </a:solidFill>
                <a:effectLst/>
                <a:latin typeface="宋体" panose="02010600030101010101" pitchFamily="2" charset="-122"/>
                <a:ea typeface="宋体" panose="02010600030101010101" pitchFamily="2" charset="-122"/>
                <a:cs typeface="Times New Roman" panose="02020603050405020304" pitchFamily="18" charset="0"/>
              </a:rPr>
              <a:t>》</a:t>
            </a:r>
            <a:endParaRPr lang="zh-CN" altLang="en-US" dirty="0">
              <a:solidFill>
                <a:schemeClr val="accent2"/>
              </a:solidFill>
            </a:endParaRPr>
          </a:p>
        </p:txBody>
      </p:sp>
      <p:sp>
        <p:nvSpPr>
          <p:cNvPr id="3" name="内容占位符 2"/>
          <p:cNvSpPr>
            <a:spLocks noGrp="1"/>
          </p:cNvSpPr>
          <p:nvPr>
            <p:ph idx="1"/>
          </p:nvPr>
        </p:nvSpPr>
        <p:spPr>
          <a:xfrm>
            <a:off x="235525" y="2976282"/>
            <a:ext cx="3893300" cy="2063120"/>
          </a:xfrm>
        </p:spPr>
        <p:txBody>
          <a:bodyPr>
            <a:normAutofit/>
          </a:bodyPr>
          <a:lstStyle/>
          <a:p>
            <a:pPr marL="0" marR="0" indent="0" algn="l" fontAlgn="base">
              <a:lnSpc>
                <a:spcPct val="150000"/>
              </a:lnSpc>
              <a:spcBef>
                <a:spcPts val="0"/>
              </a:spcBef>
              <a:spcAft>
                <a:spcPts val="0"/>
              </a:spcAft>
              <a:buNone/>
            </a:pPr>
            <a:r>
              <a:rPr lang="zh-CN" altLang="en-US" sz="2000" kern="100" dirty="0">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说一说歌曲中的哪个片段能让你感受到春天的轻盈、雀跃和无限生机。</a:t>
            </a:r>
            <a:endParaRPr lang="zh-CN" altLang="en-US" sz="20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p>
            <a:pPr>
              <a:lnSpc>
                <a:spcPct val="150000"/>
              </a:lnSpc>
            </a:pPr>
            <a:endParaRPr lang="zh-CN" altLang="en-US" sz="2400" dirty="0">
              <a:solidFill>
                <a:schemeClr val="tx1"/>
              </a:solidFill>
            </a:endParaRPr>
          </a:p>
        </p:txBody>
      </p:sp>
      <p:pic>
        <p:nvPicPr>
          <p:cNvPr id="4" name="内容占位符 4">
            <a:extLst>
              <a:ext uri="{FF2B5EF4-FFF2-40B4-BE49-F238E27FC236}">
                <a16:creationId xmlns:a16="http://schemas.microsoft.com/office/drawing/2014/main" id="{EB3636C9-0236-C751-EDD3-DA91FC72518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01671" y="1111205"/>
            <a:ext cx="7402088" cy="4792719"/>
          </a:xfrm>
          <a:prstGeom prst="rect">
            <a:avLst/>
          </a:prstGeom>
        </p:spPr>
      </p:pic>
      <p:sp>
        <p:nvSpPr>
          <p:cNvPr id="5" name="矩形: 圆角 4">
            <a:extLst>
              <a:ext uri="{FF2B5EF4-FFF2-40B4-BE49-F238E27FC236}">
                <a16:creationId xmlns:a16="http://schemas.microsoft.com/office/drawing/2014/main" id="{29CCF93C-C29A-B049-C232-97BD0F11C659}"/>
              </a:ext>
            </a:extLst>
          </p:cNvPr>
          <p:cNvSpPr/>
          <p:nvPr/>
        </p:nvSpPr>
        <p:spPr>
          <a:xfrm>
            <a:off x="0" y="0"/>
            <a:ext cx="4401671" cy="111120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5400" dirty="0"/>
              <a:t>聆听与感悟</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173280" y="2671482"/>
            <a:ext cx="8596668" cy="2773195"/>
          </a:xfrm>
        </p:spPr>
        <p:txBody>
          <a:bodyPr>
            <a:normAutofit/>
          </a:bodyPr>
          <a:lstStyle/>
          <a:p>
            <a:pPr marL="0" marR="0" indent="0" algn="l" fontAlgn="base">
              <a:lnSpc>
                <a:spcPct val="150000"/>
              </a:lnSpc>
              <a:spcBef>
                <a:spcPts val="0"/>
              </a:spcBef>
              <a:spcAft>
                <a:spcPts val="0"/>
              </a:spcAft>
              <a:buNone/>
            </a:pPr>
            <a:r>
              <a:rPr lang="zh-CN" altLang="en-US" sz="2000" kern="0" dirty="0">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随歌曲舞动，注意舞出三拍子的节奏感和律动感。</a:t>
            </a:r>
            <a:endParaRPr lang="zh-CN" altLang="en-US" sz="20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p>
            <a:pPr marL="0" marR="0" indent="0" algn="l" fontAlgn="base">
              <a:lnSpc>
                <a:spcPct val="150000"/>
              </a:lnSpc>
              <a:spcBef>
                <a:spcPts val="0"/>
              </a:spcBef>
              <a:spcAft>
                <a:spcPts val="0"/>
              </a:spcAft>
              <a:buNone/>
            </a:pPr>
            <a:r>
              <a:rPr lang="zh-CN" altLang="en-US" sz="2000" kern="0" dirty="0">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根据教室空间，设计律动路线。 </a:t>
            </a:r>
            <a:endParaRPr lang="zh-CN" altLang="en-US" sz="20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p>
            <a:pPr>
              <a:lnSpc>
                <a:spcPct val="150000"/>
              </a:lnSpc>
            </a:pPr>
            <a:endParaRPr lang="zh-CN" altLang="en-US" sz="2800" dirty="0">
              <a:solidFill>
                <a:schemeClr val="tx1"/>
              </a:solidFill>
            </a:endParaRPr>
          </a:p>
        </p:txBody>
      </p:sp>
      <p:sp>
        <p:nvSpPr>
          <p:cNvPr id="6" name="矩形: 圆角 5">
            <a:extLst>
              <a:ext uri="{FF2B5EF4-FFF2-40B4-BE49-F238E27FC236}">
                <a16:creationId xmlns:a16="http://schemas.microsoft.com/office/drawing/2014/main" id="{E25939DC-1DE2-5AF7-5CDF-C09A6DD918A5}"/>
              </a:ext>
            </a:extLst>
          </p:cNvPr>
          <p:cNvSpPr/>
          <p:nvPr/>
        </p:nvSpPr>
        <p:spPr>
          <a:xfrm>
            <a:off x="0" y="0"/>
            <a:ext cx="4401671" cy="111120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5400" dirty="0"/>
              <a:t>唱奏表演</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12445" y="1389616"/>
            <a:ext cx="4404692" cy="5008375"/>
          </a:xfrm>
        </p:spPr>
        <p:txBody>
          <a:bodyPr>
            <a:normAutofit fontScale="70000" lnSpcReduction="20000"/>
          </a:bodyPr>
          <a:lstStyle/>
          <a:p>
            <a:pPr marL="0" marR="0" indent="0" fontAlgn="base">
              <a:lnSpc>
                <a:spcPct val="150000"/>
              </a:lnSpc>
              <a:spcBef>
                <a:spcPts val="0"/>
              </a:spcBef>
              <a:spcAft>
                <a:spcPts val="0"/>
              </a:spcAft>
              <a:buNone/>
            </a:pPr>
            <a:r>
              <a:rPr lang="zh-CN" altLang="en-US" sz="2800" kern="0" dirty="0">
                <a:solidFill>
                  <a:srgbClr val="666666"/>
                </a:solidFill>
                <a:latin typeface="宋体" panose="02010600030101010101" pitchFamily="2" charset="-122"/>
                <a:ea typeface="宋体" panose="02010600030101010101" pitchFamily="2" charset="-122"/>
                <a:cs typeface="Times New Roman" panose="02020603050405020304" pitchFamily="18" charset="0"/>
              </a:rPr>
              <a:t>  </a:t>
            </a:r>
            <a:r>
              <a:rPr lang="en-US" altLang="zh-CN" sz="2900" kern="0" dirty="0">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r>
              <a:rPr lang="zh-CN" altLang="en-US" sz="2900" kern="0" dirty="0">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春天的芭蕾</a:t>
            </a:r>
            <a:r>
              <a:rPr lang="en-US" altLang="zh-CN" sz="2900" kern="0" dirty="0">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a:t>
            </a:r>
            <a:r>
              <a:rPr lang="zh-CN" altLang="en-US" sz="2900" kern="0" dirty="0">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是一首节奏欢快、旋律优美、充满时代气息的歌曲，散发着春天的活力，唱出了当代人的幸福生活与欢乐心情。第一乐段表达的是人们对春天的期盼。第二乐段进入伴唱与主旋律，音区一高一低，仿佛草木在竞相发芽，你追我赶。第三乐段运用了花腔技巧，春天即将到来，花儿就要绽放，音符仿佛也跳起了芭蕾。第四乐段为尾声，大家在春天的舞台上翩翩起舞，舞姿轻盈，声音愉悦又有穿透力。</a:t>
            </a:r>
            <a:endParaRPr lang="zh-CN" altLang="en-US" sz="2800" dirty="0">
              <a:solidFill>
                <a:schemeClr val="tx1"/>
              </a:solidFill>
            </a:endParaRPr>
          </a:p>
        </p:txBody>
      </p:sp>
      <p:pic>
        <p:nvPicPr>
          <p:cNvPr id="4" name="内容占位符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17137" y="1389616"/>
            <a:ext cx="7184363" cy="4651746"/>
          </a:xfrm>
          <a:prstGeom prst="rect">
            <a:avLst/>
          </a:prstGeom>
        </p:spPr>
      </p:pic>
      <p:sp>
        <p:nvSpPr>
          <p:cNvPr id="7" name="矩形: 圆角 6">
            <a:extLst>
              <a:ext uri="{FF2B5EF4-FFF2-40B4-BE49-F238E27FC236}">
                <a16:creationId xmlns:a16="http://schemas.microsoft.com/office/drawing/2014/main" id="{8FC05976-74BD-49AF-7715-00D97D9CC2E6}"/>
              </a:ext>
            </a:extLst>
          </p:cNvPr>
          <p:cNvSpPr/>
          <p:nvPr/>
        </p:nvSpPr>
        <p:spPr>
          <a:xfrm>
            <a:off x="0" y="0"/>
            <a:ext cx="4401671" cy="111120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5400" dirty="0"/>
              <a:t>分析欣赏</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71732" y="726140"/>
            <a:ext cx="8596668" cy="4266075"/>
          </a:xfrm>
        </p:spPr>
        <p:txBody>
          <a:bodyPr>
            <a:normAutofit/>
          </a:bodyPr>
          <a:lstStyle/>
          <a:p>
            <a:pPr marL="0" indent="0">
              <a:buNone/>
            </a:pPr>
            <a:endParaRPr lang="en-US" altLang="zh-CN" sz="2000" dirty="0">
              <a:solidFill>
                <a:srgbClr val="231F20"/>
              </a:solidFill>
              <a:effectLst/>
              <a:latin typeface="FZHei-B01"/>
            </a:endParaRPr>
          </a:p>
          <a:p>
            <a:endParaRPr lang="en-US" altLang="zh-CN" sz="2000" dirty="0">
              <a:solidFill>
                <a:srgbClr val="231F20"/>
              </a:solidFill>
              <a:effectLst/>
              <a:latin typeface="FZHei-B01"/>
            </a:endParaRPr>
          </a:p>
          <a:p>
            <a:pPr marL="0" indent="0" algn="ctr">
              <a:lnSpc>
                <a:spcPct val="150000"/>
              </a:lnSpc>
              <a:buNone/>
            </a:pPr>
            <a:r>
              <a:rPr lang="zh-CN" altLang="en-US" sz="2800" dirty="0">
                <a:solidFill>
                  <a:schemeClr val="accent2"/>
                </a:solidFill>
                <a:effectLst/>
                <a:latin typeface="+mn-ea"/>
              </a:rPr>
              <a:t>女高音 </a:t>
            </a:r>
            <a:endParaRPr lang="en-US" altLang="zh-CN" sz="2800" dirty="0">
              <a:solidFill>
                <a:schemeClr val="accent2"/>
              </a:solidFill>
              <a:effectLst/>
              <a:latin typeface="+mn-ea"/>
            </a:endParaRPr>
          </a:p>
          <a:p>
            <a:pPr marL="0" indent="0">
              <a:lnSpc>
                <a:spcPct val="150000"/>
              </a:lnSpc>
              <a:buNone/>
            </a:pPr>
            <a:r>
              <a:rPr lang="zh-CN" altLang="en-US" sz="2000" b="1" dirty="0">
                <a:solidFill>
                  <a:schemeClr val="accent2"/>
                </a:solidFill>
                <a:effectLst/>
                <a:latin typeface="宋体" panose="02010600030101010101" pitchFamily="2" charset="-122"/>
                <a:ea typeface="宋体" panose="02010600030101010101" pitchFamily="2" charset="-122"/>
              </a:rPr>
              <a:t>戏剧女高音：</a:t>
            </a:r>
            <a:r>
              <a:rPr lang="zh-CN" altLang="en-US" sz="2000" dirty="0">
                <a:solidFill>
                  <a:srgbClr val="231F20"/>
                </a:solidFill>
                <a:effectLst/>
                <a:latin typeface="宋体" panose="02010600030101010101" pitchFamily="2" charset="-122"/>
                <a:ea typeface="宋体" panose="02010600030101010101" pitchFamily="2" charset="-122"/>
              </a:rPr>
              <a:t>声音浑厚，壮实有力，适宜表现富于戏剧性的激情和温柔而深沉的感情。</a:t>
            </a:r>
            <a:endParaRPr lang="en-US" altLang="zh-CN" sz="2000" dirty="0">
              <a:solidFill>
                <a:srgbClr val="231F20"/>
              </a:solidFill>
              <a:effectLst/>
              <a:latin typeface="宋体" panose="02010600030101010101" pitchFamily="2" charset="-122"/>
              <a:ea typeface="宋体" panose="02010600030101010101" pitchFamily="2" charset="-122"/>
            </a:endParaRPr>
          </a:p>
          <a:p>
            <a:pPr marL="0" indent="0">
              <a:lnSpc>
                <a:spcPct val="150000"/>
              </a:lnSpc>
              <a:buNone/>
            </a:pPr>
            <a:r>
              <a:rPr lang="zh-CN" altLang="en-US" sz="2000" b="1" dirty="0">
                <a:solidFill>
                  <a:schemeClr val="accent2"/>
                </a:solidFill>
                <a:effectLst/>
                <a:latin typeface="宋体" panose="02010600030101010101" pitchFamily="2" charset="-122"/>
                <a:ea typeface="宋体" panose="02010600030101010101" pitchFamily="2" charset="-122"/>
              </a:rPr>
              <a:t>抒情女高音：</a:t>
            </a:r>
            <a:r>
              <a:rPr lang="zh-CN" altLang="en-US" sz="2000" dirty="0">
                <a:solidFill>
                  <a:srgbClr val="231F20"/>
                </a:solidFill>
                <a:effectLst/>
                <a:latin typeface="宋体" panose="02010600030101010101" pitchFamily="2" charset="-122"/>
                <a:ea typeface="宋体" panose="02010600030101010101" pitchFamily="2" charset="-122"/>
              </a:rPr>
              <a:t>音色柔美、清丽，适宜表现富于歌唱性的、流畅的抒情曲调。</a:t>
            </a:r>
            <a:endParaRPr lang="en-US" altLang="zh-CN" sz="2000" dirty="0">
              <a:solidFill>
                <a:srgbClr val="231F20"/>
              </a:solidFill>
              <a:effectLst/>
              <a:latin typeface="宋体" panose="02010600030101010101" pitchFamily="2" charset="-122"/>
              <a:ea typeface="宋体" panose="02010600030101010101" pitchFamily="2" charset="-122"/>
            </a:endParaRPr>
          </a:p>
          <a:p>
            <a:pPr marL="0" indent="0">
              <a:lnSpc>
                <a:spcPct val="150000"/>
              </a:lnSpc>
              <a:buNone/>
            </a:pPr>
            <a:r>
              <a:rPr lang="zh-CN" altLang="en-US" sz="2000" b="1" dirty="0">
                <a:solidFill>
                  <a:schemeClr val="accent2"/>
                </a:solidFill>
                <a:effectLst/>
                <a:latin typeface="宋体" panose="02010600030101010101" pitchFamily="2" charset="-122"/>
                <a:ea typeface="宋体" panose="02010600030101010101" pitchFamily="2" charset="-122"/>
              </a:rPr>
              <a:t>花腔女高音：</a:t>
            </a:r>
            <a:r>
              <a:rPr lang="zh-CN" altLang="en-US" sz="2000" dirty="0">
                <a:solidFill>
                  <a:srgbClr val="231F20"/>
                </a:solidFill>
                <a:effectLst/>
                <a:latin typeface="宋体" panose="02010600030101010101" pitchFamily="2" charset="-122"/>
                <a:ea typeface="宋体" panose="02010600030101010101" pitchFamily="2" charset="-122"/>
              </a:rPr>
              <a:t>声音轻巧而富有弹性，音色明亮、清脆而华丽，适宜表现轻快、活泼的感情和难度较高的花腔技巧。</a:t>
            </a:r>
            <a:endParaRPr lang="zh-CN" altLang="en-US" sz="2000" dirty="0">
              <a:latin typeface="宋体" panose="02010600030101010101" pitchFamily="2" charset="-122"/>
              <a:ea typeface="宋体" panose="02010600030101010101" pitchFamily="2" charset="-122"/>
            </a:endParaRPr>
          </a:p>
        </p:txBody>
      </p:sp>
      <p:sp>
        <p:nvSpPr>
          <p:cNvPr id="2" name="矩形: 圆角 1">
            <a:extLst>
              <a:ext uri="{FF2B5EF4-FFF2-40B4-BE49-F238E27FC236}">
                <a16:creationId xmlns:a16="http://schemas.microsoft.com/office/drawing/2014/main" id="{62E03A97-D866-0246-2371-95026255C7DC}"/>
              </a:ext>
            </a:extLst>
          </p:cNvPr>
          <p:cNvSpPr/>
          <p:nvPr/>
        </p:nvSpPr>
        <p:spPr>
          <a:xfrm>
            <a:off x="0" y="0"/>
            <a:ext cx="4401671" cy="111120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5400" dirty="0"/>
              <a:t>知识卡片</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内容占位符 4">
            <a:extLst>
              <a:ext uri="{FF2B5EF4-FFF2-40B4-BE49-F238E27FC236}">
                <a16:creationId xmlns:a16="http://schemas.microsoft.com/office/drawing/2014/main" id="{07DDE881-1ECD-5218-B94B-77EA1AAD3A61}"/>
              </a:ext>
            </a:extLst>
          </p:cNvPr>
          <p:cNvSpPr>
            <a:spLocks noGrp="1"/>
          </p:cNvSpPr>
          <p:nvPr>
            <p:ph idx="1"/>
          </p:nvPr>
        </p:nvSpPr>
        <p:spPr>
          <a:xfrm>
            <a:off x="437110" y="2286000"/>
            <a:ext cx="8596668" cy="2997370"/>
          </a:xfrm>
        </p:spPr>
        <p:txBody>
          <a:bodyPr/>
          <a:lstStyle/>
          <a:p>
            <a:pPr indent="0" algn="l" fontAlgn="base">
              <a:lnSpc>
                <a:spcPct val="150000"/>
              </a:lnSpc>
              <a:buNone/>
            </a:pPr>
            <a:r>
              <a:rPr lang="en-US" altLang="zh-CN" sz="2000" kern="0" dirty="0">
                <a:effectLst/>
                <a:latin typeface="Calibri" panose="020F0502020204030204" pitchFamily="34" charset="0"/>
                <a:ea typeface="宋体" panose="02010600030101010101" pitchFamily="2" charset="-122"/>
                <a:cs typeface="宋体" panose="02010600030101010101" pitchFamily="2" charset="-122"/>
              </a:rPr>
              <a:t>     </a:t>
            </a:r>
            <a:r>
              <a:rPr lang="zh-CN" altLang="zh-CN" sz="2000" kern="0" dirty="0">
                <a:effectLst/>
                <a:latin typeface="Calibri" panose="020F0502020204030204" pitchFamily="34" charset="0"/>
                <a:ea typeface="宋体" panose="02010600030101010101" pitchFamily="2" charset="-122"/>
                <a:cs typeface="宋体" panose="02010600030101010101" pitchFamily="2" charset="-122"/>
              </a:rPr>
              <a:t>《春天的芭蕾》词曲作者将春天的气息融入歌曲的创作，其圆舞曲的曲风和高难度的花腔唱法，都是对春天无限生机的表达与演绎，表现出一年之计在于春的雀跃和期待。</a:t>
            </a:r>
            <a:endParaRPr lang="zh-CN" altLang="zh-CN" sz="2000" kern="100" dirty="0">
              <a:effectLst/>
              <a:latin typeface="Calibri" panose="020F0502020204030204" pitchFamily="34" charset="0"/>
              <a:ea typeface="宋体" panose="02010600030101010101" pitchFamily="2" charset="-122"/>
              <a:cs typeface="Times New Roman" panose="02020603050405020304" pitchFamily="18" charset="0"/>
            </a:endParaRPr>
          </a:p>
          <a:p>
            <a:pPr indent="0" algn="l" fontAlgn="base">
              <a:lnSpc>
                <a:spcPct val="150000"/>
              </a:lnSpc>
              <a:buNone/>
            </a:pPr>
            <a:r>
              <a:rPr lang="en-US" altLang="zh-CN" sz="2000" kern="0" dirty="0">
                <a:effectLst/>
                <a:latin typeface="Calibri" panose="020F0502020204030204" pitchFamily="34" charset="0"/>
                <a:ea typeface="宋体" panose="02010600030101010101" pitchFamily="2" charset="-122"/>
                <a:cs typeface="宋体" panose="02010600030101010101" pitchFamily="2" charset="-122"/>
              </a:rPr>
              <a:t>        </a:t>
            </a:r>
            <a:r>
              <a:rPr lang="zh-CN" altLang="zh-CN" sz="2000" kern="0" dirty="0">
                <a:effectLst/>
                <a:latin typeface="Calibri" panose="020F0502020204030204" pitchFamily="34" charset="0"/>
                <a:ea typeface="宋体" panose="02010600030101010101" pitchFamily="2" charset="-122"/>
                <a:cs typeface="宋体" panose="02010600030101010101" pitchFamily="2" charset="-122"/>
              </a:rPr>
              <a:t>请思考，还有哪些音乐要素的变化能够较好地表现春天的气息。</a:t>
            </a:r>
            <a:endParaRPr lang="zh-CN" altLang="zh-CN" sz="2000" kern="100" dirty="0">
              <a:effectLst/>
              <a:latin typeface="Calibri" panose="020F0502020204030204" pitchFamily="34" charset="0"/>
              <a:ea typeface="宋体" panose="02010600030101010101" pitchFamily="2" charset="-122"/>
              <a:cs typeface="Times New Roman" panose="02020603050405020304" pitchFamily="18" charset="0"/>
            </a:endParaRPr>
          </a:p>
          <a:p>
            <a:endParaRPr lang="zh-CN" altLang="en-US" dirty="0"/>
          </a:p>
        </p:txBody>
      </p:sp>
      <p:sp>
        <p:nvSpPr>
          <p:cNvPr id="6" name="矩形: 圆角 5">
            <a:extLst>
              <a:ext uri="{FF2B5EF4-FFF2-40B4-BE49-F238E27FC236}">
                <a16:creationId xmlns:a16="http://schemas.microsoft.com/office/drawing/2014/main" id="{1A9202D3-014B-7E52-8297-B9263F074750}"/>
              </a:ext>
            </a:extLst>
          </p:cNvPr>
          <p:cNvSpPr/>
          <p:nvPr/>
        </p:nvSpPr>
        <p:spPr>
          <a:xfrm>
            <a:off x="0" y="0"/>
            <a:ext cx="4401671" cy="111120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5400" dirty="0"/>
              <a:t>文化理解</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36340" y="1735322"/>
            <a:ext cx="4674649" cy="798376"/>
          </a:xfrm>
        </p:spPr>
        <p:txBody>
          <a:bodyPr>
            <a:normAutofit/>
          </a:bodyPr>
          <a:lstStyle/>
          <a:p>
            <a:pPr algn="ctr"/>
            <a:r>
              <a:rPr lang="en-US" altLang="zh-CN" b="1" kern="0" dirty="0">
                <a:solidFill>
                  <a:schemeClr val="accent2"/>
                </a:solidFill>
                <a:effectLst/>
                <a:latin typeface="宋体" panose="02010600030101010101" pitchFamily="2" charset="-122"/>
                <a:ea typeface="宋体" panose="02010600030101010101" pitchFamily="2" charset="-122"/>
                <a:cs typeface="Times New Roman" panose="02020603050405020304" pitchFamily="18" charset="0"/>
              </a:rPr>
              <a:t>《</a:t>
            </a:r>
            <a:r>
              <a:rPr lang="zh-CN" altLang="en-US" b="1" kern="0" dirty="0">
                <a:solidFill>
                  <a:schemeClr val="accent2"/>
                </a:solidFill>
                <a:effectLst/>
                <a:latin typeface="宋体" panose="02010600030101010101" pitchFamily="2" charset="-122"/>
                <a:ea typeface="宋体" panose="02010600030101010101" pitchFamily="2" charset="-122"/>
                <a:cs typeface="Times New Roman" panose="02020603050405020304" pitchFamily="18" charset="0"/>
              </a:rPr>
              <a:t>仲夏夜之梦</a:t>
            </a:r>
            <a:r>
              <a:rPr lang="en-US" altLang="zh-CN" b="1" kern="0" dirty="0">
                <a:solidFill>
                  <a:schemeClr val="accent2"/>
                </a:solidFill>
                <a:effectLst/>
                <a:latin typeface="宋体" panose="02010600030101010101" pitchFamily="2" charset="-122"/>
                <a:ea typeface="宋体" panose="02010600030101010101" pitchFamily="2" charset="-122"/>
                <a:cs typeface="Times New Roman" panose="02020603050405020304" pitchFamily="18" charset="0"/>
              </a:rPr>
              <a:t>》</a:t>
            </a:r>
            <a:r>
              <a:rPr lang="zh-CN" altLang="en-US" b="1" kern="0" dirty="0">
                <a:solidFill>
                  <a:schemeClr val="accent2"/>
                </a:solidFill>
                <a:effectLst/>
                <a:latin typeface="宋体" panose="02010600030101010101" pitchFamily="2" charset="-122"/>
                <a:ea typeface="宋体" panose="02010600030101010101" pitchFamily="2" charset="-122"/>
                <a:cs typeface="Times New Roman" panose="02020603050405020304" pitchFamily="18" charset="0"/>
              </a:rPr>
              <a:t>序曲</a:t>
            </a:r>
            <a:endParaRPr lang="zh-CN" altLang="en-US" dirty="0">
              <a:solidFill>
                <a:schemeClr val="accent2"/>
              </a:solidFill>
            </a:endParaRPr>
          </a:p>
        </p:txBody>
      </p:sp>
      <p:sp>
        <p:nvSpPr>
          <p:cNvPr id="3" name="内容占位符 2"/>
          <p:cNvSpPr>
            <a:spLocks noGrp="1"/>
          </p:cNvSpPr>
          <p:nvPr>
            <p:ph idx="1"/>
          </p:nvPr>
        </p:nvSpPr>
        <p:spPr>
          <a:xfrm>
            <a:off x="362244" y="2850775"/>
            <a:ext cx="3562973" cy="2775775"/>
          </a:xfrm>
        </p:spPr>
        <p:txBody>
          <a:bodyPr>
            <a:normAutofit lnSpcReduction="10000"/>
          </a:bodyPr>
          <a:lstStyle/>
          <a:p>
            <a:pPr marL="0" marR="0" indent="457200" algn="l" fontAlgn="base">
              <a:lnSpc>
                <a:spcPct val="150000"/>
              </a:lnSpc>
              <a:spcBef>
                <a:spcPts val="0"/>
              </a:spcBef>
              <a:spcAft>
                <a:spcPts val="0"/>
              </a:spcAft>
              <a:buNone/>
            </a:pPr>
            <a:r>
              <a:rPr lang="zh-CN" altLang="en-US" sz="2000" kern="0" dirty="0">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请聆听作品片段，说一说音乐描绘了怎样的场景，有什么样的音乐形象，自己听后有何感受。</a:t>
            </a:r>
            <a:endParaRPr lang="zh-CN" altLang="en-US" sz="20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p>
            <a:pPr marL="0" marR="0" indent="457200" algn="l" fontAlgn="base">
              <a:lnSpc>
                <a:spcPct val="150000"/>
              </a:lnSpc>
              <a:spcBef>
                <a:spcPts val="0"/>
              </a:spcBef>
              <a:spcAft>
                <a:spcPts val="0"/>
              </a:spcAft>
              <a:buNone/>
            </a:pPr>
            <a:r>
              <a:rPr lang="zh-CN" altLang="en-US" sz="2000" kern="0" dirty="0">
                <a:solidFill>
                  <a:schemeClr val="tx1"/>
                </a:solidFill>
                <a:latin typeface="宋体" panose="02010600030101010101" pitchFamily="2" charset="-122"/>
                <a:ea typeface="宋体" panose="02010600030101010101" pitchFamily="2" charset="-122"/>
                <a:cs typeface="Times New Roman" panose="02020603050405020304" pitchFamily="18" charset="0"/>
              </a:rPr>
              <a:t>    这些</a:t>
            </a:r>
            <a:r>
              <a:rPr lang="zh-CN" altLang="en-US" sz="2000" kern="0" dirty="0">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音乐形象主要是由哪些音乐要素塑造的？</a:t>
            </a:r>
            <a:endParaRPr lang="zh-CN" altLang="en-US" sz="20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p>
            <a:pPr indent="457200">
              <a:lnSpc>
                <a:spcPct val="150000"/>
              </a:lnSpc>
            </a:pPr>
            <a:endParaRPr lang="zh-CN" altLang="en-US" sz="2400" dirty="0">
              <a:solidFill>
                <a:schemeClr val="tx1"/>
              </a:solidFill>
            </a:endParaRPr>
          </a:p>
        </p:txBody>
      </p:sp>
      <p:pic>
        <p:nvPicPr>
          <p:cNvPr id="5" name="图片 4">
            <a:extLst>
              <a:ext uri="{FF2B5EF4-FFF2-40B4-BE49-F238E27FC236}">
                <a16:creationId xmlns:a16="http://schemas.microsoft.com/office/drawing/2014/main" id="{7B610033-43B7-6447-B3D2-D612A27E16D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25970" y="1286239"/>
            <a:ext cx="7532069" cy="2065495"/>
          </a:xfrm>
          <a:prstGeom prst="rect">
            <a:avLst/>
          </a:prstGeom>
          <a:ln>
            <a:noFill/>
          </a:ln>
          <a:effectLst>
            <a:outerShdw blurRad="190500" algn="tl" rotWithShape="0">
              <a:srgbClr val="000000">
                <a:alpha val="70000"/>
              </a:srgbClr>
            </a:outerShdw>
          </a:effectLst>
        </p:spPr>
      </p:pic>
      <p:pic>
        <p:nvPicPr>
          <p:cNvPr id="6" name="图片 5">
            <a:extLst>
              <a:ext uri="{FF2B5EF4-FFF2-40B4-BE49-F238E27FC236}">
                <a16:creationId xmlns:a16="http://schemas.microsoft.com/office/drawing/2014/main" id="{7F9E3350-18D9-1134-7BF8-570EA9DBCF6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25970" y="3452477"/>
            <a:ext cx="7532068" cy="3309888"/>
          </a:xfrm>
          <a:prstGeom prst="rect">
            <a:avLst/>
          </a:prstGeom>
          <a:ln>
            <a:noFill/>
          </a:ln>
          <a:effectLst>
            <a:outerShdw blurRad="190500" algn="tl" rotWithShape="0">
              <a:srgbClr val="000000">
                <a:alpha val="70000"/>
              </a:srgbClr>
            </a:outerShdw>
          </a:effectLst>
        </p:spPr>
      </p:pic>
      <p:sp>
        <p:nvSpPr>
          <p:cNvPr id="4" name="矩形: 圆角 3">
            <a:extLst>
              <a:ext uri="{FF2B5EF4-FFF2-40B4-BE49-F238E27FC236}">
                <a16:creationId xmlns:a16="http://schemas.microsoft.com/office/drawing/2014/main" id="{5605D458-2A00-0C2D-680B-5AA5A846E7B8}"/>
              </a:ext>
            </a:extLst>
          </p:cNvPr>
          <p:cNvSpPr/>
          <p:nvPr/>
        </p:nvSpPr>
        <p:spPr>
          <a:xfrm>
            <a:off x="0" y="0"/>
            <a:ext cx="4401671" cy="111120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5400" dirty="0"/>
              <a:t>聆听与感悟</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871063" y="3048000"/>
            <a:ext cx="8596668" cy="2063464"/>
          </a:xfrm>
        </p:spPr>
        <p:txBody>
          <a:bodyPr>
            <a:normAutofit/>
          </a:bodyPr>
          <a:lstStyle/>
          <a:p>
            <a:pPr marL="0" marR="0" indent="0" algn="just">
              <a:lnSpc>
                <a:spcPct val="150000"/>
              </a:lnSpc>
              <a:spcBef>
                <a:spcPts val="0"/>
              </a:spcBef>
              <a:spcAft>
                <a:spcPts val="0"/>
              </a:spcAft>
              <a:buNone/>
            </a:pPr>
            <a:r>
              <a:rPr lang="zh-CN" altLang="en-US" sz="2000" kern="0" dirty="0">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    选择作品中精灵主题、爱情主题的旋律进行哼唱，思考它们表达了相应主题的哪些特点。</a:t>
            </a:r>
            <a:endParaRPr lang="zh-CN" altLang="en-US" sz="20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p>
            <a:pPr marL="0" marR="0" indent="0" algn="l" fontAlgn="base">
              <a:lnSpc>
                <a:spcPct val="150000"/>
              </a:lnSpc>
              <a:spcBef>
                <a:spcPts val="0"/>
              </a:spcBef>
              <a:spcAft>
                <a:spcPts val="0"/>
              </a:spcAft>
              <a:buNone/>
            </a:pPr>
            <a:r>
              <a:rPr lang="zh-CN" altLang="en-US" sz="2000" kern="0" dirty="0">
                <a:solidFill>
                  <a:schemeClr val="tx1"/>
                </a:solidFill>
                <a:effectLst/>
                <a:latin typeface="宋体" panose="02010600030101010101" pitchFamily="2" charset="-122"/>
                <a:ea typeface="宋体" panose="02010600030101010101" pitchFamily="2" charset="-122"/>
                <a:cs typeface="Times New Roman" panose="02020603050405020304" pitchFamily="18" charset="0"/>
              </a:rPr>
              <a:t>    不同主题的色彩是用什么乐器和方式表达的？</a:t>
            </a:r>
            <a:endParaRPr lang="zh-CN" altLang="en-US" sz="2000" kern="100" dirty="0">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p>
            <a:pPr>
              <a:lnSpc>
                <a:spcPct val="150000"/>
              </a:lnSpc>
            </a:pPr>
            <a:endParaRPr lang="zh-CN" altLang="en-US" sz="2400" dirty="0">
              <a:solidFill>
                <a:schemeClr val="tx1"/>
              </a:solidFill>
            </a:endParaRPr>
          </a:p>
        </p:txBody>
      </p:sp>
      <p:sp>
        <p:nvSpPr>
          <p:cNvPr id="6" name="矩形: 圆角 5">
            <a:extLst>
              <a:ext uri="{FF2B5EF4-FFF2-40B4-BE49-F238E27FC236}">
                <a16:creationId xmlns:a16="http://schemas.microsoft.com/office/drawing/2014/main" id="{91D6323A-E2F3-F078-9CD0-A34479CD3A29}"/>
              </a:ext>
            </a:extLst>
          </p:cNvPr>
          <p:cNvSpPr/>
          <p:nvPr/>
        </p:nvSpPr>
        <p:spPr>
          <a:xfrm>
            <a:off x="0" y="0"/>
            <a:ext cx="4401671" cy="111120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5400" dirty="0"/>
              <a:t>唱奏表演</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COMMONDATA" val="eyJoZGlkIjoiMTY2ZTZmMjYxN2Q5ZjJiODRjNDY1ZWYzOWViZmU3N2IifQ=="/>
</p:tagLst>
</file>

<file path=ppt/theme/theme1.xml><?xml version="1.0" encoding="utf-8"?>
<a:theme xmlns:a="http://schemas.openxmlformats.org/drawingml/2006/main" name="平面">
  <a:themeElements>
    <a:clrScheme name="平面">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平面">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平面">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平面</Template>
  <TotalTime>580</TotalTime>
  <Words>1526</Words>
  <Application>Microsoft Office PowerPoint</Application>
  <PresentationFormat>宽屏</PresentationFormat>
  <Paragraphs>92</Paragraphs>
  <Slides>28</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28</vt:i4>
      </vt:variant>
    </vt:vector>
  </HeadingPairs>
  <TitlesOfParts>
    <vt:vector size="37" baseType="lpstr">
      <vt:lpstr>FZFangSong-Z02</vt:lpstr>
      <vt:lpstr>FZHei-B01</vt:lpstr>
      <vt:lpstr>华文新魏</vt:lpstr>
      <vt:lpstr>宋体</vt:lpstr>
      <vt:lpstr>Arial</vt:lpstr>
      <vt:lpstr>Calibri</vt:lpstr>
      <vt:lpstr>Trebuchet MS</vt:lpstr>
      <vt:lpstr>Wingdings 3</vt:lpstr>
      <vt:lpstr>平面</vt:lpstr>
      <vt:lpstr>第二单元《音乐与自然》 </vt:lpstr>
      <vt:lpstr>PowerPoint 演示文稿</vt:lpstr>
      <vt:lpstr>《春天的芭蕾》</vt:lpstr>
      <vt:lpstr>PowerPoint 演示文稿</vt:lpstr>
      <vt:lpstr>PowerPoint 演示文稿</vt:lpstr>
      <vt:lpstr>PowerPoint 演示文稿</vt:lpstr>
      <vt:lpstr>PowerPoint 演示文稿</vt:lpstr>
      <vt:lpstr>《仲夏夜之梦》序曲</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主奏乐器：高胡，音色明朗清澈。  </vt:lpstr>
      <vt:lpstr>PowerPoint 演示文稿</vt:lpstr>
      <vt:lpstr>《我爱你，塞北的雪》</vt:lpstr>
      <vt:lpstr>PowerPoint 演示文稿</vt:lpstr>
      <vt:lpstr>PowerPoint 演示文稿</vt:lpstr>
      <vt:lpstr>PowerPoint 演示文稿</vt:lpstr>
      <vt:lpstr>总  结</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第二单元《音乐与自然》 </dc:title>
  <dc:creator>xiao xin</dc:creator>
  <cp:lastModifiedBy>郑东方</cp:lastModifiedBy>
  <cp:revision>94</cp:revision>
  <dcterms:created xsi:type="dcterms:W3CDTF">2022-08-23T08:43:00Z</dcterms:created>
  <dcterms:modified xsi:type="dcterms:W3CDTF">2023-06-06T03:17:59Z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6CFA3F1D100447B99E063B6E45220672</vt:lpwstr>
  </property>
  <property fmtid="{D5CDD505-2E9C-101B-9397-08002B2CF9AE}" pid="3" name="KSOProductBuildVer">
    <vt:lpwstr>2052-11.1.0.12302</vt:lpwstr>
  </property>
</Properties>
</file>