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68" r:id="rId3"/>
    <p:sldId id="290" r:id="rId4"/>
    <p:sldId id="306" r:id="rId5"/>
    <p:sldId id="309" r:id="rId6"/>
    <p:sldId id="311" r:id="rId7"/>
    <p:sldId id="310" r:id="rId8"/>
    <p:sldId id="314" r:id="rId9"/>
    <p:sldId id="315" r:id="rId10"/>
    <p:sldId id="318" r:id="rId11"/>
    <p:sldId id="316" r:id="rId12"/>
    <p:sldId id="317" r:id="rId13"/>
    <p:sldId id="269" r:id="rId14"/>
    <p:sldId id="27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7A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32" y="150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E04836-3ADE-4985-B098-62BF30809D91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434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53AA86A-6092-411B-9034-2DC7FB713C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066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27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6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2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72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8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0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001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5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6413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1037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  <a:sym typeface="方正兰亭粗黑_GBK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en-US" dirty="0"/>
              <a:t>第二级</a:t>
            </a:r>
            <a:endParaRPr lang="zh-CN" altLang="zh-CN" dirty="0"/>
          </a:p>
          <a:p>
            <a:pPr lvl="2"/>
            <a:r>
              <a:rPr lang="zh-CN" altLang="en-US" dirty="0"/>
              <a:t>第三级</a:t>
            </a:r>
            <a:endParaRPr lang="zh-CN" altLang="zh-CN" dirty="0"/>
          </a:p>
          <a:p>
            <a:pPr lvl="3"/>
            <a:r>
              <a:rPr lang="zh-CN" altLang="en-US" dirty="0"/>
              <a:t>第四级</a:t>
            </a:r>
            <a:endParaRPr lang="zh-CN" altLang="zh-CN" dirty="0"/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panose="02010600030101010101" pitchFamily="2" charset="-122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方正兰亭粗黑_GBK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方正兰亭粗黑_GBK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1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16"/>
          <p:cNvSpPr/>
          <p:nvPr/>
        </p:nvSpPr>
        <p:spPr>
          <a:xfrm rot="-2772640">
            <a:off x="-391254" y="1176760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grpSp>
        <p:nvGrpSpPr>
          <p:cNvPr id="2" name="组合 39"/>
          <p:cNvGrpSpPr/>
          <p:nvPr/>
        </p:nvGrpSpPr>
        <p:grpSpPr>
          <a:xfrm>
            <a:off x="2792413" y="2027238"/>
            <a:ext cx="9193212" cy="1466850"/>
            <a:chOff x="3569676" y="2013438"/>
            <a:chExt cx="7570177" cy="1466484"/>
          </a:xfrm>
        </p:grpSpPr>
        <p:sp>
          <p:nvSpPr>
            <p:cNvPr id="4127" name="任意多边形 61"/>
            <p:cNvSpPr/>
            <p:nvPr/>
          </p:nvSpPr>
          <p:spPr>
            <a:xfrm rot="-5400000">
              <a:off x="6831623" y="-1046284"/>
              <a:ext cx="1046282" cy="7570177"/>
            </a:xfrm>
            <a:custGeom>
              <a:avLst/>
              <a:gdLst>
                <a:gd name="txL" fmla="*/ 0 w 1594705"/>
                <a:gd name="txT" fmla="*/ 0 h 10849808"/>
                <a:gd name="txR" fmla="*/ 1594705 w 1594705"/>
                <a:gd name="txB" fmla="*/ 10849808 h 10849808"/>
              </a:gdLst>
              <a:ahLst/>
              <a:cxnLst>
                <a:cxn ang="0">
                  <a:pos x="10150" y="5307"/>
                </a:cxn>
                <a:cxn ang="0">
                  <a:pos x="10150" y="133266"/>
                </a:cxn>
                <a:cxn ang="0">
                  <a:pos x="10150" y="133266"/>
                </a:cxn>
                <a:cxn ang="0">
                  <a:pos x="10150" y="134735"/>
                </a:cxn>
                <a:cxn ang="0">
                  <a:pos x="5076" y="144430"/>
                </a:cxn>
                <a:cxn ang="0">
                  <a:pos x="0" y="134735"/>
                </a:cxn>
                <a:cxn ang="0">
                  <a:pos x="0" y="116099"/>
                </a:cxn>
                <a:cxn ang="0">
                  <a:pos x="1" y="116099"/>
                </a:cxn>
                <a:cxn ang="0">
                  <a:pos x="1" y="0"/>
                </a:cxn>
              </a:cxnLst>
              <a:rect l="txL" t="txT" r="txR" b="txB"/>
              <a:pathLst>
                <a:path w="1594705" h="10849808">
                  <a:moveTo>
                    <a:pt x="1594705" y="398675"/>
                  </a:moveTo>
                  <a:lnTo>
                    <a:pt x="1594705" y="10011102"/>
                  </a:lnTo>
                  <a:lnTo>
                    <a:pt x="1594704" y="10011102"/>
                  </a:lnTo>
                  <a:lnTo>
                    <a:pt x="1594704" y="10121470"/>
                  </a:lnTo>
                  <a:lnTo>
                    <a:pt x="797352" y="10849808"/>
                  </a:lnTo>
                  <a:lnTo>
                    <a:pt x="0" y="10121470"/>
                  </a:lnTo>
                  <a:lnTo>
                    <a:pt x="0" y="8721492"/>
                  </a:lnTo>
                  <a:lnTo>
                    <a:pt x="2" y="8721492"/>
                  </a:lnTo>
                  <a:lnTo>
                    <a:pt x="2" y="0"/>
                  </a:lnTo>
                  <a:lnTo>
                    <a:pt x="1594705" y="398675"/>
                  </a:lnTo>
                  <a:close/>
                </a:path>
              </a:pathLst>
            </a:custGeom>
            <a:solidFill>
              <a:srgbClr val="00CAF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28" name="组合 33"/>
            <p:cNvGrpSpPr/>
            <p:nvPr/>
          </p:nvGrpSpPr>
          <p:grpSpPr>
            <a:xfrm>
              <a:off x="4334607" y="2013438"/>
              <a:ext cx="1698380" cy="1466484"/>
              <a:chOff x="4229832" y="4338149"/>
              <a:chExt cx="2295525" cy="2254250"/>
            </a:xfrm>
          </p:grpSpPr>
          <p:sp>
            <p:nvSpPr>
              <p:cNvPr id="4129" name="梯形 54"/>
              <p:cNvSpPr/>
              <p:nvPr/>
            </p:nvSpPr>
            <p:spPr>
              <a:xfrm flipV="1">
                <a:off x="6365020" y="4338149"/>
                <a:ext cx="160337" cy="32385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" name="梯形 55"/>
              <p:cNvSpPr/>
              <p:nvPr/>
            </p:nvSpPr>
            <p:spPr>
              <a:xfrm>
                <a:off x="4229832" y="6257436"/>
                <a:ext cx="160338" cy="322263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平行四边形 56"/>
              <p:cNvSpPr/>
              <p:nvPr/>
            </p:nvSpPr>
            <p:spPr>
              <a:xfrm>
                <a:off x="4294920" y="4338149"/>
                <a:ext cx="2155825" cy="2254250"/>
              </a:xfrm>
              <a:prstGeom prst="parallelogram">
                <a:avLst>
                  <a:gd name="adj" fmla="val 25000"/>
                </a:avLst>
              </a:prstGeom>
              <a:solidFill>
                <a:srgbClr val="EE0F68"/>
              </a:solidFill>
              <a:ln w="12700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  <a:sym typeface="方正兰亭粗黑_GBK" charset="-122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8" name="TextBox 12"/>
          <p:cNvSpPr/>
          <p:nvPr/>
        </p:nvSpPr>
        <p:spPr>
          <a:xfrm>
            <a:off x="5980113" y="2411413"/>
            <a:ext cx="4924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听辨两首音乐作品片段</a:t>
            </a: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grpSp>
        <p:nvGrpSpPr>
          <p:cNvPr id="4" name="组合 40"/>
          <p:cNvGrpSpPr/>
          <p:nvPr/>
        </p:nvGrpSpPr>
        <p:grpSpPr>
          <a:xfrm>
            <a:off x="1566863" y="4141788"/>
            <a:ext cx="10418762" cy="1466850"/>
            <a:chOff x="3569676" y="2013438"/>
            <a:chExt cx="7570177" cy="1466484"/>
          </a:xfrm>
        </p:grpSpPr>
        <p:sp>
          <p:nvSpPr>
            <p:cNvPr id="4122" name="任意多边形 61"/>
            <p:cNvSpPr/>
            <p:nvPr/>
          </p:nvSpPr>
          <p:spPr>
            <a:xfrm rot="-5400000">
              <a:off x="6831623" y="-1046284"/>
              <a:ext cx="1046282" cy="7570177"/>
            </a:xfrm>
            <a:custGeom>
              <a:avLst/>
              <a:gdLst>
                <a:gd name="txL" fmla="*/ 0 w 1594705"/>
                <a:gd name="txT" fmla="*/ 0 h 10849808"/>
                <a:gd name="txR" fmla="*/ 1594705 w 1594705"/>
                <a:gd name="txB" fmla="*/ 10849808 h 10849808"/>
              </a:gdLst>
              <a:ahLst/>
              <a:cxnLst>
                <a:cxn ang="0">
                  <a:pos x="10150" y="5307"/>
                </a:cxn>
                <a:cxn ang="0">
                  <a:pos x="10150" y="133266"/>
                </a:cxn>
                <a:cxn ang="0">
                  <a:pos x="10150" y="133266"/>
                </a:cxn>
                <a:cxn ang="0">
                  <a:pos x="10150" y="134735"/>
                </a:cxn>
                <a:cxn ang="0">
                  <a:pos x="5076" y="144430"/>
                </a:cxn>
                <a:cxn ang="0">
                  <a:pos x="0" y="134735"/>
                </a:cxn>
                <a:cxn ang="0">
                  <a:pos x="0" y="116099"/>
                </a:cxn>
                <a:cxn ang="0">
                  <a:pos x="1" y="116099"/>
                </a:cxn>
                <a:cxn ang="0">
                  <a:pos x="1" y="0"/>
                </a:cxn>
              </a:cxnLst>
              <a:rect l="txL" t="txT" r="txR" b="txB"/>
              <a:pathLst>
                <a:path w="1594705" h="10849808">
                  <a:moveTo>
                    <a:pt x="1594705" y="398675"/>
                  </a:moveTo>
                  <a:lnTo>
                    <a:pt x="1594705" y="10011102"/>
                  </a:lnTo>
                  <a:lnTo>
                    <a:pt x="1594704" y="10011102"/>
                  </a:lnTo>
                  <a:lnTo>
                    <a:pt x="1594704" y="10121470"/>
                  </a:lnTo>
                  <a:lnTo>
                    <a:pt x="797352" y="10849808"/>
                  </a:lnTo>
                  <a:lnTo>
                    <a:pt x="0" y="10121470"/>
                  </a:lnTo>
                  <a:lnTo>
                    <a:pt x="0" y="8721492"/>
                  </a:lnTo>
                  <a:lnTo>
                    <a:pt x="2" y="8721492"/>
                  </a:lnTo>
                  <a:lnTo>
                    <a:pt x="2" y="0"/>
                  </a:lnTo>
                  <a:lnTo>
                    <a:pt x="1594705" y="398675"/>
                  </a:lnTo>
                  <a:close/>
                </a:path>
              </a:pathLst>
            </a:custGeom>
            <a:solidFill>
              <a:srgbClr val="00CAF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23" name="组合 33"/>
            <p:cNvGrpSpPr/>
            <p:nvPr/>
          </p:nvGrpSpPr>
          <p:grpSpPr>
            <a:xfrm>
              <a:off x="4334611" y="2013438"/>
              <a:ext cx="1698382" cy="1466484"/>
              <a:chOff x="4229832" y="4338149"/>
              <a:chExt cx="2295525" cy="2254250"/>
            </a:xfrm>
          </p:grpSpPr>
          <p:sp>
            <p:nvSpPr>
              <p:cNvPr id="4124" name="梯形 54"/>
              <p:cNvSpPr/>
              <p:nvPr/>
            </p:nvSpPr>
            <p:spPr>
              <a:xfrm flipV="1">
                <a:off x="6365020" y="4338149"/>
                <a:ext cx="160337" cy="32385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梯形 55"/>
              <p:cNvSpPr/>
              <p:nvPr/>
            </p:nvSpPr>
            <p:spPr>
              <a:xfrm>
                <a:off x="4229832" y="6257436"/>
                <a:ext cx="160338" cy="322263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平行四边形 56"/>
              <p:cNvSpPr/>
              <p:nvPr/>
            </p:nvSpPr>
            <p:spPr>
              <a:xfrm>
                <a:off x="4294920" y="4338149"/>
                <a:ext cx="2155825" cy="2254250"/>
              </a:xfrm>
              <a:prstGeom prst="parallelogram">
                <a:avLst>
                  <a:gd name="adj" fmla="val 25000"/>
                </a:avLst>
              </a:prstGeom>
              <a:solidFill>
                <a:srgbClr val="EE0F68"/>
              </a:solidFill>
              <a:ln w="12700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  <a:sym typeface="方正兰亭粗黑_GBK" charset="-122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7" name="TextBox 12"/>
          <p:cNvSpPr/>
          <p:nvPr/>
        </p:nvSpPr>
        <p:spPr>
          <a:xfrm>
            <a:off x="5196816" y="4548698"/>
            <a:ext cx="57975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听到了什么乐器？</a:t>
            </a:r>
          </a:p>
        </p:txBody>
      </p:sp>
      <p:sp>
        <p:nvSpPr>
          <p:cNvPr id="48" name="TextBox 12"/>
          <p:cNvSpPr/>
          <p:nvPr/>
        </p:nvSpPr>
        <p:spPr>
          <a:xfrm>
            <a:off x="3186135" y="4125343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A2F141-C453-4782-D2CF-4A7295DD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角三角形 4">
            <a:extLst>
              <a:ext uri="{FF2B5EF4-FFF2-40B4-BE49-F238E27FC236}">
                <a16:creationId xmlns:a16="http://schemas.microsoft.com/office/drawing/2014/main" id="{CBC3D073-7A4E-6374-C842-A7468B5ED79A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1B61070-07C0-1F9B-895D-A17681A2468D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分析欣赏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9EEC32-8DF7-CD18-E9C0-9EC14D1325F8}"/>
              </a:ext>
            </a:extLst>
          </p:cNvPr>
          <p:cNvSpPr txBox="1"/>
          <p:nvPr/>
        </p:nvSpPr>
        <p:spPr>
          <a:xfrm>
            <a:off x="3515428" y="783799"/>
            <a:ext cx="8034216" cy="557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筝曲《渔舟唱晚》取材于古曲《归去来兮》，在《归去来兮》的基础上，经过几代古筝演奏家的编创，不仅延续了原作的基本情绪，更在演奏技巧上不断提升，意境空灵，余韵悠长。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乐曲以宫调式、徵调式为基础，分为三个乐段。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</a:t>
            </a:r>
            <a:r>
              <a:rPr lang="zh-CN" altLang="en-US" sz="2000" b="1" dirty="0"/>
              <a:t>第一乐段</a:t>
            </a:r>
            <a:r>
              <a:rPr lang="zh-CN" altLang="en-US" sz="2000" dirty="0"/>
              <a:t>为慢板，呈示主题。左手“揉”“吟”“按”“滑”等技法，充分发挥了古筝的演奏特点，以声补韵，使音乐韵味更加醇厚。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</a:t>
            </a:r>
            <a:r>
              <a:rPr lang="zh-CN" altLang="en-US" sz="2000" b="1" dirty="0"/>
              <a:t>第二乐段</a:t>
            </a:r>
            <a:r>
              <a:rPr lang="zh-CN" altLang="en-US" sz="2000" dirty="0"/>
              <a:t>慢起渐快，旋律以模进发展，加之古筝特有的花指，使音乐连贯性更强，层次感更分明，在力度和速度上都与第一乐段有着明显的对比，将音乐逐渐推向高潮。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       </a:t>
            </a:r>
            <a:r>
              <a:rPr lang="zh-CN" altLang="en-US" sz="2000" b="1" dirty="0"/>
              <a:t>第三乐段</a:t>
            </a:r>
            <a:r>
              <a:rPr lang="zh-CN" altLang="en-US" sz="2000" dirty="0"/>
              <a:t>是尾声，由刮奏衔接，使热烈的气氛缓和下来，旋律含蓄动人，最后结束在宫调式的主音上，曲终而意未尽，给人以回味无穷之感。</a:t>
            </a:r>
          </a:p>
        </p:txBody>
      </p:sp>
    </p:spTree>
    <p:extLst>
      <p:ext uri="{BB962C8B-B14F-4D97-AF65-F5344CB8AC3E}">
        <p14:creationId xmlns:p14="http://schemas.microsoft.com/office/powerpoint/2010/main" val="211247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9BF905-5DE2-3626-70E5-EE75F6B2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角三角形 4">
            <a:extLst>
              <a:ext uri="{FF2B5EF4-FFF2-40B4-BE49-F238E27FC236}">
                <a16:creationId xmlns:a16="http://schemas.microsoft.com/office/drawing/2014/main" id="{138C1DBE-9FAE-84D8-BFD1-541958453ECC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D2BC80D-676F-5743-6046-4E0E359669B0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文化理解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FBCC0A-7066-A438-AB7F-DB6440EA5D25}"/>
              </a:ext>
            </a:extLst>
          </p:cNvPr>
          <p:cNvSpPr txBox="1"/>
          <p:nvPr/>
        </p:nvSpPr>
        <p:spPr>
          <a:xfrm>
            <a:off x="3251200" y="1521322"/>
            <a:ext cx="7596554" cy="3725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</a:t>
            </a:r>
            <a:r>
              <a:rPr lang="zh-CN" altLang="en-US" sz="2000" dirty="0"/>
              <a:t>《渔舟唱晚》的曲名取自唐代诗人王勃的著名诗作《滕王阁序》，</a:t>
            </a:r>
            <a:r>
              <a:rPr lang="zh-CN" altLang="en-US" sz="2000" dirty="0">
                <a:solidFill>
                  <a:srgbClr val="FF3399"/>
                </a:solidFill>
              </a:rPr>
              <a:t>“落霞与孤鹜齐飞，秋水共长天一色。渔舟唱晚，响穷彭蠡之滨；雁阵惊寒，声断衡阳之浦”</a:t>
            </a:r>
            <a:r>
              <a:rPr lang="zh-CN" altLang="en-US" sz="2000" dirty="0"/>
              <a:t>。该句意为“落日映射下的彩霞与孤独的野鸭一齐飞翔，秋天的江水和辽阔的天空连成一片，浑然一色。傍晚时分，渔夫在渔船上歌唱，那歌声响彻鄱阳湖畔；深秋时节，雁群感到寒意而发出惊叫，哀鸣声一直持续到衡阳水滨”。诗作气韵无穷，筝曲诗意盎然。诗与乐，作为中华优秀传统文化的重要形式，跨越时间与空间，交相呼应，熠熠生辉。</a:t>
            </a:r>
          </a:p>
        </p:txBody>
      </p:sp>
    </p:spTree>
    <p:extLst>
      <p:ext uri="{BB962C8B-B14F-4D97-AF65-F5344CB8AC3E}">
        <p14:creationId xmlns:p14="http://schemas.microsoft.com/office/powerpoint/2010/main" val="40380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4100" name="TextBox 16"/>
          <p:cNvSpPr/>
          <p:nvPr/>
        </p:nvSpPr>
        <p:spPr>
          <a:xfrm rot="-2772640">
            <a:off x="-391254" y="1176760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课堂小结</a:t>
            </a:r>
          </a:p>
        </p:txBody>
      </p:sp>
      <p:grpSp>
        <p:nvGrpSpPr>
          <p:cNvPr id="6" name="Group 32"/>
          <p:cNvGrpSpPr/>
          <p:nvPr/>
        </p:nvGrpSpPr>
        <p:grpSpPr>
          <a:xfrm rot="-2847332">
            <a:off x="9524278" y="4910219"/>
            <a:ext cx="2206625" cy="225425"/>
            <a:chOff x="0" y="0"/>
            <a:chExt cx="6705601" cy="531495"/>
          </a:xfrm>
        </p:grpSpPr>
        <p:sp>
          <p:nvSpPr>
            <p:cNvPr id="4110" name="Rounded Rectangle 33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1" name="Isosceles Triangle 12"/>
            <p:cNvSpPr/>
            <p:nvPr/>
          </p:nvSpPr>
          <p:spPr>
            <a:xfrm rot="-5400000">
              <a:off x="128131" y="92181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872850" y="1121997"/>
                </a:cxn>
                <a:cxn ang="0">
                  <a:pos x="872850" y="1644477"/>
                </a:cxn>
                <a:cxn ang="0">
                  <a:pos x="872847" y="1644477"/>
                </a:cxn>
                <a:cxn ang="0">
                  <a:pos x="872847" y="3628381"/>
                </a:cxn>
                <a:cxn ang="0">
                  <a:pos x="0" y="3628381"/>
                </a:cxn>
                <a:cxn ang="0">
                  <a:pos x="0" y="1550301"/>
                </a:cxn>
                <a:cxn ang="0">
                  <a:pos x="1" y="1550301"/>
                </a:cxn>
                <a:cxn ang="0">
                  <a:pos x="1" y="1121997"/>
                </a:cxn>
                <a:cxn ang="0">
                  <a:pos x="391168" y="0"/>
                </a:cxn>
                <a:cxn ang="0">
                  <a:pos x="481710" y="0"/>
                </a:cxn>
                <a:cxn ang="0">
                  <a:pos x="872850" y="1121997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2" name="Rounded Rectangle 35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3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4987489" y="7319074"/>
                </a:cxn>
                <a:cxn ang="0">
                  <a:pos x="0" y="7319074"/>
                </a:cxn>
                <a:cxn ang="0">
                  <a:pos x="1759413" y="0"/>
                </a:cxn>
                <a:cxn ang="0">
                  <a:pos x="3228072" y="0"/>
                </a:cxn>
                <a:cxn ang="0">
                  <a:pos x="4987489" y="731907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4" name="Freeform 37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5" name="Rectangle 38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6" name="Rounded Rectangle 39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7" name="Rounded Rectangle 40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8" name="Rounded Rectangle 41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4119" name="Group 42"/>
            <p:cNvGrpSpPr/>
            <p:nvPr/>
          </p:nvGrpSpPr>
          <p:grpSpPr>
            <a:xfrm>
              <a:off x="4767243" y="256179"/>
              <a:ext cx="1511430" cy="55159"/>
              <a:chOff x="0" y="0"/>
              <a:chExt cx="1706048" cy="55159"/>
            </a:xfrm>
          </p:grpSpPr>
          <p:sp>
            <p:nvSpPr>
              <p:cNvPr id="4120" name="Straight Connector 43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4121" name="Straight Connector 44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</p:grpSp>
      </p:grp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3314" y="1043799"/>
            <a:ext cx="8804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本节课的两首作品都离不开中国的诗词，中国是诗的国度，“诗意”乃“言外之味”“声外之响”，把诗词做以歌曲、音乐，使得古韵更加悠扬。</a:t>
            </a:r>
          </a:p>
          <a:p>
            <a:r>
              <a:rPr lang="en-US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清丽的作品风格和雅致的意境使它们成为中国民族音乐的瑰宝。</a:t>
            </a:r>
            <a:endParaRPr lang="en-US" altLang="zh-CN" sz="3200" dirty="0">
              <a:solidFill>
                <a:srgbClr val="FF33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252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13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AF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任意多边形 11"/>
          <p:cNvSpPr/>
          <p:nvPr/>
        </p:nvSpPr>
        <p:spPr>
          <a:xfrm rot="5400000">
            <a:off x="1474788" y="-1538287"/>
            <a:ext cx="7008812" cy="9959975"/>
          </a:xfrm>
          <a:custGeom>
            <a:avLst/>
            <a:gdLst>
              <a:gd name="txL" fmla="*/ 0 w 1511970"/>
              <a:gd name="txT" fmla="*/ 0 h 1174642"/>
              <a:gd name="txR" fmla="*/ 1511970 w 1511970"/>
              <a:gd name="txB" fmla="*/ 1174642 h 117464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511970" h="1174642">
                <a:moveTo>
                  <a:pt x="10588" y="1174642"/>
                </a:moveTo>
                <a:cubicBezTo>
                  <a:pt x="10589" y="1174640"/>
                  <a:pt x="10590" y="1174639"/>
                  <a:pt x="10591" y="1174637"/>
                </a:cubicBezTo>
                <a:cubicBezTo>
                  <a:pt x="11739" y="1104805"/>
                  <a:pt x="9443" y="735512"/>
                  <a:pt x="10591" y="665680"/>
                </a:cubicBezTo>
                <a:lnTo>
                  <a:pt x="0" y="677726"/>
                </a:lnTo>
                <a:lnTo>
                  <a:pt x="728441" y="0"/>
                </a:lnTo>
                <a:lnTo>
                  <a:pt x="1511970" y="507190"/>
                </a:lnTo>
                <a:lnTo>
                  <a:pt x="1508316" y="503043"/>
                </a:lnTo>
                <a:cubicBezTo>
                  <a:pt x="1508316" y="726909"/>
                  <a:pt x="1508315" y="950775"/>
                  <a:pt x="1508315" y="1174641"/>
                </a:cubicBezTo>
                <a:lnTo>
                  <a:pt x="1508315" y="1174642"/>
                </a:lnTo>
                <a:lnTo>
                  <a:pt x="10588" y="1174642"/>
                </a:lnTo>
                <a:close/>
              </a:path>
            </a:pathLst>
          </a:custGeom>
          <a:solidFill>
            <a:srgbClr val="EE0F68">
              <a:alpha val="100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TextBox 12"/>
          <p:cNvSpPr/>
          <p:nvPr/>
        </p:nvSpPr>
        <p:spPr>
          <a:xfrm>
            <a:off x="657225" y="2371725"/>
            <a:ext cx="83073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4" name="TextBox 13"/>
          <p:cNvSpPr/>
          <p:nvPr/>
        </p:nvSpPr>
        <p:spPr>
          <a:xfrm>
            <a:off x="3157117" y="3628770"/>
            <a:ext cx="6851650" cy="12618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古韵悠扬</a:t>
            </a: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17415" name="Oval 1"/>
          <p:cNvSpPr/>
          <p:nvPr/>
        </p:nvSpPr>
        <p:spPr>
          <a:xfrm>
            <a:off x="4259263" y="4351338"/>
            <a:ext cx="4240212" cy="1601787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45455" y="254534"/>
              </a:cxn>
              <a:cxn ang="0">
                <a:pos x="2392981" y="22911"/>
              </a:cxn>
              <a:cxn ang="0">
                <a:pos x="1228743" y="1126509"/>
              </a:cxn>
              <a:cxn ang="0">
                <a:pos x="3055327" y="717764"/>
              </a:cxn>
              <a:cxn ang="0">
                <a:pos x="2575069" y="1561358"/>
              </a:cxn>
              <a:cxn ang="0">
                <a:pos x="4242782" y="159927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6" name="Group 69"/>
          <p:cNvGrpSpPr/>
          <p:nvPr/>
        </p:nvGrpSpPr>
        <p:grpSpPr>
          <a:xfrm rot="-3000000">
            <a:off x="7545388" y="3667125"/>
            <a:ext cx="5453062" cy="431800"/>
            <a:chOff x="0" y="0"/>
            <a:chExt cx="6705601" cy="531495"/>
          </a:xfrm>
        </p:grpSpPr>
        <p:sp>
          <p:nvSpPr>
            <p:cNvPr id="17417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18" name="Isosceles Triangle 12"/>
            <p:cNvSpPr/>
            <p:nvPr/>
          </p:nvSpPr>
          <p:spPr>
            <a:xfrm rot="-5400000">
              <a:off x="128131" y="92181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872850" y="1121997"/>
                </a:cxn>
                <a:cxn ang="0">
                  <a:pos x="872850" y="1644477"/>
                </a:cxn>
                <a:cxn ang="0">
                  <a:pos x="872847" y="1644477"/>
                </a:cxn>
                <a:cxn ang="0">
                  <a:pos x="872847" y="3628381"/>
                </a:cxn>
                <a:cxn ang="0">
                  <a:pos x="0" y="3628381"/>
                </a:cxn>
                <a:cxn ang="0">
                  <a:pos x="0" y="1550301"/>
                </a:cxn>
                <a:cxn ang="0">
                  <a:pos x="1" y="1550301"/>
                </a:cxn>
                <a:cxn ang="0">
                  <a:pos x="1" y="1121997"/>
                </a:cxn>
                <a:cxn ang="0">
                  <a:pos x="391168" y="0"/>
                </a:cxn>
                <a:cxn ang="0">
                  <a:pos x="481710" y="0"/>
                </a:cxn>
                <a:cxn ang="0">
                  <a:pos x="872850" y="1121997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0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4987489" y="7319074"/>
                </a:cxn>
                <a:cxn ang="0">
                  <a:pos x="0" y="7319074"/>
                </a:cxn>
                <a:cxn ang="0">
                  <a:pos x="1759413" y="0"/>
                </a:cxn>
                <a:cxn ang="0">
                  <a:pos x="3228072" y="0"/>
                </a:cxn>
                <a:cxn ang="0">
                  <a:pos x="4987489" y="731907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3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4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5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grpSp>
          <p:nvGrpSpPr>
            <p:cNvPr id="17426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7427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17428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2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直角三角形 4"/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TextBox 16"/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sp>
        <p:nvSpPr>
          <p:cNvPr id="38" name="TextBox 12"/>
          <p:cNvSpPr/>
          <p:nvPr/>
        </p:nvSpPr>
        <p:spPr>
          <a:xfrm>
            <a:off x="5434838" y="512065"/>
            <a:ext cx="4965065" cy="31638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>
              <a:buFont typeface="Wingdings" panose="05000000000000000000" charset="0"/>
              <a:buNone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r>
              <a:rPr lang="en-US" altLang="zh-CN" dirty="0">
                <a:latin typeface="+mj-ea"/>
                <a:ea typeface="+mj-ea"/>
              </a:rPr>
              <a:t>《</a:t>
            </a:r>
            <a:r>
              <a:rPr lang="zh-CN" altLang="zh-CN" dirty="0">
                <a:latin typeface="+mj-ea"/>
                <a:ea typeface="+mj-ea"/>
              </a:rPr>
              <a:t>阳关三叠</a:t>
            </a:r>
            <a:r>
              <a:rPr lang="en-US" altLang="zh-CN" dirty="0">
                <a:latin typeface="+mj-ea"/>
                <a:ea typeface="+mj-ea"/>
              </a:rPr>
              <a:t>》</a:t>
            </a:r>
          </a:p>
          <a:p>
            <a:pPr>
              <a:buFont typeface="Wingdings" panose="05000000000000000000" charset="0"/>
              <a:buChar char="l"/>
            </a:pPr>
            <a:r>
              <a:rPr lang="en-US" altLang="zh-CN" dirty="0">
                <a:latin typeface="+mj-ea"/>
                <a:ea typeface="+mj-ea"/>
              </a:rPr>
              <a:t>《</a:t>
            </a:r>
            <a:r>
              <a:rPr lang="zh-CN" altLang="zh-CN" dirty="0">
                <a:latin typeface="+mj-ea"/>
                <a:ea typeface="+mj-ea"/>
              </a:rPr>
              <a:t>渔舟唱晚</a:t>
            </a:r>
            <a:r>
              <a:rPr lang="en-US" altLang="zh-CN" dirty="0">
                <a:latin typeface="+mj-ea"/>
                <a:ea typeface="+mj-ea"/>
              </a:rPr>
              <a:t>》</a:t>
            </a:r>
            <a:endParaRPr lang="zh-CN" altLang="zh-CN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zh-CN" altLang="zh-CN" dirty="0">
              <a:latin typeface="+mj-ea"/>
              <a:ea typeface="+mj-ea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1D7FD9-A117-0EF0-B28F-9088B1442525}"/>
              </a:ext>
            </a:extLst>
          </p:cNvPr>
          <p:cNvSpPr txBox="1"/>
          <p:nvPr/>
        </p:nvSpPr>
        <p:spPr>
          <a:xfrm>
            <a:off x="3528695" y="2732361"/>
            <a:ext cx="5827236" cy="9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你能分辨出这两首作品的主奏乐器分别是什么吗？</a:t>
            </a:r>
            <a:endParaRPr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你能模仿出这些主奏乐器的演奏姿势吗？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084610" y="30359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《送元二使安西》</a:t>
            </a: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王维</a:t>
            </a: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渭城朝雨浥轻尘</a:t>
            </a:r>
            <a:r>
              <a:rPr lang="zh-CN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zh-CN" altLang="zh-CN" sz="32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客舍青青柳色新</a:t>
            </a:r>
            <a:r>
              <a:rPr lang="zh-CN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zh-CN" sz="32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劝君更尽一杯酒</a:t>
            </a:r>
            <a:r>
              <a:rPr lang="zh-CN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zh-CN" altLang="zh-CN" sz="32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西出阳关无故人</a:t>
            </a:r>
            <a:r>
              <a:rPr lang="zh-CN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zh-CN" sz="32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4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5683" b="10789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87D92C-F625-355D-6B9C-FDEA13D2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78" y="523875"/>
            <a:ext cx="75914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025" y="405297"/>
            <a:ext cx="5333267" cy="2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" b="7690"/>
          <a:stretch/>
        </p:blipFill>
        <p:spPr bwMode="auto">
          <a:xfrm>
            <a:off x="5126892" y="3135934"/>
            <a:ext cx="6979797" cy="34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3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018A226-545C-A387-D7D2-60553A749F28}"/>
              </a:ext>
            </a:extLst>
          </p:cNvPr>
          <p:cNvSpPr txBox="1"/>
          <p:nvPr/>
        </p:nvSpPr>
        <p:spPr>
          <a:xfrm>
            <a:off x="1179592" y="3691336"/>
            <a:ext cx="43465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effectLst/>
                <a:latin typeface="+mj-ea"/>
                <a:ea typeface="+mj-ea"/>
              </a:rPr>
              <a:t>    </a:t>
            </a:r>
            <a:r>
              <a:rPr lang="zh-CN" altLang="zh-CN" sz="2000" kern="100" dirty="0">
                <a:effectLst/>
                <a:latin typeface="+mj-ea"/>
                <a:ea typeface="+mj-ea"/>
              </a:rPr>
              <a:t>古琴，又称瑶琴、玉琴、七弦琴，是中国传统拨弦乐器，有三千年以上历史，属于八音中的丝。</a:t>
            </a:r>
            <a:endParaRPr lang="en-US" altLang="zh-CN" sz="2000" kern="100" dirty="0">
              <a:effectLst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effectLst/>
                <a:latin typeface="+mj-ea"/>
                <a:ea typeface="+mj-ea"/>
              </a:rPr>
              <a:t>    </a:t>
            </a:r>
            <a:r>
              <a:rPr lang="zh-CN" altLang="zh-CN" sz="2000" kern="100" dirty="0">
                <a:effectLst/>
                <a:latin typeface="+mj-ea"/>
                <a:ea typeface="+mj-ea"/>
              </a:rPr>
              <a:t>古琴音域宽广，音色深沉，余音悠远。</a:t>
            </a:r>
          </a:p>
          <a:p>
            <a:endParaRPr lang="zh-CN" altLang="en-US" sz="3600" dirty="0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F5303183-355E-BEA7-C075-944AA519E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13247"/>
          <a:stretch/>
        </p:blipFill>
        <p:spPr>
          <a:xfrm>
            <a:off x="5804452" y="1687705"/>
            <a:ext cx="5982031" cy="4699993"/>
          </a:xfrm>
          <a:prstGeom prst="rect">
            <a:avLst/>
          </a:prstGeom>
        </p:spPr>
      </p:pic>
      <p:sp>
        <p:nvSpPr>
          <p:cNvPr id="2" name="直角三角形 4">
            <a:extLst>
              <a:ext uri="{FF2B5EF4-FFF2-40B4-BE49-F238E27FC236}">
                <a16:creationId xmlns:a16="http://schemas.microsoft.com/office/drawing/2014/main" id="{D3B76818-2963-972D-9A0B-98D130477733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0EDF4BB-B487-412B-20AD-641D0437A3A6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唱奏表演</a:t>
            </a:r>
          </a:p>
        </p:txBody>
      </p:sp>
    </p:spTree>
    <p:extLst>
      <p:ext uri="{BB962C8B-B14F-4D97-AF65-F5344CB8AC3E}">
        <p14:creationId xmlns:p14="http://schemas.microsoft.com/office/powerpoint/2010/main" val="327026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68706B-ABBF-43FE-3463-42F16840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角三角形 4">
            <a:extLst>
              <a:ext uri="{FF2B5EF4-FFF2-40B4-BE49-F238E27FC236}">
                <a16:creationId xmlns:a16="http://schemas.microsoft.com/office/drawing/2014/main" id="{9A5A0D29-0D86-5AFE-9EB2-6696A80D1D1E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04B2B5A-791C-A099-B9CE-C865156036F4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分析欣赏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E04120-81A2-68CF-A8C5-3865DDCCB47C}"/>
              </a:ext>
            </a:extLst>
          </p:cNvPr>
          <p:cNvSpPr txBox="1"/>
          <p:nvPr/>
        </p:nvSpPr>
        <p:spPr>
          <a:xfrm>
            <a:off x="2876062" y="2136522"/>
            <a:ext cx="8573476" cy="326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</a:t>
            </a:r>
            <a:r>
              <a:rPr lang="zh-CN" altLang="en-US" sz="2000" dirty="0"/>
              <a:t>琴歌《阳关三叠》的曲调交替运用了商调、宫调、羽调等调式，在王维原诗的基础上又补充了长短句以丰富琴歌的内容，从而形成两个乐段。歌曲完整演唱了三遍，情意绵绵，真切动人，饱含依依惜别的深情。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第一乐段是王维的原诗，商调式，分为起、承、转、合四个部分，层次分明、匀称。第二乐段为琴歌中补充的长短句部分，羽调式为主，词曲以原诗的意境为基础发展而成，充分表达出作者对即将远行的友人那种关怀、留恋的诚挚情感。</a:t>
            </a:r>
          </a:p>
        </p:txBody>
      </p:sp>
    </p:spTree>
    <p:extLst>
      <p:ext uri="{BB962C8B-B14F-4D97-AF65-F5344CB8AC3E}">
        <p14:creationId xmlns:p14="http://schemas.microsoft.com/office/powerpoint/2010/main" val="335753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000E15-7F30-9DA1-AF58-E3A1B551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角三角形 4">
            <a:extLst>
              <a:ext uri="{FF2B5EF4-FFF2-40B4-BE49-F238E27FC236}">
                <a16:creationId xmlns:a16="http://schemas.microsoft.com/office/drawing/2014/main" id="{A7EF139D-1564-3A75-95D6-C6D03A2E4B0C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FE3CDF2-1DC1-9E5D-BCA2-3F41EE618305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17F3F7-13AD-F1EB-B0BC-85C51784C8D0}"/>
              </a:ext>
            </a:extLst>
          </p:cNvPr>
          <p:cNvSpPr txBox="1"/>
          <p:nvPr/>
        </p:nvSpPr>
        <p:spPr>
          <a:xfrm>
            <a:off x="4353168" y="40671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       聆听乐曲，感受乐曲营造的舒缓氛围，并试着说一说乐曲描绘了怎样的画面。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015220-F0B7-9CC6-122D-F2F98DE2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98" y="1271923"/>
            <a:ext cx="5405426" cy="5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7943DE-48FB-0A64-3B86-3C7A8B09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角三角形 4">
            <a:extLst>
              <a:ext uri="{FF2B5EF4-FFF2-40B4-BE49-F238E27FC236}">
                <a16:creationId xmlns:a16="http://schemas.microsoft.com/office/drawing/2014/main" id="{988A00AB-A79D-BB66-17BD-B66D0D7A33C3}"/>
              </a:ext>
            </a:extLst>
          </p:cNvPr>
          <p:cNvSpPr/>
          <p:nvPr/>
        </p:nvSpPr>
        <p:spPr>
          <a:xfrm rot="5400000">
            <a:off x="-174928" y="174927"/>
            <a:ext cx="5009322" cy="4659465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46885143-E660-B0C6-B587-EDDFEF30F87C}"/>
              </a:ext>
            </a:extLst>
          </p:cNvPr>
          <p:cNvSpPr/>
          <p:nvPr/>
        </p:nvSpPr>
        <p:spPr>
          <a:xfrm rot="-2772640">
            <a:off x="-341973" y="1167379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唱奏表演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5F1B5B-2B86-3E93-459E-254649CF52F5}"/>
              </a:ext>
            </a:extLst>
          </p:cNvPr>
          <p:cNvSpPr txBox="1"/>
          <p:nvPr/>
        </p:nvSpPr>
        <p:spPr>
          <a:xfrm>
            <a:off x="3282462" y="1532982"/>
            <a:ext cx="8151446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    筝的演奏法主要分右手技法和左手技法。</a:t>
            </a:r>
            <a:endParaRPr lang="en-US" altLang="zh-CN" sz="20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    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右手的主要技法有：托、劈、勾、剔、抹、挑、摘、打、花、撮、轮、摇等。</a:t>
            </a:r>
            <a:endParaRPr lang="en-US" altLang="zh-CN" sz="20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    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左手的主要技法有：吟、颤、揉、按、推、滑、点、泛等。</a:t>
            </a:r>
            <a:endParaRPr lang="en-US" altLang="zh-CN" sz="20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    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筝的发音浑厚明亮，音韵优美华丽，善于表现行云流水的意境和细腻委婉的情调，常用于独奏、重奏、歌唱的伴奏及器乐合奏。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5966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4374e03-feea-4322-91eb-62dd2d582f27"/>
  <p:tag name="COMMONDATA" val="eyJoZGlkIjoiYmZjOWI4MzA1MDU5NTlhNTI4ZmUwZjgyOTBhZTQw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方正兰亭粗黑_GB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828</Words>
  <Application>Microsoft Office PowerPoint</Application>
  <PresentationFormat>宽屏</PresentationFormat>
  <Paragraphs>55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418-CAI978</vt:lpstr>
      <vt:lpstr>方正兰亭粗黑_GBK</vt:lpstr>
      <vt:lpstr>华文行楷</vt:lpstr>
      <vt:lpstr>宋体</vt:lpstr>
      <vt:lpstr>微软雅黑</vt:lpstr>
      <vt:lpstr>Arial</vt:lpstr>
      <vt:lpstr>Calibri Light</vt:lpstr>
      <vt:lpstr>Times New Roman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扁平纯静态粉蓝简洁清爽PPT模板</dc:title>
  <dc:creator>Sky123.Org</dc:creator>
  <cp:lastModifiedBy>王羽西</cp:lastModifiedBy>
  <cp:revision>124</cp:revision>
  <dcterms:created xsi:type="dcterms:W3CDTF">2014-02-27T14:33:00Z</dcterms:created>
  <dcterms:modified xsi:type="dcterms:W3CDTF">2023-06-06T06:20:54Z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197A94B03BA342C3A2CFC8EB36EC9ED1</vt:lpwstr>
  </property>
</Properties>
</file>