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268" r:id="rId3"/>
    <p:sldId id="290" r:id="rId4"/>
    <p:sldId id="273" r:id="rId5"/>
    <p:sldId id="315" r:id="rId6"/>
    <p:sldId id="323" r:id="rId7"/>
    <p:sldId id="324" r:id="rId8"/>
    <p:sldId id="322" r:id="rId9"/>
    <p:sldId id="316" r:id="rId10"/>
    <p:sldId id="318" r:id="rId11"/>
    <p:sldId id="325" r:id="rId12"/>
    <p:sldId id="269" r:id="rId13"/>
    <p:sldId id="276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AA8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132" y="150"/>
      </p:cViewPr>
      <p:guideLst>
        <p:guide orient="horz" pos="21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E04836-3ADE-4985-B098-62BF30809D91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14341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defTabSz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53AA86A-6092-411B-9034-2DC7FB713C9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宋体" panose="02010600030101010101" pitchFamily="2" charset="-122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0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849FC4-E4E2-4E28-AA37-B6F5CB28222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583FF35-2FD5-485A-8F09-0A00A4AEEDC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849FC4-E4E2-4E28-AA37-B6F5CB28222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583FF35-2FD5-485A-8F09-0A00A4AEEDC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849FC4-E4E2-4E28-AA37-B6F5CB28222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583FF35-2FD5-485A-8F09-0A00A4AEEDC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849FC4-E4E2-4E28-AA37-B6F5CB28222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583FF35-2FD5-485A-8F09-0A00A4AEEDC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7196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084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184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017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038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716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4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849FC4-E4E2-4E28-AA37-B6F5CB28222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583FF35-2FD5-485A-8F09-0A00A4AEEDC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2023/6/6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78728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4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25155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269617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849FC4-E4E2-4E28-AA37-B6F5CB28222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583FF35-2FD5-485A-8F09-0A00A4AEEDC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96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849FC4-E4E2-4E28-AA37-B6F5CB28222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583FF35-2FD5-485A-8F09-0A00A4AEEDC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849FC4-E4E2-4E28-AA37-B6F5CB28222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583FF35-2FD5-485A-8F09-0A00A4AEEDC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849FC4-E4E2-4E28-AA37-B6F5CB28222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583FF35-2FD5-485A-8F09-0A00A4AEEDC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849FC4-E4E2-4E28-AA37-B6F5CB28222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583FF35-2FD5-485A-8F09-0A00A4AEEDC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849FC4-E4E2-4E28-AA37-B6F5CB28222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583FF35-2FD5-485A-8F09-0A00A4AEEDC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849FC4-E4E2-4E28-AA37-B6F5CB28222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583FF35-2FD5-485A-8F09-0A00A4AEEDC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  <a:sym typeface="方正兰亭粗黑_GBK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849FC4-E4E2-4E28-AA37-B6F5CB28222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583FF35-2FD5-485A-8F09-0A00A4AEEDC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2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en-US" dirty="0"/>
              <a:t>第二级</a:t>
            </a:r>
            <a:endParaRPr lang="zh-CN" altLang="zh-CN" dirty="0"/>
          </a:p>
          <a:p>
            <a:pPr lvl="2"/>
            <a:r>
              <a:rPr lang="zh-CN" altLang="en-US" dirty="0"/>
              <a:t>第三级</a:t>
            </a:r>
            <a:endParaRPr lang="zh-CN" altLang="zh-CN" dirty="0"/>
          </a:p>
          <a:p>
            <a:pPr lvl="3"/>
            <a:r>
              <a:rPr lang="zh-CN" altLang="en-US" dirty="0"/>
              <a:t>第四级</a:t>
            </a:r>
            <a:endParaRPr lang="zh-CN" altLang="zh-CN" dirty="0"/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849FC4-E4E2-4E28-AA37-B6F5CB28222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583FF35-2FD5-485A-8F09-0A00A4AEEDC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panose="02010600030101010101" pitchFamily="2" charset="-122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cs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cs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cs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cs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>
          <a:solidFill>
            <a:schemeClr val="tx1"/>
          </a:solidFill>
          <a:latin typeface="+mn-lt"/>
          <a:ea typeface="+mn-ea"/>
          <a:cs typeface="宋体" panose="02010600030101010101" pitchFamily="2" charset="-122"/>
          <a:sym typeface="方正兰亭粗黑_GBK" charset="-122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sym typeface="方正兰亭粗黑_GBK" charset="-122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>
          <a:solidFill>
            <a:schemeClr val="tx1"/>
          </a:solidFill>
          <a:latin typeface="+mn-lt"/>
          <a:ea typeface="+mn-ea"/>
          <a:sym typeface="方正兰亭粗黑_GBK" charset="-122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>
          <a:solidFill>
            <a:schemeClr val="tx1"/>
          </a:solidFill>
          <a:latin typeface="+mn-lt"/>
          <a:ea typeface="+mn-ea"/>
          <a:sym typeface="方正兰亭粗黑_GBK" charset="-122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>
          <a:solidFill>
            <a:schemeClr val="tx1"/>
          </a:solidFill>
          <a:latin typeface="+mn-lt"/>
          <a:ea typeface="+mn-ea"/>
          <a:sym typeface="方正兰亭粗黑_GBK" charset="-122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方正兰亭粗黑_GBK" charset="-122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方正兰亭粗黑_GBK" charset="-122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方正兰亭粗黑_GBK" charset="-122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方正兰亭粗黑_GBK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40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  <a:t>1</a:t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直角三角形 4"/>
          <p:cNvSpPr/>
          <p:nvPr/>
        </p:nvSpPr>
        <p:spPr>
          <a:xfrm rot="5400000">
            <a:off x="-17341" y="17339"/>
            <a:ext cx="4352519" cy="4317841"/>
          </a:xfrm>
          <a:prstGeom prst="rtTriangle">
            <a:avLst/>
          </a:prstGeom>
          <a:solidFill>
            <a:srgbClr val="EE0F68"/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0" name="TextBox 16"/>
          <p:cNvSpPr/>
          <p:nvPr/>
        </p:nvSpPr>
        <p:spPr>
          <a:xfrm rot="-2772640">
            <a:off x="-391254" y="1207537"/>
            <a:ext cx="387985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聆听与感悟</a:t>
            </a:r>
          </a:p>
        </p:txBody>
      </p:sp>
      <p:grpSp>
        <p:nvGrpSpPr>
          <p:cNvPr id="2" name="组合 39"/>
          <p:cNvGrpSpPr/>
          <p:nvPr/>
        </p:nvGrpSpPr>
        <p:grpSpPr>
          <a:xfrm>
            <a:off x="2792413" y="2027238"/>
            <a:ext cx="9193212" cy="1466850"/>
            <a:chOff x="3569676" y="2013438"/>
            <a:chExt cx="7570177" cy="1466484"/>
          </a:xfrm>
        </p:grpSpPr>
        <p:sp>
          <p:nvSpPr>
            <p:cNvPr id="4127" name="任意多边形 61"/>
            <p:cNvSpPr/>
            <p:nvPr/>
          </p:nvSpPr>
          <p:spPr>
            <a:xfrm rot="-5400000">
              <a:off x="6831623" y="-1046284"/>
              <a:ext cx="1046282" cy="7570177"/>
            </a:xfrm>
            <a:custGeom>
              <a:avLst/>
              <a:gdLst>
                <a:gd name="txL" fmla="*/ 0 w 1594705"/>
                <a:gd name="txT" fmla="*/ 0 h 10849808"/>
                <a:gd name="txR" fmla="*/ 1594705 w 1594705"/>
                <a:gd name="txB" fmla="*/ 10849808 h 10849808"/>
              </a:gdLst>
              <a:ahLst/>
              <a:cxnLst>
                <a:cxn ang="0">
                  <a:pos x="10150" y="5307"/>
                </a:cxn>
                <a:cxn ang="0">
                  <a:pos x="10150" y="133266"/>
                </a:cxn>
                <a:cxn ang="0">
                  <a:pos x="10150" y="133266"/>
                </a:cxn>
                <a:cxn ang="0">
                  <a:pos x="10150" y="134735"/>
                </a:cxn>
                <a:cxn ang="0">
                  <a:pos x="5076" y="144430"/>
                </a:cxn>
                <a:cxn ang="0">
                  <a:pos x="0" y="134735"/>
                </a:cxn>
                <a:cxn ang="0">
                  <a:pos x="0" y="116099"/>
                </a:cxn>
                <a:cxn ang="0">
                  <a:pos x="1" y="116099"/>
                </a:cxn>
                <a:cxn ang="0">
                  <a:pos x="1" y="0"/>
                </a:cxn>
              </a:cxnLst>
              <a:rect l="txL" t="txT" r="txR" b="txB"/>
              <a:pathLst>
                <a:path w="1594705" h="10849808">
                  <a:moveTo>
                    <a:pt x="1594705" y="398675"/>
                  </a:moveTo>
                  <a:lnTo>
                    <a:pt x="1594705" y="10011102"/>
                  </a:lnTo>
                  <a:lnTo>
                    <a:pt x="1594704" y="10011102"/>
                  </a:lnTo>
                  <a:lnTo>
                    <a:pt x="1594704" y="10121470"/>
                  </a:lnTo>
                  <a:lnTo>
                    <a:pt x="797352" y="10849808"/>
                  </a:lnTo>
                  <a:lnTo>
                    <a:pt x="0" y="10121470"/>
                  </a:lnTo>
                  <a:lnTo>
                    <a:pt x="0" y="8721492"/>
                  </a:lnTo>
                  <a:lnTo>
                    <a:pt x="2" y="8721492"/>
                  </a:lnTo>
                  <a:lnTo>
                    <a:pt x="2" y="0"/>
                  </a:lnTo>
                  <a:lnTo>
                    <a:pt x="1594705" y="398675"/>
                  </a:lnTo>
                  <a:close/>
                </a:path>
              </a:pathLst>
            </a:custGeom>
            <a:solidFill>
              <a:srgbClr val="00CAF0">
                <a:alpha val="100000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28" name="组合 33"/>
            <p:cNvGrpSpPr/>
            <p:nvPr/>
          </p:nvGrpSpPr>
          <p:grpSpPr>
            <a:xfrm>
              <a:off x="4334607" y="2013438"/>
              <a:ext cx="1698380" cy="1466484"/>
              <a:chOff x="4229832" y="4338149"/>
              <a:chExt cx="2295525" cy="2254250"/>
            </a:xfrm>
          </p:grpSpPr>
          <p:sp>
            <p:nvSpPr>
              <p:cNvPr id="4129" name="梯形 54"/>
              <p:cNvSpPr/>
              <p:nvPr/>
            </p:nvSpPr>
            <p:spPr>
              <a:xfrm flipV="1">
                <a:off x="6365020" y="4338149"/>
                <a:ext cx="160337" cy="323850"/>
              </a:xfrm>
              <a:custGeom>
                <a:avLst/>
                <a:gdLst>
                  <a:gd name="txL" fmla="*/ 4500 w 21600"/>
                  <a:gd name="txT" fmla="*/ 4500 h 21600"/>
                  <a:gd name="txR" fmla="*/ 17100 w 21600"/>
                  <a:gd name="txB" fmla="*/ 17100 h 21600"/>
                </a:gdLst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>
                  <a:alpha val="50195"/>
                </a:srgbClr>
              </a:solidFill>
              <a:ln w="1270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0" name="梯形 55"/>
              <p:cNvSpPr/>
              <p:nvPr/>
            </p:nvSpPr>
            <p:spPr>
              <a:xfrm>
                <a:off x="4229832" y="6257436"/>
                <a:ext cx="160338" cy="322263"/>
              </a:xfrm>
              <a:custGeom>
                <a:avLst/>
                <a:gdLst>
                  <a:gd name="txL" fmla="*/ 4500 w 21600"/>
                  <a:gd name="txT" fmla="*/ 4500 h 21600"/>
                  <a:gd name="txR" fmla="*/ 17100 w 21600"/>
                  <a:gd name="txB" fmla="*/ 17100 h 21600"/>
                </a:gdLst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>
                  <a:alpha val="50195"/>
                </a:srgbClr>
              </a:solidFill>
              <a:ln w="1270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1" name="平行四边形 56"/>
              <p:cNvSpPr/>
              <p:nvPr/>
            </p:nvSpPr>
            <p:spPr>
              <a:xfrm>
                <a:off x="4294920" y="4338149"/>
                <a:ext cx="2155825" cy="2254250"/>
              </a:xfrm>
              <a:prstGeom prst="parallelogram">
                <a:avLst>
                  <a:gd name="adj" fmla="val 25000"/>
                </a:avLst>
              </a:prstGeom>
              <a:solidFill>
                <a:srgbClr val="EE0F68"/>
              </a:solidFill>
              <a:ln w="12700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  <a:cs typeface="宋体" panose="02010600030101010101" pitchFamily="2" charset="-122"/>
                    <a:sym typeface="方正兰亭粗黑_GBK" charset="-122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  <a:sym typeface="方正兰亭粗黑_GBK" charset="-122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  <a:sym typeface="方正兰亭粗黑_GBK" charset="-122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  <a:sym typeface="方正兰亭粗黑_GBK" charset="-122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  <a:sym typeface="方正兰亭粗黑_GBK" charset="-122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38" name="TextBox 12"/>
          <p:cNvSpPr/>
          <p:nvPr/>
        </p:nvSpPr>
        <p:spPr>
          <a:xfrm>
            <a:off x="5980113" y="2411413"/>
            <a:ext cx="49244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听辨四首音乐片段</a:t>
            </a:r>
          </a:p>
        </p:txBody>
      </p:sp>
      <p:sp>
        <p:nvSpPr>
          <p:cNvPr id="39" name="TextBox 12"/>
          <p:cNvSpPr/>
          <p:nvPr/>
        </p:nvSpPr>
        <p:spPr>
          <a:xfrm>
            <a:off x="4129088" y="2047875"/>
            <a:ext cx="1285875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418-CAI978" pitchFamily="2" charset="-122"/>
                <a:ea typeface="418-CAI978" pitchFamily="2" charset="-122"/>
                <a:sym typeface="418-CAI978" pitchFamily="2" charset="-122"/>
              </a:rPr>
              <a:t>聆听</a:t>
            </a:r>
          </a:p>
        </p:txBody>
      </p:sp>
      <p:grpSp>
        <p:nvGrpSpPr>
          <p:cNvPr id="4" name="组合 40"/>
          <p:cNvGrpSpPr/>
          <p:nvPr/>
        </p:nvGrpSpPr>
        <p:grpSpPr>
          <a:xfrm>
            <a:off x="1566863" y="4141788"/>
            <a:ext cx="10418762" cy="1466850"/>
            <a:chOff x="3569676" y="2013438"/>
            <a:chExt cx="7570177" cy="1466484"/>
          </a:xfrm>
        </p:grpSpPr>
        <p:sp>
          <p:nvSpPr>
            <p:cNvPr id="4122" name="任意多边形 61"/>
            <p:cNvSpPr/>
            <p:nvPr/>
          </p:nvSpPr>
          <p:spPr>
            <a:xfrm rot="-5400000">
              <a:off x="6831623" y="-1046284"/>
              <a:ext cx="1046282" cy="7570177"/>
            </a:xfrm>
            <a:custGeom>
              <a:avLst/>
              <a:gdLst>
                <a:gd name="txL" fmla="*/ 0 w 1594705"/>
                <a:gd name="txT" fmla="*/ 0 h 10849808"/>
                <a:gd name="txR" fmla="*/ 1594705 w 1594705"/>
                <a:gd name="txB" fmla="*/ 10849808 h 10849808"/>
              </a:gdLst>
              <a:ahLst/>
              <a:cxnLst>
                <a:cxn ang="0">
                  <a:pos x="10150" y="5307"/>
                </a:cxn>
                <a:cxn ang="0">
                  <a:pos x="10150" y="133266"/>
                </a:cxn>
                <a:cxn ang="0">
                  <a:pos x="10150" y="133266"/>
                </a:cxn>
                <a:cxn ang="0">
                  <a:pos x="10150" y="134735"/>
                </a:cxn>
                <a:cxn ang="0">
                  <a:pos x="5076" y="144430"/>
                </a:cxn>
                <a:cxn ang="0">
                  <a:pos x="0" y="134735"/>
                </a:cxn>
                <a:cxn ang="0">
                  <a:pos x="0" y="116099"/>
                </a:cxn>
                <a:cxn ang="0">
                  <a:pos x="1" y="116099"/>
                </a:cxn>
                <a:cxn ang="0">
                  <a:pos x="1" y="0"/>
                </a:cxn>
              </a:cxnLst>
              <a:rect l="txL" t="txT" r="txR" b="txB"/>
              <a:pathLst>
                <a:path w="1594705" h="10849808">
                  <a:moveTo>
                    <a:pt x="1594705" y="398675"/>
                  </a:moveTo>
                  <a:lnTo>
                    <a:pt x="1594705" y="10011102"/>
                  </a:lnTo>
                  <a:lnTo>
                    <a:pt x="1594704" y="10011102"/>
                  </a:lnTo>
                  <a:lnTo>
                    <a:pt x="1594704" y="10121470"/>
                  </a:lnTo>
                  <a:lnTo>
                    <a:pt x="797352" y="10849808"/>
                  </a:lnTo>
                  <a:lnTo>
                    <a:pt x="0" y="10121470"/>
                  </a:lnTo>
                  <a:lnTo>
                    <a:pt x="0" y="8721492"/>
                  </a:lnTo>
                  <a:lnTo>
                    <a:pt x="2" y="8721492"/>
                  </a:lnTo>
                  <a:lnTo>
                    <a:pt x="2" y="0"/>
                  </a:lnTo>
                  <a:lnTo>
                    <a:pt x="1594705" y="398675"/>
                  </a:lnTo>
                  <a:close/>
                </a:path>
              </a:pathLst>
            </a:custGeom>
            <a:solidFill>
              <a:srgbClr val="00CAF0">
                <a:alpha val="100000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grpSp>
          <p:nvGrpSpPr>
            <p:cNvPr id="4123" name="组合 33"/>
            <p:cNvGrpSpPr/>
            <p:nvPr/>
          </p:nvGrpSpPr>
          <p:grpSpPr>
            <a:xfrm>
              <a:off x="4334611" y="2013438"/>
              <a:ext cx="1698382" cy="1466484"/>
              <a:chOff x="4229832" y="4338149"/>
              <a:chExt cx="2295525" cy="2254250"/>
            </a:xfrm>
          </p:grpSpPr>
          <p:sp>
            <p:nvSpPr>
              <p:cNvPr id="4124" name="梯形 54"/>
              <p:cNvSpPr/>
              <p:nvPr/>
            </p:nvSpPr>
            <p:spPr>
              <a:xfrm flipV="1">
                <a:off x="6365020" y="4338149"/>
                <a:ext cx="160337" cy="323850"/>
              </a:xfrm>
              <a:custGeom>
                <a:avLst/>
                <a:gdLst>
                  <a:gd name="txL" fmla="*/ 4500 w 21600"/>
                  <a:gd name="txT" fmla="*/ 4500 h 21600"/>
                  <a:gd name="txR" fmla="*/ 17100 w 21600"/>
                  <a:gd name="txB" fmla="*/ 17100 h 21600"/>
                </a:gdLst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>
                  <a:alpha val="50195"/>
                </a:srgbClr>
              </a:solidFill>
              <a:ln w="1270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5" name="梯形 55"/>
              <p:cNvSpPr/>
              <p:nvPr/>
            </p:nvSpPr>
            <p:spPr>
              <a:xfrm>
                <a:off x="4229832" y="6257436"/>
                <a:ext cx="160338" cy="322263"/>
              </a:xfrm>
              <a:custGeom>
                <a:avLst/>
                <a:gdLst>
                  <a:gd name="txL" fmla="*/ 4500 w 21600"/>
                  <a:gd name="txT" fmla="*/ 4500 h 21600"/>
                  <a:gd name="txR" fmla="*/ 17100 w 21600"/>
                  <a:gd name="txB" fmla="*/ 17100 h 21600"/>
                </a:gdLst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>
                  <a:alpha val="50195"/>
                </a:srgbClr>
              </a:solidFill>
              <a:ln w="1270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6" name="平行四边形 56"/>
              <p:cNvSpPr/>
              <p:nvPr/>
            </p:nvSpPr>
            <p:spPr>
              <a:xfrm>
                <a:off x="4294920" y="4338149"/>
                <a:ext cx="2155825" cy="2254250"/>
              </a:xfrm>
              <a:prstGeom prst="parallelogram">
                <a:avLst>
                  <a:gd name="adj" fmla="val 25000"/>
                </a:avLst>
              </a:prstGeom>
              <a:solidFill>
                <a:srgbClr val="EE0F68"/>
              </a:solidFill>
              <a:ln w="12700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  <a:cs typeface="宋体" panose="02010600030101010101" pitchFamily="2" charset="-122"/>
                    <a:sym typeface="方正兰亭粗黑_GBK" charset="-122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  <a:sym typeface="方正兰亭粗黑_GBK" charset="-122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  <a:sym typeface="方正兰亭粗黑_GBK" charset="-122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  <a:sym typeface="方正兰亭粗黑_GBK" charset="-122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  <a:sym typeface="方正兰亭粗黑_GBK" charset="-122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47" name="TextBox 12"/>
          <p:cNvSpPr/>
          <p:nvPr/>
        </p:nvSpPr>
        <p:spPr>
          <a:xfrm>
            <a:off x="5196816" y="4548698"/>
            <a:ext cx="57975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猜猜分别是哪个地区的民歌</a:t>
            </a:r>
          </a:p>
        </p:txBody>
      </p:sp>
      <p:sp>
        <p:nvSpPr>
          <p:cNvPr id="48" name="TextBox 12"/>
          <p:cNvSpPr/>
          <p:nvPr/>
        </p:nvSpPr>
        <p:spPr>
          <a:xfrm>
            <a:off x="3189808" y="4133524"/>
            <a:ext cx="1285875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418-CAI978" pitchFamily="2" charset="-122"/>
                <a:ea typeface="418-CAI978" pitchFamily="2" charset="-122"/>
                <a:sym typeface="418-CAI978" pitchFamily="2" charset="-122"/>
              </a:rPr>
              <a:t>思考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7" grpId="0"/>
      <p:bldP spid="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  <a:t>10</a:t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直角三角形 4"/>
          <p:cNvSpPr/>
          <p:nvPr/>
        </p:nvSpPr>
        <p:spPr>
          <a:xfrm rot="5400000">
            <a:off x="-17341" y="17339"/>
            <a:ext cx="4352519" cy="4317841"/>
          </a:xfrm>
          <a:prstGeom prst="rtTriangle">
            <a:avLst/>
          </a:prstGeom>
          <a:solidFill>
            <a:srgbClr val="EE0F68"/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" name="TextBox 12"/>
          <p:cNvSpPr/>
          <p:nvPr/>
        </p:nvSpPr>
        <p:spPr>
          <a:xfrm>
            <a:off x="4129088" y="2047875"/>
            <a:ext cx="1285875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418-CAI978" pitchFamily="2" charset="-122"/>
                <a:ea typeface="418-CAI978" pitchFamily="2" charset="-122"/>
                <a:sym typeface="418-CAI978" pitchFamily="2" charset="-122"/>
              </a:rPr>
              <a:t>聆听</a:t>
            </a:r>
          </a:p>
        </p:txBody>
      </p:sp>
      <p:sp>
        <p:nvSpPr>
          <p:cNvPr id="48" name="TextBox 12"/>
          <p:cNvSpPr/>
          <p:nvPr/>
        </p:nvSpPr>
        <p:spPr>
          <a:xfrm>
            <a:off x="3019425" y="4133850"/>
            <a:ext cx="1285875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418-CAI978" pitchFamily="2" charset="-122"/>
                <a:ea typeface="418-CAI978" pitchFamily="2" charset="-122"/>
                <a:sym typeface="418-CAI978" pitchFamily="2" charset="-122"/>
              </a:rPr>
              <a:t>思考</a:t>
            </a:r>
          </a:p>
        </p:txBody>
      </p:sp>
      <p:sp>
        <p:nvSpPr>
          <p:cNvPr id="2" name="直角三角形 4">
            <a:extLst>
              <a:ext uri="{FF2B5EF4-FFF2-40B4-BE49-F238E27FC236}">
                <a16:creationId xmlns:a16="http://schemas.microsoft.com/office/drawing/2014/main" id="{3D50E13F-935C-7438-C9B3-3E87969E3AD2}"/>
              </a:ext>
            </a:extLst>
          </p:cNvPr>
          <p:cNvSpPr/>
          <p:nvPr/>
        </p:nvSpPr>
        <p:spPr>
          <a:xfrm rot="5400000">
            <a:off x="134178" y="-134178"/>
            <a:ext cx="4184374" cy="4452730"/>
          </a:xfrm>
          <a:prstGeom prst="rtTriangle">
            <a:avLst/>
          </a:prstGeom>
          <a:solidFill>
            <a:srgbClr val="EE0F68"/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1C3F33A5-C938-9A4A-C207-9B0975DAC533}"/>
              </a:ext>
            </a:extLst>
          </p:cNvPr>
          <p:cNvSpPr/>
          <p:nvPr/>
        </p:nvSpPr>
        <p:spPr>
          <a:xfrm rot="18944598">
            <a:off x="-460168" y="1070743"/>
            <a:ext cx="3879238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文化理解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85D4E22-B9C9-A47B-E8CF-C6279C88DC19}"/>
              </a:ext>
            </a:extLst>
          </p:cNvPr>
          <p:cNvSpPr txBox="1"/>
          <p:nvPr/>
        </p:nvSpPr>
        <p:spPr>
          <a:xfrm>
            <a:off x="3641934" y="1279079"/>
            <a:ext cx="7505795" cy="2340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       在云南各族民歌中，山歌、小调、舞蹈歌曲、劳动歌曲这四种形式较为突出。山歌通常采用独唱和对唱的形式，对唱时常是先唱一个长长的引腔，然后唱歌曲的主体部分。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       作为人民群众喜闻乐见的艺术形式，山歌将同其他艺术形式一道，继续传承中华优秀传统文化，并在传承中不断发展创新。</a:t>
            </a:r>
          </a:p>
        </p:txBody>
      </p:sp>
    </p:spTree>
    <p:extLst>
      <p:ext uri="{BB962C8B-B14F-4D97-AF65-F5344CB8AC3E}">
        <p14:creationId xmlns:p14="http://schemas.microsoft.com/office/powerpoint/2010/main" val="29590946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4100" name="TextBox 16"/>
          <p:cNvSpPr/>
          <p:nvPr/>
        </p:nvSpPr>
        <p:spPr>
          <a:xfrm rot="-2772640">
            <a:off x="-391254" y="1176760"/>
            <a:ext cx="387985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课堂小结</a:t>
            </a:r>
          </a:p>
        </p:txBody>
      </p:sp>
      <p:grpSp>
        <p:nvGrpSpPr>
          <p:cNvPr id="6" name="Group 32"/>
          <p:cNvGrpSpPr/>
          <p:nvPr/>
        </p:nvGrpSpPr>
        <p:grpSpPr>
          <a:xfrm rot="-2847332">
            <a:off x="9524278" y="4910219"/>
            <a:ext cx="2206625" cy="225425"/>
            <a:chOff x="0" y="0"/>
            <a:chExt cx="6705601" cy="531495"/>
          </a:xfrm>
        </p:grpSpPr>
        <p:sp>
          <p:nvSpPr>
            <p:cNvPr id="4110" name="Rounded Rectangle 33"/>
            <p:cNvSpPr/>
            <p:nvPr/>
          </p:nvSpPr>
          <p:spPr>
            <a:xfrm>
              <a:off x="5867401" y="116118"/>
              <a:ext cx="838200" cy="304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5400000" scaled="1"/>
              <a:tileRect/>
            </a:gradFill>
            <a:ln w="12700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  <a:sym typeface="方正兰亭粗黑_GBK" charset="-122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4111" name="Isosceles Triangle 12"/>
            <p:cNvSpPr/>
            <p:nvPr/>
          </p:nvSpPr>
          <p:spPr>
            <a:xfrm rot="-5400000">
              <a:off x="128131" y="92181"/>
              <a:ext cx="81170" cy="337433"/>
            </a:xfrm>
            <a:custGeom>
              <a:avLst/>
              <a:gdLst>
                <a:gd name="txL" fmla="*/ 0 w 64009"/>
                <a:gd name="txT" fmla="*/ 0 h 266094"/>
                <a:gd name="txR" fmla="*/ 64009 w 64009"/>
                <a:gd name="txB" fmla="*/ 266094 h 266094"/>
              </a:gdLst>
              <a:ahLst/>
              <a:cxnLst>
                <a:cxn ang="0">
                  <a:pos x="872850" y="1121997"/>
                </a:cxn>
                <a:cxn ang="0">
                  <a:pos x="872850" y="1644477"/>
                </a:cxn>
                <a:cxn ang="0">
                  <a:pos x="872847" y="1644477"/>
                </a:cxn>
                <a:cxn ang="0">
                  <a:pos x="872847" y="3628381"/>
                </a:cxn>
                <a:cxn ang="0">
                  <a:pos x="0" y="3628381"/>
                </a:cxn>
                <a:cxn ang="0">
                  <a:pos x="0" y="1550301"/>
                </a:cxn>
                <a:cxn ang="0">
                  <a:pos x="1" y="1550301"/>
                </a:cxn>
                <a:cxn ang="0">
                  <a:pos x="1" y="1121997"/>
                </a:cxn>
                <a:cxn ang="0">
                  <a:pos x="391168" y="0"/>
                </a:cxn>
                <a:cxn ang="0">
                  <a:pos x="481710" y="0"/>
                </a:cxn>
                <a:cxn ang="0">
                  <a:pos x="872850" y="1121997"/>
                </a:cxn>
              </a:cxnLst>
              <a:rect l="txL" t="txT" r="txR" b="txB"/>
              <a:pathLst>
                <a:path w="64009" h="266094">
                  <a:moveTo>
                    <a:pt x="64009" y="82284"/>
                  </a:moveTo>
                  <a:lnTo>
                    <a:pt x="64009" y="120601"/>
                  </a:lnTo>
                  <a:lnTo>
                    <a:pt x="64008" y="120601"/>
                  </a:lnTo>
                  <a:lnTo>
                    <a:pt x="64008" y="266094"/>
                  </a:lnTo>
                  <a:lnTo>
                    <a:pt x="0" y="266094"/>
                  </a:lnTo>
                  <a:lnTo>
                    <a:pt x="0" y="113694"/>
                  </a:lnTo>
                  <a:lnTo>
                    <a:pt x="1" y="113694"/>
                  </a:lnTo>
                  <a:lnTo>
                    <a:pt x="1" y="82284"/>
                  </a:lnTo>
                  <a:lnTo>
                    <a:pt x="28685" y="0"/>
                  </a:lnTo>
                  <a:lnTo>
                    <a:pt x="35325" y="0"/>
                  </a:lnTo>
                  <a:lnTo>
                    <a:pt x="64009" y="82284"/>
                  </a:lnTo>
                  <a:close/>
                </a:path>
              </a:pathLst>
            </a:custGeom>
            <a:gradFill rotWithShape="1">
              <a:gsLst>
                <a:gs pos="0">
                  <a:srgbClr val="262626">
                    <a:alpha val="100000"/>
                  </a:srgbClr>
                </a:gs>
                <a:gs pos="35999">
                  <a:srgbClr val="7F7F7F">
                    <a:alpha val="100000"/>
                  </a:srgbClr>
                </a:gs>
                <a:gs pos="64999">
                  <a:srgbClr val="FFFFFF">
                    <a:alpha val="100000"/>
                  </a:srgbClr>
                </a:gs>
                <a:gs pos="79999">
                  <a:srgbClr val="FFFFFF">
                    <a:alpha val="100000"/>
                  </a:srgbClr>
                </a:gs>
                <a:gs pos="100000">
                  <a:srgbClr val="262626">
                    <a:alpha val="100000"/>
                  </a:srgbClr>
                </a:gs>
              </a:gsLst>
              <a:lin ang="0" scaled="1"/>
              <a:tileRect/>
            </a:gradFill>
            <a:ln w="9525" cap="flat" cmpd="sng">
              <a:solidFill>
                <a:srgbClr val="7F7F7F">
                  <a:alpha val="100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112" name="Rounded Rectangle 35"/>
            <p:cNvSpPr/>
            <p:nvPr/>
          </p:nvSpPr>
          <p:spPr>
            <a:xfrm>
              <a:off x="860238" y="0"/>
              <a:ext cx="2313291" cy="521797"/>
            </a:xfrm>
            <a:prstGeom prst="roundRect">
              <a:avLst>
                <a:gd name="adj" fmla="val 10718"/>
              </a:avLst>
            </a:prstGeom>
            <a:solidFill>
              <a:srgbClr val="EE0F68"/>
            </a:solidFill>
            <a:ln w="12700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  <a:sym typeface="方正兰亭粗黑_GBK" charset="-122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4113" name="Isosceles Triangle 24"/>
            <p:cNvSpPr/>
            <p:nvPr/>
          </p:nvSpPr>
          <p:spPr>
            <a:xfrm rot="-5400000">
              <a:off x="259015" y="-79428"/>
              <a:ext cx="463820" cy="680652"/>
            </a:xfrm>
            <a:custGeom>
              <a:avLst/>
              <a:gdLst>
                <a:gd name="txL" fmla="*/ 0 w 365760"/>
                <a:gd name="txT" fmla="*/ 0 h 536750"/>
                <a:gd name="txR" fmla="*/ 365760 w 365760"/>
                <a:gd name="txB" fmla="*/ 536750 h 536750"/>
              </a:gdLst>
              <a:ahLst/>
              <a:cxnLst>
                <a:cxn ang="0">
                  <a:pos x="4987489" y="7319074"/>
                </a:cxn>
                <a:cxn ang="0">
                  <a:pos x="0" y="7319074"/>
                </a:cxn>
                <a:cxn ang="0">
                  <a:pos x="1759413" y="0"/>
                </a:cxn>
                <a:cxn ang="0">
                  <a:pos x="3228072" y="0"/>
                </a:cxn>
                <a:cxn ang="0">
                  <a:pos x="4987489" y="7319074"/>
                </a:cxn>
              </a:cxnLst>
              <a:rect l="txL" t="txT" r="txR" b="txB"/>
              <a:pathLst>
                <a:path w="365760" h="536750">
                  <a:moveTo>
                    <a:pt x="365760" y="536750"/>
                  </a:moveTo>
                  <a:lnTo>
                    <a:pt x="0" y="536750"/>
                  </a:lnTo>
                  <a:lnTo>
                    <a:pt x="129028" y="0"/>
                  </a:lnTo>
                  <a:lnTo>
                    <a:pt x="236732" y="0"/>
                  </a:lnTo>
                  <a:lnTo>
                    <a:pt x="365760" y="536750"/>
                  </a:lnTo>
                  <a:close/>
                </a:path>
              </a:pathLst>
            </a:custGeom>
            <a:gradFill rotWithShape="1">
              <a:gsLst>
                <a:gs pos="0">
                  <a:srgbClr val="7F7F7F">
                    <a:alpha val="100000"/>
                  </a:srgbClr>
                </a:gs>
                <a:gs pos="50000">
                  <a:srgbClr val="D8D8D8">
                    <a:alpha val="100000"/>
                  </a:srgbClr>
                </a:gs>
                <a:gs pos="100000">
                  <a:srgbClr val="7F7F7F">
                    <a:alpha val="100000"/>
                  </a:srgbClr>
                </a:gs>
              </a:gsLst>
              <a:lin ang="0" scaled="1"/>
              <a:tileRect/>
            </a:gradFill>
            <a:ln w="3175" cap="flat" cmpd="sng">
              <a:solidFill>
                <a:srgbClr val="7F7F7F">
                  <a:alpha val="100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114" name="Freeform 37"/>
            <p:cNvSpPr>
              <a:spLocks noChangeAspect="1"/>
            </p:cNvSpPr>
            <p:nvPr/>
          </p:nvSpPr>
          <p:spPr>
            <a:xfrm>
              <a:off x="3165774" y="0"/>
              <a:ext cx="3363053" cy="521797"/>
            </a:xfrm>
            <a:custGeom>
              <a:avLst/>
              <a:gdLst>
                <a:gd name="txL" fmla="*/ 0 w 3084"/>
                <a:gd name="txT" fmla="*/ 0 h 476"/>
                <a:gd name="txR" fmla="*/ 3084 w 3084"/>
                <a:gd name="txB" fmla="*/ 476 h 476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3084" h="476">
                  <a:moveTo>
                    <a:pt x="3065" y="68"/>
                  </a:moveTo>
                  <a:cubicBezTo>
                    <a:pt x="3084" y="85"/>
                    <a:pt x="3079" y="397"/>
                    <a:pt x="3064" y="414"/>
                  </a:cubicBezTo>
                  <a:cubicBezTo>
                    <a:pt x="3049" y="431"/>
                    <a:pt x="2891" y="455"/>
                    <a:pt x="2791" y="458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105" y="449"/>
                    <a:pt x="44" y="462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1"/>
                    <a:pt x="126" y="25"/>
                    <a:pt x="219" y="28"/>
                  </a:cubicBezTo>
                  <a:cubicBezTo>
                    <a:pt x="2786" y="43"/>
                    <a:pt x="2786" y="43"/>
                    <a:pt x="2786" y="43"/>
                  </a:cubicBezTo>
                  <a:cubicBezTo>
                    <a:pt x="2890" y="40"/>
                    <a:pt x="3045" y="51"/>
                    <a:pt x="3065" y="6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115" name="Rectangle 38"/>
            <p:cNvSpPr/>
            <p:nvPr/>
          </p:nvSpPr>
          <p:spPr>
            <a:xfrm>
              <a:off x="3109412" y="0"/>
              <a:ext cx="57977" cy="521797"/>
            </a:xfrm>
            <a:prstGeom prst="rect">
              <a:avLst/>
            </a:prstGeom>
            <a:solidFill>
              <a:srgbClr val="D8D8D8"/>
            </a:solidFill>
            <a:ln w="12700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  <a:sym typeface="方正兰亭粗黑_GBK" charset="-122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4116" name="Rounded Rectangle 39"/>
            <p:cNvSpPr/>
            <p:nvPr/>
          </p:nvSpPr>
          <p:spPr>
            <a:xfrm>
              <a:off x="827859" y="5797"/>
              <a:ext cx="57977" cy="510202"/>
            </a:xfrm>
            <a:prstGeom prst="roundRect">
              <a:avLst>
                <a:gd name="adj" fmla="val 36856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  <a:sym typeface="方正兰亭粗黑_GBK" charset="-122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4117" name="Rounded Rectangle 40"/>
            <p:cNvSpPr/>
            <p:nvPr/>
          </p:nvSpPr>
          <p:spPr>
            <a:xfrm>
              <a:off x="6160841" y="28575"/>
              <a:ext cx="164592" cy="502920"/>
            </a:xfrm>
            <a:prstGeom prst="roundRect">
              <a:avLst>
                <a:gd name="adj" fmla="val 19810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  <a:sym typeface="方正兰亭粗黑_GBK" charset="-122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4118" name="Rounded Rectangle 41"/>
            <p:cNvSpPr/>
            <p:nvPr/>
          </p:nvSpPr>
          <p:spPr>
            <a:xfrm>
              <a:off x="4614635" y="201462"/>
              <a:ext cx="1816646" cy="164592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 w="12700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  <a:sym typeface="方正兰亭粗黑_GBK" charset="-122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方正兰亭粗黑_GBK" charset="-122"/>
                <a:sym typeface="方正兰亭粗黑_GBK" charset="-122"/>
              </a:endParaRPr>
            </a:p>
          </p:txBody>
        </p:sp>
        <p:grpSp>
          <p:nvGrpSpPr>
            <p:cNvPr id="4119" name="Group 42"/>
            <p:cNvGrpSpPr/>
            <p:nvPr/>
          </p:nvGrpSpPr>
          <p:grpSpPr>
            <a:xfrm>
              <a:off x="4767243" y="256179"/>
              <a:ext cx="1511430" cy="55159"/>
              <a:chOff x="0" y="0"/>
              <a:chExt cx="1706048" cy="55159"/>
            </a:xfrm>
          </p:grpSpPr>
          <p:sp>
            <p:nvSpPr>
              <p:cNvPr id="4120" name="Straight Connector 43"/>
              <p:cNvSpPr/>
              <p:nvPr/>
            </p:nvSpPr>
            <p:spPr>
              <a:xfrm>
                <a:off x="0" y="55158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bevel/>
                <a:headEnd type="none" w="med" len="med"/>
                <a:tailEnd type="none" w="med" len="med"/>
              </a:ln>
            </p:spPr>
          </p:sp>
          <p:sp>
            <p:nvSpPr>
              <p:cNvPr id="4121" name="Straight Connector 44"/>
              <p:cNvSpPr/>
              <p:nvPr/>
            </p:nvSpPr>
            <p:spPr>
              <a:xfrm>
                <a:off x="0" y="0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bevel/>
                <a:headEnd type="none" w="med" len="med"/>
                <a:tailEnd type="none" w="med" len="med"/>
              </a:ln>
            </p:spPr>
          </p:sp>
        </p:grpSp>
      </p:grpSp>
      <p:sp>
        <p:nvSpPr>
          <p:cNvPr id="70" name="Oval 1"/>
          <p:cNvSpPr/>
          <p:nvPr/>
        </p:nvSpPr>
        <p:spPr>
          <a:xfrm rot="1231065">
            <a:off x="8731250" y="4529138"/>
            <a:ext cx="1249363" cy="735012"/>
          </a:xfrm>
          <a:custGeom>
            <a:avLst/>
            <a:gdLst>
              <a:gd name="txL" fmla="*/ 0 w 4239998"/>
              <a:gd name="txT" fmla="*/ 0 h 1601996"/>
              <a:gd name="txR" fmla="*/ 4239998 w 4239998"/>
              <a:gd name="txB" fmla="*/ 1601996 h 1601996"/>
            </a:gdLst>
            <a:ahLst/>
            <a:cxnLst>
              <a:cxn ang="0">
                <a:pos x="0" y="22"/>
              </a:cxn>
              <a:cxn ang="0">
                <a:pos x="1" y="2"/>
              </a:cxn>
              <a:cxn ang="0">
                <a:pos x="1" y="98"/>
              </a:cxn>
              <a:cxn ang="0">
                <a:pos x="1" y="63"/>
              </a:cxn>
              <a:cxn ang="0">
                <a:pos x="1" y="136"/>
              </a:cxn>
              <a:cxn ang="0">
                <a:pos x="2" y="139"/>
              </a:cxn>
            </a:cxnLst>
            <a:rect l="txL" t="txT" r="txR" b="txB"/>
            <a:pathLst>
              <a:path w="4239998" h="1601996">
                <a:moveTo>
                  <a:pt x="245299" y="254963"/>
                </a:moveTo>
                <a:cubicBezTo>
                  <a:pt x="-863677" y="1360431"/>
                  <a:pt x="2132100" y="-204513"/>
                  <a:pt x="2391408" y="22950"/>
                </a:cubicBezTo>
                <a:cubicBezTo>
                  <a:pt x="2650716" y="250413"/>
                  <a:pt x="1035732" y="916879"/>
                  <a:pt x="1227937" y="1128420"/>
                </a:cubicBezTo>
                <a:cubicBezTo>
                  <a:pt x="1420142" y="1339961"/>
                  <a:pt x="2747199" y="578149"/>
                  <a:pt x="3053325" y="718986"/>
                </a:cubicBezTo>
                <a:cubicBezTo>
                  <a:pt x="3359451" y="859823"/>
                  <a:pt x="2443839" y="1384997"/>
                  <a:pt x="2573379" y="1564010"/>
                </a:cubicBezTo>
                <a:cubicBezTo>
                  <a:pt x="2702919" y="1743023"/>
                  <a:pt x="3247996" y="1008811"/>
                  <a:pt x="4239998" y="1601996"/>
                </a:cubicBezTo>
              </a:path>
            </a:pathLst>
          </a:custGeom>
          <a:noFill/>
          <a:ln w="12700" cap="rnd" cmpd="sng">
            <a:solidFill>
              <a:schemeClr val="bg1">
                <a:alpha val="100000"/>
              </a:schemeClr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52706" y="1151142"/>
            <a:ext cx="88041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      民歌是每个民族劳动人民的传统歌曲，表现的是劳动者的所见所闻、所思所想，具有浓厚的乡土气息。</a:t>
            </a:r>
            <a:endParaRPr lang="en-US" altLang="zh-CN" sz="3200" dirty="0">
              <a:solidFill>
                <a:srgbClr val="FF3399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>
                <a:solidFill>
                  <a:srgbClr val="FF3399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  </a:t>
            </a:r>
            <a:r>
              <a:rPr lang="zh-CN" altLang="zh-CN" sz="3200" dirty="0">
                <a:solidFill>
                  <a:srgbClr val="FF3399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体验我国不同民族民间音乐的风格特点和韵味，了解传统音乐（文化），激发爱国之情。</a:t>
            </a:r>
            <a:endParaRPr lang="en-US" altLang="zh-CN" sz="3200" dirty="0">
              <a:solidFill>
                <a:srgbClr val="FF3399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82526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  <a:t>12</a:t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CAF0"/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任意多边形 11"/>
          <p:cNvSpPr/>
          <p:nvPr/>
        </p:nvSpPr>
        <p:spPr>
          <a:xfrm rot="5400000">
            <a:off x="1474788" y="-1538287"/>
            <a:ext cx="7008812" cy="9959975"/>
          </a:xfrm>
          <a:custGeom>
            <a:avLst/>
            <a:gdLst>
              <a:gd name="txL" fmla="*/ 0 w 1511970"/>
              <a:gd name="txT" fmla="*/ 0 h 1174642"/>
              <a:gd name="txR" fmla="*/ 1511970 w 1511970"/>
              <a:gd name="txB" fmla="*/ 1174642 h 1174642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1511970" h="1174642">
                <a:moveTo>
                  <a:pt x="10588" y="1174642"/>
                </a:moveTo>
                <a:cubicBezTo>
                  <a:pt x="10589" y="1174640"/>
                  <a:pt x="10590" y="1174639"/>
                  <a:pt x="10591" y="1174637"/>
                </a:cubicBezTo>
                <a:cubicBezTo>
                  <a:pt x="11739" y="1104805"/>
                  <a:pt x="9443" y="735512"/>
                  <a:pt x="10591" y="665680"/>
                </a:cubicBezTo>
                <a:lnTo>
                  <a:pt x="0" y="677726"/>
                </a:lnTo>
                <a:lnTo>
                  <a:pt x="728441" y="0"/>
                </a:lnTo>
                <a:lnTo>
                  <a:pt x="1511970" y="507190"/>
                </a:lnTo>
                <a:lnTo>
                  <a:pt x="1508316" y="503043"/>
                </a:lnTo>
                <a:cubicBezTo>
                  <a:pt x="1508316" y="726909"/>
                  <a:pt x="1508315" y="950775"/>
                  <a:pt x="1508315" y="1174641"/>
                </a:cubicBezTo>
                <a:lnTo>
                  <a:pt x="1508315" y="1174642"/>
                </a:lnTo>
                <a:lnTo>
                  <a:pt x="10588" y="1174642"/>
                </a:lnTo>
                <a:close/>
              </a:path>
            </a:pathLst>
          </a:custGeom>
          <a:solidFill>
            <a:srgbClr val="EE0F68">
              <a:alpha val="100000"/>
            </a:srgbClr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3" name="TextBox 12"/>
          <p:cNvSpPr/>
          <p:nvPr/>
        </p:nvSpPr>
        <p:spPr>
          <a:xfrm>
            <a:off x="657225" y="2371725"/>
            <a:ext cx="8307388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14" name="TextBox 13"/>
          <p:cNvSpPr/>
          <p:nvPr/>
        </p:nvSpPr>
        <p:spPr>
          <a:xfrm>
            <a:off x="3157117" y="3628770"/>
            <a:ext cx="6851650" cy="126188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民生画卷</a:t>
            </a:r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17415" name="Oval 1"/>
          <p:cNvSpPr/>
          <p:nvPr/>
        </p:nvSpPr>
        <p:spPr>
          <a:xfrm>
            <a:off x="4259263" y="4351338"/>
            <a:ext cx="4240212" cy="1601787"/>
          </a:xfrm>
          <a:custGeom>
            <a:avLst/>
            <a:gdLst>
              <a:gd name="txL" fmla="*/ 0 w 4239998"/>
              <a:gd name="txT" fmla="*/ 0 h 1601996"/>
              <a:gd name="txR" fmla="*/ 4239998 w 4239998"/>
              <a:gd name="txB" fmla="*/ 1601996 h 1601996"/>
            </a:gdLst>
            <a:ahLst/>
            <a:cxnLst>
              <a:cxn ang="0">
                <a:pos x="245455" y="254534"/>
              </a:cxn>
              <a:cxn ang="0">
                <a:pos x="2392981" y="22911"/>
              </a:cxn>
              <a:cxn ang="0">
                <a:pos x="1228743" y="1126509"/>
              </a:cxn>
              <a:cxn ang="0">
                <a:pos x="3055327" y="717764"/>
              </a:cxn>
              <a:cxn ang="0">
                <a:pos x="2575069" y="1561358"/>
              </a:cxn>
              <a:cxn ang="0">
                <a:pos x="4242782" y="1599279"/>
              </a:cxn>
            </a:cxnLst>
            <a:rect l="txL" t="txT" r="txR" b="txB"/>
            <a:pathLst>
              <a:path w="4239998" h="1601996">
                <a:moveTo>
                  <a:pt x="245299" y="254963"/>
                </a:moveTo>
                <a:cubicBezTo>
                  <a:pt x="-863677" y="1360431"/>
                  <a:pt x="2132100" y="-204513"/>
                  <a:pt x="2391408" y="22950"/>
                </a:cubicBezTo>
                <a:cubicBezTo>
                  <a:pt x="2650716" y="250413"/>
                  <a:pt x="1035732" y="916879"/>
                  <a:pt x="1227937" y="1128420"/>
                </a:cubicBezTo>
                <a:cubicBezTo>
                  <a:pt x="1420142" y="1339961"/>
                  <a:pt x="2747199" y="578149"/>
                  <a:pt x="3053325" y="718986"/>
                </a:cubicBezTo>
                <a:cubicBezTo>
                  <a:pt x="3359451" y="859823"/>
                  <a:pt x="2443839" y="1384997"/>
                  <a:pt x="2573379" y="1564010"/>
                </a:cubicBezTo>
                <a:cubicBezTo>
                  <a:pt x="2702919" y="1743023"/>
                  <a:pt x="3247996" y="1008811"/>
                  <a:pt x="4239998" y="1601996"/>
                </a:cubicBezTo>
              </a:path>
            </a:pathLst>
          </a:custGeom>
          <a:noFill/>
          <a:ln w="12700" cap="rnd" cmpd="sng">
            <a:solidFill>
              <a:schemeClr val="bg1">
                <a:alpha val="100000"/>
              </a:schemeClr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7416" name="Group 69"/>
          <p:cNvGrpSpPr/>
          <p:nvPr/>
        </p:nvGrpSpPr>
        <p:grpSpPr>
          <a:xfrm rot="-3000000">
            <a:off x="7545388" y="3667125"/>
            <a:ext cx="5453062" cy="431800"/>
            <a:chOff x="0" y="0"/>
            <a:chExt cx="6705601" cy="531495"/>
          </a:xfrm>
        </p:grpSpPr>
        <p:sp>
          <p:nvSpPr>
            <p:cNvPr id="17417" name="Rounded Rectangle 70"/>
            <p:cNvSpPr/>
            <p:nvPr/>
          </p:nvSpPr>
          <p:spPr>
            <a:xfrm>
              <a:off x="5867401" y="116118"/>
              <a:ext cx="838200" cy="304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5400000" scaled="1"/>
              <a:tileRect/>
            </a:gradFill>
            <a:ln w="12700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  <a:sym typeface="方正兰亭粗黑_GBK" charset="-122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方正兰亭粗黑_GBK" charset="-122"/>
              </a:endParaRPr>
            </a:p>
          </p:txBody>
        </p:sp>
        <p:sp>
          <p:nvSpPr>
            <p:cNvPr id="17418" name="Isosceles Triangle 12"/>
            <p:cNvSpPr/>
            <p:nvPr/>
          </p:nvSpPr>
          <p:spPr>
            <a:xfrm rot="-5400000">
              <a:off x="128131" y="92181"/>
              <a:ext cx="81170" cy="337433"/>
            </a:xfrm>
            <a:custGeom>
              <a:avLst/>
              <a:gdLst>
                <a:gd name="txL" fmla="*/ 0 w 64009"/>
                <a:gd name="txT" fmla="*/ 0 h 266094"/>
                <a:gd name="txR" fmla="*/ 64009 w 64009"/>
                <a:gd name="txB" fmla="*/ 266094 h 266094"/>
              </a:gdLst>
              <a:ahLst/>
              <a:cxnLst>
                <a:cxn ang="0">
                  <a:pos x="872850" y="1121997"/>
                </a:cxn>
                <a:cxn ang="0">
                  <a:pos x="872850" y="1644477"/>
                </a:cxn>
                <a:cxn ang="0">
                  <a:pos x="872847" y="1644477"/>
                </a:cxn>
                <a:cxn ang="0">
                  <a:pos x="872847" y="3628381"/>
                </a:cxn>
                <a:cxn ang="0">
                  <a:pos x="0" y="3628381"/>
                </a:cxn>
                <a:cxn ang="0">
                  <a:pos x="0" y="1550301"/>
                </a:cxn>
                <a:cxn ang="0">
                  <a:pos x="1" y="1550301"/>
                </a:cxn>
                <a:cxn ang="0">
                  <a:pos x="1" y="1121997"/>
                </a:cxn>
                <a:cxn ang="0">
                  <a:pos x="391168" y="0"/>
                </a:cxn>
                <a:cxn ang="0">
                  <a:pos x="481710" y="0"/>
                </a:cxn>
                <a:cxn ang="0">
                  <a:pos x="872850" y="1121997"/>
                </a:cxn>
              </a:cxnLst>
              <a:rect l="txL" t="txT" r="txR" b="txB"/>
              <a:pathLst>
                <a:path w="64009" h="266094">
                  <a:moveTo>
                    <a:pt x="64009" y="82284"/>
                  </a:moveTo>
                  <a:lnTo>
                    <a:pt x="64009" y="120601"/>
                  </a:lnTo>
                  <a:lnTo>
                    <a:pt x="64008" y="120601"/>
                  </a:lnTo>
                  <a:lnTo>
                    <a:pt x="64008" y="266094"/>
                  </a:lnTo>
                  <a:lnTo>
                    <a:pt x="0" y="266094"/>
                  </a:lnTo>
                  <a:lnTo>
                    <a:pt x="0" y="113694"/>
                  </a:lnTo>
                  <a:lnTo>
                    <a:pt x="1" y="113694"/>
                  </a:lnTo>
                  <a:lnTo>
                    <a:pt x="1" y="82284"/>
                  </a:lnTo>
                  <a:lnTo>
                    <a:pt x="28685" y="0"/>
                  </a:lnTo>
                  <a:lnTo>
                    <a:pt x="35325" y="0"/>
                  </a:lnTo>
                  <a:lnTo>
                    <a:pt x="64009" y="82284"/>
                  </a:lnTo>
                  <a:close/>
                </a:path>
              </a:pathLst>
            </a:custGeom>
            <a:gradFill rotWithShape="1">
              <a:gsLst>
                <a:gs pos="0">
                  <a:srgbClr val="262626">
                    <a:alpha val="100000"/>
                  </a:srgbClr>
                </a:gs>
                <a:gs pos="35999">
                  <a:srgbClr val="7F7F7F">
                    <a:alpha val="100000"/>
                  </a:srgbClr>
                </a:gs>
                <a:gs pos="64999">
                  <a:srgbClr val="FFFFFF">
                    <a:alpha val="100000"/>
                  </a:srgbClr>
                </a:gs>
                <a:gs pos="79999">
                  <a:srgbClr val="FFFFFF">
                    <a:alpha val="100000"/>
                  </a:srgbClr>
                </a:gs>
                <a:gs pos="100000">
                  <a:srgbClr val="262626">
                    <a:alpha val="100000"/>
                  </a:srgbClr>
                </a:gs>
              </a:gsLst>
              <a:lin ang="0" scaled="1"/>
              <a:tileRect/>
            </a:gradFill>
            <a:ln w="9525" cap="flat" cmpd="sng">
              <a:solidFill>
                <a:srgbClr val="7F7F7F">
                  <a:alpha val="100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9" name="Rounded Rectangle 72"/>
            <p:cNvSpPr/>
            <p:nvPr/>
          </p:nvSpPr>
          <p:spPr>
            <a:xfrm>
              <a:off x="860238" y="0"/>
              <a:ext cx="2313291" cy="521797"/>
            </a:xfrm>
            <a:prstGeom prst="roundRect">
              <a:avLst>
                <a:gd name="adj" fmla="val 10718"/>
              </a:avLst>
            </a:prstGeom>
            <a:solidFill>
              <a:schemeClr val="bg1"/>
            </a:solidFill>
            <a:ln w="12700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  <a:sym typeface="方正兰亭粗黑_GBK" charset="-122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方正兰亭粗黑_GBK" charset="-122"/>
              </a:endParaRPr>
            </a:p>
          </p:txBody>
        </p:sp>
        <p:sp>
          <p:nvSpPr>
            <p:cNvPr id="17420" name="Isosceles Triangle 24"/>
            <p:cNvSpPr/>
            <p:nvPr/>
          </p:nvSpPr>
          <p:spPr>
            <a:xfrm rot="-5400000">
              <a:off x="259015" y="-79428"/>
              <a:ext cx="463820" cy="680652"/>
            </a:xfrm>
            <a:custGeom>
              <a:avLst/>
              <a:gdLst>
                <a:gd name="txL" fmla="*/ 0 w 365760"/>
                <a:gd name="txT" fmla="*/ 0 h 536750"/>
                <a:gd name="txR" fmla="*/ 365760 w 365760"/>
                <a:gd name="txB" fmla="*/ 536750 h 536750"/>
              </a:gdLst>
              <a:ahLst/>
              <a:cxnLst>
                <a:cxn ang="0">
                  <a:pos x="4987489" y="7319074"/>
                </a:cxn>
                <a:cxn ang="0">
                  <a:pos x="0" y="7319074"/>
                </a:cxn>
                <a:cxn ang="0">
                  <a:pos x="1759413" y="0"/>
                </a:cxn>
                <a:cxn ang="0">
                  <a:pos x="3228072" y="0"/>
                </a:cxn>
                <a:cxn ang="0">
                  <a:pos x="4987489" y="7319074"/>
                </a:cxn>
              </a:cxnLst>
              <a:rect l="txL" t="txT" r="txR" b="txB"/>
              <a:pathLst>
                <a:path w="365760" h="536750">
                  <a:moveTo>
                    <a:pt x="365760" y="536750"/>
                  </a:moveTo>
                  <a:lnTo>
                    <a:pt x="0" y="536750"/>
                  </a:lnTo>
                  <a:lnTo>
                    <a:pt x="129028" y="0"/>
                  </a:lnTo>
                  <a:lnTo>
                    <a:pt x="236732" y="0"/>
                  </a:lnTo>
                  <a:lnTo>
                    <a:pt x="365760" y="536750"/>
                  </a:lnTo>
                  <a:close/>
                </a:path>
              </a:pathLst>
            </a:custGeom>
            <a:gradFill rotWithShape="1">
              <a:gsLst>
                <a:gs pos="0">
                  <a:srgbClr val="7F7F7F">
                    <a:alpha val="100000"/>
                  </a:srgbClr>
                </a:gs>
                <a:gs pos="50000">
                  <a:srgbClr val="D8D8D8">
                    <a:alpha val="100000"/>
                  </a:srgbClr>
                </a:gs>
                <a:gs pos="100000">
                  <a:srgbClr val="7F7F7F">
                    <a:alpha val="100000"/>
                  </a:srgbClr>
                </a:gs>
              </a:gsLst>
              <a:lin ang="0" scaled="1"/>
              <a:tileRect/>
            </a:gradFill>
            <a:ln w="3175" cap="flat" cmpd="sng">
              <a:solidFill>
                <a:srgbClr val="7F7F7F">
                  <a:alpha val="100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1" name="Freeform 74"/>
            <p:cNvSpPr>
              <a:spLocks noChangeAspect="1"/>
            </p:cNvSpPr>
            <p:nvPr/>
          </p:nvSpPr>
          <p:spPr>
            <a:xfrm>
              <a:off x="3165774" y="0"/>
              <a:ext cx="3363053" cy="521797"/>
            </a:xfrm>
            <a:custGeom>
              <a:avLst/>
              <a:gdLst>
                <a:gd name="txL" fmla="*/ 0 w 3084"/>
                <a:gd name="txT" fmla="*/ 0 h 476"/>
                <a:gd name="txR" fmla="*/ 3084 w 3084"/>
                <a:gd name="txB" fmla="*/ 476 h 476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3084" h="476">
                  <a:moveTo>
                    <a:pt x="3065" y="68"/>
                  </a:moveTo>
                  <a:cubicBezTo>
                    <a:pt x="3084" y="85"/>
                    <a:pt x="3079" y="397"/>
                    <a:pt x="3064" y="414"/>
                  </a:cubicBezTo>
                  <a:cubicBezTo>
                    <a:pt x="3049" y="431"/>
                    <a:pt x="2891" y="455"/>
                    <a:pt x="2791" y="458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105" y="449"/>
                    <a:pt x="44" y="462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1"/>
                    <a:pt x="126" y="25"/>
                    <a:pt x="219" y="28"/>
                  </a:cubicBezTo>
                  <a:cubicBezTo>
                    <a:pt x="2786" y="43"/>
                    <a:pt x="2786" y="43"/>
                    <a:pt x="2786" y="43"/>
                  </a:cubicBezTo>
                  <a:cubicBezTo>
                    <a:pt x="2890" y="40"/>
                    <a:pt x="3045" y="51"/>
                    <a:pt x="3065" y="68"/>
                  </a:cubicBezTo>
                  <a:close/>
                </a:path>
              </a:pathLst>
            </a:custGeom>
            <a:solidFill>
              <a:srgbClr val="EE0F68">
                <a:alpha val="100000"/>
              </a:srgbClr>
            </a:solidFill>
            <a:ln w="12700" cap="flat" cmpd="sng">
              <a:solidFill>
                <a:srgbClr val="EE0F68">
                  <a:alpha val="100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2" name="Rectangle 75"/>
            <p:cNvSpPr/>
            <p:nvPr/>
          </p:nvSpPr>
          <p:spPr>
            <a:xfrm>
              <a:off x="3109412" y="0"/>
              <a:ext cx="57977" cy="521797"/>
            </a:xfrm>
            <a:prstGeom prst="rect">
              <a:avLst/>
            </a:prstGeom>
            <a:solidFill>
              <a:srgbClr val="D8D8D8"/>
            </a:solidFill>
            <a:ln w="12700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  <a:sym typeface="方正兰亭粗黑_GBK" charset="-122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方正兰亭粗黑_GBK" charset="-122"/>
              </a:endParaRPr>
            </a:p>
          </p:txBody>
        </p:sp>
        <p:sp>
          <p:nvSpPr>
            <p:cNvPr id="17423" name="Rounded Rectangle 76"/>
            <p:cNvSpPr/>
            <p:nvPr/>
          </p:nvSpPr>
          <p:spPr>
            <a:xfrm>
              <a:off x="827859" y="5797"/>
              <a:ext cx="57977" cy="510202"/>
            </a:xfrm>
            <a:prstGeom prst="roundRect">
              <a:avLst>
                <a:gd name="adj" fmla="val 36856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  <a:sym typeface="方正兰亭粗黑_GBK" charset="-122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方正兰亭粗黑_GBK" charset="-122"/>
              </a:endParaRPr>
            </a:p>
          </p:txBody>
        </p:sp>
        <p:sp>
          <p:nvSpPr>
            <p:cNvPr id="17424" name="Rounded Rectangle 77"/>
            <p:cNvSpPr/>
            <p:nvPr/>
          </p:nvSpPr>
          <p:spPr>
            <a:xfrm>
              <a:off x="6160841" y="28575"/>
              <a:ext cx="164592" cy="502920"/>
            </a:xfrm>
            <a:prstGeom prst="roundRect">
              <a:avLst>
                <a:gd name="adj" fmla="val 19810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  <a:sym typeface="方正兰亭粗黑_GBK" charset="-122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方正兰亭粗黑_GBK" charset="-122"/>
              </a:endParaRPr>
            </a:p>
          </p:txBody>
        </p:sp>
        <p:sp>
          <p:nvSpPr>
            <p:cNvPr id="17425" name="Rounded Rectangle 78"/>
            <p:cNvSpPr/>
            <p:nvPr/>
          </p:nvSpPr>
          <p:spPr>
            <a:xfrm>
              <a:off x="4614635" y="201462"/>
              <a:ext cx="1816646" cy="164592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 w="12700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  <a:sym typeface="方正兰亭粗黑_GBK" charset="-122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  <a:sym typeface="方正兰亭粗黑_GBK" charset="-122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方正兰亭粗黑_GBK" charset="-122"/>
              </a:endParaRPr>
            </a:p>
          </p:txBody>
        </p:sp>
        <p:grpSp>
          <p:nvGrpSpPr>
            <p:cNvPr id="17426" name="Group 79"/>
            <p:cNvGrpSpPr/>
            <p:nvPr/>
          </p:nvGrpSpPr>
          <p:grpSpPr>
            <a:xfrm>
              <a:off x="4767243" y="256179"/>
              <a:ext cx="1511430" cy="55158"/>
              <a:chOff x="0" y="0"/>
              <a:chExt cx="1706048" cy="55158"/>
            </a:xfrm>
          </p:grpSpPr>
          <p:sp>
            <p:nvSpPr>
              <p:cNvPr id="17427" name="Straight Connector 80"/>
              <p:cNvSpPr/>
              <p:nvPr/>
            </p:nvSpPr>
            <p:spPr>
              <a:xfrm>
                <a:off x="0" y="55158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bevel/>
                <a:headEnd type="none" w="med" len="med"/>
                <a:tailEnd type="none" w="med" len="med"/>
              </a:ln>
            </p:spPr>
          </p:sp>
          <p:sp>
            <p:nvSpPr>
              <p:cNvPr id="17428" name="Straight Connector 81"/>
              <p:cNvSpPr/>
              <p:nvPr/>
            </p:nvSpPr>
            <p:spPr>
              <a:xfrm>
                <a:off x="0" y="0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bevel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  <a:t>2</a:t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直角三角形 4"/>
          <p:cNvSpPr/>
          <p:nvPr/>
        </p:nvSpPr>
        <p:spPr>
          <a:xfrm rot="5400000">
            <a:off x="134178" y="-134178"/>
            <a:ext cx="4184374" cy="4452730"/>
          </a:xfrm>
          <a:prstGeom prst="rtTriangle">
            <a:avLst/>
          </a:prstGeom>
          <a:solidFill>
            <a:srgbClr val="EE0F68"/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8" name="TextBox 16"/>
          <p:cNvSpPr/>
          <p:nvPr/>
        </p:nvSpPr>
        <p:spPr>
          <a:xfrm rot="18944598">
            <a:off x="-460168" y="1070743"/>
            <a:ext cx="3879238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聆听与感悟</a:t>
            </a:r>
          </a:p>
        </p:txBody>
      </p:sp>
      <p:sp>
        <p:nvSpPr>
          <p:cNvPr id="38" name="TextBox 12"/>
          <p:cNvSpPr/>
          <p:nvPr/>
        </p:nvSpPr>
        <p:spPr>
          <a:xfrm>
            <a:off x="3404870" y="-618490"/>
            <a:ext cx="4965065" cy="8861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>
              <a:buFont typeface="Wingdings" panose="05000000000000000000" charset="0"/>
              <a:buNone/>
            </a:pPr>
            <a:endParaRPr lang="zh-CN" altLang="zh-CN" sz="3600" dirty="0"/>
          </a:p>
          <a:p>
            <a:pPr lvl="0">
              <a:buFont typeface="Wingdings" panose="05000000000000000000" charset="0"/>
              <a:buChar char="l"/>
            </a:pPr>
            <a:endParaRPr lang="zh-CN" altLang="zh-CN" sz="3600" dirty="0"/>
          </a:p>
          <a:p>
            <a:pPr lvl="0">
              <a:buFont typeface="Wingdings" panose="05000000000000000000" charset="0"/>
              <a:buChar char="l"/>
            </a:pPr>
            <a:r>
              <a:rPr lang="zh-CN" altLang="en-US" sz="3600" dirty="0"/>
              <a:t>陕甘</a:t>
            </a:r>
            <a:endParaRPr lang="zh-CN" altLang="zh-CN" sz="3600" dirty="0"/>
          </a:p>
          <a:p>
            <a:pPr lvl="0">
              <a:buFont typeface="Wingdings" panose="05000000000000000000" charset="0"/>
              <a:buChar char="l"/>
            </a:pPr>
            <a:endParaRPr lang="zh-CN" altLang="zh-CN" sz="3600" dirty="0"/>
          </a:p>
          <a:p>
            <a:pPr lvl="0">
              <a:buFont typeface="Wingdings" panose="05000000000000000000" charset="0"/>
              <a:buChar char="l"/>
            </a:pPr>
            <a:endParaRPr lang="zh-CN" altLang="zh-CN" sz="3600" dirty="0"/>
          </a:p>
          <a:p>
            <a:pPr lvl="0">
              <a:buFont typeface="Wingdings" panose="05000000000000000000" charset="0"/>
              <a:buChar char="l"/>
            </a:pPr>
            <a:r>
              <a:rPr lang="zh-CN" altLang="en-US" sz="3600" dirty="0"/>
              <a:t>山东</a:t>
            </a:r>
            <a:endParaRPr lang="zh-CN" altLang="zh-CN" sz="3600" dirty="0"/>
          </a:p>
          <a:p>
            <a:pPr lvl="0">
              <a:buFont typeface="Wingdings" panose="05000000000000000000" charset="0"/>
              <a:buChar char="l"/>
            </a:pPr>
            <a:endParaRPr lang="zh-CN" altLang="zh-CN" sz="3600" dirty="0"/>
          </a:p>
          <a:p>
            <a:pPr lvl="0">
              <a:buFont typeface="Wingdings" panose="05000000000000000000" charset="0"/>
              <a:buChar char="l"/>
            </a:pPr>
            <a:endParaRPr lang="zh-CN" altLang="zh-CN" sz="3600" dirty="0"/>
          </a:p>
          <a:p>
            <a:pPr lvl="0">
              <a:buFont typeface="Wingdings" panose="05000000000000000000" charset="0"/>
              <a:buChar char="l"/>
            </a:pPr>
            <a:r>
              <a:rPr lang="zh-CN" altLang="en-US" sz="3600" dirty="0"/>
              <a:t>江苏</a:t>
            </a:r>
            <a:endParaRPr lang="zh-CN" altLang="zh-CN" sz="3600" dirty="0"/>
          </a:p>
          <a:p>
            <a:pPr lvl="0">
              <a:buFont typeface="Wingdings" panose="05000000000000000000" charset="0"/>
              <a:buChar char="l"/>
            </a:pPr>
            <a:endParaRPr lang="zh-CN" altLang="zh-CN" sz="3600" dirty="0"/>
          </a:p>
          <a:p>
            <a:pPr marL="0" lvl="0" indent="0">
              <a:buFont typeface="Wingdings" panose="05000000000000000000" charset="0"/>
              <a:buNone/>
            </a:pPr>
            <a:endParaRPr lang="zh-CN" altLang="zh-CN" sz="3600" dirty="0"/>
          </a:p>
          <a:p>
            <a:pPr lvl="0">
              <a:buFont typeface="Wingdings" panose="05000000000000000000" charset="0"/>
              <a:buChar char="l"/>
            </a:pPr>
            <a:r>
              <a:rPr lang="zh-CN" altLang="en-US" sz="3600" dirty="0">
                <a:sym typeface="微软雅黑" panose="020B0503020204020204" pitchFamily="34" charset="-122"/>
              </a:rPr>
              <a:t>云南</a:t>
            </a:r>
            <a:endParaRPr lang="zh-CN" altLang="zh-CN" sz="3600" dirty="0">
              <a:cs typeface="宋体" panose="02010600030101010101" pitchFamily="2" charset="-122"/>
              <a:sym typeface="微软雅黑" panose="020B0503020204020204" pitchFamily="34" charset="-122"/>
            </a:endParaRP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0" name="Oval 1"/>
          <p:cNvSpPr/>
          <p:nvPr/>
        </p:nvSpPr>
        <p:spPr>
          <a:xfrm rot="1231065">
            <a:off x="8731250" y="4529138"/>
            <a:ext cx="1249363" cy="735012"/>
          </a:xfrm>
          <a:custGeom>
            <a:avLst/>
            <a:gdLst>
              <a:gd name="txL" fmla="*/ 0 w 4239998"/>
              <a:gd name="txT" fmla="*/ 0 h 1601996"/>
              <a:gd name="txR" fmla="*/ 4239998 w 4239998"/>
              <a:gd name="txB" fmla="*/ 1601996 h 1601996"/>
            </a:gdLst>
            <a:ahLst/>
            <a:cxnLst>
              <a:cxn ang="0">
                <a:pos x="0" y="22"/>
              </a:cxn>
              <a:cxn ang="0">
                <a:pos x="1" y="2"/>
              </a:cxn>
              <a:cxn ang="0">
                <a:pos x="1" y="98"/>
              </a:cxn>
              <a:cxn ang="0">
                <a:pos x="1" y="63"/>
              </a:cxn>
              <a:cxn ang="0">
                <a:pos x="1" y="136"/>
              </a:cxn>
              <a:cxn ang="0">
                <a:pos x="2" y="139"/>
              </a:cxn>
            </a:cxnLst>
            <a:rect l="txL" t="txT" r="txR" b="txB"/>
            <a:pathLst>
              <a:path w="4239998" h="1601996">
                <a:moveTo>
                  <a:pt x="245299" y="254963"/>
                </a:moveTo>
                <a:cubicBezTo>
                  <a:pt x="-863677" y="1360431"/>
                  <a:pt x="2132100" y="-204513"/>
                  <a:pt x="2391408" y="22950"/>
                </a:cubicBezTo>
                <a:cubicBezTo>
                  <a:pt x="2650716" y="250413"/>
                  <a:pt x="1035732" y="916879"/>
                  <a:pt x="1227937" y="1128420"/>
                </a:cubicBezTo>
                <a:cubicBezTo>
                  <a:pt x="1420142" y="1339961"/>
                  <a:pt x="2747199" y="578149"/>
                  <a:pt x="3053325" y="718986"/>
                </a:cubicBezTo>
                <a:cubicBezTo>
                  <a:pt x="3359451" y="859823"/>
                  <a:pt x="2443839" y="1384997"/>
                  <a:pt x="2573379" y="1564010"/>
                </a:cubicBezTo>
                <a:cubicBezTo>
                  <a:pt x="2702919" y="1743023"/>
                  <a:pt x="3247996" y="1008811"/>
                  <a:pt x="4239998" y="1601996"/>
                </a:cubicBezTo>
              </a:path>
            </a:pathLst>
          </a:custGeom>
          <a:noFill/>
          <a:ln w="12700" cap="rnd" cmpd="sng">
            <a:solidFill>
              <a:schemeClr val="bg1">
                <a:alpha val="100000"/>
              </a:schemeClr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4894690" y="927809"/>
            <a:ext cx="2962910" cy="313211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</p:cNvCxnSpPr>
          <p:nvPr/>
        </p:nvCxnSpPr>
        <p:spPr>
          <a:xfrm>
            <a:off x="5099791" y="2704464"/>
            <a:ext cx="359685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5099791" y="927809"/>
            <a:ext cx="3351953" cy="350891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cxnSpLocks/>
          </p:cNvCxnSpPr>
          <p:nvPr/>
        </p:nvCxnSpPr>
        <p:spPr>
          <a:xfrm>
            <a:off x="5040630" y="6437009"/>
            <a:ext cx="362865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8642067" y="5995289"/>
            <a:ext cx="358499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kumimoji="1" lang="en-US" altLang="zh-CN" sz="3600" b="1" dirty="0">
                <a:latin typeface="+mn-lt"/>
                <a:ea typeface="+mn-ea"/>
                <a:cs typeface="宋体" panose="02010600030101010101" pitchFamily="2" charset="-122"/>
                <a:sym typeface="微软雅黑" panose="020B0503020204020204" pitchFamily="34" charset="-122"/>
              </a:rPr>
              <a:t>《</a:t>
            </a:r>
            <a:r>
              <a:rPr kumimoji="1" lang="zh-CN" altLang="en-US" sz="3600" b="1" dirty="0">
                <a:latin typeface="+mn-lt"/>
                <a:ea typeface="+mn-ea"/>
                <a:cs typeface="宋体" panose="02010600030101010101" pitchFamily="2" charset="-122"/>
                <a:sym typeface="微软雅黑" panose="020B0503020204020204" pitchFamily="34" charset="-122"/>
              </a:rPr>
              <a:t>小河淌水</a:t>
            </a:r>
            <a:r>
              <a:rPr kumimoji="1" lang="en-US" altLang="zh-CN" sz="3600" b="1" dirty="0">
                <a:latin typeface="+mn-lt"/>
                <a:ea typeface="+mn-ea"/>
                <a:cs typeface="宋体" panose="02010600030101010101" pitchFamily="2" charset="-122"/>
                <a:sym typeface="微软雅黑" panose="020B0503020204020204" pitchFamily="34" charset="-122"/>
              </a:rPr>
              <a:t>》</a:t>
            </a:r>
            <a:endParaRPr kumimoji="1" lang="zh-CN" altLang="zh-CN" sz="3600" b="1" dirty="0">
              <a:latin typeface="+mn-lt"/>
              <a:ea typeface="+mn-ea"/>
              <a:cs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494403" y="4107462"/>
            <a:ext cx="484727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kumimoji="1" lang="en-US" altLang="zh-CN" sz="3600" b="1" dirty="0">
                <a:latin typeface="+mn-lt"/>
                <a:ea typeface="+mn-ea"/>
                <a:cs typeface="宋体" panose="02010600030101010101" pitchFamily="2" charset="-122"/>
                <a:sym typeface="微软雅黑" panose="020B0503020204020204" pitchFamily="34" charset="-122"/>
              </a:rPr>
              <a:t>《</a:t>
            </a:r>
            <a:r>
              <a:rPr kumimoji="1" lang="zh-CN" altLang="en-US" sz="3600" b="1" dirty="0">
                <a:latin typeface="+mn-lt"/>
                <a:ea typeface="+mn-ea"/>
                <a:cs typeface="宋体" panose="02010600030101010101" pitchFamily="2" charset="-122"/>
                <a:sym typeface="微软雅黑" panose="020B0503020204020204" pitchFamily="34" charset="-122"/>
              </a:rPr>
              <a:t>山丹丹开花红艳艳</a:t>
            </a:r>
            <a:r>
              <a:rPr kumimoji="1" lang="en-US" altLang="zh-CN" sz="3600" b="1" dirty="0">
                <a:latin typeface="+mn-lt"/>
                <a:ea typeface="+mn-ea"/>
                <a:cs typeface="宋体" panose="02010600030101010101" pitchFamily="2" charset="-122"/>
                <a:sym typeface="微软雅黑" panose="020B0503020204020204" pitchFamily="34" charset="-122"/>
              </a:rPr>
              <a:t>》</a:t>
            </a:r>
            <a:endParaRPr kumimoji="1" lang="zh-CN" altLang="zh-CN" sz="3600" b="1" dirty="0">
              <a:latin typeface="+mn-lt"/>
              <a:ea typeface="+mn-ea"/>
              <a:cs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669284" y="2388045"/>
            <a:ext cx="358499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kumimoji="1" lang="en-US" altLang="zh-CN" sz="3600" b="1" dirty="0">
                <a:latin typeface="+mn-lt"/>
                <a:ea typeface="+mn-ea"/>
                <a:cs typeface="宋体" panose="02010600030101010101" pitchFamily="2" charset="-122"/>
                <a:sym typeface="微软雅黑" panose="020B0503020204020204" pitchFamily="34" charset="-122"/>
              </a:rPr>
              <a:t>《</a:t>
            </a:r>
            <a:r>
              <a:rPr kumimoji="1" lang="zh-CN" altLang="en-US" sz="3600" b="1" dirty="0">
                <a:latin typeface="+mn-lt"/>
                <a:ea typeface="+mn-ea"/>
                <a:cs typeface="宋体" panose="02010600030101010101" pitchFamily="2" charset="-122"/>
                <a:sym typeface="微软雅黑" panose="020B0503020204020204" pitchFamily="34" charset="-122"/>
              </a:rPr>
              <a:t>沂蒙山小调</a:t>
            </a:r>
            <a:r>
              <a:rPr kumimoji="1" lang="en-US" altLang="zh-CN" sz="3600" b="1" dirty="0">
                <a:latin typeface="+mn-lt"/>
                <a:ea typeface="+mn-ea"/>
                <a:cs typeface="宋体" panose="02010600030101010101" pitchFamily="2" charset="-122"/>
                <a:sym typeface="微软雅黑" panose="020B0503020204020204" pitchFamily="34" charset="-122"/>
              </a:rPr>
              <a:t>》</a:t>
            </a:r>
            <a:endParaRPr kumimoji="1" lang="zh-CN" altLang="zh-CN" sz="3600" b="1" dirty="0">
              <a:latin typeface="+mn-lt"/>
              <a:ea typeface="+mn-ea"/>
              <a:cs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503232" y="407389"/>
            <a:ext cx="358499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kumimoji="1" lang="en-US" altLang="zh-CN" sz="3600" b="1" dirty="0">
                <a:latin typeface="+mn-lt"/>
                <a:ea typeface="+mn-ea"/>
                <a:cs typeface="宋体" panose="02010600030101010101" pitchFamily="2" charset="-122"/>
                <a:sym typeface="微软雅黑" panose="020B0503020204020204" pitchFamily="34" charset="-122"/>
              </a:rPr>
              <a:t>《</a:t>
            </a:r>
            <a:r>
              <a:rPr kumimoji="1" lang="zh-CN" altLang="en-US" sz="3600" b="1" dirty="0">
                <a:latin typeface="+mn-lt"/>
                <a:ea typeface="+mn-ea"/>
                <a:cs typeface="宋体" panose="02010600030101010101" pitchFamily="2" charset="-122"/>
                <a:sym typeface="微软雅黑" panose="020B0503020204020204" pitchFamily="34" charset="-122"/>
              </a:rPr>
              <a:t>茉莉花</a:t>
            </a:r>
            <a:r>
              <a:rPr kumimoji="1" lang="en-US" altLang="zh-CN" sz="3600" b="1" dirty="0">
                <a:latin typeface="+mn-lt"/>
                <a:ea typeface="+mn-ea"/>
                <a:cs typeface="宋体" panose="02010600030101010101" pitchFamily="2" charset="-122"/>
                <a:sym typeface="微软雅黑" panose="020B0503020204020204" pitchFamily="34" charset="-122"/>
              </a:rPr>
              <a:t>》</a:t>
            </a:r>
            <a:endParaRPr kumimoji="1" lang="zh-CN" altLang="zh-CN" sz="3600" b="1" dirty="0">
              <a:latin typeface="+mn-lt"/>
              <a:ea typeface="+mn-ea"/>
              <a:cs typeface="宋体" panose="02010600030101010101" pitchFamily="2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树上的叶子&#10;&#10;中度可信度描述已自动生成">
            <a:extLst>
              <a:ext uri="{FF2B5EF4-FFF2-40B4-BE49-F238E27FC236}">
                <a16:creationId xmlns:a16="http://schemas.microsoft.com/office/drawing/2014/main" id="{691B432B-B06A-6286-BF0B-1F57EBC82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597" y="443794"/>
            <a:ext cx="8792634" cy="5861756"/>
          </a:xfrm>
          <a:prstGeom prst="rect">
            <a:avLst/>
          </a:prstGeom>
        </p:spPr>
      </p:pic>
      <p:sp>
        <p:nvSpPr>
          <p:cNvPr id="8194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  <a:t>3</a:t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矩形 1"/>
          <p:cNvSpPr/>
          <p:nvPr/>
        </p:nvSpPr>
        <p:spPr>
          <a:xfrm>
            <a:off x="0" y="6305550"/>
            <a:ext cx="12192000" cy="552450"/>
          </a:xfrm>
          <a:prstGeom prst="rect">
            <a:avLst/>
          </a:prstGeom>
          <a:solidFill>
            <a:srgbClr val="EE0F68"/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8198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47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3"/>
          <p:cNvSpPr/>
          <p:nvPr/>
        </p:nvSpPr>
        <p:spPr>
          <a:xfrm>
            <a:off x="8610600" y="1406449"/>
            <a:ext cx="1461190" cy="1717316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6600" dirty="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Elephant" panose="02020904090505020303" pitchFamily="18" charset="0"/>
              </a:rPr>
              <a:t>民生画卷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  <a:t>4</a:t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直角三角形 4"/>
          <p:cNvSpPr/>
          <p:nvPr/>
        </p:nvSpPr>
        <p:spPr>
          <a:xfrm rot="5400000">
            <a:off x="-17341" y="17339"/>
            <a:ext cx="4352519" cy="4317841"/>
          </a:xfrm>
          <a:prstGeom prst="rtTriangle">
            <a:avLst/>
          </a:prstGeom>
          <a:solidFill>
            <a:srgbClr val="EE0F68"/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" name="TextBox 12"/>
          <p:cNvSpPr/>
          <p:nvPr/>
        </p:nvSpPr>
        <p:spPr>
          <a:xfrm>
            <a:off x="4129088" y="2047875"/>
            <a:ext cx="1285875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418-CAI978" pitchFamily="2" charset="-122"/>
                <a:ea typeface="418-CAI978" pitchFamily="2" charset="-122"/>
                <a:sym typeface="418-CAI978" pitchFamily="2" charset="-122"/>
              </a:rPr>
              <a:t>聆听</a:t>
            </a:r>
          </a:p>
        </p:txBody>
      </p:sp>
      <p:sp>
        <p:nvSpPr>
          <p:cNvPr id="48" name="TextBox 12"/>
          <p:cNvSpPr/>
          <p:nvPr/>
        </p:nvSpPr>
        <p:spPr>
          <a:xfrm>
            <a:off x="3019425" y="4133850"/>
            <a:ext cx="1285875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418-CAI978" pitchFamily="2" charset="-122"/>
                <a:ea typeface="418-CAI978" pitchFamily="2" charset="-122"/>
                <a:sym typeface="418-CAI978" pitchFamily="2" charset="-122"/>
              </a:rPr>
              <a:t>思考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8E32F7-3F75-25C4-A2BF-3A4FE0FB8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679" y="2414584"/>
            <a:ext cx="8763916" cy="3609747"/>
          </a:xfrm>
          <a:prstGeom prst="rect">
            <a:avLst/>
          </a:prstGeom>
        </p:spPr>
      </p:pic>
      <p:sp>
        <p:nvSpPr>
          <p:cNvPr id="2" name="直角三角形 4">
            <a:extLst>
              <a:ext uri="{FF2B5EF4-FFF2-40B4-BE49-F238E27FC236}">
                <a16:creationId xmlns:a16="http://schemas.microsoft.com/office/drawing/2014/main" id="{3D50E13F-935C-7438-C9B3-3E87969E3AD2}"/>
              </a:ext>
            </a:extLst>
          </p:cNvPr>
          <p:cNvSpPr/>
          <p:nvPr/>
        </p:nvSpPr>
        <p:spPr>
          <a:xfrm rot="5400000">
            <a:off x="134178" y="-134178"/>
            <a:ext cx="4184374" cy="4452730"/>
          </a:xfrm>
          <a:prstGeom prst="rtTriangle">
            <a:avLst/>
          </a:prstGeom>
          <a:solidFill>
            <a:srgbClr val="EE0F68"/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1C3F33A5-C938-9A4A-C207-9B0975DAC533}"/>
              </a:ext>
            </a:extLst>
          </p:cNvPr>
          <p:cNvSpPr/>
          <p:nvPr/>
        </p:nvSpPr>
        <p:spPr>
          <a:xfrm rot="18944598">
            <a:off x="-460168" y="1070743"/>
            <a:ext cx="3879238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聆听与感悟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85D4E22-B9C9-A47B-E8CF-C6279C88DC19}"/>
              </a:ext>
            </a:extLst>
          </p:cNvPr>
          <p:cNvSpPr txBox="1"/>
          <p:nvPr/>
        </p:nvSpPr>
        <p:spPr>
          <a:xfrm>
            <a:off x="3641934" y="1279079"/>
            <a:ext cx="78079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/>
              <a:t>       聆听音乐作品《桃花红 杏花白》，感受山西民歌的悠长曲调与优美旋律。</a:t>
            </a:r>
          </a:p>
        </p:txBody>
      </p:sp>
    </p:spTree>
    <p:extLst>
      <p:ext uri="{BB962C8B-B14F-4D97-AF65-F5344CB8AC3E}">
        <p14:creationId xmlns:p14="http://schemas.microsoft.com/office/powerpoint/2010/main" val="23879751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  <a:t>5</a:t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直角三角形 4"/>
          <p:cNvSpPr/>
          <p:nvPr/>
        </p:nvSpPr>
        <p:spPr>
          <a:xfrm rot="5400000">
            <a:off x="-17341" y="17339"/>
            <a:ext cx="4352519" cy="4317841"/>
          </a:xfrm>
          <a:prstGeom prst="rtTriangle">
            <a:avLst/>
          </a:prstGeom>
          <a:solidFill>
            <a:srgbClr val="EE0F68"/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" name="TextBox 12"/>
          <p:cNvSpPr/>
          <p:nvPr/>
        </p:nvSpPr>
        <p:spPr>
          <a:xfrm>
            <a:off x="4129088" y="2047875"/>
            <a:ext cx="1285875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418-CAI978" pitchFamily="2" charset="-122"/>
                <a:ea typeface="418-CAI978" pitchFamily="2" charset="-122"/>
                <a:sym typeface="418-CAI978" pitchFamily="2" charset="-122"/>
              </a:rPr>
              <a:t>聆听</a:t>
            </a:r>
          </a:p>
        </p:txBody>
      </p:sp>
      <p:sp>
        <p:nvSpPr>
          <p:cNvPr id="48" name="TextBox 12"/>
          <p:cNvSpPr/>
          <p:nvPr/>
        </p:nvSpPr>
        <p:spPr>
          <a:xfrm>
            <a:off x="3019425" y="4133850"/>
            <a:ext cx="1285875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418-CAI978" pitchFamily="2" charset="-122"/>
                <a:ea typeface="418-CAI978" pitchFamily="2" charset="-122"/>
                <a:sym typeface="418-CAI978" pitchFamily="2" charset="-122"/>
              </a:rPr>
              <a:t>思考</a:t>
            </a:r>
          </a:p>
        </p:txBody>
      </p:sp>
      <p:sp>
        <p:nvSpPr>
          <p:cNvPr id="2" name="直角三角形 4">
            <a:extLst>
              <a:ext uri="{FF2B5EF4-FFF2-40B4-BE49-F238E27FC236}">
                <a16:creationId xmlns:a16="http://schemas.microsoft.com/office/drawing/2014/main" id="{3D50E13F-935C-7438-C9B3-3E87969E3AD2}"/>
              </a:ext>
            </a:extLst>
          </p:cNvPr>
          <p:cNvSpPr/>
          <p:nvPr/>
        </p:nvSpPr>
        <p:spPr>
          <a:xfrm rot="5400000">
            <a:off x="134178" y="-134178"/>
            <a:ext cx="4184374" cy="4452730"/>
          </a:xfrm>
          <a:prstGeom prst="rtTriangle">
            <a:avLst/>
          </a:prstGeom>
          <a:solidFill>
            <a:srgbClr val="EE0F68"/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1C3F33A5-C938-9A4A-C207-9B0975DAC533}"/>
              </a:ext>
            </a:extLst>
          </p:cNvPr>
          <p:cNvSpPr/>
          <p:nvPr/>
        </p:nvSpPr>
        <p:spPr>
          <a:xfrm rot="18944598">
            <a:off x="-460168" y="1070743"/>
            <a:ext cx="3879238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分析欣赏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85D4E22-B9C9-A47B-E8CF-C6279C88DC19}"/>
              </a:ext>
            </a:extLst>
          </p:cNvPr>
          <p:cNvSpPr txBox="1"/>
          <p:nvPr/>
        </p:nvSpPr>
        <p:spPr>
          <a:xfrm>
            <a:off x="3641935" y="1279079"/>
            <a:ext cx="7473988" cy="4187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       歌曲采用我国传统的徵调式，结构短小，由上下两个乐句构成。上句旋律中含有歌曲的最高音，之后六度大跳到中音区，大幅度起伏，加之唱法上真假声结合形成的音色与力度的对比，使音乐表现带有较强的戏剧性。下句曲调比较舒缓平稳，结束在调式主音徵音上。歌曲旋律豪放中不失婉约，歌词质朴自然、通俗易懂、幽默诙谐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       该曲是左权民歌“开花调”中流传最广的曲目之一。开花调因歌词中常常以“某某开花”为起兴而得名，多由相互对称的一对乐句组成，上句说花，下句点题，结构规整，旋律起伏较大。</a:t>
            </a:r>
          </a:p>
        </p:txBody>
      </p:sp>
    </p:spTree>
    <p:extLst>
      <p:ext uri="{BB962C8B-B14F-4D97-AF65-F5344CB8AC3E}">
        <p14:creationId xmlns:p14="http://schemas.microsoft.com/office/powerpoint/2010/main" val="14072676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  <a:t>6</a:t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直角三角形 4"/>
          <p:cNvSpPr/>
          <p:nvPr/>
        </p:nvSpPr>
        <p:spPr>
          <a:xfrm rot="5400000">
            <a:off x="-17341" y="17339"/>
            <a:ext cx="4352519" cy="4317841"/>
          </a:xfrm>
          <a:prstGeom prst="rtTriangle">
            <a:avLst/>
          </a:prstGeom>
          <a:solidFill>
            <a:srgbClr val="EE0F68"/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" name="TextBox 12"/>
          <p:cNvSpPr/>
          <p:nvPr/>
        </p:nvSpPr>
        <p:spPr>
          <a:xfrm>
            <a:off x="4129088" y="2047875"/>
            <a:ext cx="1285875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418-CAI978" pitchFamily="2" charset="-122"/>
                <a:ea typeface="418-CAI978" pitchFamily="2" charset="-122"/>
                <a:sym typeface="418-CAI978" pitchFamily="2" charset="-122"/>
              </a:rPr>
              <a:t>聆听</a:t>
            </a:r>
          </a:p>
        </p:txBody>
      </p:sp>
      <p:sp>
        <p:nvSpPr>
          <p:cNvPr id="48" name="TextBox 12"/>
          <p:cNvSpPr/>
          <p:nvPr/>
        </p:nvSpPr>
        <p:spPr>
          <a:xfrm>
            <a:off x="3019425" y="4133850"/>
            <a:ext cx="1285875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418-CAI978" pitchFamily="2" charset="-122"/>
                <a:ea typeface="418-CAI978" pitchFamily="2" charset="-122"/>
                <a:sym typeface="418-CAI978" pitchFamily="2" charset="-122"/>
              </a:rPr>
              <a:t>思考</a:t>
            </a:r>
          </a:p>
        </p:txBody>
      </p:sp>
      <p:sp>
        <p:nvSpPr>
          <p:cNvPr id="2" name="直角三角形 4">
            <a:extLst>
              <a:ext uri="{FF2B5EF4-FFF2-40B4-BE49-F238E27FC236}">
                <a16:creationId xmlns:a16="http://schemas.microsoft.com/office/drawing/2014/main" id="{3D50E13F-935C-7438-C9B3-3E87969E3AD2}"/>
              </a:ext>
            </a:extLst>
          </p:cNvPr>
          <p:cNvSpPr/>
          <p:nvPr/>
        </p:nvSpPr>
        <p:spPr>
          <a:xfrm rot="5400000">
            <a:off x="134178" y="-134178"/>
            <a:ext cx="4184374" cy="4452730"/>
          </a:xfrm>
          <a:prstGeom prst="rtTriangle">
            <a:avLst/>
          </a:prstGeom>
          <a:solidFill>
            <a:srgbClr val="EE0F68"/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1C3F33A5-C938-9A4A-C207-9B0975DAC533}"/>
              </a:ext>
            </a:extLst>
          </p:cNvPr>
          <p:cNvSpPr/>
          <p:nvPr/>
        </p:nvSpPr>
        <p:spPr>
          <a:xfrm rot="18944598">
            <a:off x="-460168" y="1070743"/>
            <a:ext cx="3879238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文化理解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85D4E22-B9C9-A47B-E8CF-C6279C88DC19}"/>
              </a:ext>
            </a:extLst>
          </p:cNvPr>
          <p:cNvSpPr txBox="1"/>
          <p:nvPr/>
        </p:nvSpPr>
        <p:spPr>
          <a:xfrm>
            <a:off x="3641934" y="1279079"/>
            <a:ext cx="7807943" cy="4649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       山西民歌历史悠久。我国最早的诗歌总集</a:t>
            </a:r>
            <a:r>
              <a:rPr lang="en-US" altLang="zh-CN" sz="2000" dirty="0"/>
              <a:t>《</a:t>
            </a:r>
            <a:r>
              <a:rPr lang="zh-CN" altLang="en-US" sz="2000" dirty="0"/>
              <a:t>诗经</a:t>
            </a:r>
            <a:r>
              <a:rPr lang="en-US" altLang="zh-CN" sz="2000" dirty="0"/>
              <a:t>》</a:t>
            </a:r>
            <a:r>
              <a:rPr lang="zh-CN" altLang="en-US" sz="2000" dirty="0"/>
              <a:t>中的</a:t>
            </a:r>
            <a:r>
              <a:rPr lang="en-US" altLang="zh-CN" sz="2000" dirty="0"/>
              <a:t>《</a:t>
            </a:r>
            <a:r>
              <a:rPr lang="zh-CN" altLang="en-US" sz="2000" dirty="0"/>
              <a:t>唐风</a:t>
            </a:r>
            <a:r>
              <a:rPr lang="en-US" altLang="zh-CN" sz="2000" dirty="0"/>
              <a:t>》</a:t>
            </a:r>
            <a:r>
              <a:rPr lang="zh-CN" altLang="en-US" sz="2000" dirty="0"/>
              <a:t>和</a:t>
            </a:r>
            <a:r>
              <a:rPr lang="en-US" altLang="zh-CN" sz="2000" dirty="0"/>
              <a:t>《</a:t>
            </a:r>
            <a:r>
              <a:rPr lang="zh-CN" altLang="en-US" sz="2000" dirty="0"/>
              <a:t>魏风</a:t>
            </a:r>
            <a:r>
              <a:rPr lang="en-US" altLang="zh-CN" sz="2000" dirty="0"/>
              <a:t>》</a:t>
            </a:r>
            <a:r>
              <a:rPr lang="zh-CN" altLang="en-US" sz="2000" dirty="0"/>
              <a:t>收录了不少山西地区的古老民歌。这些民歌反映的社会生活内容非常广泛，或歌咏人民的劳动生活，或揭露封建统治者的荒淫，也有不少是反映爱情或婚姻生活的。从这些民歌中我们可以看到，古代中国劳动人民不仅用民歌来歌咏生活、抒发感情，而且通过民歌去抨击不合理的社会现象，表达他们对封建压迫的反抗和对美好生活的向往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       新中国成立后，民歌创作进入繁荣期，涌现了大量赞颂新生活的优秀民歌作品。新时代以来，广大艺术工作者始终坚持以人民为中心的创作导向，正不断推出更多增强人民精神力量的优秀作品。</a:t>
            </a:r>
          </a:p>
        </p:txBody>
      </p:sp>
    </p:spTree>
    <p:extLst>
      <p:ext uri="{BB962C8B-B14F-4D97-AF65-F5344CB8AC3E}">
        <p14:creationId xmlns:p14="http://schemas.microsoft.com/office/powerpoint/2010/main" val="13479873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蓝色的瀑布&#10;&#10;描述已自动生成">
            <a:extLst>
              <a:ext uri="{FF2B5EF4-FFF2-40B4-BE49-F238E27FC236}">
                <a16:creationId xmlns:a16="http://schemas.microsoft.com/office/drawing/2014/main" id="{B168DADB-BCC2-D904-58A4-78E9F931A9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9" b="6019"/>
          <a:stretch/>
        </p:blipFill>
        <p:spPr>
          <a:xfrm>
            <a:off x="903874" y="444735"/>
            <a:ext cx="10449926" cy="5860815"/>
          </a:xfrm>
          <a:prstGeom prst="rect">
            <a:avLst/>
          </a:prstGeom>
        </p:spPr>
      </p:pic>
      <p:sp>
        <p:nvSpPr>
          <p:cNvPr id="8194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  <a:t>7</a:t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矩形 1"/>
          <p:cNvSpPr/>
          <p:nvPr/>
        </p:nvSpPr>
        <p:spPr>
          <a:xfrm>
            <a:off x="0" y="6305550"/>
            <a:ext cx="12192000" cy="552450"/>
          </a:xfrm>
          <a:prstGeom prst="rect">
            <a:avLst/>
          </a:prstGeom>
          <a:solidFill>
            <a:srgbClr val="EE0F68"/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8198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47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3"/>
          <p:cNvSpPr/>
          <p:nvPr/>
        </p:nvSpPr>
        <p:spPr>
          <a:xfrm>
            <a:off x="9458601" y="1248713"/>
            <a:ext cx="1461190" cy="1717316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6600" dirty="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Elephant" panose="02020904090505020303" pitchFamily="18" charset="0"/>
              </a:rPr>
              <a:t>小河淌水</a:t>
            </a:r>
          </a:p>
        </p:txBody>
      </p:sp>
    </p:spTree>
    <p:extLst>
      <p:ext uri="{BB962C8B-B14F-4D97-AF65-F5344CB8AC3E}">
        <p14:creationId xmlns:p14="http://schemas.microsoft.com/office/powerpoint/2010/main" val="111634389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  <a:t>8</a:t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直角三角形 4"/>
          <p:cNvSpPr/>
          <p:nvPr/>
        </p:nvSpPr>
        <p:spPr>
          <a:xfrm rot="5400000">
            <a:off x="-17341" y="17339"/>
            <a:ext cx="4352519" cy="4317841"/>
          </a:xfrm>
          <a:prstGeom prst="rtTriangle">
            <a:avLst/>
          </a:prstGeom>
          <a:solidFill>
            <a:srgbClr val="EE0F68"/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" name="TextBox 12"/>
          <p:cNvSpPr/>
          <p:nvPr/>
        </p:nvSpPr>
        <p:spPr>
          <a:xfrm>
            <a:off x="5980113" y="2411413"/>
            <a:ext cx="49244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感受体验？</a:t>
            </a:r>
          </a:p>
        </p:txBody>
      </p:sp>
      <p:sp>
        <p:nvSpPr>
          <p:cNvPr id="39" name="TextBox 12"/>
          <p:cNvSpPr/>
          <p:nvPr/>
        </p:nvSpPr>
        <p:spPr>
          <a:xfrm>
            <a:off x="4129088" y="2047875"/>
            <a:ext cx="1285875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418-CAI978" pitchFamily="2" charset="-122"/>
                <a:ea typeface="418-CAI978" pitchFamily="2" charset="-122"/>
                <a:sym typeface="418-CAI978" pitchFamily="2" charset="-122"/>
              </a:rPr>
              <a:t>聆听</a:t>
            </a:r>
          </a:p>
        </p:txBody>
      </p:sp>
      <p:sp>
        <p:nvSpPr>
          <p:cNvPr id="47" name="TextBox 12"/>
          <p:cNvSpPr/>
          <p:nvPr/>
        </p:nvSpPr>
        <p:spPr>
          <a:xfrm>
            <a:off x="5196816" y="4548698"/>
            <a:ext cx="57975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哪个地区民歌？</a:t>
            </a:r>
          </a:p>
        </p:txBody>
      </p:sp>
      <p:sp>
        <p:nvSpPr>
          <p:cNvPr id="48" name="TextBox 12"/>
          <p:cNvSpPr/>
          <p:nvPr/>
        </p:nvSpPr>
        <p:spPr>
          <a:xfrm>
            <a:off x="3019425" y="4133850"/>
            <a:ext cx="1285875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418-CAI978" pitchFamily="2" charset="-122"/>
                <a:ea typeface="418-CAI978" pitchFamily="2" charset="-122"/>
                <a:sym typeface="418-CAI978" pitchFamily="2" charset="-122"/>
              </a:rPr>
              <a:t>思考</a:t>
            </a:r>
          </a:p>
        </p:txBody>
      </p:sp>
      <p:sp>
        <p:nvSpPr>
          <p:cNvPr id="70" name="Oval 1"/>
          <p:cNvSpPr/>
          <p:nvPr/>
        </p:nvSpPr>
        <p:spPr>
          <a:xfrm rot="1231065">
            <a:off x="8731250" y="4529138"/>
            <a:ext cx="1249363" cy="735012"/>
          </a:xfrm>
          <a:custGeom>
            <a:avLst/>
            <a:gdLst>
              <a:gd name="txL" fmla="*/ 0 w 4239998"/>
              <a:gd name="txT" fmla="*/ 0 h 1601996"/>
              <a:gd name="txR" fmla="*/ 4239998 w 4239998"/>
              <a:gd name="txB" fmla="*/ 1601996 h 1601996"/>
            </a:gdLst>
            <a:ahLst/>
            <a:cxnLst>
              <a:cxn ang="0">
                <a:pos x="0" y="22"/>
              </a:cxn>
              <a:cxn ang="0">
                <a:pos x="1" y="2"/>
              </a:cxn>
              <a:cxn ang="0">
                <a:pos x="1" y="98"/>
              </a:cxn>
              <a:cxn ang="0">
                <a:pos x="1" y="63"/>
              </a:cxn>
              <a:cxn ang="0">
                <a:pos x="1" y="136"/>
              </a:cxn>
              <a:cxn ang="0">
                <a:pos x="2" y="139"/>
              </a:cxn>
            </a:cxnLst>
            <a:rect l="txL" t="txT" r="txR" b="txB"/>
            <a:pathLst>
              <a:path w="4239998" h="1601996">
                <a:moveTo>
                  <a:pt x="245299" y="254963"/>
                </a:moveTo>
                <a:cubicBezTo>
                  <a:pt x="-863677" y="1360431"/>
                  <a:pt x="2132100" y="-204513"/>
                  <a:pt x="2391408" y="22950"/>
                </a:cubicBezTo>
                <a:cubicBezTo>
                  <a:pt x="2650716" y="250413"/>
                  <a:pt x="1035732" y="916879"/>
                  <a:pt x="1227937" y="1128420"/>
                </a:cubicBezTo>
                <a:cubicBezTo>
                  <a:pt x="1420142" y="1339961"/>
                  <a:pt x="2747199" y="578149"/>
                  <a:pt x="3053325" y="718986"/>
                </a:cubicBezTo>
                <a:cubicBezTo>
                  <a:pt x="3359451" y="859823"/>
                  <a:pt x="2443839" y="1384997"/>
                  <a:pt x="2573379" y="1564010"/>
                </a:cubicBezTo>
                <a:cubicBezTo>
                  <a:pt x="2702919" y="1743023"/>
                  <a:pt x="3247996" y="1008811"/>
                  <a:pt x="4239998" y="1601996"/>
                </a:cubicBezTo>
              </a:path>
            </a:pathLst>
          </a:custGeom>
          <a:noFill/>
          <a:ln w="12700" cap="rnd" cmpd="sng">
            <a:solidFill>
              <a:schemeClr val="bg1">
                <a:alpha val="100000"/>
              </a:schemeClr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D01CC72-4B4F-CE45-72EA-C5744CBDE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376" y="1537275"/>
            <a:ext cx="6161773" cy="4878586"/>
          </a:xfrm>
          <a:prstGeom prst="rect">
            <a:avLst/>
          </a:prstGeom>
        </p:spPr>
      </p:pic>
      <p:sp>
        <p:nvSpPr>
          <p:cNvPr id="2" name="直角三角形 4">
            <a:extLst>
              <a:ext uri="{FF2B5EF4-FFF2-40B4-BE49-F238E27FC236}">
                <a16:creationId xmlns:a16="http://schemas.microsoft.com/office/drawing/2014/main" id="{2EA8EE40-71EE-6D39-3B53-A0F7660D4C05}"/>
              </a:ext>
            </a:extLst>
          </p:cNvPr>
          <p:cNvSpPr/>
          <p:nvPr/>
        </p:nvSpPr>
        <p:spPr>
          <a:xfrm rot="5400000">
            <a:off x="134178" y="-134178"/>
            <a:ext cx="4184374" cy="4452730"/>
          </a:xfrm>
          <a:prstGeom prst="rtTriangle">
            <a:avLst/>
          </a:prstGeom>
          <a:solidFill>
            <a:srgbClr val="EE0F68"/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4FE243CF-F2ED-2E6A-BFDF-790DD82F8FEE}"/>
              </a:ext>
            </a:extLst>
          </p:cNvPr>
          <p:cNvSpPr/>
          <p:nvPr/>
        </p:nvSpPr>
        <p:spPr>
          <a:xfrm rot="18944598">
            <a:off x="-460168" y="1070743"/>
            <a:ext cx="3879238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聆听与感悟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B9B6719-4E79-C908-0D18-1F07F92323CC}"/>
              </a:ext>
            </a:extLst>
          </p:cNvPr>
          <p:cNvSpPr txBox="1"/>
          <p:nvPr/>
        </p:nvSpPr>
        <p:spPr>
          <a:xfrm>
            <a:off x="4217867" y="862329"/>
            <a:ext cx="6776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聆听下面这首音乐作品，感受云南民歌的悠扬旋律与绵长韵味。</a:t>
            </a:r>
          </a:p>
        </p:txBody>
      </p:sp>
    </p:spTree>
    <p:extLst>
      <p:ext uri="{BB962C8B-B14F-4D97-AF65-F5344CB8AC3E}">
        <p14:creationId xmlns:p14="http://schemas.microsoft.com/office/powerpoint/2010/main" val="39880145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  <a:t>9</a:t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直角三角形 4"/>
          <p:cNvSpPr/>
          <p:nvPr/>
        </p:nvSpPr>
        <p:spPr>
          <a:xfrm rot="5400000">
            <a:off x="-17341" y="17339"/>
            <a:ext cx="4352519" cy="4317841"/>
          </a:xfrm>
          <a:prstGeom prst="rtTriangle">
            <a:avLst/>
          </a:prstGeom>
          <a:solidFill>
            <a:srgbClr val="EE0F68"/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" name="TextBox 12"/>
          <p:cNvSpPr/>
          <p:nvPr/>
        </p:nvSpPr>
        <p:spPr>
          <a:xfrm>
            <a:off x="5980113" y="2411413"/>
            <a:ext cx="49244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感受体验？</a:t>
            </a:r>
          </a:p>
        </p:txBody>
      </p:sp>
      <p:sp>
        <p:nvSpPr>
          <p:cNvPr id="39" name="TextBox 12"/>
          <p:cNvSpPr/>
          <p:nvPr/>
        </p:nvSpPr>
        <p:spPr>
          <a:xfrm>
            <a:off x="4129088" y="2047875"/>
            <a:ext cx="1285875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418-CAI978" pitchFamily="2" charset="-122"/>
                <a:ea typeface="418-CAI978" pitchFamily="2" charset="-122"/>
                <a:sym typeface="418-CAI978" pitchFamily="2" charset="-122"/>
              </a:rPr>
              <a:t>聆听</a:t>
            </a:r>
          </a:p>
        </p:txBody>
      </p:sp>
      <p:sp>
        <p:nvSpPr>
          <p:cNvPr id="47" name="TextBox 12"/>
          <p:cNvSpPr/>
          <p:nvPr/>
        </p:nvSpPr>
        <p:spPr>
          <a:xfrm>
            <a:off x="5196816" y="4548698"/>
            <a:ext cx="57975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哪个地区民歌？</a:t>
            </a:r>
          </a:p>
        </p:txBody>
      </p:sp>
      <p:sp>
        <p:nvSpPr>
          <p:cNvPr id="48" name="TextBox 12"/>
          <p:cNvSpPr/>
          <p:nvPr/>
        </p:nvSpPr>
        <p:spPr>
          <a:xfrm>
            <a:off x="3019425" y="4133850"/>
            <a:ext cx="1285875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418-CAI978" pitchFamily="2" charset="-122"/>
                <a:ea typeface="418-CAI978" pitchFamily="2" charset="-122"/>
                <a:sym typeface="418-CAI978" pitchFamily="2" charset="-122"/>
              </a:rPr>
              <a:t>思考</a:t>
            </a:r>
          </a:p>
        </p:txBody>
      </p:sp>
      <p:sp>
        <p:nvSpPr>
          <p:cNvPr id="70" name="Oval 1"/>
          <p:cNvSpPr/>
          <p:nvPr/>
        </p:nvSpPr>
        <p:spPr>
          <a:xfrm rot="1231065">
            <a:off x="8731250" y="4529138"/>
            <a:ext cx="1249363" cy="735012"/>
          </a:xfrm>
          <a:custGeom>
            <a:avLst/>
            <a:gdLst>
              <a:gd name="txL" fmla="*/ 0 w 4239998"/>
              <a:gd name="txT" fmla="*/ 0 h 1601996"/>
              <a:gd name="txR" fmla="*/ 4239998 w 4239998"/>
              <a:gd name="txB" fmla="*/ 1601996 h 1601996"/>
            </a:gdLst>
            <a:ahLst/>
            <a:cxnLst>
              <a:cxn ang="0">
                <a:pos x="0" y="22"/>
              </a:cxn>
              <a:cxn ang="0">
                <a:pos x="1" y="2"/>
              </a:cxn>
              <a:cxn ang="0">
                <a:pos x="1" y="98"/>
              </a:cxn>
              <a:cxn ang="0">
                <a:pos x="1" y="63"/>
              </a:cxn>
              <a:cxn ang="0">
                <a:pos x="1" y="136"/>
              </a:cxn>
              <a:cxn ang="0">
                <a:pos x="2" y="139"/>
              </a:cxn>
            </a:cxnLst>
            <a:rect l="txL" t="txT" r="txR" b="txB"/>
            <a:pathLst>
              <a:path w="4239998" h="1601996">
                <a:moveTo>
                  <a:pt x="245299" y="254963"/>
                </a:moveTo>
                <a:cubicBezTo>
                  <a:pt x="-863677" y="1360431"/>
                  <a:pt x="2132100" y="-204513"/>
                  <a:pt x="2391408" y="22950"/>
                </a:cubicBezTo>
                <a:cubicBezTo>
                  <a:pt x="2650716" y="250413"/>
                  <a:pt x="1035732" y="916879"/>
                  <a:pt x="1227937" y="1128420"/>
                </a:cubicBezTo>
                <a:cubicBezTo>
                  <a:pt x="1420142" y="1339961"/>
                  <a:pt x="2747199" y="578149"/>
                  <a:pt x="3053325" y="718986"/>
                </a:cubicBezTo>
                <a:cubicBezTo>
                  <a:pt x="3359451" y="859823"/>
                  <a:pt x="2443839" y="1384997"/>
                  <a:pt x="2573379" y="1564010"/>
                </a:cubicBezTo>
                <a:cubicBezTo>
                  <a:pt x="2702919" y="1743023"/>
                  <a:pt x="3247996" y="1008811"/>
                  <a:pt x="4239998" y="1601996"/>
                </a:cubicBezTo>
              </a:path>
            </a:pathLst>
          </a:custGeom>
          <a:noFill/>
          <a:ln w="12700" cap="rnd" cmpd="sng">
            <a:solidFill>
              <a:schemeClr val="bg1">
                <a:alpha val="100000"/>
              </a:schemeClr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529889" y="1565470"/>
            <a:ext cx="6834953" cy="3067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accent2">
                    <a:lumMod val="75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     </a:t>
            </a:r>
            <a:r>
              <a:rPr lang="en-US" altLang="zh-CN" sz="2000" dirty="0">
                <a:latin typeface="宋体" panose="02010600030101010101" pitchFamily="2" charset="-122"/>
              </a:rPr>
              <a:t>《</a:t>
            </a:r>
            <a:r>
              <a:rPr lang="zh-CN" altLang="en-US" sz="2000" dirty="0">
                <a:latin typeface="宋体" panose="02010600030101010101" pitchFamily="2" charset="-122"/>
              </a:rPr>
              <a:t>小河淌水</a:t>
            </a:r>
            <a:r>
              <a:rPr lang="en-US" altLang="zh-CN" sz="2000" dirty="0">
                <a:latin typeface="宋体" panose="02010600030101010101" pitchFamily="2" charset="-122"/>
              </a:rPr>
              <a:t>》</a:t>
            </a:r>
            <a:r>
              <a:rPr lang="zh-CN" altLang="en-US" sz="2000" dirty="0">
                <a:latin typeface="宋体" panose="02010600030101010101" pitchFamily="2" charset="-122"/>
              </a:rPr>
              <a:t>是云南大理白族自治州弥渡县密祉乡的山歌。歌曲为羽调式，由五个乐句和一个尾声组成。速度从容舒展，节奏较为自由，旋律迂回起伏、清新优美，具有鲜明的云南地方特色。歌词质朴自然，整首歌虽没有一个“思”字，却传达出绵绵不尽的情思。尽管歌曲篇幅很短，但富于想象，情景交融，感人至深。</a:t>
            </a:r>
            <a:r>
              <a:rPr lang="en-US" altLang="zh-CN" sz="2000" dirty="0">
                <a:latin typeface="宋体" panose="02010600030101010101" pitchFamily="2" charset="-122"/>
              </a:rPr>
              <a:t>        </a:t>
            </a:r>
            <a:endParaRPr lang="zh-CN" altLang="en-US" sz="2000" dirty="0">
              <a:latin typeface="宋体" panose="02010600030101010101" pitchFamily="2" charset="-122"/>
            </a:endParaRPr>
          </a:p>
        </p:txBody>
      </p:sp>
      <p:sp>
        <p:nvSpPr>
          <p:cNvPr id="3" name="直角三角形 4">
            <a:extLst>
              <a:ext uri="{FF2B5EF4-FFF2-40B4-BE49-F238E27FC236}">
                <a16:creationId xmlns:a16="http://schemas.microsoft.com/office/drawing/2014/main" id="{EF874139-4238-B373-6DD9-89502F4CFBD0}"/>
              </a:ext>
            </a:extLst>
          </p:cNvPr>
          <p:cNvSpPr/>
          <p:nvPr/>
        </p:nvSpPr>
        <p:spPr>
          <a:xfrm rot="5400000">
            <a:off x="134178" y="-134178"/>
            <a:ext cx="4184374" cy="4452730"/>
          </a:xfrm>
          <a:prstGeom prst="rtTriangle">
            <a:avLst/>
          </a:prstGeom>
          <a:solidFill>
            <a:srgbClr val="EE0F68"/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CA8B063F-02BD-9C54-5AAD-CFC9E7B92CB4}"/>
              </a:ext>
            </a:extLst>
          </p:cNvPr>
          <p:cNvSpPr/>
          <p:nvPr/>
        </p:nvSpPr>
        <p:spPr>
          <a:xfrm rot="18944598">
            <a:off x="-460168" y="1070743"/>
            <a:ext cx="3879238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方正兰亭粗黑_GBK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sym typeface="方正兰亭粗黑_GBK" charset="-122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分析欣赏</a:t>
            </a:r>
          </a:p>
        </p:txBody>
      </p:sp>
    </p:spTree>
    <p:extLst>
      <p:ext uri="{BB962C8B-B14F-4D97-AF65-F5344CB8AC3E}">
        <p14:creationId xmlns:p14="http://schemas.microsoft.com/office/powerpoint/2010/main" val="11411491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7" grpId="0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74374e03-feea-4322-91eb-62dd2d582f27"/>
  <p:tag name="COMMONDATA" val="eyJoZGlkIjoiYmZjOWI4MzA1MDU5NTlhNTI4ZmUwZjgyOTBhZTQwYz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方正兰亭粗黑_GBK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669</Words>
  <Application>Microsoft Office PowerPoint</Application>
  <PresentationFormat>宽屏</PresentationFormat>
  <Paragraphs>73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418-CAI978</vt:lpstr>
      <vt:lpstr>方正兰亭粗黑_GBK</vt:lpstr>
      <vt:lpstr>华文隶书</vt:lpstr>
      <vt:lpstr>华文行楷</vt:lpstr>
      <vt:lpstr>宋体</vt:lpstr>
      <vt:lpstr>微软雅黑</vt:lpstr>
      <vt:lpstr>Arial</vt:lpstr>
      <vt:lpstr>Calibri Light</vt:lpstr>
      <vt:lpstr>Wingdings</vt:lpstr>
      <vt:lpstr>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扁平纯静态粉蓝简洁清爽PPT模板</dc:title>
  <dc:creator>Sky123.Org</dc:creator>
  <cp:lastModifiedBy>王羽西</cp:lastModifiedBy>
  <cp:revision>132</cp:revision>
  <dcterms:created xsi:type="dcterms:W3CDTF">2014-02-27T14:33:00Z</dcterms:created>
  <dcterms:modified xsi:type="dcterms:W3CDTF">2023-06-06T06:19:04Z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197A94B03BA342C3A2CFC8EB36EC9ED1</vt:lpwstr>
  </property>
</Properties>
</file>