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61" r:id="rId2"/>
    <p:sldId id="262" r:id="rId3"/>
    <p:sldId id="263" r:id="rId4"/>
    <p:sldId id="272" r:id="rId5"/>
    <p:sldId id="264" r:id="rId6"/>
    <p:sldId id="274" r:id="rId7"/>
    <p:sldId id="265" r:id="rId8"/>
    <p:sldId id="275" r:id="rId9"/>
    <p:sldId id="277" r:id="rId10"/>
    <p:sldId id="278" r:id="rId11"/>
    <p:sldId id="266" r:id="rId12"/>
    <p:sldId id="269"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DC4092"/>
    <a:srgbClr val="A21E63"/>
    <a:srgbClr val="A60E82"/>
    <a:srgbClr val="F260CF"/>
    <a:srgbClr val="DCDCDC"/>
    <a:srgbClr val="F0F0F0"/>
    <a:srgbClr val="E6E6E6"/>
    <a:srgbClr val="C8C8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25" d="100"/>
          <a:sy n="125" d="100"/>
        </p:scale>
        <p:origin x="108" y="21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2023/6/6</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2023/6/6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2023/6/6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2023/6/6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372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2023/6/6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2023/6/6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2023/6/6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2023/6/6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2023/6/6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2023/6/6</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a:t>
            </a:fld>
            <a:endParaRPr lang="zh-CN" altLang="en-US" sz="1200" dirty="0">
              <a:solidFill>
                <a:srgbClr val="898989"/>
              </a:solidFill>
              <a:latin typeface="Arial" panose="020B0604020202020204" pitchFamily="34" charset="0"/>
            </a:endParaRPr>
          </a:p>
        </p:txBody>
      </p:sp>
      <p:sp>
        <p:nvSpPr>
          <p:cNvPr id="4099" name="直角三角形 4"/>
          <p:cNvSpPr/>
          <p:nvPr/>
        </p:nvSpPr>
        <p:spPr>
          <a:xfrm rot="5400000">
            <a:off x="-17341" y="17339"/>
            <a:ext cx="4352519" cy="4317841"/>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4100" name="TextBox 16"/>
          <p:cNvSpPr/>
          <p:nvPr/>
        </p:nvSpPr>
        <p:spPr>
          <a:xfrm rot="-2772640">
            <a:off x="-391254" y="1207537"/>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p>
        </p:txBody>
      </p:sp>
      <p:grpSp>
        <p:nvGrpSpPr>
          <p:cNvPr id="2" name="组合 39"/>
          <p:cNvGrpSpPr/>
          <p:nvPr/>
        </p:nvGrpSpPr>
        <p:grpSpPr>
          <a:xfrm>
            <a:off x="2792413" y="2027238"/>
            <a:ext cx="9193212" cy="1466850"/>
            <a:chOff x="3569676" y="2013438"/>
            <a:chExt cx="7570177" cy="1466484"/>
          </a:xfrm>
        </p:grpSpPr>
        <p:sp>
          <p:nvSpPr>
            <p:cNvPr id="4127" name="任意多边形 61"/>
            <p:cNvSpPr/>
            <p:nvPr/>
          </p:nvSpPr>
          <p:spPr>
            <a:xfrm rot="-5400000">
              <a:off x="6831623" y="-1046284"/>
              <a:ext cx="1046282" cy="7570177"/>
            </a:xfrm>
            <a:custGeom>
              <a:avLst/>
              <a:gdLst>
                <a:gd name="txL" fmla="*/ 0 w 1594705"/>
                <a:gd name="txT" fmla="*/ 0 h 10849808"/>
                <a:gd name="txR" fmla="*/ 1594705 w 1594705"/>
                <a:gd name="txB" fmla="*/ 10849808 h 10849808"/>
              </a:gdLst>
              <a:ahLst/>
              <a:cxnLst>
                <a:cxn ang="0">
                  <a:pos x="10150" y="5307"/>
                </a:cxn>
                <a:cxn ang="0">
                  <a:pos x="10150" y="133266"/>
                </a:cxn>
                <a:cxn ang="0">
                  <a:pos x="10150" y="133266"/>
                </a:cxn>
                <a:cxn ang="0">
                  <a:pos x="10150" y="134735"/>
                </a:cxn>
                <a:cxn ang="0">
                  <a:pos x="5076" y="144430"/>
                </a:cxn>
                <a:cxn ang="0">
                  <a:pos x="0" y="134735"/>
                </a:cxn>
                <a:cxn ang="0">
                  <a:pos x="0" y="116099"/>
                </a:cxn>
                <a:cxn ang="0">
                  <a:pos x="1" y="116099"/>
                </a:cxn>
                <a:cxn ang="0">
                  <a:pos x="1"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lnTo>
                    <a:pt x="1594705" y="398675"/>
                  </a:lnTo>
                  <a:close/>
                </a:path>
              </a:pathLst>
            </a:custGeom>
            <a:solidFill>
              <a:srgbClr val="00CAF0">
                <a:alpha val="100000"/>
              </a:srgbClr>
            </a:solidFill>
            <a:ln w="12700">
              <a:noFill/>
            </a:ln>
          </p:spPr>
          <p:txBody>
            <a:bodyPr/>
            <a:lstStyle/>
            <a:p>
              <a:endParaRPr lang="zh-CN" altLang="en-US"/>
            </a:p>
          </p:txBody>
        </p:sp>
        <p:grpSp>
          <p:nvGrpSpPr>
            <p:cNvPr id="4128" name="组合 33"/>
            <p:cNvGrpSpPr/>
            <p:nvPr/>
          </p:nvGrpSpPr>
          <p:grpSpPr>
            <a:xfrm>
              <a:off x="4334607" y="2013438"/>
              <a:ext cx="1698380" cy="1466484"/>
              <a:chOff x="4229832" y="4338149"/>
              <a:chExt cx="2295525" cy="2254250"/>
            </a:xfrm>
          </p:grpSpPr>
          <p:sp>
            <p:nvSpPr>
              <p:cNvPr id="4129" name="梯形 54"/>
              <p:cNvSpPr/>
              <p:nvPr/>
            </p:nvSpPr>
            <p:spPr>
              <a:xfrm flipV="1">
                <a:off x="6365020" y="4338149"/>
                <a:ext cx="160337" cy="323850"/>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30" name="梯形 55"/>
              <p:cNvSpPr/>
              <p:nvPr/>
            </p:nvSpPr>
            <p:spPr>
              <a:xfrm>
                <a:off x="4229832" y="6257436"/>
                <a:ext cx="160338" cy="322263"/>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31" name="平行四边形 56"/>
              <p:cNvSpPr/>
              <p:nvPr/>
            </p:nvSpPr>
            <p:spPr>
              <a:xfrm>
                <a:off x="4294920" y="4338149"/>
                <a:ext cx="2155825" cy="2254250"/>
              </a:xfrm>
              <a:prstGeom prst="parallelogram">
                <a:avLst>
                  <a:gd name="adj" fmla="val 25000"/>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grpSp>
      </p:grpSp>
      <p:sp>
        <p:nvSpPr>
          <p:cNvPr id="38" name="TextBox 12"/>
          <p:cNvSpPr/>
          <p:nvPr/>
        </p:nvSpPr>
        <p:spPr>
          <a:xfrm>
            <a:off x="5980113" y="2411413"/>
            <a:ext cx="4924425" cy="64516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听辨四首音乐片段</a:t>
            </a:r>
          </a:p>
        </p:txBody>
      </p:sp>
      <p:sp>
        <p:nvSpPr>
          <p:cNvPr id="39" name="TextBox 12"/>
          <p:cNvSpPr/>
          <p:nvPr/>
        </p:nvSpPr>
        <p:spPr>
          <a:xfrm>
            <a:off x="4129088" y="2047875"/>
            <a:ext cx="1285875" cy="14462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4400" b="1" dirty="0">
                <a:solidFill>
                  <a:schemeClr val="bg1"/>
                </a:solidFill>
                <a:latin typeface="418-CAI978" pitchFamily="2" charset="-122"/>
                <a:ea typeface="418-CAI978" pitchFamily="2" charset="-122"/>
                <a:sym typeface="418-CAI978" pitchFamily="2" charset="-122"/>
              </a:rPr>
              <a:t>聆听</a:t>
            </a:r>
          </a:p>
        </p:txBody>
      </p:sp>
      <p:grpSp>
        <p:nvGrpSpPr>
          <p:cNvPr id="4" name="组合 40"/>
          <p:cNvGrpSpPr/>
          <p:nvPr/>
        </p:nvGrpSpPr>
        <p:grpSpPr>
          <a:xfrm>
            <a:off x="1566863" y="4141788"/>
            <a:ext cx="10418762" cy="1466850"/>
            <a:chOff x="3569676" y="2013438"/>
            <a:chExt cx="7570177" cy="1466484"/>
          </a:xfrm>
        </p:grpSpPr>
        <p:sp>
          <p:nvSpPr>
            <p:cNvPr id="4122" name="任意多边形 61"/>
            <p:cNvSpPr/>
            <p:nvPr/>
          </p:nvSpPr>
          <p:spPr>
            <a:xfrm rot="-5400000">
              <a:off x="6831623" y="-1046284"/>
              <a:ext cx="1046282" cy="7570177"/>
            </a:xfrm>
            <a:custGeom>
              <a:avLst/>
              <a:gdLst>
                <a:gd name="txL" fmla="*/ 0 w 1594705"/>
                <a:gd name="txT" fmla="*/ 0 h 10849808"/>
                <a:gd name="txR" fmla="*/ 1594705 w 1594705"/>
                <a:gd name="txB" fmla="*/ 10849808 h 10849808"/>
              </a:gdLst>
              <a:ahLst/>
              <a:cxnLst>
                <a:cxn ang="0">
                  <a:pos x="10150" y="5307"/>
                </a:cxn>
                <a:cxn ang="0">
                  <a:pos x="10150" y="133266"/>
                </a:cxn>
                <a:cxn ang="0">
                  <a:pos x="10150" y="133266"/>
                </a:cxn>
                <a:cxn ang="0">
                  <a:pos x="10150" y="134735"/>
                </a:cxn>
                <a:cxn ang="0">
                  <a:pos x="5076" y="144430"/>
                </a:cxn>
                <a:cxn ang="0">
                  <a:pos x="0" y="134735"/>
                </a:cxn>
                <a:cxn ang="0">
                  <a:pos x="0" y="116099"/>
                </a:cxn>
                <a:cxn ang="0">
                  <a:pos x="1" y="116099"/>
                </a:cxn>
                <a:cxn ang="0">
                  <a:pos x="1"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lnTo>
                    <a:pt x="1594705" y="398675"/>
                  </a:lnTo>
                  <a:close/>
                </a:path>
              </a:pathLst>
            </a:custGeom>
            <a:solidFill>
              <a:srgbClr val="00CAF0">
                <a:alpha val="100000"/>
              </a:srgbClr>
            </a:solidFill>
            <a:ln w="12700">
              <a:noFill/>
            </a:ln>
          </p:spPr>
          <p:txBody>
            <a:bodyPr/>
            <a:lstStyle/>
            <a:p>
              <a:endParaRPr lang="zh-CN" altLang="en-US"/>
            </a:p>
          </p:txBody>
        </p:sp>
        <p:grpSp>
          <p:nvGrpSpPr>
            <p:cNvPr id="4123" name="组合 33"/>
            <p:cNvGrpSpPr/>
            <p:nvPr/>
          </p:nvGrpSpPr>
          <p:grpSpPr>
            <a:xfrm>
              <a:off x="4334611" y="2013438"/>
              <a:ext cx="1698382" cy="1466484"/>
              <a:chOff x="4229832" y="4338149"/>
              <a:chExt cx="2295525" cy="2254250"/>
            </a:xfrm>
          </p:grpSpPr>
          <p:sp>
            <p:nvSpPr>
              <p:cNvPr id="4124" name="梯形 54"/>
              <p:cNvSpPr/>
              <p:nvPr/>
            </p:nvSpPr>
            <p:spPr>
              <a:xfrm flipV="1">
                <a:off x="6365020" y="4338149"/>
                <a:ext cx="160337" cy="323850"/>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25" name="梯形 55"/>
              <p:cNvSpPr/>
              <p:nvPr/>
            </p:nvSpPr>
            <p:spPr>
              <a:xfrm>
                <a:off x="4229832" y="6257436"/>
                <a:ext cx="160338" cy="322263"/>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26" name="平行四边形 56"/>
              <p:cNvSpPr/>
              <p:nvPr/>
            </p:nvSpPr>
            <p:spPr>
              <a:xfrm>
                <a:off x="4294920" y="4338149"/>
                <a:ext cx="2155825" cy="2254250"/>
              </a:xfrm>
              <a:prstGeom prst="parallelogram">
                <a:avLst>
                  <a:gd name="adj" fmla="val 25000"/>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grpSp>
      </p:grpSp>
      <p:sp>
        <p:nvSpPr>
          <p:cNvPr id="47" name="TextBox 12"/>
          <p:cNvSpPr/>
          <p:nvPr/>
        </p:nvSpPr>
        <p:spPr>
          <a:xfrm>
            <a:off x="5196816" y="4548698"/>
            <a:ext cx="5797550"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不同时代作品的社会主题</a:t>
            </a:r>
          </a:p>
        </p:txBody>
      </p:sp>
      <p:sp>
        <p:nvSpPr>
          <p:cNvPr id="48" name="TextBox 12"/>
          <p:cNvSpPr/>
          <p:nvPr/>
        </p:nvSpPr>
        <p:spPr>
          <a:xfrm>
            <a:off x="3222468" y="4141788"/>
            <a:ext cx="1285875" cy="14462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4400" b="1" dirty="0">
                <a:solidFill>
                  <a:schemeClr val="bg1"/>
                </a:solidFill>
                <a:latin typeface="418-CAI978" pitchFamily="2" charset="-122"/>
                <a:ea typeface="418-CAI978" pitchFamily="2" charset="-122"/>
                <a:sym typeface="418-CAI978" pitchFamily="2" charset="-122"/>
              </a:rPr>
              <a:t>思考</a:t>
            </a:r>
          </a:p>
        </p:txBody>
      </p:sp>
    </p:spTree>
    <p:extLst>
      <p:ext uri="{BB962C8B-B14F-4D97-AF65-F5344CB8AC3E}">
        <p14:creationId xmlns:p14="http://schemas.microsoft.com/office/powerpoint/2010/main" val="6382935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FA3A690F-7556-EFDC-3EDF-4AA273B0AE27}"/>
              </a:ext>
            </a:extLst>
          </p:cNvPr>
          <p:cNvSpPr>
            <a:spLocks noChangeArrowheads="1"/>
          </p:cNvSpPr>
          <p:nvPr/>
        </p:nvSpPr>
        <p:spPr bwMode="auto">
          <a:xfrm rot="5400000">
            <a:off x="-204659" y="204660"/>
            <a:ext cx="4390393" cy="3981074"/>
          </a:xfrm>
          <a:prstGeom prst="rtTriangle">
            <a:avLst/>
          </a:prstGeom>
          <a:solidFill>
            <a:srgbClr val="EE0F68"/>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方正兰亭粗黑_GBK" charset="-122"/>
                <a:ea typeface="宋体" panose="02010600030101010101" pitchFamily="2" charset="-122"/>
                <a:sym typeface="方正兰亭粗黑_GBK"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方正兰亭粗黑_GBK" charset="-122"/>
                <a:ea typeface="宋体" panose="02010600030101010101" pitchFamily="2" charset="-122"/>
                <a:sym typeface="方正兰亭粗黑_GBK"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9pPr>
          </a:lstStyle>
          <a:p>
            <a:pPr algn="ctr" eaLnBrk="1" hangingPunct="1">
              <a:lnSpc>
                <a:spcPct val="100000"/>
              </a:lnSpc>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4" name="TextBox 16">
            <a:extLst>
              <a:ext uri="{FF2B5EF4-FFF2-40B4-BE49-F238E27FC236}">
                <a16:creationId xmlns:a16="http://schemas.microsoft.com/office/drawing/2014/main" id="{12A3E503-78AB-C590-216A-82464CB5A921}"/>
              </a:ext>
            </a:extLst>
          </p:cNvPr>
          <p:cNvSpPr/>
          <p:nvPr/>
        </p:nvSpPr>
        <p:spPr>
          <a:xfrm rot="-2772640">
            <a:off x="-457523" y="1021494"/>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分析欣赏</a:t>
            </a:r>
          </a:p>
        </p:txBody>
      </p:sp>
      <p:sp>
        <p:nvSpPr>
          <p:cNvPr id="6" name="文本框 5">
            <a:extLst>
              <a:ext uri="{FF2B5EF4-FFF2-40B4-BE49-F238E27FC236}">
                <a16:creationId xmlns:a16="http://schemas.microsoft.com/office/drawing/2014/main" id="{F84C6D02-A4E1-E717-E99D-E8744D968C41}"/>
              </a:ext>
            </a:extLst>
          </p:cNvPr>
          <p:cNvSpPr txBox="1"/>
          <p:nvPr/>
        </p:nvSpPr>
        <p:spPr>
          <a:xfrm>
            <a:off x="3151470" y="1723728"/>
            <a:ext cx="7516530" cy="2328523"/>
          </a:xfrm>
          <a:prstGeom prst="rect">
            <a:avLst/>
          </a:prstGeom>
          <a:noFill/>
        </p:spPr>
        <p:txBody>
          <a:bodyPr wrap="square">
            <a:spAutoFit/>
          </a:bodyPr>
          <a:lstStyle/>
          <a:p>
            <a:pPr>
              <a:lnSpc>
                <a:spcPct val="150000"/>
              </a:lnSpc>
            </a:pPr>
            <a:r>
              <a:rPr lang="zh-CN" altLang="en-US" dirty="0"/>
              <a:t>     </a:t>
            </a:r>
            <a:r>
              <a:rPr lang="zh-CN" altLang="en-US" sz="2000" dirty="0">
                <a:latin typeface="宋体" panose="02010600030101010101" pitchFamily="2" charset="-122"/>
                <a:ea typeface="宋体" panose="02010600030101010101" pitchFamily="2" charset="-122"/>
              </a:rPr>
              <a:t>《英雄赞歌》为主歌带副歌的二段体结构。主歌从多角度展现了抗美援朝的中国人民志愿军英雄们舍生忘死的壮举，副歌与主歌紧密衔接，一问一答的形式有力升华了歌曲的主题。作品洋溢着昂扬的革命斗志与炽热的爱国情怀，时至今日依旧令我们心潮澎湃、热泪盈眶。</a:t>
            </a:r>
          </a:p>
        </p:txBody>
      </p:sp>
    </p:spTree>
    <p:extLst>
      <p:ext uri="{BB962C8B-B14F-4D97-AF65-F5344CB8AC3E}">
        <p14:creationId xmlns:p14="http://schemas.microsoft.com/office/powerpoint/2010/main" val="66547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11</a:t>
            </a:fld>
            <a:endParaRPr lang="zh-CN" altLang="en-US" sz="1200" dirty="0">
              <a:solidFill>
                <a:srgbClr val="898989"/>
              </a:solidFill>
              <a:latin typeface="Arial" panose="020B0604020202020204" pitchFamily="34" charset="0"/>
            </a:endParaRPr>
          </a:p>
        </p:txBody>
      </p:sp>
      <p:sp>
        <p:nvSpPr>
          <p:cNvPr id="4099" name="直角三角形 4"/>
          <p:cNvSpPr/>
          <p:nvPr/>
        </p:nvSpPr>
        <p:spPr>
          <a:xfrm rot="5400000">
            <a:off x="-17341" y="17339"/>
            <a:ext cx="4352519" cy="4317841"/>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2" name="矩形 1"/>
          <p:cNvSpPr/>
          <p:nvPr/>
        </p:nvSpPr>
        <p:spPr>
          <a:xfrm>
            <a:off x="3453443" y="2085150"/>
            <a:ext cx="7237090" cy="4343497"/>
          </a:xfrm>
          <a:prstGeom prst="rect">
            <a:avLst/>
          </a:prstGeom>
        </p:spPr>
        <p:txBody>
          <a:bodyPr wrap="square">
            <a:spAutoFit/>
          </a:bodyPr>
          <a:lstStyle/>
          <a:p>
            <a:pPr>
              <a:lnSpc>
                <a:spcPts val="1800"/>
              </a:lnSpc>
            </a:pPr>
            <a:r>
              <a:rPr lang="zh-CN" altLang="zh-CN" sz="2400" kern="100" dirty="0">
                <a:solidFill>
                  <a:srgbClr val="FF3399"/>
                </a:solidFill>
                <a:latin typeface="华文行楷" panose="02010800040101010101" pitchFamily="2" charset="-122"/>
                <a:ea typeface="华文行楷" panose="02010800040101010101" pitchFamily="2" charset="-122"/>
              </a:rPr>
              <a:t>《卖报歌》</a:t>
            </a: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zh-CN"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r>
              <a:rPr lang="zh-CN" altLang="zh-CN" sz="2400" kern="100" dirty="0">
                <a:solidFill>
                  <a:srgbClr val="FF3399"/>
                </a:solidFill>
                <a:latin typeface="华文行楷" panose="02010800040101010101" pitchFamily="2" charset="-122"/>
                <a:ea typeface="华文行楷" panose="02010800040101010101" pitchFamily="2" charset="-122"/>
              </a:rPr>
              <a:t>《红星歌》</a:t>
            </a: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zh-CN"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r>
              <a:rPr lang="zh-CN" altLang="zh-CN" sz="2400" kern="100" dirty="0">
                <a:solidFill>
                  <a:srgbClr val="FF3399"/>
                </a:solidFill>
                <a:latin typeface="华文行楷" panose="02010800040101010101" pitchFamily="2" charset="-122"/>
                <a:ea typeface="华文行楷" panose="02010800040101010101" pitchFamily="2" charset="-122"/>
              </a:rPr>
              <a:t>《让我们荡起双桨》</a:t>
            </a: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zh-CN"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r>
              <a:rPr lang="zh-CN" altLang="zh-CN" sz="2400" kern="100" dirty="0">
                <a:solidFill>
                  <a:srgbClr val="FF3399"/>
                </a:solidFill>
                <a:latin typeface="华文行楷" panose="02010800040101010101" pitchFamily="2" charset="-122"/>
                <a:ea typeface="华文行楷" panose="02010800040101010101" pitchFamily="2" charset="-122"/>
              </a:rPr>
              <a:t>《唱支山歌给党听》</a:t>
            </a: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zh-CN"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r>
              <a:rPr lang="zh-CN" altLang="zh-CN" sz="2400" kern="100" dirty="0">
                <a:solidFill>
                  <a:srgbClr val="FF3399"/>
                </a:solidFill>
                <a:latin typeface="华文行楷" panose="02010800040101010101" pitchFamily="2" charset="-122"/>
                <a:ea typeface="华文行楷" panose="02010800040101010101" pitchFamily="2" charset="-122"/>
              </a:rPr>
              <a:t>《歌唱祖国》</a:t>
            </a:r>
            <a:endParaRPr lang="en-US" altLang="zh-CN" sz="2400" kern="100" dirty="0">
              <a:solidFill>
                <a:srgbClr val="FF3399"/>
              </a:solidFill>
              <a:latin typeface="华文行楷" panose="02010800040101010101" pitchFamily="2" charset="-122"/>
              <a:ea typeface="华文行楷" panose="02010800040101010101" pitchFamily="2" charset="-122"/>
            </a:endParaRPr>
          </a:p>
          <a:p>
            <a:pPr>
              <a:lnSpc>
                <a:spcPts val="1800"/>
              </a:lnSpc>
            </a:pPr>
            <a:endParaRPr lang="zh-CN" altLang="zh-CN" sz="4000" kern="100" dirty="0">
              <a:solidFill>
                <a:srgbClr val="C00000"/>
              </a:solidFill>
              <a:latin typeface="华文行楷" panose="02010800040101010101" pitchFamily="2" charset="-122"/>
              <a:ea typeface="华文行楷" panose="02010800040101010101" pitchFamily="2" charset="-122"/>
            </a:endParaRPr>
          </a:p>
        </p:txBody>
      </p:sp>
      <p:sp>
        <p:nvSpPr>
          <p:cNvPr id="3" name="文本框 2">
            <a:extLst>
              <a:ext uri="{FF2B5EF4-FFF2-40B4-BE49-F238E27FC236}">
                <a16:creationId xmlns:a16="http://schemas.microsoft.com/office/drawing/2014/main" id="{BC106213-057E-FA67-2AB3-5A27199EB887}"/>
              </a:ext>
            </a:extLst>
          </p:cNvPr>
          <p:cNvSpPr txBox="1"/>
          <p:nvPr/>
        </p:nvSpPr>
        <p:spPr>
          <a:xfrm>
            <a:off x="3679907" y="1016811"/>
            <a:ext cx="6096000" cy="442878"/>
          </a:xfrm>
          <a:prstGeom prst="rect">
            <a:avLst/>
          </a:prstGeom>
          <a:noFill/>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rPr>
              <a:t>听辨下面五首歌曲的演唱形式。</a:t>
            </a:r>
            <a:endParaRPr lang="en-US" altLang="zh-CN" sz="1800" dirty="0">
              <a:latin typeface="宋体" panose="02010600030101010101" pitchFamily="2" charset="-122"/>
              <a:ea typeface="宋体" panose="02010600030101010101" pitchFamily="2" charset="-122"/>
            </a:endParaRPr>
          </a:p>
        </p:txBody>
      </p:sp>
      <p:sp>
        <p:nvSpPr>
          <p:cNvPr id="5" name="TextBox 16">
            <a:extLst>
              <a:ext uri="{FF2B5EF4-FFF2-40B4-BE49-F238E27FC236}">
                <a16:creationId xmlns:a16="http://schemas.microsoft.com/office/drawing/2014/main" id="{E64B2042-F044-76D0-08CE-AEE7BE17E38C}"/>
              </a:ext>
            </a:extLst>
          </p:cNvPr>
          <p:cNvSpPr/>
          <p:nvPr/>
        </p:nvSpPr>
        <p:spPr>
          <a:xfrm rot="-2772640">
            <a:off x="-457523" y="1021494"/>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分析欣赏</a:t>
            </a:r>
          </a:p>
        </p:txBody>
      </p:sp>
    </p:spTree>
    <p:extLst>
      <p:ext uri="{BB962C8B-B14F-4D97-AF65-F5344CB8AC3E}">
        <p14:creationId xmlns:p14="http://schemas.microsoft.com/office/powerpoint/2010/main" val="751276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12</a:t>
            </a:fld>
            <a:endParaRPr lang="zh-CN" altLang="en-US" sz="1200" dirty="0">
              <a:solidFill>
                <a:srgbClr val="898989"/>
              </a:solidFill>
              <a:latin typeface="Arial" panose="020B0604020202020204" pitchFamily="34" charset="0"/>
            </a:endParaRPr>
          </a:p>
        </p:txBody>
      </p:sp>
      <p:sp>
        <p:nvSpPr>
          <p:cNvPr id="4100" name="TextBox 16"/>
          <p:cNvSpPr/>
          <p:nvPr/>
        </p:nvSpPr>
        <p:spPr>
          <a:xfrm rot="-2772640">
            <a:off x="-391254" y="1176760"/>
            <a:ext cx="387985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课堂小结</a:t>
            </a:r>
          </a:p>
        </p:txBody>
      </p:sp>
      <p:grpSp>
        <p:nvGrpSpPr>
          <p:cNvPr id="6" name="Group 32"/>
          <p:cNvGrpSpPr/>
          <p:nvPr/>
        </p:nvGrpSpPr>
        <p:grpSpPr>
          <a:xfrm rot="-2847332">
            <a:off x="9524278" y="4910219"/>
            <a:ext cx="2206625" cy="225425"/>
            <a:chOff x="0" y="0"/>
            <a:chExt cx="6705601" cy="531495"/>
          </a:xfrm>
        </p:grpSpPr>
        <p:sp>
          <p:nvSpPr>
            <p:cNvPr id="4110" name="Rounded Rectangle 33"/>
            <p:cNvSpPr/>
            <p:nvPr/>
          </p:nvSpPr>
          <p:spPr>
            <a:xfrm>
              <a:off x="5867401" y="116118"/>
              <a:ext cx="838200" cy="304800"/>
            </a:xfrm>
            <a:prstGeom prst="roundRect">
              <a:avLst>
                <a:gd name="adj" fmla="val 50000"/>
              </a:avLst>
            </a:prstGeom>
            <a:gradFill rotWithShape="1">
              <a:gsLst>
                <a:gs pos="0">
                  <a:srgbClr val="7F7F7F"/>
                </a:gs>
                <a:gs pos="50000">
                  <a:srgbClr val="FFFFFF"/>
                </a:gs>
                <a:gs pos="100000">
                  <a:srgbClr val="7F7F7F"/>
                </a:gs>
              </a:gsLst>
              <a:lin ang="5400000" scaled="1"/>
              <a:tileRect/>
            </a:gra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4111" name="Isosceles Triangle 12"/>
            <p:cNvSpPr/>
            <p:nvPr/>
          </p:nvSpPr>
          <p:spPr>
            <a:xfrm rot="-5400000">
              <a:off x="128131" y="92181"/>
              <a:ext cx="81170" cy="337433"/>
            </a:xfrm>
            <a:custGeom>
              <a:avLst/>
              <a:gdLst>
                <a:gd name="txL" fmla="*/ 0 w 64009"/>
                <a:gd name="txT" fmla="*/ 0 h 266094"/>
                <a:gd name="txR" fmla="*/ 64009 w 64009"/>
                <a:gd name="txB" fmla="*/ 266094 h 266094"/>
              </a:gdLst>
              <a:ahLst/>
              <a:cxnLst>
                <a:cxn ang="0">
                  <a:pos x="872850" y="1121997"/>
                </a:cxn>
                <a:cxn ang="0">
                  <a:pos x="872850" y="1644477"/>
                </a:cxn>
                <a:cxn ang="0">
                  <a:pos x="872847" y="1644477"/>
                </a:cxn>
                <a:cxn ang="0">
                  <a:pos x="872847" y="3628381"/>
                </a:cxn>
                <a:cxn ang="0">
                  <a:pos x="0" y="3628381"/>
                </a:cxn>
                <a:cxn ang="0">
                  <a:pos x="0" y="1550301"/>
                </a:cxn>
                <a:cxn ang="0">
                  <a:pos x="1" y="1550301"/>
                </a:cxn>
                <a:cxn ang="0">
                  <a:pos x="1" y="1121997"/>
                </a:cxn>
                <a:cxn ang="0">
                  <a:pos x="391168" y="0"/>
                </a:cxn>
                <a:cxn ang="0">
                  <a:pos x="481710" y="0"/>
                </a:cxn>
                <a:cxn ang="0">
                  <a:pos x="872850" y="1121997"/>
                </a:cxn>
              </a:cxnLst>
              <a:rect l="txL" t="txT" r="txR" b="tx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lnTo>
                    <a:pt x="64009" y="82284"/>
                  </a:lnTo>
                  <a:close/>
                </a:path>
              </a:pathLst>
            </a:custGeom>
            <a:gradFill rotWithShape="1">
              <a:gsLst>
                <a:gs pos="0">
                  <a:srgbClr val="262626">
                    <a:alpha val="100000"/>
                  </a:srgbClr>
                </a:gs>
                <a:gs pos="35999">
                  <a:srgbClr val="7F7F7F">
                    <a:alpha val="100000"/>
                  </a:srgbClr>
                </a:gs>
                <a:gs pos="64999">
                  <a:srgbClr val="FFFFFF">
                    <a:alpha val="100000"/>
                  </a:srgbClr>
                </a:gs>
                <a:gs pos="79999">
                  <a:srgbClr val="FFFFFF">
                    <a:alpha val="100000"/>
                  </a:srgbClr>
                </a:gs>
                <a:gs pos="100000">
                  <a:srgbClr val="262626">
                    <a:alpha val="100000"/>
                  </a:srgbClr>
                </a:gs>
              </a:gsLst>
              <a:lin ang="0" scaled="1"/>
              <a:tileRect/>
            </a:gradFill>
            <a:ln w="9525" cap="flat" cmpd="sng">
              <a:solidFill>
                <a:srgbClr val="7F7F7F">
                  <a:alpha val="100000"/>
                </a:srgbClr>
              </a:solidFill>
              <a:prstDash val="solid"/>
              <a:bevel/>
              <a:headEnd type="none" w="med" len="med"/>
              <a:tailEnd type="none" w="med" len="med"/>
            </a:ln>
          </p:spPr>
          <p:txBody>
            <a:bodyPr/>
            <a:lstStyle/>
            <a:p>
              <a:endParaRPr lang="zh-CN" altLang="en-US"/>
            </a:p>
          </p:txBody>
        </p:sp>
        <p:sp>
          <p:nvSpPr>
            <p:cNvPr id="4112" name="Rounded Rectangle 35"/>
            <p:cNvSpPr/>
            <p:nvPr/>
          </p:nvSpPr>
          <p:spPr>
            <a:xfrm>
              <a:off x="860238" y="0"/>
              <a:ext cx="2313291" cy="521797"/>
            </a:xfrm>
            <a:prstGeom prst="roundRect">
              <a:avLst>
                <a:gd name="adj" fmla="val 10718"/>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4113" name="Isosceles Triangle 24"/>
            <p:cNvSpPr/>
            <p:nvPr/>
          </p:nvSpPr>
          <p:spPr>
            <a:xfrm rot="-5400000">
              <a:off x="259015" y="-79428"/>
              <a:ext cx="463820" cy="680652"/>
            </a:xfrm>
            <a:custGeom>
              <a:avLst/>
              <a:gdLst>
                <a:gd name="txL" fmla="*/ 0 w 365760"/>
                <a:gd name="txT" fmla="*/ 0 h 536750"/>
                <a:gd name="txR" fmla="*/ 365760 w 365760"/>
                <a:gd name="txB" fmla="*/ 536750 h 536750"/>
              </a:gdLst>
              <a:ahLst/>
              <a:cxnLst>
                <a:cxn ang="0">
                  <a:pos x="4987489" y="7319074"/>
                </a:cxn>
                <a:cxn ang="0">
                  <a:pos x="0" y="7319074"/>
                </a:cxn>
                <a:cxn ang="0">
                  <a:pos x="1759413" y="0"/>
                </a:cxn>
                <a:cxn ang="0">
                  <a:pos x="3228072" y="0"/>
                </a:cxn>
                <a:cxn ang="0">
                  <a:pos x="4987489" y="7319074"/>
                </a:cxn>
              </a:cxnLst>
              <a:rect l="txL" t="txT" r="txR" b="txB"/>
              <a:pathLst>
                <a:path w="365760" h="536750">
                  <a:moveTo>
                    <a:pt x="365760" y="536750"/>
                  </a:moveTo>
                  <a:lnTo>
                    <a:pt x="0" y="536750"/>
                  </a:lnTo>
                  <a:lnTo>
                    <a:pt x="129028" y="0"/>
                  </a:lnTo>
                  <a:lnTo>
                    <a:pt x="236732" y="0"/>
                  </a:lnTo>
                  <a:lnTo>
                    <a:pt x="365760" y="536750"/>
                  </a:lnTo>
                  <a:close/>
                </a:path>
              </a:pathLst>
            </a:custGeom>
            <a:gradFill rotWithShape="1">
              <a:gsLst>
                <a:gs pos="0">
                  <a:srgbClr val="7F7F7F">
                    <a:alpha val="100000"/>
                  </a:srgbClr>
                </a:gs>
                <a:gs pos="50000">
                  <a:srgbClr val="D8D8D8">
                    <a:alpha val="100000"/>
                  </a:srgbClr>
                </a:gs>
                <a:gs pos="100000">
                  <a:srgbClr val="7F7F7F">
                    <a:alpha val="100000"/>
                  </a:srgbClr>
                </a:gs>
              </a:gsLst>
              <a:lin ang="0" scaled="1"/>
              <a:tileRect/>
            </a:gradFill>
            <a:ln w="3175" cap="flat" cmpd="sng">
              <a:solidFill>
                <a:srgbClr val="7F7F7F">
                  <a:alpha val="100000"/>
                </a:srgbClr>
              </a:solidFill>
              <a:prstDash val="solid"/>
              <a:bevel/>
              <a:headEnd type="none" w="med" len="med"/>
              <a:tailEnd type="none" w="med" len="med"/>
            </a:ln>
          </p:spPr>
          <p:txBody>
            <a:bodyPr/>
            <a:lstStyle/>
            <a:p>
              <a:endParaRPr lang="zh-CN" altLang="en-US"/>
            </a:p>
          </p:txBody>
        </p:sp>
        <p:sp>
          <p:nvSpPr>
            <p:cNvPr id="4114" name="Freeform 37"/>
            <p:cNvSpPr>
              <a:spLocks noChangeAspect="1"/>
            </p:cNvSpPr>
            <p:nvPr/>
          </p:nvSpPr>
          <p:spPr>
            <a:xfrm>
              <a:off x="3165774" y="0"/>
              <a:ext cx="3363053" cy="521797"/>
            </a:xfrm>
            <a:custGeom>
              <a:avLst/>
              <a:gdLst>
                <a:gd name="txL" fmla="*/ 0 w 3084"/>
                <a:gd name="txT" fmla="*/ 0 h 476"/>
                <a:gd name="txR" fmla="*/ 3084 w 3084"/>
                <a:gd name="txB" fmla="*/ 476 h 476"/>
              </a:gdLst>
              <a:ahLst/>
              <a:cxnLst>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Lst>
              <a:rect l="txL" t="txT" r="txR" b="tx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chemeClr val="bg1">
                <a:alpha val="100000"/>
              </a:schemeClr>
            </a:solidFill>
            <a:ln w="12700">
              <a:noFill/>
            </a:ln>
          </p:spPr>
          <p:txBody>
            <a:bodyPr/>
            <a:lstStyle/>
            <a:p>
              <a:endParaRPr lang="zh-CN" altLang="en-US"/>
            </a:p>
          </p:txBody>
        </p:sp>
        <p:sp>
          <p:nvSpPr>
            <p:cNvPr id="4115" name="Rectangle 38"/>
            <p:cNvSpPr/>
            <p:nvPr/>
          </p:nvSpPr>
          <p:spPr>
            <a:xfrm>
              <a:off x="3109412" y="0"/>
              <a:ext cx="57977" cy="521797"/>
            </a:xfrm>
            <a:prstGeom prst="rect">
              <a:avLst/>
            </a:prstGeom>
            <a:solidFill>
              <a:srgbClr val="D8D8D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4116" name="Rounded Rectangle 39"/>
            <p:cNvSpPr/>
            <p:nvPr/>
          </p:nvSpPr>
          <p:spPr>
            <a:xfrm>
              <a:off x="827859" y="5797"/>
              <a:ext cx="57977" cy="510202"/>
            </a:xfrm>
            <a:prstGeom prst="roundRect">
              <a:avLst>
                <a:gd name="adj" fmla="val 36856"/>
              </a:avLst>
            </a:prstGeom>
            <a:solidFill>
              <a:srgbClr val="D8D8D8"/>
            </a:solidFill>
            <a:ln w="6350" cap="flat" cmpd="sng">
              <a:solidFill>
                <a:srgbClr val="7F7F7F"/>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4117" name="Rounded Rectangle 40"/>
            <p:cNvSpPr/>
            <p:nvPr/>
          </p:nvSpPr>
          <p:spPr>
            <a:xfrm>
              <a:off x="6160841" y="28575"/>
              <a:ext cx="164592" cy="502920"/>
            </a:xfrm>
            <a:prstGeom prst="roundRect">
              <a:avLst>
                <a:gd name="adj" fmla="val 19810"/>
              </a:avLst>
            </a:prstGeom>
            <a:solidFill>
              <a:srgbClr val="D8D8D8"/>
            </a:solidFill>
            <a:ln w="6350" cap="flat" cmpd="sng">
              <a:solidFill>
                <a:srgbClr val="7F7F7F"/>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4118" name="Rounded Rectangle 41"/>
            <p:cNvSpPr/>
            <p:nvPr/>
          </p:nvSpPr>
          <p:spPr>
            <a:xfrm>
              <a:off x="4614635" y="201462"/>
              <a:ext cx="1816646" cy="164592"/>
            </a:xfrm>
            <a:prstGeom prst="roundRect">
              <a:avLst>
                <a:gd name="adj" fmla="val 50000"/>
              </a:avLst>
            </a:prstGeom>
            <a:solidFill>
              <a:srgbClr val="D8D8D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grpSp>
          <p:nvGrpSpPr>
            <p:cNvPr id="4119" name="Group 42"/>
            <p:cNvGrpSpPr/>
            <p:nvPr/>
          </p:nvGrpSpPr>
          <p:grpSpPr>
            <a:xfrm>
              <a:off x="4767243" y="256179"/>
              <a:ext cx="1511430" cy="55159"/>
              <a:chOff x="0" y="0"/>
              <a:chExt cx="1706048" cy="55159"/>
            </a:xfrm>
          </p:grpSpPr>
          <p:sp>
            <p:nvSpPr>
              <p:cNvPr id="4120" name="Straight Connector 43"/>
              <p:cNvSpPr/>
              <p:nvPr/>
            </p:nvSpPr>
            <p:spPr>
              <a:xfrm>
                <a:off x="0" y="55158"/>
                <a:ext cx="1706048" cy="1"/>
              </a:xfrm>
              <a:prstGeom prst="line">
                <a:avLst/>
              </a:prstGeom>
              <a:ln w="19050" cap="rnd" cmpd="sng">
                <a:solidFill>
                  <a:srgbClr val="7F7F7F"/>
                </a:solidFill>
                <a:prstDash val="solid"/>
                <a:bevel/>
                <a:headEnd type="none" w="med" len="med"/>
                <a:tailEnd type="none" w="med" len="med"/>
              </a:ln>
            </p:spPr>
          </p:sp>
          <p:sp>
            <p:nvSpPr>
              <p:cNvPr id="4121" name="Straight Connector 44"/>
              <p:cNvSpPr/>
              <p:nvPr/>
            </p:nvSpPr>
            <p:spPr>
              <a:xfrm>
                <a:off x="0" y="0"/>
                <a:ext cx="1706048" cy="1"/>
              </a:xfrm>
              <a:prstGeom prst="line">
                <a:avLst/>
              </a:prstGeom>
              <a:ln w="19050" cap="rnd" cmpd="sng">
                <a:solidFill>
                  <a:srgbClr val="7F7F7F"/>
                </a:solidFill>
                <a:prstDash val="solid"/>
                <a:bevel/>
                <a:headEnd type="none" w="med" len="med"/>
                <a:tailEnd type="none" w="med" len="med"/>
              </a:ln>
            </p:spPr>
          </p:sp>
        </p:grpSp>
      </p:grpSp>
      <p:sp>
        <p:nvSpPr>
          <p:cNvPr id="70" name="Oval 1"/>
          <p:cNvSpPr/>
          <p:nvPr/>
        </p:nvSpPr>
        <p:spPr>
          <a:xfrm rot="1231065">
            <a:off x="8731250"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sp>
        <p:nvSpPr>
          <p:cNvPr id="2" name="矩形 1"/>
          <p:cNvSpPr/>
          <p:nvPr/>
        </p:nvSpPr>
        <p:spPr>
          <a:xfrm>
            <a:off x="1265626" y="1712967"/>
            <a:ext cx="8804170" cy="2554545"/>
          </a:xfrm>
          <a:prstGeom prst="rect">
            <a:avLst/>
          </a:prstGeom>
        </p:spPr>
        <p:txBody>
          <a:bodyPr wrap="square">
            <a:spAutoFit/>
          </a:bodyPr>
          <a:lstStyle/>
          <a:p>
            <a:r>
              <a:rPr lang="zh-CN" altLang="en-US" sz="3200" dirty="0">
                <a:solidFill>
                  <a:srgbClr val="FF3399"/>
                </a:solidFill>
                <a:latin typeface="华文行楷" panose="02010800040101010101" pitchFamily="2" charset="-122"/>
                <a:ea typeface="华文行楷" panose="02010800040101010101" pitchFamily="2" charset="-122"/>
              </a:rPr>
              <a:t>        音乐既展现时代之貌又谱写时代之声。有些音乐作品在表达深刻的时代主题时，常会采用民族管弦乐队或交响乐队的演出形式，以营造音乐的气势与氛围，烘托题材的厚重感。</a:t>
            </a:r>
            <a:endParaRPr lang="en-US" altLang="zh-CN" sz="3200" dirty="0">
              <a:solidFill>
                <a:srgbClr val="FF3399"/>
              </a:solidFill>
              <a:latin typeface="华文行楷" panose="02010800040101010101" pitchFamily="2" charset="-122"/>
              <a:ea typeface="华文行楷" panose="02010800040101010101" pitchFamily="2" charset="-122"/>
            </a:endParaRPr>
          </a:p>
          <a:p>
            <a:r>
              <a:rPr lang="en-US" altLang="zh-CN" sz="3200" dirty="0">
                <a:solidFill>
                  <a:srgbClr val="FF3399"/>
                </a:solidFill>
                <a:latin typeface="华文行楷" panose="02010800040101010101" pitchFamily="2" charset="-122"/>
                <a:ea typeface="华文行楷" panose="02010800040101010101" pitchFamily="2" charset="-122"/>
              </a:rPr>
              <a:t>        </a:t>
            </a:r>
            <a:r>
              <a:rPr lang="zh-CN" altLang="zh-CN" sz="3200" dirty="0">
                <a:solidFill>
                  <a:srgbClr val="FF3399"/>
                </a:solidFill>
                <a:latin typeface="华文行楷" panose="02010800040101010101" pitchFamily="2" charset="-122"/>
                <a:ea typeface="华文行楷" panose="02010800040101010101" pitchFamily="2" charset="-122"/>
              </a:rPr>
              <a:t>让我们尽情感受每个时代的瑰丽之作吧！</a:t>
            </a:r>
            <a:endParaRPr lang="en-US" altLang="zh-CN" sz="3200" dirty="0">
              <a:solidFill>
                <a:srgbClr val="FF3399"/>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5282526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13</a:t>
            </a:fld>
            <a:endParaRPr lang="zh-CN" altLang="en-US" sz="1200" dirty="0">
              <a:solidFill>
                <a:srgbClr val="898989"/>
              </a:solidFill>
              <a:latin typeface="Arial" panose="020B0604020202020204" pitchFamily="34" charset="0"/>
            </a:endParaRPr>
          </a:p>
        </p:txBody>
      </p:sp>
      <p:sp>
        <p:nvSpPr>
          <p:cNvPr id="17411" name="矩形 3"/>
          <p:cNvSpPr/>
          <p:nvPr/>
        </p:nvSpPr>
        <p:spPr>
          <a:xfrm>
            <a:off x="0" y="0"/>
            <a:ext cx="12192000" cy="6858000"/>
          </a:xfrm>
          <a:prstGeom prst="rect">
            <a:avLst/>
          </a:prstGeom>
          <a:solidFill>
            <a:srgbClr val="00CA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17412" name="任意多边形 11"/>
          <p:cNvSpPr/>
          <p:nvPr/>
        </p:nvSpPr>
        <p:spPr>
          <a:xfrm rot="5400000">
            <a:off x="1474788" y="-1538287"/>
            <a:ext cx="7008812" cy="9959975"/>
          </a:xfrm>
          <a:custGeom>
            <a:avLst/>
            <a:gdLst>
              <a:gd name="txL" fmla="*/ 0 w 1511970"/>
              <a:gd name="txT" fmla="*/ 0 h 1174642"/>
              <a:gd name="txR" fmla="*/ 1511970 w 1511970"/>
              <a:gd name="txB" fmla="*/ 1174642 h 1174642"/>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11970" h="1174642">
                <a:moveTo>
                  <a:pt x="10588" y="1174642"/>
                </a:moveTo>
                <a:cubicBezTo>
                  <a:pt x="10589" y="1174640"/>
                  <a:pt x="10590" y="1174639"/>
                  <a:pt x="10591" y="1174637"/>
                </a:cubicBezTo>
                <a:cubicBezTo>
                  <a:pt x="11739" y="1104805"/>
                  <a:pt x="9443" y="735512"/>
                  <a:pt x="10591" y="665680"/>
                </a:cubicBezTo>
                <a:lnTo>
                  <a:pt x="0" y="677726"/>
                </a:lnTo>
                <a:lnTo>
                  <a:pt x="728441" y="0"/>
                </a:lnTo>
                <a:lnTo>
                  <a:pt x="1511970" y="507190"/>
                </a:lnTo>
                <a:lnTo>
                  <a:pt x="1508316" y="503043"/>
                </a:lnTo>
                <a:cubicBezTo>
                  <a:pt x="1508316" y="726909"/>
                  <a:pt x="1508315" y="950775"/>
                  <a:pt x="1508315" y="1174641"/>
                </a:cubicBezTo>
                <a:lnTo>
                  <a:pt x="1508315" y="1174642"/>
                </a:lnTo>
                <a:lnTo>
                  <a:pt x="10588" y="1174642"/>
                </a:lnTo>
                <a:close/>
              </a:path>
            </a:pathLst>
          </a:custGeom>
          <a:solidFill>
            <a:srgbClr val="EE0F68">
              <a:alpha val="100000"/>
            </a:srgbClr>
          </a:solidFill>
          <a:ln w="12700">
            <a:noFill/>
          </a:ln>
        </p:spPr>
        <p:txBody>
          <a:bodyPr/>
          <a:lstStyle/>
          <a:p>
            <a:endParaRPr lang="zh-CN" altLang="en-US"/>
          </a:p>
        </p:txBody>
      </p:sp>
      <p:sp>
        <p:nvSpPr>
          <p:cNvPr id="17413" name="TextBox 12"/>
          <p:cNvSpPr/>
          <p:nvPr/>
        </p:nvSpPr>
        <p:spPr>
          <a:xfrm>
            <a:off x="657225" y="2371725"/>
            <a:ext cx="8307388"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 you for listening</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4" name="TextBox 13"/>
          <p:cNvSpPr/>
          <p:nvPr/>
        </p:nvSpPr>
        <p:spPr>
          <a:xfrm>
            <a:off x="3157117" y="3628770"/>
            <a:ext cx="6851650" cy="126188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时代之声</a:t>
            </a:r>
            <a:r>
              <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pPr marL="0" lvl="0" indent="0" eaLnBrk="1" hangingPunct="1">
              <a:lnSpc>
                <a:spcPct val="100000"/>
              </a:lnSpc>
              <a:spcBef>
                <a:spcPct val="0"/>
              </a:spcBef>
              <a:buNone/>
            </a:pP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17415" name="Oval 1"/>
          <p:cNvSpPr/>
          <p:nvPr/>
        </p:nvSpPr>
        <p:spPr>
          <a:xfrm>
            <a:off x="4259263" y="4351338"/>
            <a:ext cx="4240212" cy="1601787"/>
          </a:xfrm>
          <a:custGeom>
            <a:avLst/>
            <a:gdLst>
              <a:gd name="txL" fmla="*/ 0 w 4239998"/>
              <a:gd name="txT" fmla="*/ 0 h 1601996"/>
              <a:gd name="txR" fmla="*/ 4239998 w 4239998"/>
              <a:gd name="txB" fmla="*/ 1601996 h 1601996"/>
            </a:gdLst>
            <a:ahLst/>
            <a:cxnLst>
              <a:cxn ang="0">
                <a:pos x="245455" y="254534"/>
              </a:cxn>
              <a:cxn ang="0">
                <a:pos x="2392981" y="22911"/>
              </a:cxn>
              <a:cxn ang="0">
                <a:pos x="1228743" y="1126509"/>
              </a:cxn>
              <a:cxn ang="0">
                <a:pos x="3055327" y="717764"/>
              </a:cxn>
              <a:cxn ang="0">
                <a:pos x="2575069" y="1561358"/>
              </a:cxn>
              <a:cxn ang="0">
                <a:pos x="4242782" y="159927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grpSp>
        <p:nvGrpSpPr>
          <p:cNvPr id="17416" name="Group 69"/>
          <p:cNvGrpSpPr/>
          <p:nvPr/>
        </p:nvGrpSpPr>
        <p:grpSpPr>
          <a:xfrm rot="-3000000">
            <a:off x="7545388" y="3667125"/>
            <a:ext cx="5453062" cy="431800"/>
            <a:chOff x="0" y="0"/>
            <a:chExt cx="6705601" cy="531495"/>
          </a:xfrm>
        </p:grpSpPr>
        <p:sp>
          <p:nvSpPr>
            <p:cNvPr id="17417" name="Rounded Rectangle 70"/>
            <p:cNvSpPr/>
            <p:nvPr/>
          </p:nvSpPr>
          <p:spPr>
            <a:xfrm>
              <a:off x="5867401" y="116118"/>
              <a:ext cx="838200" cy="304800"/>
            </a:xfrm>
            <a:prstGeom prst="roundRect">
              <a:avLst>
                <a:gd name="adj" fmla="val 50000"/>
              </a:avLst>
            </a:prstGeom>
            <a:gradFill rotWithShape="1">
              <a:gsLst>
                <a:gs pos="0">
                  <a:srgbClr val="7F7F7F"/>
                </a:gs>
                <a:gs pos="50000">
                  <a:srgbClr val="FFFFFF"/>
                </a:gs>
                <a:gs pos="100000">
                  <a:srgbClr val="7F7F7F"/>
                </a:gs>
              </a:gsLst>
              <a:lin ang="5400000" scaled="1"/>
              <a:tileRect/>
            </a:gra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18" name="Isosceles Triangle 12"/>
            <p:cNvSpPr/>
            <p:nvPr/>
          </p:nvSpPr>
          <p:spPr>
            <a:xfrm rot="-5400000">
              <a:off x="128131" y="92181"/>
              <a:ext cx="81170" cy="337433"/>
            </a:xfrm>
            <a:custGeom>
              <a:avLst/>
              <a:gdLst>
                <a:gd name="txL" fmla="*/ 0 w 64009"/>
                <a:gd name="txT" fmla="*/ 0 h 266094"/>
                <a:gd name="txR" fmla="*/ 64009 w 64009"/>
                <a:gd name="txB" fmla="*/ 266094 h 266094"/>
              </a:gdLst>
              <a:ahLst/>
              <a:cxnLst>
                <a:cxn ang="0">
                  <a:pos x="872850" y="1121997"/>
                </a:cxn>
                <a:cxn ang="0">
                  <a:pos x="872850" y="1644477"/>
                </a:cxn>
                <a:cxn ang="0">
                  <a:pos x="872847" y="1644477"/>
                </a:cxn>
                <a:cxn ang="0">
                  <a:pos x="872847" y="3628381"/>
                </a:cxn>
                <a:cxn ang="0">
                  <a:pos x="0" y="3628381"/>
                </a:cxn>
                <a:cxn ang="0">
                  <a:pos x="0" y="1550301"/>
                </a:cxn>
                <a:cxn ang="0">
                  <a:pos x="1" y="1550301"/>
                </a:cxn>
                <a:cxn ang="0">
                  <a:pos x="1" y="1121997"/>
                </a:cxn>
                <a:cxn ang="0">
                  <a:pos x="391168" y="0"/>
                </a:cxn>
                <a:cxn ang="0">
                  <a:pos x="481710" y="0"/>
                </a:cxn>
                <a:cxn ang="0">
                  <a:pos x="872850" y="1121997"/>
                </a:cxn>
              </a:cxnLst>
              <a:rect l="txL" t="txT" r="txR" b="tx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lnTo>
                    <a:pt x="64009" y="82284"/>
                  </a:lnTo>
                  <a:close/>
                </a:path>
              </a:pathLst>
            </a:custGeom>
            <a:gradFill rotWithShape="1">
              <a:gsLst>
                <a:gs pos="0">
                  <a:srgbClr val="262626">
                    <a:alpha val="100000"/>
                  </a:srgbClr>
                </a:gs>
                <a:gs pos="35999">
                  <a:srgbClr val="7F7F7F">
                    <a:alpha val="100000"/>
                  </a:srgbClr>
                </a:gs>
                <a:gs pos="64999">
                  <a:srgbClr val="FFFFFF">
                    <a:alpha val="100000"/>
                  </a:srgbClr>
                </a:gs>
                <a:gs pos="79999">
                  <a:srgbClr val="FFFFFF">
                    <a:alpha val="100000"/>
                  </a:srgbClr>
                </a:gs>
                <a:gs pos="100000">
                  <a:srgbClr val="262626">
                    <a:alpha val="100000"/>
                  </a:srgbClr>
                </a:gs>
              </a:gsLst>
              <a:lin ang="0" scaled="1"/>
              <a:tileRect/>
            </a:gradFill>
            <a:ln w="9525" cap="flat" cmpd="sng">
              <a:solidFill>
                <a:srgbClr val="7F7F7F">
                  <a:alpha val="100000"/>
                </a:srgbClr>
              </a:solidFill>
              <a:prstDash val="solid"/>
              <a:bevel/>
              <a:headEnd type="none" w="med" len="med"/>
              <a:tailEnd type="none" w="med" len="med"/>
            </a:ln>
          </p:spPr>
          <p:txBody>
            <a:bodyPr/>
            <a:lstStyle/>
            <a:p>
              <a:endParaRPr lang="zh-CN" altLang="en-US"/>
            </a:p>
          </p:txBody>
        </p:sp>
        <p:sp>
          <p:nvSpPr>
            <p:cNvPr id="17419" name="Rounded Rectangle 72"/>
            <p:cNvSpPr/>
            <p:nvPr/>
          </p:nvSpPr>
          <p:spPr>
            <a:xfrm>
              <a:off x="860238" y="0"/>
              <a:ext cx="2313291" cy="521797"/>
            </a:xfrm>
            <a:prstGeom prst="roundRect">
              <a:avLst>
                <a:gd name="adj" fmla="val 10718"/>
              </a:avLst>
            </a:prstGeom>
            <a:solidFill>
              <a:schemeClr val="bg1"/>
            </a:solidFill>
            <a:ln w="12700" cap="flat" cmpd="sng">
              <a:solidFill>
                <a:schemeClr val="bg1"/>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0" name="Isosceles Triangle 24"/>
            <p:cNvSpPr/>
            <p:nvPr/>
          </p:nvSpPr>
          <p:spPr>
            <a:xfrm rot="-5400000">
              <a:off x="259015" y="-79428"/>
              <a:ext cx="463820" cy="680652"/>
            </a:xfrm>
            <a:custGeom>
              <a:avLst/>
              <a:gdLst>
                <a:gd name="txL" fmla="*/ 0 w 365760"/>
                <a:gd name="txT" fmla="*/ 0 h 536750"/>
                <a:gd name="txR" fmla="*/ 365760 w 365760"/>
                <a:gd name="txB" fmla="*/ 536750 h 536750"/>
              </a:gdLst>
              <a:ahLst/>
              <a:cxnLst>
                <a:cxn ang="0">
                  <a:pos x="4987489" y="7319074"/>
                </a:cxn>
                <a:cxn ang="0">
                  <a:pos x="0" y="7319074"/>
                </a:cxn>
                <a:cxn ang="0">
                  <a:pos x="1759413" y="0"/>
                </a:cxn>
                <a:cxn ang="0">
                  <a:pos x="3228072" y="0"/>
                </a:cxn>
                <a:cxn ang="0">
                  <a:pos x="4987489" y="7319074"/>
                </a:cxn>
              </a:cxnLst>
              <a:rect l="txL" t="txT" r="txR" b="txB"/>
              <a:pathLst>
                <a:path w="365760" h="536750">
                  <a:moveTo>
                    <a:pt x="365760" y="536750"/>
                  </a:moveTo>
                  <a:lnTo>
                    <a:pt x="0" y="536750"/>
                  </a:lnTo>
                  <a:lnTo>
                    <a:pt x="129028" y="0"/>
                  </a:lnTo>
                  <a:lnTo>
                    <a:pt x="236732" y="0"/>
                  </a:lnTo>
                  <a:lnTo>
                    <a:pt x="365760" y="536750"/>
                  </a:lnTo>
                  <a:close/>
                </a:path>
              </a:pathLst>
            </a:custGeom>
            <a:gradFill rotWithShape="1">
              <a:gsLst>
                <a:gs pos="0">
                  <a:srgbClr val="7F7F7F">
                    <a:alpha val="100000"/>
                  </a:srgbClr>
                </a:gs>
                <a:gs pos="50000">
                  <a:srgbClr val="D8D8D8">
                    <a:alpha val="100000"/>
                  </a:srgbClr>
                </a:gs>
                <a:gs pos="100000">
                  <a:srgbClr val="7F7F7F">
                    <a:alpha val="100000"/>
                  </a:srgbClr>
                </a:gs>
              </a:gsLst>
              <a:lin ang="0" scaled="1"/>
              <a:tileRect/>
            </a:gradFill>
            <a:ln w="3175" cap="flat" cmpd="sng">
              <a:solidFill>
                <a:srgbClr val="7F7F7F">
                  <a:alpha val="100000"/>
                </a:srgbClr>
              </a:solidFill>
              <a:prstDash val="solid"/>
              <a:bevel/>
              <a:headEnd type="none" w="med" len="med"/>
              <a:tailEnd type="none" w="med" len="med"/>
            </a:ln>
          </p:spPr>
          <p:txBody>
            <a:bodyPr/>
            <a:lstStyle/>
            <a:p>
              <a:endParaRPr lang="zh-CN" altLang="en-US"/>
            </a:p>
          </p:txBody>
        </p:sp>
        <p:sp>
          <p:nvSpPr>
            <p:cNvPr id="17421" name="Freeform 74"/>
            <p:cNvSpPr>
              <a:spLocks noChangeAspect="1"/>
            </p:cNvSpPr>
            <p:nvPr/>
          </p:nvSpPr>
          <p:spPr>
            <a:xfrm>
              <a:off x="3165774" y="0"/>
              <a:ext cx="3363053" cy="521797"/>
            </a:xfrm>
            <a:custGeom>
              <a:avLst/>
              <a:gdLst>
                <a:gd name="txL" fmla="*/ 0 w 3084"/>
                <a:gd name="txT" fmla="*/ 0 h 476"/>
                <a:gd name="txR" fmla="*/ 3084 w 3084"/>
                <a:gd name="txB" fmla="*/ 476 h 476"/>
              </a:gdLst>
              <a:ahLst/>
              <a:cxnLst>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Lst>
              <a:rect l="txL" t="txT" r="txR" b="tx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rgbClr val="EE0F68">
                <a:alpha val="100000"/>
              </a:srgbClr>
            </a:solidFill>
            <a:ln w="12700" cap="flat" cmpd="sng">
              <a:solidFill>
                <a:srgbClr val="EE0F68">
                  <a:alpha val="100000"/>
                </a:srgbClr>
              </a:solidFill>
              <a:prstDash val="solid"/>
              <a:bevel/>
              <a:headEnd type="none" w="med" len="med"/>
              <a:tailEnd type="none" w="med" len="med"/>
            </a:ln>
          </p:spPr>
          <p:txBody>
            <a:bodyPr/>
            <a:lstStyle/>
            <a:p>
              <a:endParaRPr lang="zh-CN" altLang="en-US"/>
            </a:p>
          </p:txBody>
        </p:sp>
        <p:sp>
          <p:nvSpPr>
            <p:cNvPr id="17422" name="Rectangle 75"/>
            <p:cNvSpPr/>
            <p:nvPr/>
          </p:nvSpPr>
          <p:spPr>
            <a:xfrm>
              <a:off x="3109412" y="0"/>
              <a:ext cx="57977" cy="521797"/>
            </a:xfrm>
            <a:prstGeom prst="rect">
              <a:avLst/>
            </a:prstGeom>
            <a:solidFill>
              <a:srgbClr val="D8D8D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3" name="Rounded Rectangle 76"/>
            <p:cNvSpPr/>
            <p:nvPr/>
          </p:nvSpPr>
          <p:spPr>
            <a:xfrm>
              <a:off x="827859" y="5797"/>
              <a:ext cx="57977" cy="510202"/>
            </a:xfrm>
            <a:prstGeom prst="roundRect">
              <a:avLst>
                <a:gd name="adj" fmla="val 36856"/>
              </a:avLst>
            </a:prstGeom>
            <a:solidFill>
              <a:srgbClr val="D8D8D8"/>
            </a:solidFill>
            <a:ln w="6350" cap="flat" cmpd="sng">
              <a:solidFill>
                <a:srgbClr val="7F7F7F"/>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4" name="Rounded Rectangle 77"/>
            <p:cNvSpPr/>
            <p:nvPr/>
          </p:nvSpPr>
          <p:spPr>
            <a:xfrm>
              <a:off x="6160841" y="28575"/>
              <a:ext cx="164592" cy="502920"/>
            </a:xfrm>
            <a:prstGeom prst="roundRect">
              <a:avLst>
                <a:gd name="adj" fmla="val 19810"/>
              </a:avLst>
            </a:prstGeom>
            <a:solidFill>
              <a:srgbClr val="D8D8D8"/>
            </a:solidFill>
            <a:ln w="6350" cap="flat" cmpd="sng">
              <a:solidFill>
                <a:srgbClr val="7F7F7F"/>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5" name="Rounded Rectangle 78"/>
            <p:cNvSpPr/>
            <p:nvPr/>
          </p:nvSpPr>
          <p:spPr>
            <a:xfrm>
              <a:off x="4614635" y="201462"/>
              <a:ext cx="1816646" cy="164592"/>
            </a:xfrm>
            <a:prstGeom prst="roundRect">
              <a:avLst>
                <a:gd name="adj" fmla="val 50000"/>
              </a:avLst>
            </a:prstGeom>
            <a:solidFill>
              <a:srgbClr val="D8D8D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grpSp>
          <p:nvGrpSpPr>
            <p:cNvPr id="17426" name="Group 79"/>
            <p:cNvGrpSpPr/>
            <p:nvPr/>
          </p:nvGrpSpPr>
          <p:grpSpPr>
            <a:xfrm>
              <a:off x="4767243" y="256179"/>
              <a:ext cx="1511430" cy="55158"/>
              <a:chOff x="0" y="0"/>
              <a:chExt cx="1706048" cy="55158"/>
            </a:xfrm>
          </p:grpSpPr>
          <p:sp>
            <p:nvSpPr>
              <p:cNvPr id="17427" name="Straight Connector 80"/>
              <p:cNvSpPr/>
              <p:nvPr/>
            </p:nvSpPr>
            <p:spPr>
              <a:xfrm>
                <a:off x="0" y="55158"/>
                <a:ext cx="1706048" cy="1"/>
              </a:xfrm>
              <a:prstGeom prst="line">
                <a:avLst/>
              </a:prstGeom>
              <a:ln w="19050" cap="rnd" cmpd="sng">
                <a:solidFill>
                  <a:srgbClr val="7F7F7F"/>
                </a:solidFill>
                <a:prstDash val="solid"/>
                <a:bevel/>
                <a:headEnd type="none" w="med" len="med"/>
                <a:tailEnd type="none" w="med" len="med"/>
              </a:ln>
            </p:spPr>
          </p:sp>
          <p:sp>
            <p:nvSpPr>
              <p:cNvPr id="17428" name="Straight Connector 81"/>
              <p:cNvSpPr/>
              <p:nvPr/>
            </p:nvSpPr>
            <p:spPr>
              <a:xfrm>
                <a:off x="0" y="0"/>
                <a:ext cx="1706048" cy="1"/>
              </a:xfrm>
              <a:prstGeom prst="line">
                <a:avLst/>
              </a:prstGeom>
              <a:ln w="19050" cap="rnd" cmpd="sng">
                <a:solidFill>
                  <a:srgbClr val="7F7F7F"/>
                </a:solidFill>
                <a:prstDash val="solid"/>
                <a:bevel/>
                <a:headEnd type="none" w="med" len="med"/>
                <a:tailEnd type="none" w="med" len="med"/>
              </a:ln>
            </p:spPr>
          </p:sp>
        </p:grpSp>
      </p:grpSp>
    </p:spTree>
    <p:extLst>
      <p:ext uri="{BB962C8B-B14F-4D97-AF65-F5344CB8AC3E}">
        <p14:creationId xmlns:p14="http://schemas.microsoft.com/office/powerpoint/2010/main" val="325276410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2</a:t>
            </a:fld>
            <a:endParaRPr lang="zh-CN" altLang="en-US" sz="1200" dirty="0">
              <a:solidFill>
                <a:srgbClr val="898989"/>
              </a:solidFill>
              <a:latin typeface="Arial" panose="020B0604020202020204" pitchFamily="34" charset="0"/>
            </a:endParaRPr>
          </a:p>
        </p:txBody>
      </p:sp>
      <p:sp>
        <p:nvSpPr>
          <p:cNvPr id="11267" name="直角三角形 4"/>
          <p:cNvSpPr/>
          <p:nvPr/>
        </p:nvSpPr>
        <p:spPr>
          <a:xfrm rot="5400000">
            <a:off x="134178" y="-134178"/>
            <a:ext cx="4184374" cy="4452730"/>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38" name="TextBox 12"/>
          <p:cNvSpPr/>
          <p:nvPr/>
        </p:nvSpPr>
        <p:spPr>
          <a:xfrm>
            <a:off x="3404870" y="-618490"/>
            <a:ext cx="4965065" cy="8861425"/>
          </a:xfrm>
          <a:prstGeom prst="rect">
            <a:avLst/>
          </a:prstGeom>
          <a:noFill/>
          <a:ln w="9525">
            <a:noFill/>
          </a:ln>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buFont typeface="Wingdings" panose="05000000000000000000" charset="0"/>
              <a:buNone/>
            </a:pPr>
            <a:endParaRPr lang="zh-CN" altLang="zh-CN" sz="3600" dirty="0"/>
          </a:p>
          <a:p>
            <a:pPr lvl="0">
              <a:buFont typeface="Wingdings" panose="05000000000000000000" charset="0"/>
              <a:buChar char="l"/>
            </a:pPr>
            <a:endParaRPr lang="zh-CN" altLang="zh-CN" sz="3600" dirty="0"/>
          </a:p>
          <a:p>
            <a:pPr lvl="0">
              <a:buFont typeface="Wingdings" panose="05000000000000000000" charset="0"/>
              <a:buChar char="l"/>
            </a:pPr>
            <a:r>
              <a:rPr lang="zh-CN" altLang="en-US" sz="3200" dirty="0"/>
              <a:t>独唱</a:t>
            </a:r>
            <a:endParaRPr lang="zh-CN" altLang="zh-CN" sz="3200" dirty="0"/>
          </a:p>
          <a:p>
            <a:pPr lvl="0">
              <a:buFont typeface="Wingdings" panose="05000000000000000000" charset="0"/>
              <a:buChar char="l"/>
            </a:pPr>
            <a:endParaRPr lang="zh-CN" altLang="zh-CN" sz="3200" dirty="0"/>
          </a:p>
          <a:p>
            <a:pPr lvl="0">
              <a:buFont typeface="Wingdings" panose="05000000000000000000" charset="0"/>
              <a:buChar char="l"/>
            </a:pPr>
            <a:endParaRPr lang="zh-CN" altLang="zh-CN" sz="3200" dirty="0"/>
          </a:p>
          <a:p>
            <a:pPr lvl="0">
              <a:buFont typeface="Wingdings" panose="05000000000000000000" charset="0"/>
              <a:buChar char="l"/>
            </a:pPr>
            <a:r>
              <a:rPr lang="zh-CN" altLang="en-US" sz="3200" dirty="0"/>
              <a:t>重唱</a:t>
            </a:r>
            <a:endParaRPr lang="zh-CN" altLang="zh-CN" sz="3200" dirty="0"/>
          </a:p>
          <a:p>
            <a:pPr lvl="0">
              <a:buFont typeface="Wingdings" panose="05000000000000000000" charset="0"/>
              <a:buChar char="l"/>
            </a:pPr>
            <a:endParaRPr lang="zh-CN" altLang="zh-CN" sz="3200" dirty="0"/>
          </a:p>
          <a:p>
            <a:pPr lvl="0">
              <a:buFont typeface="Wingdings" panose="05000000000000000000" charset="0"/>
              <a:buChar char="l"/>
            </a:pPr>
            <a:endParaRPr lang="zh-CN" altLang="zh-CN" sz="3200" dirty="0"/>
          </a:p>
          <a:p>
            <a:pPr lvl="0">
              <a:buFont typeface="Wingdings" panose="05000000000000000000" charset="0"/>
              <a:buChar char="l"/>
            </a:pPr>
            <a:r>
              <a:rPr lang="zh-CN" altLang="en-US" sz="3200" dirty="0"/>
              <a:t>对唱</a:t>
            </a:r>
            <a:endParaRPr lang="zh-CN" altLang="zh-CN" sz="3200" dirty="0"/>
          </a:p>
          <a:p>
            <a:pPr lvl="0">
              <a:buFont typeface="Wingdings" panose="05000000000000000000" charset="0"/>
              <a:buChar char="l"/>
            </a:pPr>
            <a:endParaRPr lang="zh-CN" altLang="zh-CN" sz="3200" dirty="0"/>
          </a:p>
          <a:p>
            <a:pPr marL="0" lvl="0" indent="0">
              <a:buFont typeface="Wingdings" panose="05000000000000000000" charset="0"/>
              <a:buNone/>
            </a:pPr>
            <a:endParaRPr lang="zh-CN" altLang="zh-CN" sz="3200" dirty="0"/>
          </a:p>
          <a:p>
            <a:pPr lvl="0">
              <a:buFont typeface="Wingdings" panose="05000000000000000000" charset="0"/>
              <a:buChar char="l"/>
            </a:pPr>
            <a:r>
              <a:rPr lang="zh-CN" altLang="en-US" sz="3200" dirty="0">
                <a:sym typeface="微软雅黑" panose="020B0503020204020204" pitchFamily="34" charset="-122"/>
              </a:rPr>
              <a:t>合唱</a:t>
            </a:r>
            <a:endParaRPr lang="zh-CN" altLang="zh-CN" sz="3200" dirty="0">
              <a:sym typeface="微软雅黑" panose="020B0503020204020204" pitchFamily="34" charset="-122"/>
            </a:endParaRPr>
          </a:p>
          <a:p>
            <a:pPr lvl="0" eaLnBrk="1" hangingPunct="1">
              <a:lnSpc>
                <a:spcPct val="100000"/>
              </a:lnSpc>
              <a:spcBef>
                <a:spcPct val="0"/>
              </a:spcBef>
              <a:buNone/>
            </a:pP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a:cxnSpLocks/>
          </p:cNvCxnSpPr>
          <p:nvPr/>
        </p:nvCxnSpPr>
        <p:spPr>
          <a:xfrm>
            <a:off x="4894690" y="974309"/>
            <a:ext cx="3977543" cy="321006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3" name="直接连接符 12"/>
          <p:cNvCxnSpPr>
            <a:cxnSpLocks/>
          </p:cNvCxnSpPr>
          <p:nvPr/>
        </p:nvCxnSpPr>
        <p:spPr>
          <a:xfrm>
            <a:off x="4955028" y="2683510"/>
            <a:ext cx="3741614" cy="20954"/>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flipV="1">
            <a:off x="5040630" y="785911"/>
            <a:ext cx="3351953" cy="3508911"/>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 name="直接连接符 14"/>
          <p:cNvCxnSpPr>
            <a:cxnSpLocks/>
          </p:cNvCxnSpPr>
          <p:nvPr/>
        </p:nvCxnSpPr>
        <p:spPr>
          <a:xfrm>
            <a:off x="4817975" y="5995289"/>
            <a:ext cx="387866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矩形 1"/>
          <p:cNvSpPr/>
          <p:nvPr/>
        </p:nvSpPr>
        <p:spPr>
          <a:xfrm>
            <a:off x="8650399" y="5777173"/>
            <a:ext cx="3584998" cy="535531"/>
          </a:xfrm>
          <a:prstGeom prst="rect">
            <a:avLst/>
          </a:prstGeom>
        </p:spPr>
        <p:txBody>
          <a:bodyPr wrap="square">
            <a:spAutoFit/>
          </a:bodyPr>
          <a:lstStyle/>
          <a:p>
            <a:pPr>
              <a:lnSpc>
                <a:spcPct val="90000"/>
              </a:lnSpc>
              <a:spcBef>
                <a:spcPts val="1000"/>
              </a:spcBef>
            </a:pPr>
            <a:r>
              <a:rPr kumimoji="1" lang="en-US" altLang="zh-CN" sz="3200" b="1" dirty="0">
                <a:latin typeface="+mn-lt"/>
                <a:ea typeface="+mn-ea"/>
                <a:cs typeface="宋体" panose="02010600030101010101" pitchFamily="2" charset="-122"/>
                <a:sym typeface="微软雅黑" panose="020B0503020204020204" pitchFamily="34" charset="-122"/>
              </a:rPr>
              <a:t>《</a:t>
            </a:r>
            <a:r>
              <a:rPr kumimoji="1" lang="zh-CN" altLang="en-US" sz="3200" b="1" dirty="0">
                <a:cs typeface="宋体" panose="02010600030101010101" pitchFamily="2" charset="-122"/>
                <a:sym typeface="微软雅黑" panose="020B0503020204020204" pitchFamily="34" charset="-122"/>
              </a:rPr>
              <a:t>保卫黄河</a:t>
            </a:r>
            <a:r>
              <a:rPr kumimoji="1" lang="en-US" altLang="zh-CN" sz="3200" b="1" dirty="0">
                <a:latin typeface="+mn-lt"/>
                <a:ea typeface="+mn-ea"/>
                <a:cs typeface="宋体" panose="02010600030101010101" pitchFamily="2" charset="-122"/>
                <a:sym typeface="微软雅黑" panose="020B0503020204020204" pitchFamily="34" charset="-122"/>
              </a:rPr>
              <a:t>》</a:t>
            </a:r>
            <a:endParaRPr kumimoji="1" lang="zh-CN" altLang="zh-CN" sz="3200" b="1" dirty="0">
              <a:latin typeface="+mn-lt"/>
              <a:ea typeface="+mn-ea"/>
              <a:cs typeface="宋体" panose="02010600030101010101" pitchFamily="2" charset="-122"/>
              <a:sym typeface="微软雅黑" panose="020B0503020204020204" pitchFamily="34" charset="-122"/>
            </a:endParaRPr>
          </a:p>
        </p:txBody>
      </p:sp>
      <p:sp>
        <p:nvSpPr>
          <p:cNvPr id="17" name="矩形 16"/>
          <p:cNvSpPr/>
          <p:nvPr/>
        </p:nvSpPr>
        <p:spPr>
          <a:xfrm>
            <a:off x="8669283" y="4107462"/>
            <a:ext cx="3672391" cy="535531"/>
          </a:xfrm>
          <a:prstGeom prst="rect">
            <a:avLst/>
          </a:prstGeom>
        </p:spPr>
        <p:txBody>
          <a:bodyPr wrap="square">
            <a:spAutoFit/>
          </a:bodyPr>
          <a:lstStyle/>
          <a:p>
            <a:pPr>
              <a:lnSpc>
                <a:spcPct val="90000"/>
              </a:lnSpc>
              <a:spcBef>
                <a:spcPts val="1000"/>
              </a:spcBef>
            </a:pPr>
            <a:r>
              <a:rPr kumimoji="1" lang="en-US" altLang="zh-CN" sz="3200" b="1" dirty="0">
                <a:latin typeface="+mn-lt"/>
                <a:ea typeface="+mn-ea"/>
                <a:cs typeface="宋体" panose="02010600030101010101" pitchFamily="2" charset="-122"/>
                <a:sym typeface="微软雅黑" panose="020B0503020204020204" pitchFamily="34" charset="-122"/>
              </a:rPr>
              <a:t>《</a:t>
            </a:r>
            <a:r>
              <a:rPr kumimoji="1" lang="zh-CN" altLang="en-US" sz="3200" b="1" dirty="0">
                <a:cs typeface="宋体" panose="02010600030101010101" pitchFamily="2" charset="-122"/>
                <a:sym typeface="微软雅黑" panose="020B0503020204020204" pitchFamily="34" charset="-122"/>
              </a:rPr>
              <a:t>英雄赞歌</a:t>
            </a:r>
            <a:r>
              <a:rPr kumimoji="1" lang="en-US" altLang="zh-CN" sz="3200" b="1" dirty="0">
                <a:latin typeface="+mn-lt"/>
                <a:ea typeface="+mn-ea"/>
                <a:cs typeface="宋体" panose="02010600030101010101" pitchFamily="2" charset="-122"/>
                <a:sym typeface="微软雅黑" panose="020B0503020204020204" pitchFamily="34" charset="-122"/>
              </a:rPr>
              <a:t>》</a:t>
            </a:r>
            <a:endParaRPr kumimoji="1" lang="zh-CN" altLang="zh-CN" sz="3200" b="1" dirty="0">
              <a:latin typeface="+mn-lt"/>
              <a:ea typeface="+mn-ea"/>
              <a:cs typeface="宋体" panose="02010600030101010101" pitchFamily="2" charset="-122"/>
              <a:sym typeface="微软雅黑" panose="020B0503020204020204" pitchFamily="34" charset="-122"/>
            </a:endParaRPr>
          </a:p>
        </p:txBody>
      </p:sp>
      <p:sp>
        <p:nvSpPr>
          <p:cNvPr id="19" name="矩形 18"/>
          <p:cNvSpPr/>
          <p:nvPr/>
        </p:nvSpPr>
        <p:spPr>
          <a:xfrm>
            <a:off x="8669284" y="2388045"/>
            <a:ext cx="3584998" cy="535531"/>
          </a:xfrm>
          <a:prstGeom prst="rect">
            <a:avLst/>
          </a:prstGeom>
        </p:spPr>
        <p:txBody>
          <a:bodyPr wrap="square">
            <a:spAutoFit/>
          </a:bodyPr>
          <a:lstStyle/>
          <a:p>
            <a:pPr>
              <a:lnSpc>
                <a:spcPct val="90000"/>
              </a:lnSpc>
              <a:spcBef>
                <a:spcPts val="1000"/>
              </a:spcBef>
            </a:pPr>
            <a:r>
              <a:rPr kumimoji="1" lang="en-US" altLang="zh-CN" sz="3200" b="1" dirty="0">
                <a:latin typeface="+mn-lt"/>
                <a:ea typeface="+mn-ea"/>
                <a:cs typeface="宋体" panose="02010600030101010101" pitchFamily="2" charset="-122"/>
                <a:sym typeface="微软雅黑" panose="020B0503020204020204" pitchFamily="34" charset="-122"/>
              </a:rPr>
              <a:t>《</a:t>
            </a:r>
            <a:r>
              <a:rPr kumimoji="1" lang="zh-CN" altLang="en-US" sz="3200" b="1" dirty="0">
                <a:cs typeface="宋体" panose="02010600030101010101" pitchFamily="2" charset="-122"/>
                <a:sym typeface="微软雅黑" panose="020B0503020204020204" pitchFamily="34" charset="-122"/>
              </a:rPr>
              <a:t>相约九八</a:t>
            </a:r>
            <a:r>
              <a:rPr kumimoji="1" lang="en-US" altLang="zh-CN" sz="3200" b="1" dirty="0">
                <a:latin typeface="+mn-lt"/>
                <a:ea typeface="+mn-ea"/>
                <a:cs typeface="宋体" panose="02010600030101010101" pitchFamily="2" charset="-122"/>
                <a:sym typeface="微软雅黑" panose="020B0503020204020204" pitchFamily="34" charset="-122"/>
              </a:rPr>
              <a:t>》</a:t>
            </a:r>
            <a:endParaRPr kumimoji="1" lang="zh-CN" altLang="zh-CN" sz="3200" b="1" dirty="0">
              <a:latin typeface="+mn-lt"/>
              <a:ea typeface="+mn-ea"/>
              <a:cs typeface="宋体" panose="02010600030101010101" pitchFamily="2" charset="-122"/>
              <a:sym typeface="微软雅黑" panose="020B0503020204020204" pitchFamily="34" charset="-122"/>
            </a:endParaRPr>
          </a:p>
        </p:txBody>
      </p:sp>
      <p:sp>
        <p:nvSpPr>
          <p:cNvPr id="21" name="矩形 20"/>
          <p:cNvSpPr/>
          <p:nvPr/>
        </p:nvSpPr>
        <p:spPr>
          <a:xfrm>
            <a:off x="8607002" y="481521"/>
            <a:ext cx="3584998" cy="535531"/>
          </a:xfrm>
          <a:prstGeom prst="rect">
            <a:avLst/>
          </a:prstGeom>
        </p:spPr>
        <p:txBody>
          <a:bodyPr wrap="square">
            <a:spAutoFit/>
          </a:bodyPr>
          <a:lstStyle/>
          <a:p>
            <a:pPr>
              <a:lnSpc>
                <a:spcPct val="90000"/>
              </a:lnSpc>
              <a:spcBef>
                <a:spcPts val="1000"/>
              </a:spcBef>
            </a:pPr>
            <a:r>
              <a:rPr kumimoji="1" lang="en-US" altLang="zh-CN" sz="3200" b="1" dirty="0">
                <a:latin typeface="+mn-lt"/>
                <a:ea typeface="+mn-ea"/>
                <a:cs typeface="宋体" panose="02010600030101010101" pitchFamily="2" charset="-122"/>
                <a:sym typeface="微软雅黑" panose="020B0503020204020204" pitchFamily="34" charset="-122"/>
              </a:rPr>
              <a:t>《</a:t>
            </a:r>
            <a:r>
              <a:rPr kumimoji="1" lang="zh-CN" altLang="en-US" sz="3200" b="1" dirty="0">
                <a:cs typeface="宋体" panose="02010600030101010101" pitchFamily="2" charset="-122"/>
                <a:sym typeface="微软雅黑" panose="020B0503020204020204" pitchFamily="34" charset="-122"/>
              </a:rPr>
              <a:t>刘三姐</a:t>
            </a:r>
            <a:r>
              <a:rPr kumimoji="1" lang="en-US" altLang="zh-CN" sz="3200" b="1" dirty="0">
                <a:latin typeface="+mn-lt"/>
                <a:ea typeface="+mn-ea"/>
                <a:cs typeface="宋体" panose="02010600030101010101" pitchFamily="2" charset="-122"/>
                <a:sym typeface="微软雅黑" panose="020B0503020204020204" pitchFamily="34" charset="-122"/>
              </a:rPr>
              <a:t>》</a:t>
            </a:r>
            <a:endParaRPr kumimoji="1" lang="zh-CN" altLang="zh-CN" sz="3200" b="1" dirty="0">
              <a:latin typeface="+mn-lt"/>
              <a:ea typeface="+mn-ea"/>
              <a:cs typeface="宋体" panose="02010600030101010101" pitchFamily="2" charset="-122"/>
              <a:sym typeface="微软雅黑" panose="020B0503020204020204" pitchFamily="34" charset="-122"/>
            </a:endParaRPr>
          </a:p>
        </p:txBody>
      </p:sp>
      <p:sp>
        <p:nvSpPr>
          <p:cNvPr id="3" name="TextBox 16">
            <a:extLst>
              <a:ext uri="{FF2B5EF4-FFF2-40B4-BE49-F238E27FC236}">
                <a16:creationId xmlns:a16="http://schemas.microsoft.com/office/drawing/2014/main" id="{2A6CD1E7-AF0E-4993-C79D-AB0E89BE0D04}"/>
              </a:ext>
            </a:extLst>
          </p:cNvPr>
          <p:cNvSpPr/>
          <p:nvPr/>
        </p:nvSpPr>
        <p:spPr>
          <a:xfrm rot="-2772640">
            <a:off x="-391254" y="1207537"/>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p>
        </p:txBody>
      </p:sp>
    </p:spTree>
    <p:extLst>
      <p:ext uri="{BB962C8B-B14F-4D97-AF65-F5344CB8AC3E}">
        <p14:creationId xmlns:p14="http://schemas.microsoft.com/office/powerpoint/2010/main" val="651994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3</a:t>
            </a:fld>
            <a:endParaRPr lang="zh-CN" altLang="en-US" sz="1200" dirty="0">
              <a:solidFill>
                <a:srgbClr val="898989"/>
              </a:solidFill>
              <a:latin typeface="Arial" panose="020B0604020202020204" pitchFamily="34" charset="0"/>
            </a:endParaRPr>
          </a:p>
        </p:txBody>
      </p:sp>
      <p:sp>
        <p:nvSpPr>
          <p:cNvPr id="8195" name="矩形 1"/>
          <p:cNvSpPr/>
          <p:nvPr/>
        </p:nvSpPr>
        <p:spPr>
          <a:xfrm>
            <a:off x="0" y="6305550"/>
            <a:ext cx="12192000" cy="552450"/>
          </a:xfrm>
          <a:prstGeom prst="rect">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pic>
        <p:nvPicPr>
          <p:cNvPr id="8198" name="Picture 2"/>
          <p:cNvPicPr>
            <a:picLocks noChangeAspect="1"/>
          </p:cNvPicPr>
          <p:nvPr/>
        </p:nvPicPr>
        <p:blipFill>
          <a:blip r:embed="rId2"/>
          <a:stretch>
            <a:fillRect/>
          </a:stretch>
        </p:blipFill>
        <p:spPr>
          <a:xfrm>
            <a:off x="0" y="0"/>
            <a:ext cx="12192000" cy="447675"/>
          </a:xfrm>
          <a:prstGeom prst="rect">
            <a:avLst/>
          </a:prstGeom>
          <a:noFill/>
          <a:ln w="9525">
            <a:noFill/>
          </a:ln>
        </p:spPr>
      </p:pic>
      <p:pic>
        <p:nvPicPr>
          <p:cNvPr id="3" name="图片 2" descr="建筑的摆设布局&#10;&#10;中度可信度描述已自动生成">
            <a:extLst>
              <a:ext uri="{FF2B5EF4-FFF2-40B4-BE49-F238E27FC236}">
                <a16:creationId xmlns:a16="http://schemas.microsoft.com/office/drawing/2014/main" id="{D195CDC9-62B0-2BF1-B527-988210A59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36" y="447675"/>
            <a:ext cx="10457737" cy="5882478"/>
          </a:xfrm>
          <a:prstGeom prst="rect">
            <a:avLst/>
          </a:prstGeom>
        </p:spPr>
      </p:pic>
    </p:spTree>
    <p:extLst>
      <p:ext uri="{BB962C8B-B14F-4D97-AF65-F5344CB8AC3E}">
        <p14:creationId xmlns:p14="http://schemas.microsoft.com/office/powerpoint/2010/main" val="39499203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4</a:t>
            </a:fld>
            <a:endParaRPr lang="zh-CN" altLang="en-US" sz="1200" dirty="0">
              <a:solidFill>
                <a:srgbClr val="898989"/>
              </a:solidFill>
              <a:latin typeface="Arial" panose="020B0604020202020204" pitchFamily="34" charset="0"/>
            </a:endParaRPr>
          </a:p>
        </p:txBody>
      </p:sp>
      <p:sp>
        <p:nvSpPr>
          <p:cNvPr id="8195" name="矩形 1"/>
          <p:cNvSpPr/>
          <p:nvPr/>
        </p:nvSpPr>
        <p:spPr>
          <a:xfrm>
            <a:off x="0" y="6305550"/>
            <a:ext cx="12192000" cy="552450"/>
          </a:xfrm>
          <a:prstGeom prst="rect">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pic>
        <p:nvPicPr>
          <p:cNvPr id="8198" name="Picture 2"/>
          <p:cNvPicPr>
            <a:picLocks noChangeAspect="1"/>
          </p:cNvPicPr>
          <p:nvPr/>
        </p:nvPicPr>
        <p:blipFill>
          <a:blip r:embed="rId2"/>
          <a:stretch>
            <a:fillRect/>
          </a:stretch>
        </p:blipFill>
        <p:spPr>
          <a:xfrm>
            <a:off x="0" y="0"/>
            <a:ext cx="12192000" cy="447675"/>
          </a:xfrm>
          <a:prstGeom prst="rect">
            <a:avLst/>
          </a:prstGeom>
          <a:noFill/>
          <a:ln w="9525">
            <a:noFill/>
          </a:ln>
        </p:spPr>
      </p:pic>
      <p:sp>
        <p:nvSpPr>
          <p:cNvPr id="10" name="内容占位符 2"/>
          <p:cNvSpPr txBox="1">
            <a:spLocks/>
          </p:cNvSpPr>
          <p:nvPr/>
        </p:nvSpPr>
        <p:spPr>
          <a:xfrm>
            <a:off x="881400" y="1921420"/>
            <a:ext cx="10852237" cy="5041355"/>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宋体" panose="02010600030101010101" pitchFamily="2" charset="-122"/>
                <a:ea typeface="宋体" panose="02010600030101010101" pitchFamily="2" charset="-122"/>
              </a:rPr>
              <a:t>独唱：</a:t>
            </a:r>
            <a:r>
              <a:rPr lang="zh-CN" altLang="zh-CN" sz="2000" dirty="0">
                <a:latin typeface="宋体" panose="02010600030101010101" pitchFamily="2" charset="-122"/>
                <a:ea typeface="宋体" panose="02010600030101010101" pitchFamily="2" charset="-122"/>
              </a:rPr>
              <a:t>一个人演唱</a:t>
            </a:r>
            <a:r>
              <a:rPr lang="zh-CN" altLang="en-US" sz="2000" dirty="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按照性别和音色不同，可分为女高音、女中音、女低音、男高音、男中音、男低音、童声独唱等</a:t>
            </a:r>
            <a:r>
              <a:rPr lang="zh-CN" altLang="en-US" sz="2000" dirty="0">
                <a:latin typeface="宋体" panose="02010600030101010101" pitchFamily="2" charset="-122"/>
                <a:ea typeface="宋体" panose="02010600030101010101" pitchFamily="2" charset="-122"/>
              </a:rPr>
              <a:t>。</a:t>
            </a:r>
          </a:p>
          <a:p>
            <a:pPr marL="0" indent="0">
              <a:buNone/>
            </a:pPr>
            <a:r>
              <a:rPr lang="zh-CN" altLang="en-US" sz="2000" b="1" dirty="0">
                <a:latin typeface="宋体" panose="02010600030101010101" pitchFamily="2" charset="-122"/>
                <a:ea typeface="宋体" panose="02010600030101010101" pitchFamily="2" charset="-122"/>
              </a:rPr>
              <a:t>对唱</a:t>
            </a:r>
            <a:r>
              <a:rPr lang="zh-CN" altLang="en-US" sz="2000" dirty="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一问一答（两人或两组人）。</a:t>
            </a:r>
            <a:endParaRPr lang="zh-CN" altLang="en-US" sz="2000" dirty="0">
              <a:latin typeface="宋体" panose="02010600030101010101" pitchFamily="2" charset="-122"/>
              <a:ea typeface="宋体" panose="02010600030101010101" pitchFamily="2" charset="-122"/>
            </a:endParaRPr>
          </a:p>
          <a:p>
            <a:pPr marL="0" indent="0">
              <a:buNone/>
            </a:pPr>
            <a:r>
              <a:rPr lang="zh-CN" altLang="en-US" sz="2000" b="1" dirty="0">
                <a:latin typeface="宋体" panose="02010600030101010101" pitchFamily="2" charset="-122"/>
                <a:ea typeface="宋体" panose="02010600030101010101" pitchFamily="2" charset="-122"/>
              </a:rPr>
              <a:t>重唱：</a:t>
            </a:r>
            <a:r>
              <a:rPr lang="zh-CN" altLang="zh-CN" sz="2000" dirty="0">
                <a:latin typeface="宋体" panose="02010600030101010101" pitchFamily="2" charset="-122"/>
                <a:ea typeface="宋体" panose="02010600030101010101" pitchFamily="2" charset="-122"/>
              </a:rPr>
              <a:t>两个以上的演唱者按自己的声部演唱同一乐曲，可分为二重唱（三四六）、男女</a:t>
            </a:r>
            <a:r>
              <a:rPr lang="zh-CN" altLang="en-US" sz="2000" dirty="0">
                <a:latin typeface="宋体" panose="02010600030101010101" pitchFamily="2" charset="-122"/>
                <a:ea typeface="宋体" panose="02010600030101010101" pitchFamily="2" charset="-122"/>
              </a:rPr>
              <a:t>声</a:t>
            </a:r>
            <a:r>
              <a:rPr lang="zh-CN" altLang="zh-CN" sz="2000" dirty="0">
                <a:latin typeface="宋体" panose="02010600030101010101" pitchFamily="2" charset="-122"/>
                <a:ea typeface="宋体" panose="02010600030101010101" pitchFamily="2" charset="-122"/>
              </a:rPr>
              <a:t>二重唱等。</a:t>
            </a:r>
          </a:p>
          <a:p>
            <a:pPr marL="0" indent="0">
              <a:buNone/>
            </a:pPr>
            <a:r>
              <a:rPr lang="zh-CN" altLang="en-US" sz="2000" b="1" dirty="0">
                <a:latin typeface="宋体" panose="02010600030101010101" pitchFamily="2" charset="-122"/>
                <a:ea typeface="宋体" panose="02010600030101010101" pitchFamily="2" charset="-122"/>
              </a:rPr>
              <a:t>表演唱：</a:t>
            </a:r>
            <a:r>
              <a:rPr lang="zh-CN" altLang="en-US" sz="2000" dirty="0">
                <a:latin typeface="宋体" panose="02010600030101010101" pitchFamily="2" charset="-122"/>
                <a:ea typeface="宋体" panose="02010600030101010101" pitchFamily="2" charset="-122"/>
              </a:rPr>
              <a:t>边唱边做动作。</a:t>
            </a:r>
          </a:p>
          <a:p>
            <a:pPr marL="0" indent="0">
              <a:buNone/>
            </a:pPr>
            <a:r>
              <a:rPr lang="zh-CN" altLang="en-US" sz="2000" b="1" dirty="0">
                <a:latin typeface="宋体" panose="02010600030101010101" pitchFamily="2" charset="-122"/>
                <a:ea typeface="宋体" panose="02010600030101010101" pitchFamily="2" charset="-122"/>
              </a:rPr>
              <a:t>联唱：</a:t>
            </a:r>
            <a:r>
              <a:rPr lang="zh-CN" altLang="en-US" sz="2000" dirty="0">
                <a:latin typeface="宋体" panose="02010600030101010101" pitchFamily="2" charset="-122"/>
                <a:ea typeface="宋体" panose="02010600030101010101" pitchFamily="2" charset="-122"/>
              </a:rPr>
              <a:t>围绕一个主题，将相关歌曲连贯起来演唱。</a:t>
            </a:r>
          </a:p>
          <a:p>
            <a:endParaRPr lang="zh-CN" altLang="en-US" sz="2800" dirty="0"/>
          </a:p>
        </p:txBody>
      </p:sp>
      <p:sp>
        <p:nvSpPr>
          <p:cNvPr id="2" name="矩形 1">
            <a:extLst>
              <a:ext uri="{FF2B5EF4-FFF2-40B4-BE49-F238E27FC236}">
                <a16:creationId xmlns:a16="http://schemas.microsoft.com/office/drawing/2014/main" id="{A0AC784E-9D7C-529B-0432-A9B000DA6318}"/>
              </a:ext>
            </a:extLst>
          </p:cNvPr>
          <p:cNvSpPr/>
          <p:nvPr/>
        </p:nvSpPr>
        <p:spPr>
          <a:xfrm>
            <a:off x="4977745" y="830604"/>
            <a:ext cx="2236510" cy="707886"/>
          </a:xfrm>
          <a:prstGeom prst="rect">
            <a:avLst/>
          </a:prstGeom>
          <a:noFill/>
        </p:spPr>
        <p:txBody>
          <a:bodyPr wrap="none" lIns="91440" tIns="45720" rIns="91440" bIns="45720">
            <a:spAutoFit/>
          </a:bodyPr>
          <a:lstStyle/>
          <a:p>
            <a:pPr algn="ctr"/>
            <a:r>
              <a:rPr lang="zh-CN" alt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知识卡片</a:t>
            </a:r>
          </a:p>
        </p:txBody>
      </p:sp>
    </p:spTree>
    <p:extLst>
      <p:ext uri="{BB962C8B-B14F-4D97-AF65-F5344CB8AC3E}">
        <p14:creationId xmlns:p14="http://schemas.microsoft.com/office/powerpoint/2010/main" val="87066969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5</a:t>
            </a:fld>
            <a:endParaRPr lang="zh-CN" altLang="en-US" sz="1200" dirty="0">
              <a:solidFill>
                <a:srgbClr val="898989"/>
              </a:solidFill>
              <a:latin typeface="Arial" panose="020B0604020202020204" pitchFamily="34" charset="0"/>
            </a:endParaRPr>
          </a:p>
        </p:txBody>
      </p:sp>
      <p:sp>
        <p:nvSpPr>
          <p:cNvPr id="4099" name="直角三角形 4"/>
          <p:cNvSpPr/>
          <p:nvPr/>
        </p:nvSpPr>
        <p:spPr>
          <a:xfrm rot="5400000">
            <a:off x="-17341" y="17339"/>
            <a:ext cx="4352519" cy="4317841"/>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pic>
        <p:nvPicPr>
          <p:cNvPr id="3" name="图片 2">
            <a:extLst>
              <a:ext uri="{FF2B5EF4-FFF2-40B4-BE49-F238E27FC236}">
                <a16:creationId xmlns:a16="http://schemas.microsoft.com/office/drawing/2014/main" id="{7F23916D-B8B4-AD2A-4594-0B32D2E9F787}"/>
              </a:ext>
            </a:extLst>
          </p:cNvPr>
          <p:cNvPicPr>
            <a:picLocks noChangeAspect="1"/>
          </p:cNvPicPr>
          <p:nvPr/>
        </p:nvPicPr>
        <p:blipFill>
          <a:blip r:embed="rId2"/>
          <a:stretch>
            <a:fillRect/>
          </a:stretch>
        </p:blipFill>
        <p:spPr>
          <a:xfrm>
            <a:off x="4434839" y="991265"/>
            <a:ext cx="5457581" cy="5516967"/>
          </a:xfrm>
          <a:prstGeom prst="rect">
            <a:avLst/>
          </a:prstGeom>
        </p:spPr>
      </p:pic>
      <p:sp>
        <p:nvSpPr>
          <p:cNvPr id="2" name="TextBox 16">
            <a:extLst>
              <a:ext uri="{FF2B5EF4-FFF2-40B4-BE49-F238E27FC236}">
                <a16:creationId xmlns:a16="http://schemas.microsoft.com/office/drawing/2014/main" id="{E48073B3-804C-5F3F-6406-8E022422F505}"/>
              </a:ext>
            </a:extLst>
          </p:cNvPr>
          <p:cNvSpPr/>
          <p:nvPr/>
        </p:nvSpPr>
        <p:spPr>
          <a:xfrm rot="-2772640">
            <a:off x="-391254" y="1207537"/>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p>
        </p:txBody>
      </p:sp>
      <p:sp>
        <p:nvSpPr>
          <p:cNvPr id="5" name="文本框 4">
            <a:extLst>
              <a:ext uri="{FF2B5EF4-FFF2-40B4-BE49-F238E27FC236}">
                <a16:creationId xmlns:a16="http://schemas.microsoft.com/office/drawing/2014/main" id="{F4FB9847-7184-3B83-4796-D1394DC56601}"/>
              </a:ext>
            </a:extLst>
          </p:cNvPr>
          <p:cNvSpPr txBox="1"/>
          <p:nvPr/>
        </p:nvSpPr>
        <p:spPr>
          <a:xfrm>
            <a:off x="4108008" y="463532"/>
            <a:ext cx="7413431" cy="400110"/>
          </a:xfrm>
          <a:prstGeom prst="rect">
            <a:avLst/>
          </a:prstGeom>
          <a:noFill/>
        </p:spPr>
        <p:txBody>
          <a:bodyPr wrap="square">
            <a:spAutoFit/>
          </a:bodyPr>
          <a:lstStyle/>
          <a:p>
            <a:r>
              <a:rPr lang="zh-CN" altLang="en-US" sz="2000" dirty="0">
                <a:latin typeface="宋体" panose="02010600030101010101" pitchFamily="2" charset="-122"/>
                <a:ea typeface="宋体" panose="02010600030101010101" pitchFamily="2" charset="-122"/>
              </a:rPr>
              <a:t>聆听下面这首合唱作品，注意体会“轮唱”的风格特点。</a:t>
            </a:r>
          </a:p>
        </p:txBody>
      </p:sp>
    </p:spTree>
    <p:extLst>
      <p:ext uri="{BB962C8B-B14F-4D97-AF65-F5344CB8AC3E}">
        <p14:creationId xmlns:p14="http://schemas.microsoft.com/office/powerpoint/2010/main" val="214200380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6</a:t>
            </a:fld>
            <a:endParaRPr lang="zh-CN" altLang="en-US" sz="1200" dirty="0">
              <a:solidFill>
                <a:srgbClr val="898989"/>
              </a:solidFill>
              <a:latin typeface="Arial" panose="020B0604020202020204" pitchFamily="34" charset="0"/>
            </a:endParaRPr>
          </a:p>
        </p:txBody>
      </p:sp>
      <p:sp>
        <p:nvSpPr>
          <p:cNvPr id="8195" name="矩形 1"/>
          <p:cNvSpPr/>
          <p:nvPr/>
        </p:nvSpPr>
        <p:spPr>
          <a:xfrm>
            <a:off x="0" y="6305550"/>
            <a:ext cx="12192000" cy="552450"/>
          </a:xfrm>
          <a:prstGeom prst="rect">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pic>
        <p:nvPicPr>
          <p:cNvPr id="8198" name="Picture 2"/>
          <p:cNvPicPr>
            <a:picLocks noChangeAspect="1"/>
          </p:cNvPicPr>
          <p:nvPr/>
        </p:nvPicPr>
        <p:blipFill>
          <a:blip r:embed="rId2"/>
          <a:stretch>
            <a:fillRect/>
          </a:stretch>
        </p:blipFill>
        <p:spPr>
          <a:xfrm>
            <a:off x="0" y="0"/>
            <a:ext cx="12192000" cy="447675"/>
          </a:xfrm>
          <a:prstGeom prst="rect">
            <a:avLst/>
          </a:prstGeom>
          <a:noFill/>
          <a:ln w="9525">
            <a:noFill/>
          </a:ln>
        </p:spPr>
      </p:pic>
      <p:sp>
        <p:nvSpPr>
          <p:cNvPr id="9" name="内容占位符 2"/>
          <p:cNvSpPr txBox="1">
            <a:spLocks/>
          </p:cNvSpPr>
          <p:nvPr/>
        </p:nvSpPr>
        <p:spPr>
          <a:xfrm>
            <a:off x="669881" y="1816645"/>
            <a:ext cx="10852237" cy="5041355"/>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buNone/>
            </a:pP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根据人数</a:t>
            </a:r>
            <a:r>
              <a:rPr lang="zh-CN" altLang="en-US" sz="2000" kern="0" dirty="0">
                <a:effectLst/>
                <a:latin typeface="宋体" panose="02010600030101010101" pitchFamily="2" charset="-122"/>
                <a:ea typeface="宋体" panose="02010600030101010101" pitchFamily="2" charset="-122"/>
                <a:cs typeface="Helvetica" panose="020B0604020202020204" pitchFamily="34" charset="0"/>
              </a:rPr>
              <a:t>，合唱</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可分为小型（</a:t>
            </a:r>
            <a:r>
              <a:rPr lang="en-US" altLang="zh-CN" sz="2000" kern="0" dirty="0">
                <a:effectLst/>
                <a:latin typeface="宋体" panose="02010600030101010101" pitchFamily="2" charset="-122"/>
                <a:ea typeface="宋体" panose="02010600030101010101" pitchFamily="2" charset="-122"/>
                <a:cs typeface="Helvetica" panose="020B0604020202020204" pitchFamily="34" charset="0"/>
              </a:rPr>
              <a:t>12-50</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人）、中型（</a:t>
            </a:r>
            <a:r>
              <a:rPr lang="en-US" altLang="zh-CN" sz="2000" kern="0" dirty="0">
                <a:effectLst/>
                <a:latin typeface="宋体" panose="02010600030101010101" pitchFamily="2" charset="-122"/>
                <a:ea typeface="宋体" panose="02010600030101010101" pitchFamily="2" charset="-122"/>
                <a:cs typeface="Helvetica" panose="020B0604020202020204" pitchFamily="34" charset="0"/>
              </a:rPr>
              <a:t>50-100</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人）、大型（</a:t>
            </a:r>
            <a:r>
              <a:rPr lang="en-US" altLang="zh-CN" sz="2000" kern="0" dirty="0">
                <a:effectLst/>
                <a:latin typeface="宋体" panose="02010600030101010101" pitchFamily="2" charset="-122"/>
                <a:ea typeface="宋体" panose="02010600030101010101" pitchFamily="2" charset="-122"/>
                <a:cs typeface="Helvetica" panose="020B0604020202020204" pitchFamily="34" charset="0"/>
              </a:rPr>
              <a:t>100</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人以上）。</a:t>
            </a:r>
            <a:endParaRPr lang="zh-CN" altLang="zh-CN" sz="2000" kern="100" dirty="0">
              <a:effectLst/>
              <a:latin typeface="宋体" panose="02010600030101010101" pitchFamily="2" charset="-122"/>
              <a:ea typeface="宋体" panose="02010600030101010101" pitchFamily="2" charset="-122"/>
            </a:endParaRPr>
          </a:p>
          <a:p>
            <a:pPr indent="0" algn="just">
              <a:buNone/>
            </a:pP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根据演唱形式可分为齐唱、轮唱、领唱等。</a:t>
            </a:r>
            <a:endParaRPr lang="zh-CN" altLang="zh-CN" sz="2000" kern="100" dirty="0">
              <a:effectLst/>
              <a:latin typeface="宋体" panose="02010600030101010101" pitchFamily="2" charset="-122"/>
              <a:ea typeface="宋体" panose="02010600030101010101" pitchFamily="2" charset="-122"/>
            </a:endParaRPr>
          </a:p>
          <a:p>
            <a:pPr indent="0" algn="just">
              <a:buNone/>
            </a:pPr>
            <a:r>
              <a:rPr lang="zh-CN" altLang="zh-CN" sz="2000" b="1" kern="0" dirty="0">
                <a:effectLst/>
                <a:latin typeface="宋体" panose="02010600030101010101" pitchFamily="2" charset="-122"/>
                <a:ea typeface="宋体" panose="02010600030101010101" pitchFamily="2" charset="-122"/>
                <a:cs typeface="Helvetica" panose="020B0604020202020204" pitchFamily="34" charset="0"/>
              </a:rPr>
              <a:t>齐唱</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：集体共同演唱一个旋律（单声部的群唱）。</a:t>
            </a:r>
            <a:endParaRPr lang="zh-CN" altLang="zh-CN" sz="2000" kern="100" dirty="0">
              <a:effectLst/>
              <a:latin typeface="宋体" panose="02010600030101010101" pitchFamily="2" charset="-122"/>
              <a:ea typeface="宋体" panose="02010600030101010101" pitchFamily="2" charset="-122"/>
            </a:endParaRPr>
          </a:p>
          <a:p>
            <a:pPr indent="0" algn="just">
              <a:buNone/>
            </a:pPr>
            <a:r>
              <a:rPr lang="zh-CN" altLang="zh-CN" sz="2000" b="1" kern="0" dirty="0">
                <a:effectLst/>
                <a:latin typeface="宋体" panose="02010600030101010101" pitchFamily="2" charset="-122"/>
                <a:ea typeface="宋体" panose="02010600030101010101" pitchFamily="2" charset="-122"/>
                <a:cs typeface="Helvetica" panose="020B0604020202020204" pitchFamily="34" charset="0"/>
              </a:rPr>
              <a:t>轮唱</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：由两个、三个或四个声部，间隔一定拍数，先后演唱同一曲调。</a:t>
            </a:r>
            <a:endParaRPr lang="zh-CN" altLang="zh-CN" sz="2000" kern="100" dirty="0">
              <a:effectLst/>
              <a:latin typeface="宋体" panose="02010600030101010101" pitchFamily="2" charset="-122"/>
              <a:ea typeface="宋体" panose="02010600030101010101" pitchFamily="2" charset="-122"/>
            </a:endParaRPr>
          </a:p>
          <a:p>
            <a:pPr indent="0" algn="just">
              <a:buNone/>
            </a:pPr>
            <a:r>
              <a:rPr lang="zh-CN" altLang="zh-CN" sz="2000" b="1" kern="0" dirty="0">
                <a:effectLst/>
                <a:latin typeface="宋体" panose="02010600030101010101" pitchFamily="2" charset="-122"/>
                <a:ea typeface="宋体" panose="02010600030101010101" pitchFamily="2" charset="-122"/>
                <a:cs typeface="Helvetica" panose="020B0604020202020204" pitchFamily="34" charset="0"/>
              </a:rPr>
              <a:t>领唱</a:t>
            </a:r>
            <a:r>
              <a:rPr lang="zh-CN" altLang="zh-CN" sz="2000" kern="0" dirty="0">
                <a:effectLst/>
                <a:latin typeface="宋体" panose="02010600030101010101" pitchFamily="2" charset="-122"/>
                <a:ea typeface="宋体" panose="02010600030101010101" pitchFamily="2" charset="-122"/>
                <a:cs typeface="Helvetica" panose="020B0604020202020204" pitchFamily="34" charset="0"/>
              </a:rPr>
              <a:t>：单独一人演唱一乐段或一些乐句。</a:t>
            </a:r>
            <a:endParaRPr lang="zh-CN" altLang="zh-CN" sz="2000" kern="100" dirty="0">
              <a:effectLst/>
              <a:latin typeface="宋体" panose="02010600030101010101" pitchFamily="2" charset="-122"/>
              <a:ea typeface="宋体" panose="02010600030101010101" pitchFamily="2" charset="-122"/>
            </a:endParaRPr>
          </a:p>
          <a:p>
            <a:pPr marL="0" indent="0">
              <a:buFont typeface="Arial" panose="020B0604020202020204" pitchFamily="34" charset="0"/>
              <a:buNone/>
            </a:pPr>
            <a:endParaRPr lang="zh-CN" altLang="en-US" sz="2800" dirty="0"/>
          </a:p>
          <a:p>
            <a:endParaRPr lang="zh-CN" altLang="en-US" sz="2800" dirty="0"/>
          </a:p>
          <a:p>
            <a:endParaRPr lang="zh-CN" altLang="en-US" sz="2800" dirty="0"/>
          </a:p>
        </p:txBody>
      </p:sp>
      <p:sp>
        <p:nvSpPr>
          <p:cNvPr id="2" name="矩形 1">
            <a:extLst>
              <a:ext uri="{FF2B5EF4-FFF2-40B4-BE49-F238E27FC236}">
                <a16:creationId xmlns:a16="http://schemas.microsoft.com/office/drawing/2014/main" id="{F4674B1F-B33D-68ED-97B0-1D9111FEF0E2}"/>
              </a:ext>
            </a:extLst>
          </p:cNvPr>
          <p:cNvSpPr/>
          <p:nvPr/>
        </p:nvSpPr>
        <p:spPr>
          <a:xfrm>
            <a:off x="4977745" y="830604"/>
            <a:ext cx="2236510" cy="707886"/>
          </a:xfrm>
          <a:prstGeom prst="rect">
            <a:avLst/>
          </a:prstGeom>
          <a:noFill/>
        </p:spPr>
        <p:txBody>
          <a:bodyPr wrap="none" lIns="91440" tIns="45720" rIns="91440" bIns="45720">
            <a:spAutoFit/>
          </a:bodyPr>
          <a:lstStyle/>
          <a:p>
            <a:pPr algn="ctr"/>
            <a:r>
              <a:rPr lang="zh-CN" alt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知识卡片</a:t>
            </a:r>
          </a:p>
        </p:txBody>
      </p:sp>
    </p:spTree>
    <p:extLst>
      <p:ext uri="{BB962C8B-B14F-4D97-AF65-F5344CB8AC3E}">
        <p14:creationId xmlns:p14="http://schemas.microsoft.com/office/powerpoint/2010/main" val="205852715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方正兰亭粗黑_GBK" charset="-122"/>
                <a:ea typeface="宋体" panose="02010600030101010101" pitchFamily="2" charset="-122"/>
                <a:sym typeface="方正兰亭粗黑_GBK"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方正兰亭粗黑_GBK" charset="-122"/>
                <a:ea typeface="宋体" panose="02010600030101010101" pitchFamily="2" charset="-122"/>
                <a:sym typeface="方正兰亭粗黑_GBK"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9pPr>
          </a:lstStyle>
          <a:p>
            <a:pPr>
              <a:lnSpc>
                <a:spcPct val="100000"/>
              </a:lnSpc>
              <a:spcBef>
                <a:spcPct val="0"/>
              </a:spcBef>
              <a:buFont typeface="Arial" panose="020B0604020202020204" pitchFamily="34" charset="0"/>
              <a:buNone/>
            </a:pPr>
            <a:fld id="{1095D6B9-0323-4D1F-A632-780346769468}" type="slidenum">
              <a:rPr kumimoji="0" lang="zh-CN" altLang="en-US" sz="1200" smtClean="0">
                <a:solidFill>
                  <a:srgbClr val="898989"/>
                </a:solidFill>
                <a:latin typeface="Arial" panose="020B0604020202020204" pitchFamily="34" charset="0"/>
              </a:rPr>
              <a:pPr>
                <a:lnSpc>
                  <a:spcPct val="100000"/>
                </a:lnSpc>
                <a:spcBef>
                  <a:spcPct val="0"/>
                </a:spcBef>
                <a:buFont typeface="Arial" panose="020B0604020202020204" pitchFamily="34" charset="0"/>
                <a:buNone/>
              </a:pPr>
              <a:t>7</a:t>
            </a:fld>
            <a:endParaRPr kumimoji="0" lang="zh-CN" altLang="en-US" sz="1800">
              <a:latin typeface="Arial" panose="020B0604020202020204" pitchFamily="34" charset="0"/>
            </a:endParaRPr>
          </a:p>
        </p:txBody>
      </p:sp>
      <p:sp>
        <p:nvSpPr>
          <p:cNvPr id="10243" name="直角三角形 4"/>
          <p:cNvSpPr>
            <a:spLocks noChangeArrowheads="1"/>
          </p:cNvSpPr>
          <p:nvPr/>
        </p:nvSpPr>
        <p:spPr bwMode="auto">
          <a:xfrm rot="5400000">
            <a:off x="-168534" y="156208"/>
            <a:ext cx="5643563" cy="5313363"/>
          </a:xfrm>
          <a:prstGeom prst="rtTriangle">
            <a:avLst/>
          </a:prstGeom>
          <a:solidFill>
            <a:srgbClr val="EE0F68"/>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方正兰亭粗黑_GBK" charset="-122"/>
                <a:ea typeface="宋体" panose="02010600030101010101" pitchFamily="2" charset="-122"/>
                <a:sym typeface="方正兰亭粗黑_GBK"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方正兰亭粗黑_GBK" charset="-122"/>
                <a:ea typeface="宋体" panose="02010600030101010101" pitchFamily="2" charset="-122"/>
                <a:sym typeface="方正兰亭粗黑_GBK"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9pPr>
          </a:lstStyle>
          <a:p>
            <a:pPr algn="ctr" eaLnBrk="1" hangingPunct="1">
              <a:lnSpc>
                <a:spcPct val="100000"/>
              </a:lnSpc>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0244" name="TextBox 16"/>
          <p:cNvSpPr>
            <a:spLocks noChangeArrowheads="1"/>
          </p:cNvSpPr>
          <p:nvPr/>
        </p:nvSpPr>
        <p:spPr bwMode="auto">
          <a:xfrm rot="18827360">
            <a:off x="-123032" y="1519922"/>
            <a:ext cx="3879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方正兰亭粗黑_GBK" charset="-122"/>
                <a:ea typeface="宋体" panose="02010600030101010101" pitchFamily="2" charset="-122"/>
                <a:sym typeface="方正兰亭粗黑_GBK"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方正兰亭粗黑_GBK" charset="-122"/>
                <a:ea typeface="宋体" panose="02010600030101010101" pitchFamily="2" charset="-122"/>
                <a:sym typeface="方正兰亭粗黑_GBK"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9pPr>
          </a:lstStyle>
          <a:p>
            <a:pPr algn="ctr" eaLnBrk="1" hangingPunct="1">
              <a:lnSpc>
                <a:spcPct val="100000"/>
              </a:lnSpc>
              <a:spcBef>
                <a:spcPct val="0"/>
              </a:spcBef>
              <a:buFont typeface="Arial" panose="020B0604020202020204" pitchFamily="34" charset="0"/>
              <a:buNone/>
            </a:pPr>
            <a:r>
              <a:rPr kumimoji="0"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分析欣赏</a:t>
            </a:r>
          </a:p>
        </p:txBody>
      </p:sp>
      <p:sp>
        <p:nvSpPr>
          <p:cNvPr id="4" name="文本框 3">
            <a:extLst>
              <a:ext uri="{FF2B5EF4-FFF2-40B4-BE49-F238E27FC236}">
                <a16:creationId xmlns:a16="http://schemas.microsoft.com/office/drawing/2014/main" id="{548A2D6D-BF67-D779-CA98-3ED4A14D30EB}"/>
              </a:ext>
            </a:extLst>
          </p:cNvPr>
          <p:cNvSpPr txBox="1"/>
          <p:nvPr/>
        </p:nvSpPr>
        <p:spPr>
          <a:xfrm>
            <a:off x="4229100" y="1522720"/>
            <a:ext cx="6377940" cy="4175182"/>
          </a:xfrm>
          <a:prstGeom prst="rect">
            <a:avLst/>
          </a:prstGeom>
          <a:noFill/>
        </p:spPr>
        <p:txBody>
          <a:bodyPr wrap="square">
            <a:spAutoFit/>
          </a:bodyPr>
          <a:lstStyle/>
          <a:p>
            <a:pPr>
              <a:lnSpc>
                <a:spcPct val="150000"/>
              </a:lnSpc>
            </a:pPr>
            <a:r>
              <a:rPr lang="zh-CN" altLang="en-US" sz="2000" dirty="0">
                <a:latin typeface="宋体" panose="02010600030101010101" pitchFamily="2" charset="-122"/>
                <a:ea typeface="宋体" panose="02010600030101010101" pitchFamily="2" charset="-122"/>
              </a:rPr>
              <a:t>    《保卫黄河》是《黄河大合唱》的第七乐章，创作于抗日战争时期，是反映中国革命文化的优秀作品之一。歌曲以跃动昂扬的音调、快速大跳的动机和逐步扩张的音型，表现了游击健儿前赴后继、英勇战斗的英雄形象。</a:t>
            </a:r>
          </a:p>
          <a:p>
            <a:pPr>
              <a:lnSpc>
                <a:spcPct val="150000"/>
              </a:lnSpc>
            </a:pPr>
            <a:r>
              <a:rPr lang="zh-CN" altLang="en-US" sz="2000" dirty="0">
                <a:latin typeface="宋体" panose="02010600030101010101" pitchFamily="2" charset="-122"/>
                <a:ea typeface="宋体" panose="02010600030101010101" pitchFamily="2" charset="-122"/>
              </a:rPr>
              <a:t>    歌曲具有浓郁的民族风格。在齐唱之后，成功运用卡农（即先后进入的各个声部，自始至终在相同或不同的音高上演奏或演唱同一旋律）手法，采用二部、三部、四部轮唱的形式，形成此起彼伏、相互应和的浩大声势，犹如黄河的滚滚洪流，势不可当。</a:t>
            </a:r>
          </a:p>
        </p:txBody>
      </p:sp>
    </p:spTree>
    <p:extLst>
      <p:ext uri="{BB962C8B-B14F-4D97-AF65-F5344CB8AC3E}">
        <p14:creationId xmlns:p14="http://schemas.microsoft.com/office/powerpoint/2010/main" val="17922623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4"/>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8</a:t>
            </a:fld>
            <a:endParaRPr lang="zh-CN" altLang="en-US" sz="1200" dirty="0">
              <a:solidFill>
                <a:srgbClr val="898989"/>
              </a:solidFill>
              <a:latin typeface="Arial" panose="020B0604020202020204" pitchFamily="34" charset="0"/>
            </a:endParaRPr>
          </a:p>
        </p:txBody>
      </p:sp>
      <p:sp>
        <p:nvSpPr>
          <p:cNvPr id="4099" name="直角三角形 4"/>
          <p:cNvSpPr/>
          <p:nvPr/>
        </p:nvSpPr>
        <p:spPr>
          <a:xfrm rot="5400000">
            <a:off x="-17341" y="17339"/>
            <a:ext cx="4352519" cy="4317841"/>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3" name="文本框 2">
            <a:extLst>
              <a:ext uri="{FF2B5EF4-FFF2-40B4-BE49-F238E27FC236}">
                <a16:creationId xmlns:a16="http://schemas.microsoft.com/office/drawing/2014/main" id="{A82CD335-350F-DD01-A27D-AF2FA77C9D4B}"/>
              </a:ext>
            </a:extLst>
          </p:cNvPr>
          <p:cNvSpPr txBox="1"/>
          <p:nvPr/>
        </p:nvSpPr>
        <p:spPr>
          <a:xfrm>
            <a:off x="3393509" y="1860142"/>
            <a:ext cx="4801314" cy="1405193"/>
          </a:xfrm>
          <a:prstGeom prst="rect">
            <a:avLst/>
          </a:prstGeom>
          <a:noFill/>
        </p:spPr>
        <p:txBody>
          <a:bodyPr wrap="none" rtlCol="0">
            <a:spAutoFit/>
          </a:bodyPr>
          <a:lstStyle/>
          <a:p>
            <a:pPr>
              <a:lnSpc>
                <a:spcPct val="150000"/>
              </a:lnSpc>
            </a:pPr>
            <a:r>
              <a:rPr lang="zh-CN" altLang="en-US" sz="2000" dirty="0">
                <a:latin typeface="宋体" panose="02010600030101010101" pitchFamily="2" charset="-122"/>
                <a:ea typeface="宋体" panose="02010600030101010101" pitchFamily="2" charset="-122"/>
              </a:rPr>
              <a:t>你知道</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英雄儿女</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这部影片吗？</a:t>
            </a:r>
            <a:endParaRPr lang="en-US" altLang="zh-CN" sz="2000" dirty="0">
              <a:latin typeface="宋体" panose="02010600030101010101" pitchFamily="2" charset="-122"/>
              <a:ea typeface="宋体" panose="02010600030101010101" pitchFamily="2" charset="-122"/>
            </a:endParaRPr>
          </a:p>
          <a:p>
            <a:pPr>
              <a:lnSpc>
                <a:spcPct val="150000"/>
              </a:lnSpc>
            </a:pPr>
            <a:r>
              <a:rPr lang="zh-CN" altLang="en-US" sz="2000" dirty="0">
                <a:latin typeface="宋体" panose="02010600030101010101" pitchFamily="2" charset="-122"/>
                <a:ea typeface="宋体" panose="02010600030101010101" pitchFamily="2" charset="-122"/>
              </a:rPr>
              <a:t>你可以给大家讲讲这部影片的内容吗？</a:t>
            </a:r>
            <a:endParaRPr lang="en-US" altLang="zh-CN" sz="2000" dirty="0">
              <a:latin typeface="宋体" panose="02010600030101010101" pitchFamily="2" charset="-122"/>
              <a:ea typeface="宋体" panose="02010600030101010101" pitchFamily="2" charset="-122"/>
            </a:endParaRPr>
          </a:p>
          <a:p>
            <a:pPr>
              <a:lnSpc>
                <a:spcPct val="150000"/>
              </a:lnSpc>
            </a:pPr>
            <a:r>
              <a:rPr lang="zh-CN" altLang="en-US" sz="2000" dirty="0">
                <a:latin typeface="宋体" panose="02010600030101010101" pitchFamily="2" charset="-122"/>
                <a:ea typeface="宋体" panose="02010600030101010101" pitchFamily="2" charset="-122"/>
              </a:rPr>
              <a:t>你听过这部影片的插曲</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英雄赞歌</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吗？</a:t>
            </a:r>
            <a:endParaRPr lang="en-US" altLang="zh-CN" sz="2000" dirty="0">
              <a:latin typeface="宋体" panose="02010600030101010101" pitchFamily="2" charset="-122"/>
              <a:ea typeface="宋体" panose="02010600030101010101" pitchFamily="2" charset="-122"/>
            </a:endParaRPr>
          </a:p>
        </p:txBody>
      </p:sp>
      <p:sp>
        <p:nvSpPr>
          <p:cNvPr id="4" name="TextBox 16">
            <a:extLst>
              <a:ext uri="{FF2B5EF4-FFF2-40B4-BE49-F238E27FC236}">
                <a16:creationId xmlns:a16="http://schemas.microsoft.com/office/drawing/2014/main" id="{C4279AD1-4150-155D-479F-7B116287AE4D}"/>
              </a:ext>
            </a:extLst>
          </p:cNvPr>
          <p:cNvSpPr/>
          <p:nvPr/>
        </p:nvSpPr>
        <p:spPr>
          <a:xfrm rot="-2772640">
            <a:off x="-391254" y="1207537"/>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p>
        </p:txBody>
      </p:sp>
    </p:spTree>
    <p:extLst>
      <p:ext uri="{BB962C8B-B14F-4D97-AF65-F5344CB8AC3E}">
        <p14:creationId xmlns:p14="http://schemas.microsoft.com/office/powerpoint/2010/main" val="149987165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DBB0C4-AA85-05B6-3CDD-458A29EA659E}"/>
              </a:ext>
            </a:extLst>
          </p:cNvPr>
          <p:cNvPicPr>
            <a:picLocks noChangeAspect="1"/>
          </p:cNvPicPr>
          <p:nvPr/>
        </p:nvPicPr>
        <p:blipFill>
          <a:blip r:embed="rId2"/>
          <a:stretch>
            <a:fillRect/>
          </a:stretch>
        </p:blipFill>
        <p:spPr>
          <a:xfrm>
            <a:off x="4206240" y="1527538"/>
            <a:ext cx="5713894" cy="5103160"/>
          </a:xfrm>
          <a:prstGeom prst="rect">
            <a:avLst/>
          </a:prstGeom>
        </p:spPr>
      </p:pic>
      <p:sp>
        <p:nvSpPr>
          <p:cNvPr id="5" name="直角三角形 4">
            <a:extLst>
              <a:ext uri="{FF2B5EF4-FFF2-40B4-BE49-F238E27FC236}">
                <a16:creationId xmlns:a16="http://schemas.microsoft.com/office/drawing/2014/main" id="{82F60D9C-AA31-5AB1-DBC2-D9B520C4E735}"/>
              </a:ext>
            </a:extLst>
          </p:cNvPr>
          <p:cNvSpPr>
            <a:spLocks noChangeArrowheads="1"/>
          </p:cNvSpPr>
          <p:nvPr/>
        </p:nvSpPr>
        <p:spPr bwMode="auto">
          <a:xfrm rot="5400000">
            <a:off x="-177613" y="165288"/>
            <a:ext cx="4725671" cy="4377314"/>
          </a:xfrm>
          <a:prstGeom prst="rtTriangle">
            <a:avLst/>
          </a:prstGeom>
          <a:solidFill>
            <a:srgbClr val="EE0F68"/>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方正兰亭粗黑_GBK" charset="-122"/>
                <a:ea typeface="宋体" panose="02010600030101010101" pitchFamily="2" charset="-122"/>
                <a:sym typeface="方正兰亭粗黑_GBK"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方正兰亭粗黑_GBK" charset="-122"/>
                <a:ea typeface="宋体" panose="02010600030101010101" pitchFamily="2" charset="-122"/>
                <a:sym typeface="方正兰亭粗黑_GBK"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方正兰亭粗黑_GBK" charset="-122"/>
                <a:ea typeface="宋体" panose="02010600030101010101" pitchFamily="2" charset="-122"/>
                <a:sym typeface="方正兰亭粗黑_GBK" charset="-122"/>
              </a:defRPr>
            </a:lvl9pPr>
          </a:lstStyle>
          <a:p>
            <a:pPr algn="ctr" eaLnBrk="1" hangingPunct="1">
              <a:lnSpc>
                <a:spcPct val="100000"/>
              </a:lnSpc>
              <a:spcBef>
                <a:spcPct val="0"/>
              </a:spcBef>
              <a:buFont typeface="Arial" panose="020B0604020202020204" pitchFamily="34" charset="0"/>
              <a:buNone/>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6" name="TextBox 16">
            <a:extLst>
              <a:ext uri="{FF2B5EF4-FFF2-40B4-BE49-F238E27FC236}">
                <a16:creationId xmlns:a16="http://schemas.microsoft.com/office/drawing/2014/main" id="{F0AD6D9F-32D2-0CD2-E168-2A1CD31CD885}"/>
              </a:ext>
            </a:extLst>
          </p:cNvPr>
          <p:cNvSpPr/>
          <p:nvPr/>
        </p:nvSpPr>
        <p:spPr>
          <a:xfrm rot="-2772640">
            <a:off x="-297503" y="1204373"/>
            <a:ext cx="387985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p>
        </p:txBody>
      </p:sp>
      <p:sp>
        <p:nvSpPr>
          <p:cNvPr id="3" name="文本框 2">
            <a:extLst>
              <a:ext uri="{FF2B5EF4-FFF2-40B4-BE49-F238E27FC236}">
                <a16:creationId xmlns:a16="http://schemas.microsoft.com/office/drawing/2014/main" id="{5E503819-B6FD-C03B-6DE2-9B5AD22C3DB0}"/>
              </a:ext>
            </a:extLst>
          </p:cNvPr>
          <p:cNvSpPr txBox="1"/>
          <p:nvPr/>
        </p:nvSpPr>
        <p:spPr>
          <a:xfrm>
            <a:off x="4099007" y="666291"/>
            <a:ext cx="6096000" cy="442878"/>
          </a:xfrm>
          <a:prstGeom prst="rect">
            <a:avLst/>
          </a:prstGeom>
          <a:noFill/>
        </p:spPr>
        <p:txBody>
          <a:bodyPr wrap="square">
            <a:spAutoFit/>
          </a:bodyPr>
          <a:lstStyle/>
          <a:p>
            <a:pPr>
              <a:lnSpc>
                <a:spcPct val="150000"/>
              </a:lnSpc>
            </a:pPr>
            <a:r>
              <a:rPr lang="zh-CN" altLang="en-US" sz="1800" dirty="0">
                <a:latin typeface="宋体" panose="02010600030101010101" pitchFamily="2" charset="-122"/>
                <a:ea typeface="宋体" panose="02010600030101010101" pitchFamily="2" charset="-122"/>
              </a:rPr>
              <a:t>你能感受到作品表达的昂扬斗志与革命激情吗？</a:t>
            </a:r>
            <a:endParaRPr lang="en-US"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71193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577</Words>
  <Application>Microsoft Office PowerPoint</Application>
  <PresentationFormat>宽屏</PresentationFormat>
  <Paragraphs>84</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418-CAI978</vt:lpstr>
      <vt:lpstr>华文行楷</vt:lpstr>
      <vt:lpstr>宋体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dc:creator>
  <cp:lastModifiedBy>王羽西</cp:lastModifiedBy>
  <cp:revision>32</cp:revision>
  <dcterms:created xsi:type="dcterms:W3CDTF">2022-05-05T08:32:00Z</dcterms:created>
  <dcterms:modified xsi:type="dcterms:W3CDTF">2023-06-06T06:31:29Z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