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6" r:id="rId15"/>
    <p:sldId id="288" r:id="rId16"/>
    <p:sldId id="290" r:id="rId17"/>
    <p:sldId id="291" r:id="rId18"/>
    <p:sldId id="293" r:id="rId19"/>
  </p:sldIdLst>
  <p:sldSz cx="12192000" cy="6858000"/>
  <p:notesSz cx="6858000" cy="9144000"/>
  <p:custDataLst>
    <p:tags r:id="rId2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4D25A7-DD1E-43BF-836F-AA6439EE87AC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88D97807-6E3E-45B1-A91C-BFEAE9BDD1EB}">
      <dgm:prSet/>
      <dgm:spPr/>
      <dgm:t>
        <a:bodyPr/>
        <a:lstStyle/>
        <a:p>
          <a:pPr algn="ctr"/>
          <a:r>
            <a:rPr lang="zh-CN" dirty="0"/>
            <a:t>拓展</a:t>
          </a:r>
          <a:endParaRPr lang="en-US" dirty="0"/>
        </a:p>
      </dgm:t>
    </dgm:pt>
    <dgm:pt modelId="{6CED98DF-2F46-40F0-B4D9-973D51D5F675}" type="parTrans" cxnId="{83AF07F3-CA45-41A9-8E7D-DB54AFFB62CC}">
      <dgm:prSet/>
      <dgm:spPr/>
      <dgm:t>
        <a:bodyPr/>
        <a:lstStyle/>
        <a:p>
          <a:endParaRPr lang="en-US"/>
        </a:p>
      </dgm:t>
    </dgm:pt>
    <dgm:pt modelId="{E9476AA4-90F8-4D92-8421-BDB3DEFB9EF9}" type="sibTrans" cxnId="{83AF07F3-CA45-41A9-8E7D-DB54AFFB62CC}">
      <dgm:prSet/>
      <dgm:spPr/>
      <dgm:t>
        <a:bodyPr/>
        <a:lstStyle/>
        <a:p>
          <a:endParaRPr lang="en-US"/>
        </a:p>
      </dgm:t>
    </dgm:pt>
    <dgm:pt modelId="{65E5858A-AC6B-42A0-915B-9EE21BFB5E49}">
      <dgm:prSet custT="1"/>
      <dgm:spPr/>
      <dgm:t>
        <a:bodyPr/>
        <a:lstStyle/>
        <a:p>
          <a:pPr algn="ctr"/>
          <a:r>
            <a:rPr lang="zh-CN" sz="3200" dirty="0"/>
            <a:t>这首歌曲在哪些场合出现过？</a:t>
          </a:r>
          <a:endParaRPr lang="en-US" sz="3200" dirty="0"/>
        </a:p>
      </dgm:t>
    </dgm:pt>
    <dgm:pt modelId="{9B60A2DE-6D76-4C4E-9662-416126ADF2AA}" type="parTrans" cxnId="{6A79DFB6-8849-4154-87FC-431451D4C878}">
      <dgm:prSet/>
      <dgm:spPr/>
      <dgm:t>
        <a:bodyPr/>
        <a:lstStyle/>
        <a:p>
          <a:endParaRPr lang="en-US"/>
        </a:p>
      </dgm:t>
    </dgm:pt>
    <dgm:pt modelId="{6AE28E30-DFF5-483F-B131-4F7968A096F3}" type="sibTrans" cxnId="{6A79DFB6-8849-4154-87FC-431451D4C878}">
      <dgm:prSet/>
      <dgm:spPr/>
      <dgm:t>
        <a:bodyPr/>
        <a:lstStyle/>
        <a:p>
          <a:endParaRPr lang="en-US"/>
        </a:p>
      </dgm:t>
    </dgm:pt>
    <dgm:pt modelId="{C02DAB91-1BF9-442D-AEA3-1C20C585FE3B}">
      <dgm:prSet custT="1"/>
      <dgm:spPr/>
      <dgm:t>
        <a:bodyPr/>
        <a:lstStyle/>
        <a:p>
          <a:pPr algn="ctr"/>
          <a:r>
            <a:rPr lang="zh-CN" sz="3200" dirty="0"/>
            <a:t>尝试在队形表演中歌唱此曲。</a:t>
          </a:r>
          <a:endParaRPr lang="en-US" sz="3200" dirty="0"/>
        </a:p>
      </dgm:t>
    </dgm:pt>
    <dgm:pt modelId="{94F0CEBD-57C4-4B79-9E06-2E147A8BE51B}" type="parTrans" cxnId="{5CDA0763-1BF2-424D-8448-9BCA975E6EC0}">
      <dgm:prSet/>
      <dgm:spPr/>
      <dgm:t>
        <a:bodyPr/>
        <a:lstStyle/>
        <a:p>
          <a:endParaRPr lang="en-US"/>
        </a:p>
      </dgm:t>
    </dgm:pt>
    <dgm:pt modelId="{16C3BB83-8D7E-4615-8D32-75880C90EC15}" type="sibTrans" cxnId="{5CDA0763-1BF2-424D-8448-9BCA975E6EC0}">
      <dgm:prSet/>
      <dgm:spPr/>
      <dgm:t>
        <a:bodyPr/>
        <a:lstStyle/>
        <a:p>
          <a:endParaRPr lang="en-US"/>
        </a:p>
      </dgm:t>
    </dgm:pt>
    <dgm:pt modelId="{0D243803-22BF-4DC5-8BF0-2E5E9B375AAC}" type="pres">
      <dgm:prSet presAssocID="{954D25A7-DD1E-43BF-836F-AA6439EE87AC}" presName="linear" presStyleCnt="0">
        <dgm:presLayoutVars>
          <dgm:animLvl val="lvl"/>
          <dgm:resizeHandles val="exact"/>
        </dgm:presLayoutVars>
      </dgm:prSet>
      <dgm:spPr/>
    </dgm:pt>
    <dgm:pt modelId="{022030CF-B291-4F6B-9A79-B9F8F6159BA1}" type="pres">
      <dgm:prSet presAssocID="{88D97807-6E3E-45B1-A91C-BFEAE9BDD1E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03F4C70-93D0-4BD3-A38B-6C606F837644}" type="pres">
      <dgm:prSet presAssocID="{E9476AA4-90F8-4D92-8421-BDB3DEFB9EF9}" presName="spacer" presStyleCnt="0"/>
      <dgm:spPr/>
    </dgm:pt>
    <dgm:pt modelId="{C0D0FB10-0312-4247-A804-14F046B7DEC4}" type="pres">
      <dgm:prSet presAssocID="{65E5858A-AC6B-42A0-915B-9EE21BFB5E4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D3C2ED0-2EC3-4146-BC83-09BAE244FA08}" type="pres">
      <dgm:prSet presAssocID="{6AE28E30-DFF5-483F-B131-4F7968A096F3}" presName="spacer" presStyleCnt="0"/>
      <dgm:spPr/>
    </dgm:pt>
    <dgm:pt modelId="{F0347E8B-C532-4FE6-8362-C900269B9BDE}" type="pres">
      <dgm:prSet presAssocID="{C02DAB91-1BF9-442D-AEA3-1C20C585FE3B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9ACAF01D-E32F-4E90-80BE-E1C4FA3F61AD}" type="presOf" srcId="{C02DAB91-1BF9-442D-AEA3-1C20C585FE3B}" destId="{F0347E8B-C532-4FE6-8362-C900269B9BDE}" srcOrd="0" destOrd="0" presId="urn:microsoft.com/office/officeart/2005/8/layout/vList2"/>
    <dgm:cxn modelId="{F366BF31-BEAC-46CD-BE8F-3555C3E43965}" type="presOf" srcId="{65E5858A-AC6B-42A0-915B-9EE21BFB5E49}" destId="{C0D0FB10-0312-4247-A804-14F046B7DEC4}" srcOrd="0" destOrd="0" presId="urn:microsoft.com/office/officeart/2005/8/layout/vList2"/>
    <dgm:cxn modelId="{5CDA0763-1BF2-424D-8448-9BCA975E6EC0}" srcId="{954D25A7-DD1E-43BF-836F-AA6439EE87AC}" destId="{C02DAB91-1BF9-442D-AEA3-1C20C585FE3B}" srcOrd="2" destOrd="0" parTransId="{94F0CEBD-57C4-4B79-9E06-2E147A8BE51B}" sibTransId="{16C3BB83-8D7E-4615-8D32-75880C90EC15}"/>
    <dgm:cxn modelId="{35C35DA3-B334-475B-9A46-DDD98D3E7E15}" type="presOf" srcId="{88D97807-6E3E-45B1-A91C-BFEAE9BDD1EB}" destId="{022030CF-B291-4F6B-9A79-B9F8F6159BA1}" srcOrd="0" destOrd="0" presId="urn:microsoft.com/office/officeart/2005/8/layout/vList2"/>
    <dgm:cxn modelId="{6A79DFB6-8849-4154-87FC-431451D4C878}" srcId="{954D25A7-DD1E-43BF-836F-AA6439EE87AC}" destId="{65E5858A-AC6B-42A0-915B-9EE21BFB5E49}" srcOrd="1" destOrd="0" parTransId="{9B60A2DE-6D76-4C4E-9662-416126ADF2AA}" sibTransId="{6AE28E30-DFF5-483F-B131-4F7968A096F3}"/>
    <dgm:cxn modelId="{83AF07F3-CA45-41A9-8E7D-DB54AFFB62CC}" srcId="{954D25A7-DD1E-43BF-836F-AA6439EE87AC}" destId="{88D97807-6E3E-45B1-A91C-BFEAE9BDD1EB}" srcOrd="0" destOrd="0" parTransId="{6CED98DF-2F46-40F0-B4D9-973D51D5F675}" sibTransId="{E9476AA4-90F8-4D92-8421-BDB3DEFB9EF9}"/>
    <dgm:cxn modelId="{E5E096FE-2E79-4EF6-A1F4-754179F758DE}" type="presOf" srcId="{954D25A7-DD1E-43BF-836F-AA6439EE87AC}" destId="{0D243803-22BF-4DC5-8BF0-2E5E9B375AAC}" srcOrd="0" destOrd="0" presId="urn:microsoft.com/office/officeart/2005/8/layout/vList2"/>
    <dgm:cxn modelId="{6C532E56-C27E-4869-8CD4-4764E32094FD}" type="presParOf" srcId="{0D243803-22BF-4DC5-8BF0-2E5E9B375AAC}" destId="{022030CF-B291-4F6B-9A79-B9F8F6159BA1}" srcOrd="0" destOrd="0" presId="urn:microsoft.com/office/officeart/2005/8/layout/vList2"/>
    <dgm:cxn modelId="{5541B773-433E-49E7-9AA2-7627CFEFE856}" type="presParOf" srcId="{0D243803-22BF-4DC5-8BF0-2E5E9B375AAC}" destId="{003F4C70-93D0-4BD3-A38B-6C606F837644}" srcOrd="1" destOrd="0" presId="urn:microsoft.com/office/officeart/2005/8/layout/vList2"/>
    <dgm:cxn modelId="{0395D176-A055-478B-90A1-5F2656EC67D0}" type="presParOf" srcId="{0D243803-22BF-4DC5-8BF0-2E5E9B375AAC}" destId="{C0D0FB10-0312-4247-A804-14F046B7DEC4}" srcOrd="2" destOrd="0" presId="urn:microsoft.com/office/officeart/2005/8/layout/vList2"/>
    <dgm:cxn modelId="{6B356100-7F6C-4E88-9812-7C67FBA8ABC9}" type="presParOf" srcId="{0D243803-22BF-4DC5-8BF0-2E5E9B375AAC}" destId="{4D3C2ED0-2EC3-4146-BC83-09BAE244FA08}" srcOrd="3" destOrd="0" presId="urn:microsoft.com/office/officeart/2005/8/layout/vList2"/>
    <dgm:cxn modelId="{29238CF1-9197-4EBE-94C9-BEB9892BBE50}" type="presParOf" srcId="{0D243803-22BF-4DC5-8BF0-2E5E9B375AAC}" destId="{F0347E8B-C532-4FE6-8362-C900269B9BD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2030CF-B291-4F6B-9A79-B9F8F6159BA1}">
      <dsp:nvSpPr>
        <dsp:cNvPr id="0" name=""/>
        <dsp:cNvSpPr/>
      </dsp:nvSpPr>
      <dsp:spPr>
        <a:xfrm>
          <a:off x="0" y="23206"/>
          <a:ext cx="10515600" cy="133321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marL="0" lvl="0" indent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5300" kern="1200" dirty="0"/>
            <a:t>拓展</a:t>
          </a:r>
          <a:endParaRPr lang="en-US" sz="5300" kern="1200" dirty="0"/>
        </a:p>
      </dsp:txBody>
      <dsp:txXfrm>
        <a:off x="65082" y="88288"/>
        <a:ext cx="10385436" cy="1203051"/>
      </dsp:txXfrm>
    </dsp:sp>
    <dsp:sp modelId="{C0D0FB10-0312-4247-A804-14F046B7DEC4}">
      <dsp:nvSpPr>
        <dsp:cNvPr id="0" name=""/>
        <dsp:cNvSpPr/>
      </dsp:nvSpPr>
      <dsp:spPr>
        <a:xfrm>
          <a:off x="0" y="1509061"/>
          <a:ext cx="10515600" cy="1333215"/>
        </a:xfrm>
        <a:prstGeom prst="roundRect">
          <a:avLst/>
        </a:prstGeom>
        <a:solidFill>
          <a:schemeClr val="accent5">
            <a:hueOff val="1063560"/>
            <a:satOff val="-11946"/>
            <a:lumOff val="-254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3200" kern="1200" dirty="0"/>
            <a:t>这首歌曲在哪些场合出现过？</a:t>
          </a:r>
          <a:endParaRPr lang="en-US" sz="3200" kern="1200" dirty="0"/>
        </a:p>
      </dsp:txBody>
      <dsp:txXfrm>
        <a:off x="65082" y="1574143"/>
        <a:ext cx="10385436" cy="1203051"/>
      </dsp:txXfrm>
    </dsp:sp>
    <dsp:sp modelId="{F0347E8B-C532-4FE6-8362-C900269B9BDE}">
      <dsp:nvSpPr>
        <dsp:cNvPr id="0" name=""/>
        <dsp:cNvSpPr/>
      </dsp:nvSpPr>
      <dsp:spPr>
        <a:xfrm>
          <a:off x="0" y="2994916"/>
          <a:ext cx="10515600" cy="1333215"/>
        </a:xfrm>
        <a:prstGeom prst="roundRect">
          <a:avLst/>
        </a:prstGeom>
        <a:solidFill>
          <a:schemeClr val="accent5">
            <a:hueOff val="2127120"/>
            <a:satOff val="-23891"/>
            <a:lumOff val="-509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3200" kern="1200" dirty="0"/>
            <a:t>尝试在队形表演中歌唱此曲。</a:t>
          </a:r>
          <a:endParaRPr lang="en-US" sz="3200" kern="1200" dirty="0"/>
        </a:p>
      </dsp:txBody>
      <dsp:txXfrm>
        <a:off x="65082" y="3059998"/>
        <a:ext cx="10385436" cy="12030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26C18-DFDF-4E2C-B140-D0566828531C}" type="datetimeFigureOut">
              <a:rPr lang="zh-CN" altLang="en-US" smtClean="0"/>
              <a:t>2023/6/6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7AF3B-5A81-4893-AE39-C9A51F0DA3C9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26C18-DFDF-4E2C-B140-D0566828531C}" type="datetimeFigureOut">
              <a:rPr lang="zh-CN" altLang="en-US" smtClean="0"/>
              <a:t>2023/6/6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7AF3B-5A81-4893-AE39-C9A51F0DA3C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26C18-DFDF-4E2C-B140-D0566828531C}" type="datetimeFigureOut">
              <a:rPr lang="zh-CN" altLang="en-US" smtClean="0"/>
              <a:t>2023/6/6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7AF3B-5A81-4893-AE39-C9A51F0DA3C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26C18-DFDF-4E2C-B140-D0566828531C}" type="datetimeFigureOut">
              <a:rPr lang="zh-CN" altLang="en-US" smtClean="0"/>
              <a:t>2023/6/6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7AF3B-5A81-4893-AE39-C9A51F0DA3C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26C18-DFDF-4E2C-B140-D0566828531C}" type="datetimeFigureOut">
              <a:rPr lang="zh-CN" altLang="en-US" smtClean="0"/>
              <a:t>2023/6/6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7AF3B-5A81-4893-AE39-C9A51F0DA3C9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26C18-DFDF-4E2C-B140-D0566828531C}" type="datetimeFigureOut">
              <a:rPr lang="zh-CN" altLang="en-US" smtClean="0"/>
              <a:t>2023/6/6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7AF3B-5A81-4893-AE39-C9A51F0DA3C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26C18-DFDF-4E2C-B140-D0566828531C}" type="datetimeFigureOut">
              <a:rPr lang="zh-CN" altLang="en-US" smtClean="0"/>
              <a:t>2023/6/6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7AF3B-5A81-4893-AE39-C9A51F0DA3C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26C18-DFDF-4E2C-B140-D0566828531C}" type="datetimeFigureOut">
              <a:rPr lang="zh-CN" altLang="en-US" smtClean="0"/>
              <a:t>2023/6/6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7AF3B-5A81-4893-AE39-C9A51F0DA3C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26C18-DFDF-4E2C-B140-D0566828531C}" type="datetimeFigureOut">
              <a:rPr lang="zh-CN" altLang="en-US" smtClean="0"/>
              <a:t>2023/6/6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7AF3B-5A81-4893-AE39-C9A51F0DA3C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3426C18-DFDF-4E2C-B140-D0566828531C}" type="datetimeFigureOut">
              <a:rPr lang="zh-CN" altLang="en-US" smtClean="0"/>
              <a:t>2023/6/6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697AF3B-5A81-4893-AE39-C9A51F0DA3C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26C18-DFDF-4E2C-B140-D0566828531C}" type="datetimeFigureOut">
              <a:rPr lang="zh-CN" altLang="en-US" smtClean="0"/>
              <a:t>2023/6/6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7AF3B-5A81-4893-AE39-C9A51F0DA3C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3426C18-DFDF-4E2C-B140-D0566828531C}" type="datetimeFigureOut">
              <a:rPr lang="zh-CN" altLang="en-US" smtClean="0"/>
              <a:t>2023/6/6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697AF3B-5A81-4893-AE39-C9A51F0DA3C9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175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7055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935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815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09982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299845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49987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699895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77543" y="1596326"/>
            <a:ext cx="10058400" cy="1284538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3200" b="1" kern="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第四单元</a:t>
            </a:r>
            <a:r>
              <a:rPr lang="en-US" altLang="zh-CN" sz="3200" b="1" kern="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《</a:t>
            </a:r>
            <a:r>
              <a:rPr lang="zh-CN" altLang="en-US" sz="3200" b="1" kern="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音乐与人生</a:t>
            </a:r>
            <a:r>
              <a:rPr lang="en-US" altLang="zh-CN" sz="3200" b="1" kern="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》</a:t>
            </a:r>
            <a:br>
              <a:rPr lang="en-US" altLang="zh-CN" sz="3200" b="1" kern="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</a:br>
            <a:r>
              <a:rPr lang="zh-CN" altLang="en-US" sz="3200" b="1" kern="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第二节</a:t>
            </a:r>
            <a:r>
              <a:rPr lang="en-US" altLang="zh-CN" sz="3200" b="1" kern="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《</a:t>
            </a:r>
            <a:r>
              <a:rPr lang="zh-CN" altLang="en-US" sz="3200" b="1" kern="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建设者礼赞</a:t>
            </a:r>
            <a:r>
              <a:rPr lang="en-US" altLang="zh-CN" sz="3200" b="1" kern="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》</a:t>
            </a:r>
            <a:endParaRPr lang="zh-CN" altLang="en-US" sz="3200" b="1" kern="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zh-CN" altLang="en-US" sz="2400" dirty="0">
                <a:solidFill>
                  <a:schemeClr val="tx1"/>
                </a:solidFill>
                <a:sym typeface="+mn-ea"/>
              </a:rPr>
              <a:t>设计制作：</a:t>
            </a:r>
            <a:r>
              <a:rPr lang="zh-CN" altLang="en-US" dirty="0">
                <a:solidFill>
                  <a:schemeClr val="tx1"/>
                </a:solidFill>
              </a:rPr>
              <a:t>杨琼  </a:t>
            </a:r>
          </a:p>
          <a:p>
            <a:pPr algn="ctr"/>
            <a:endParaRPr lang="zh-CN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209228" y="606398"/>
            <a:ext cx="8400080" cy="1365277"/>
          </a:xfrm>
        </p:spPr>
        <p:txBody>
          <a:bodyPr/>
          <a:lstStyle/>
          <a:p>
            <a:r>
              <a:rPr lang="zh-CN" altLang="en-US" dirty="0">
                <a:solidFill>
                  <a:schemeClr val="accent1"/>
                </a:solidFill>
                <a:latin typeface="+mn-ea"/>
              </a:rPr>
              <a:t>2.唱奏表演</a:t>
            </a:r>
          </a:p>
          <a:p>
            <a:pPr marL="0" indent="0">
              <a:buNone/>
            </a:pPr>
            <a:r>
              <a:rPr lang="zh-CN" altLang="en-US" dirty="0">
                <a:latin typeface="+mn-ea"/>
              </a:rPr>
              <a:t>      演唱歌曲，注意情绪饱满、吐字清晰，注意延长音的节拍。</a:t>
            </a:r>
          </a:p>
          <a:p>
            <a:pPr marL="0" indent="0">
              <a:buNone/>
            </a:pPr>
            <a:r>
              <a:rPr lang="en-US" altLang="zh-CN" kern="0" dirty="0">
                <a:effectLst/>
                <a:latin typeface="+mn-ea"/>
                <a:cs typeface="宋体" panose="02010600030101010101" pitchFamily="2" charset="-122"/>
              </a:rPr>
              <a:t>     </a:t>
            </a:r>
            <a:r>
              <a:rPr lang="zh-CN" altLang="zh-CN" kern="0" dirty="0">
                <a:effectLst/>
                <a:latin typeface="+mn-ea"/>
                <a:cs typeface="宋体" panose="02010600030101010101" pitchFamily="2" charset="-122"/>
              </a:rPr>
              <a:t>“跨”字和“骏”字的演唱特点是什么？</a:t>
            </a:r>
            <a:endParaRPr lang="zh-CN" altLang="zh-CN" kern="100" dirty="0">
              <a:effectLst/>
              <a:latin typeface="+mn-ea"/>
              <a:cs typeface="Times New Roman" panose="02020603050405020304" pitchFamily="18" charset="0"/>
            </a:endParaRPr>
          </a:p>
          <a:p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6257" y="2390130"/>
            <a:ext cx="7059486" cy="328225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idx="4294967295"/>
          </p:nvPr>
        </p:nvSpPr>
        <p:spPr>
          <a:xfrm>
            <a:off x="1087465" y="264091"/>
            <a:ext cx="1694481" cy="1200499"/>
          </a:xfrm>
        </p:spPr>
        <p:txBody>
          <a:bodyPr>
            <a:normAutofit/>
          </a:bodyPr>
          <a:lstStyle/>
          <a:p>
            <a:r>
              <a:rPr lang="en-US" altLang="zh-CN" sz="2000" dirty="0">
                <a:solidFill>
                  <a:schemeClr val="accent1"/>
                </a:solidFill>
                <a:latin typeface="+mj-ea"/>
              </a:rPr>
              <a:t>3.</a:t>
            </a:r>
            <a:r>
              <a:rPr lang="zh-CN" altLang="en-US" sz="2000" dirty="0">
                <a:solidFill>
                  <a:schemeClr val="accent1"/>
                </a:solidFill>
                <a:latin typeface="+mj-ea"/>
              </a:rPr>
              <a:t>分析欣赏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803329" y="1464590"/>
            <a:ext cx="9053594" cy="402272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sz="1800" kern="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         </a:t>
            </a:r>
            <a:r>
              <a:rPr lang="zh-CN" altLang="zh-CN" kern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这首歌曲感情炽热、乐观豁达，洋溢着石油工人为祖国建设事业一往无前的奋斗精神。谱例中的四个乐句速度较快，节奏明快而富有弹性，生动刻画了石油工人的豪迈气概。“跨骏马”的“跨”字，采用了下滑音，既符合汉语的声韵，又铿锵有力。</a:t>
            </a:r>
            <a:endParaRPr lang="zh-CN" altLang="zh-CN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614766" y="846622"/>
            <a:ext cx="10058400" cy="4022725"/>
          </a:xfrm>
        </p:spPr>
        <p:txBody>
          <a:bodyPr/>
          <a:lstStyle/>
          <a:p>
            <a:r>
              <a:rPr lang="zh-CN" altLang="en-US" dirty="0">
                <a:solidFill>
                  <a:schemeClr val="accent1"/>
                </a:solidFill>
                <a:latin typeface="+mj-ea"/>
                <a:ea typeface="+mj-ea"/>
              </a:rPr>
              <a:t>4.文化理解  </a:t>
            </a:r>
            <a:endParaRPr lang="en-US" altLang="zh-CN" dirty="0">
              <a:solidFill>
                <a:schemeClr val="accent1"/>
              </a:solidFill>
              <a:latin typeface="+mj-ea"/>
              <a:ea typeface="+mj-ea"/>
            </a:endParaRPr>
          </a:p>
          <a:p>
            <a:r>
              <a:rPr lang="zh-CN" altLang="en-US" dirty="0">
                <a:solidFill>
                  <a:schemeClr val="accent1"/>
                </a:solidFill>
                <a:latin typeface="+mj-ea"/>
                <a:ea typeface="+mj-ea"/>
              </a:rPr>
              <a:t> </a:t>
            </a:r>
          </a:p>
          <a:p>
            <a:pPr marL="0" indent="0">
              <a:buNone/>
            </a:pPr>
            <a:r>
              <a:rPr lang="zh-CN" altLang="en-US" dirty="0">
                <a:latin typeface="+mj-ea"/>
                <a:ea typeface="+mj-ea"/>
              </a:rPr>
              <a:t>   “有条件要上，没有条件也要上”的响亮口号是什么提出的？表现了怎样的精神？</a:t>
            </a:r>
          </a:p>
          <a:p>
            <a:pPr marL="0" indent="0">
              <a:buNone/>
            </a:pPr>
            <a:r>
              <a:rPr lang="zh-CN" altLang="en-US" dirty="0">
                <a:latin typeface="+mj-ea"/>
                <a:ea typeface="+mj-ea"/>
              </a:rPr>
              <a:t>     这首作品是讴歌“铁人”王进喜一个人吗？</a:t>
            </a:r>
          </a:p>
          <a:p>
            <a:pPr marL="0" indent="0">
              <a:buNone/>
            </a:pPr>
            <a:r>
              <a:rPr lang="zh-CN" altLang="en-US" dirty="0">
                <a:latin typeface="+mj-ea"/>
                <a:ea typeface="+mj-ea"/>
              </a:rPr>
              <a:t>    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81782" y="1978940"/>
            <a:ext cx="8364435" cy="352615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chemeClr val="accent1"/>
                </a:solidFill>
                <a:latin typeface="+mj-ea"/>
                <a:ea typeface="+mj-ea"/>
              </a:rPr>
              <a:t>（三）欣赏《时代号子》</a:t>
            </a:r>
            <a:endParaRPr lang="en-US" altLang="zh-CN" b="1" dirty="0">
              <a:solidFill>
                <a:schemeClr val="accent1"/>
              </a:solidFill>
              <a:latin typeface="+mj-ea"/>
              <a:ea typeface="+mj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dirty="0">
                <a:solidFill>
                  <a:schemeClr val="accent1"/>
                </a:solidFill>
                <a:latin typeface="+mj-ea"/>
                <a:ea typeface="+mj-ea"/>
              </a:rPr>
              <a:t>  1</a:t>
            </a:r>
            <a:r>
              <a:rPr lang="en-US" altLang="zh-CN" dirty="0">
                <a:solidFill>
                  <a:schemeClr val="accent1"/>
                </a:solidFill>
                <a:latin typeface="+mj-ea"/>
                <a:ea typeface="+mj-ea"/>
              </a:rPr>
              <a:t>.</a:t>
            </a:r>
            <a:r>
              <a:rPr lang="zh-CN" altLang="en-US" dirty="0">
                <a:solidFill>
                  <a:schemeClr val="accent1"/>
                </a:solidFill>
                <a:latin typeface="+mj-ea"/>
                <a:ea typeface="+mj-ea"/>
              </a:rPr>
              <a:t>聆听与感悟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+mj-ea"/>
                <a:ea typeface="+mj-ea"/>
              </a:rPr>
              <a:t>      聆听歌曲《时代号子》，想一想作品表现的是哪一类劳动者群体。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117587CA-FB3E-858A-77A6-D9285D996A5C}"/>
              </a:ext>
            </a:extLst>
          </p:cNvPr>
          <p:cNvSpPr txBox="1"/>
          <p:nvPr/>
        </p:nvSpPr>
        <p:spPr>
          <a:xfrm>
            <a:off x="1210805" y="1082320"/>
            <a:ext cx="609470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3200" dirty="0">
                <a:solidFill>
                  <a:schemeClr val="tx1"/>
                </a:solidFill>
              </a:rPr>
              <a:t>二、新课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488196" y="544406"/>
            <a:ext cx="8524068" cy="1478123"/>
          </a:xfrm>
        </p:spPr>
        <p:txBody>
          <a:bodyPr>
            <a:normAutofit/>
          </a:bodyPr>
          <a:lstStyle/>
          <a:p>
            <a:r>
              <a:rPr lang="zh-CN" altLang="en-US" dirty="0">
                <a:solidFill>
                  <a:schemeClr val="accent1"/>
                </a:solidFill>
                <a:latin typeface="+mj-ea"/>
                <a:ea typeface="+mj-ea"/>
              </a:rPr>
              <a:t>2</a:t>
            </a:r>
            <a:r>
              <a:rPr lang="en-US" altLang="zh-CN" dirty="0">
                <a:solidFill>
                  <a:schemeClr val="accent1"/>
                </a:solidFill>
                <a:latin typeface="+mj-ea"/>
                <a:ea typeface="+mj-ea"/>
              </a:rPr>
              <a:t>.</a:t>
            </a:r>
            <a:r>
              <a:rPr lang="zh-CN" altLang="en-US" dirty="0">
                <a:solidFill>
                  <a:schemeClr val="accent1"/>
                </a:solidFill>
                <a:latin typeface="+mj-ea"/>
                <a:ea typeface="+mj-ea"/>
              </a:rPr>
              <a:t>唱奏表演</a:t>
            </a:r>
          </a:p>
          <a:p>
            <a:pPr indent="266700" algn="just"/>
            <a:r>
              <a:rPr lang="en-US" altLang="zh-CN" kern="0" dirty="0">
                <a:effectLst/>
                <a:latin typeface="+mj-ea"/>
                <a:ea typeface="+mj-ea"/>
                <a:cs typeface="宋体" panose="02010600030101010101" pitchFamily="2" charset="-122"/>
              </a:rPr>
              <a:t>  </a:t>
            </a:r>
            <a:r>
              <a:rPr lang="zh-CN" altLang="zh-CN" kern="0" dirty="0">
                <a:effectLst/>
                <a:latin typeface="+mj-ea"/>
                <a:ea typeface="+mj-ea"/>
                <a:cs typeface="宋体" panose="02010600030101010101" pitchFamily="2" charset="-122"/>
              </a:rPr>
              <a:t>学唱这首歌曲，并练习用齐唱、轮唱等方式演唱。</a:t>
            </a:r>
            <a:endParaRPr lang="zh-CN" altLang="zh-CN" kern="100" dirty="0"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r>
              <a:rPr lang="en-US" altLang="zh-CN" dirty="0">
                <a:effectLst/>
                <a:latin typeface="+mj-ea"/>
                <a:ea typeface="+mj-ea"/>
                <a:cs typeface="宋体" panose="02010600030101010101" pitchFamily="2" charset="-122"/>
              </a:rPr>
              <a:t>    </a:t>
            </a:r>
            <a:r>
              <a:rPr lang="zh-CN" altLang="zh-CN" dirty="0">
                <a:effectLst/>
                <a:latin typeface="+mj-ea"/>
                <a:ea typeface="+mj-ea"/>
                <a:cs typeface="宋体" panose="02010600030101010101" pitchFamily="2" charset="-122"/>
              </a:rPr>
              <a:t>有能力的同学，可以尝试编制多声部合唱。</a:t>
            </a:r>
            <a:endParaRPr lang="zh-CN" altLang="en-US" dirty="0">
              <a:latin typeface="+mj-ea"/>
              <a:ea typeface="+mj-ea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90FF9FD7-B9EA-8692-6DC1-6D76A7E0ED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5491" y="1992137"/>
            <a:ext cx="5421017" cy="3719201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669952" y="900867"/>
            <a:ext cx="9682916" cy="4022725"/>
          </a:xfrm>
        </p:spPr>
        <p:txBody>
          <a:bodyPr>
            <a:normAutofit/>
          </a:bodyPr>
          <a:lstStyle/>
          <a:p>
            <a:r>
              <a:rPr lang="zh-CN" altLang="en-US" dirty="0">
                <a:solidFill>
                  <a:schemeClr val="accent1"/>
                </a:solidFill>
                <a:latin typeface="+mj-ea"/>
                <a:ea typeface="+mj-ea"/>
              </a:rPr>
              <a:t>3.分析欣赏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kern="0" dirty="0">
                <a:effectLst/>
                <a:latin typeface="+mj-ea"/>
                <a:ea typeface="+mj-ea"/>
                <a:cs typeface="宋体" panose="02010600030101010101" pitchFamily="2" charset="-122"/>
              </a:rPr>
              <a:t> </a:t>
            </a:r>
            <a:r>
              <a:rPr lang="zh-CN" altLang="zh-CN" kern="0" dirty="0">
                <a:effectLst/>
                <a:latin typeface="+mj-ea"/>
                <a:ea typeface="+mj-ea"/>
                <a:cs typeface="宋体" panose="02010600030101010101" pitchFamily="2" charset="-122"/>
              </a:rPr>
              <a:t>《时代号子》是一首以礼赞劳动者、礼赞劳动美、礼赞新时代为主题的音乐作品。它的创作很有特点，乐句短小精悍，情绪昂扬向上，主题简洁明了，讴歌了新中国发展过程中，成千上万产业工人朴实热情的性格、脚踏实地的敬业精神以及“奋斗才会有幸福”的坚定信念。</a:t>
            </a:r>
            <a:endParaRPr lang="zh-CN" altLang="zh-CN" kern="100" dirty="0">
              <a:effectLst/>
              <a:latin typeface="+mj-ea"/>
              <a:ea typeface="+mj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7AAF5BA6-EBC4-E885-8A30-E2952C2A6B8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257363FD-7E77-4145-9483-331A807A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6802" cy="6858000"/>
          </a:xfrm>
          <a:prstGeom prst="rect">
            <a:avLst/>
          </a:prstGeom>
          <a:gradFill flip="none" rotWithShape="1">
            <a:gsLst>
              <a:gs pos="28000">
                <a:schemeClr val="bg2">
                  <a:alpha val="84000"/>
                </a:schemeClr>
              </a:gs>
              <a:gs pos="74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内容占位符 2">
            <a:extLst>
              <a:ext uri="{FF2B5EF4-FFF2-40B4-BE49-F238E27FC236}">
                <a16:creationId xmlns:a16="http://schemas.microsoft.com/office/drawing/2014/main" id="{239ECB73-FE6A-1B3A-006A-3F53C18F6DF1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592655875"/>
              </p:ext>
            </p:extLst>
          </p:nvPr>
        </p:nvGraphicFramePr>
        <p:xfrm>
          <a:off x="1198418" y="1493116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1242448" y="1417637"/>
            <a:ext cx="10058400" cy="4022725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zh-CN" altLang="en-US" sz="2400" b="1" dirty="0">
                <a:solidFill>
                  <a:schemeClr val="tx1"/>
                </a:solidFill>
                <a:latin typeface="+mj-ea"/>
                <a:ea typeface="+mj-ea"/>
              </a:rPr>
              <a:t>总结：</a:t>
            </a:r>
            <a:r>
              <a:rPr lang="zh-CN" altLang="zh-CN" sz="2400" dirty="0">
                <a:solidFill>
                  <a:schemeClr val="tx1"/>
                </a:solidFill>
                <a:effectLst/>
                <a:latin typeface="+mj-ea"/>
                <a:ea typeface="+mj-ea"/>
                <a:cs typeface="宋体" panose="02010600030101010101" pitchFamily="2" charset="-122"/>
              </a:rPr>
              <a:t>本节课我们在音乐作品中感受到了不同职业劳动者的热情性格、敬业精神和坚定信念。希望同学们在今后的生活工作中，能够心有火种，乐观前行。</a:t>
            </a:r>
            <a:endParaRPr lang="zh-CN" altLang="en-US" sz="2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4850567" y="2702705"/>
            <a:ext cx="2658362" cy="970393"/>
          </a:xfrm>
        </p:spPr>
        <p:txBody>
          <a:bodyPr/>
          <a:lstStyle/>
          <a:p>
            <a:r>
              <a:rPr lang="zh-CN" altLang="en-US" sz="4400" dirty="0"/>
              <a:t>谢谢！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3200" dirty="0"/>
              <a:t>引言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         100年来，中国青年满怀对祖国和人民的赤子之心，积极投身党领导的革命、建</a:t>
            </a:r>
          </a:p>
          <a:p>
            <a:r>
              <a:rPr lang="zh-CN" altLang="en-US" dirty="0"/>
              <a:t>设、改革伟大事业，为人民战斗、为祖国献身、为幸福生活奋斗，把最美好的青春</a:t>
            </a:r>
          </a:p>
          <a:p>
            <a:r>
              <a:rPr lang="zh-CN" altLang="en-US" dirty="0"/>
              <a:t>献给祖国和人民，谱写了一曲又一曲壮丽的青春之歌。</a:t>
            </a:r>
          </a:p>
          <a:p>
            <a:r>
              <a:rPr lang="zh-CN" altLang="en-US" dirty="0"/>
              <a:t>          实践充分证明，中国青年是有远大理想抱负的青年！中国青年是有深厚家国情</a:t>
            </a:r>
          </a:p>
          <a:p>
            <a:r>
              <a:rPr lang="zh-CN" altLang="en-US" dirty="0"/>
              <a:t>怀的青年！中国青年是有伟大创造力的青年！无论过去、现在还是未来，中国青年</a:t>
            </a:r>
          </a:p>
          <a:p>
            <a:r>
              <a:rPr lang="zh-CN" altLang="en-US" dirty="0"/>
              <a:t>始终是实现中华民族伟大复兴的先锋力量！</a:t>
            </a:r>
          </a:p>
          <a:p>
            <a:pPr algn="r"/>
            <a:r>
              <a:rPr lang="en-US" altLang="zh-CN" dirty="0"/>
              <a:t>——</a:t>
            </a:r>
            <a:r>
              <a:rPr lang="zh-CN" altLang="en-US" dirty="0"/>
              <a:t>习近平总书记在纪念五四运动 100周年大会上的讲话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266700" algn="l" fontAlgn="base">
              <a:lnSpc>
                <a:spcPct val="150000"/>
              </a:lnSpc>
            </a:pPr>
            <a:r>
              <a:rPr lang="zh-CN" altLang="zh-CN" kern="0" dirty="0">
                <a:solidFill>
                  <a:schemeClr val="tx1"/>
                </a:solidFill>
                <a:effectLst/>
                <a:latin typeface="+mn-ea"/>
                <a:cs typeface="宋体" panose="02010600030101010101" pitchFamily="2" charset="-122"/>
              </a:rPr>
              <a:t>你知道的职业有哪些？</a:t>
            </a:r>
            <a:endParaRPr lang="en-US" altLang="zh-CN" kern="0" dirty="0">
              <a:solidFill>
                <a:schemeClr val="tx1"/>
              </a:solidFill>
              <a:effectLst/>
              <a:latin typeface="+mn-ea"/>
              <a:cs typeface="宋体" panose="02010600030101010101" pitchFamily="2" charset="-122"/>
            </a:endParaRPr>
          </a:p>
          <a:p>
            <a:pPr indent="266700" algn="l" fontAlgn="base">
              <a:lnSpc>
                <a:spcPct val="150000"/>
              </a:lnSpc>
            </a:pPr>
            <a:r>
              <a:rPr lang="zh-CN" altLang="zh-CN" kern="0" dirty="0">
                <a:solidFill>
                  <a:schemeClr val="tx1"/>
                </a:solidFill>
                <a:effectLst/>
                <a:latin typeface="+mn-ea"/>
                <a:cs typeface="宋体" panose="02010600030101010101" pitchFamily="2" charset="-122"/>
              </a:rPr>
              <a:t>你以后想成为哪个领域的工作者？</a:t>
            </a:r>
            <a:endParaRPr lang="en-US" altLang="zh-CN" kern="0" dirty="0">
              <a:solidFill>
                <a:schemeClr val="tx1"/>
              </a:solidFill>
              <a:effectLst/>
              <a:latin typeface="+mn-ea"/>
              <a:cs typeface="宋体" panose="02010600030101010101" pitchFamily="2" charset="-122"/>
            </a:endParaRPr>
          </a:p>
          <a:p>
            <a:pPr indent="266700" algn="l" fontAlgn="base">
              <a:lnSpc>
                <a:spcPct val="150000"/>
              </a:lnSpc>
            </a:pPr>
            <a:r>
              <a:rPr lang="zh-CN" altLang="zh-CN" kern="0" dirty="0">
                <a:solidFill>
                  <a:schemeClr val="tx1"/>
                </a:solidFill>
                <a:effectLst/>
                <a:latin typeface="+mn-ea"/>
                <a:cs typeface="宋体" panose="02010600030101010101" pitchFamily="2" charset="-122"/>
              </a:rPr>
              <a:t>在你听过的音乐作品中，哪些作品是表达对劳动人民的赞颂的？</a:t>
            </a:r>
            <a:endParaRPr lang="zh-CN" altLang="zh-CN" kern="100" dirty="0">
              <a:solidFill>
                <a:schemeClr val="tx1"/>
              </a:solidFill>
              <a:effectLst/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9E9E0359-E035-D132-E442-48265A48634D}"/>
              </a:ext>
            </a:extLst>
          </p:cNvPr>
          <p:cNvSpPr txBox="1"/>
          <p:nvPr/>
        </p:nvSpPr>
        <p:spPr>
          <a:xfrm>
            <a:off x="1265049" y="1105567"/>
            <a:ext cx="609470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3200" dirty="0"/>
              <a:t>一、导入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66799" y="1853483"/>
            <a:ext cx="10223715" cy="4023360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sz="2200" b="1" dirty="0">
                <a:solidFill>
                  <a:schemeClr val="accent1"/>
                </a:solidFill>
                <a:latin typeface="+mn-ea"/>
              </a:rPr>
              <a:t>（一）欣赏《祖国不会忘记》</a:t>
            </a:r>
            <a:endParaRPr lang="en-US" altLang="zh-CN" sz="2200" b="1" dirty="0">
              <a:solidFill>
                <a:schemeClr val="accent1"/>
              </a:solidFill>
              <a:latin typeface="+mn-ea"/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zh-CN" altLang="en-US" sz="2200" dirty="0">
                <a:solidFill>
                  <a:schemeClr val="accent1"/>
                </a:solidFill>
                <a:latin typeface="+mn-ea"/>
              </a:rPr>
              <a:t>1.聆听与感悟</a:t>
            </a:r>
            <a:endParaRPr lang="en-US" altLang="zh-CN" sz="2200" dirty="0">
              <a:solidFill>
                <a:schemeClr val="accent1"/>
              </a:solidFill>
              <a:latin typeface="+mn-ea"/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zh-CN" altLang="en-US" sz="2200" dirty="0">
                <a:solidFill>
                  <a:schemeClr val="tx1"/>
                </a:solidFill>
                <a:latin typeface="+mn-ea"/>
              </a:rPr>
              <a:t>    聆听音乐作品《祖国不会忘记》，感受它的气势与情绪，并根据歌词分析这首歌曲赞颂了哪个领域的工作者。</a:t>
            </a:r>
          </a:p>
          <a:p>
            <a:pPr marL="0" indent="0">
              <a:lnSpc>
                <a:spcPct val="150000"/>
              </a:lnSpc>
              <a:buNone/>
            </a:pPr>
            <a:endParaRPr lang="en-US" altLang="zh-CN" dirty="0"/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dirty="0">
                <a:solidFill>
                  <a:schemeClr val="tx1"/>
                </a:solidFill>
              </a:rPr>
              <a:t>（歌词）：在茫茫的人海里，我是哪一个？在奔腾的浪花里，我是哪一朵？在征服宇宙的大       军里，那默默奉献的就是我，在辉煌事业的长河里，那永远奔腾的就是我。不需要你认识我，不渴望你知道我，我把青春融进，融进祖国的江河。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A2C5DD18-609E-5A30-39C5-E48848AF37F5}"/>
              </a:ext>
            </a:extLst>
          </p:cNvPr>
          <p:cNvSpPr txBox="1"/>
          <p:nvPr/>
        </p:nvSpPr>
        <p:spPr>
          <a:xfrm>
            <a:off x="1210805" y="1082320"/>
            <a:ext cx="609470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3200" dirty="0">
                <a:solidFill>
                  <a:schemeClr val="tx1"/>
                </a:solidFill>
              </a:rPr>
              <a:t>二、新课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idx="4294967295"/>
          </p:nvPr>
        </p:nvSpPr>
        <p:spPr>
          <a:xfrm>
            <a:off x="498529" y="287338"/>
            <a:ext cx="1717729" cy="634662"/>
          </a:xfrm>
        </p:spPr>
        <p:txBody>
          <a:bodyPr>
            <a:normAutofit/>
          </a:bodyPr>
          <a:lstStyle/>
          <a:p>
            <a:r>
              <a:rPr lang="zh-CN" altLang="en-US" sz="2000" dirty="0">
                <a:solidFill>
                  <a:schemeClr val="accent1"/>
                </a:solidFill>
                <a:latin typeface="+mn-ea"/>
                <a:ea typeface="+mn-ea"/>
                <a:cs typeface="+mn-cs"/>
              </a:rPr>
              <a:t>2.唱奏表演</a:t>
            </a:r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4294967295"/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2216258" y="2169117"/>
            <a:ext cx="7424737" cy="374332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228631" y="945558"/>
            <a:ext cx="8535659" cy="96295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sym typeface="+mn-ea"/>
              </a:rPr>
              <a:t>         注意学唱歌曲附点部分和延长音部分。</a:t>
            </a:r>
          </a:p>
          <a:p>
            <a:pPr>
              <a:lnSpc>
                <a:spcPct val="150000"/>
              </a:lnSpc>
            </a:pPr>
            <a:r>
              <a:rPr lang="zh-CN" altLang="en-US" sz="2000" dirty="0">
                <a:sym typeface="+mn-ea"/>
              </a:rPr>
              <a:t>         演唱歌曲时注意弱进，然后渐强，最后强收，体会齐唱的气势与魅力。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421037" y="869870"/>
            <a:ext cx="10058400" cy="4022725"/>
          </a:xfrm>
        </p:spPr>
        <p:txBody>
          <a:bodyPr/>
          <a:lstStyle/>
          <a:p>
            <a:pPr marL="0" indent="0">
              <a:lnSpc>
                <a:spcPct val="140000"/>
              </a:lnSpc>
              <a:buNone/>
            </a:pPr>
            <a:r>
              <a:rPr lang="zh-CN" altLang="en-US" dirty="0">
                <a:solidFill>
                  <a:schemeClr val="accent1"/>
                </a:solidFill>
                <a:latin typeface="+mn-ea"/>
              </a:rPr>
              <a:t>3.分析欣赏</a:t>
            </a:r>
            <a:endParaRPr lang="en-US" altLang="zh-CN" dirty="0">
              <a:solidFill>
                <a:schemeClr val="accent1"/>
              </a:solidFill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dirty="0">
                <a:latin typeface="+mn-ea"/>
              </a:rPr>
              <a:t>      划分作品的两个乐段。</a:t>
            </a:r>
            <a:r>
              <a:rPr lang="zh-CN" altLang="zh-CN" dirty="0">
                <a:latin typeface="+mn-ea"/>
              </a:rPr>
              <a:t>作品</a:t>
            </a:r>
            <a:r>
              <a:rPr lang="zh-CN" altLang="en-US" dirty="0">
                <a:latin typeface="+mn-ea"/>
              </a:rPr>
              <a:t>的</a:t>
            </a:r>
            <a:r>
              <a:rPr lang="zh-CN" altLang="zh-CN" dirty="0">
                <a:latin typeface="+mn-ea"/>
              </a:rPr>
              <a:t>两个乐段在节奏、音区、情感表达方面有什么不同？</a:t>
            </a:r>
            <a:endParaRPr lang="en-US" altLang="zh-CN" dirty="0"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dirty="0">
                <a:latin typeface="+mn-ea"/>
              </a:rPr>
              <a:t>     《</a:t>
            </a:r>
            <a:r>
              <a:rPr lang="zh-CN" altLang="en-US" dirty="0">
                <a:latin typeface="+mn-ea"/>
              </a:rPr>
              <a:t>祖国不会忘记</a:t>
            </a:r>
            <a:r>
              <a:rPr lang="en-US" altLang="zh-CN" dirty="0">
                <a:latin typeface="+mn-ea"/>
              </a:rPr>
              <a:t>》</a:t>
            </a:r>
            <a:r>
              <a:rPr lang="zh-CN" altLang="en-US" dirty="0">
                <a:latin typeface="+mn-ea"/>
              </a:rPr>
              <a:t>是一首二部曲式的作品。前一乐段节奏前密后疏，富有动感，展现出科技工作者为推进我国科技自立自强勇往直前、为国奉献的精神。后一乐段音域升高，抒情的同时又带给人一种坚定、乐观的感受。</a:t>
            </a:r>
          </a:p>
          <a:p>
            <a:endParaRPr lang="zh-CN" altLang="en-US" sz="2800" dirty="0"/>
          </a:p>
          <a:p>
            <a:endParaRPr lang="zh-CN" alt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1394848" y="1110201"/>
            <a:ext cx="2484438" cy="4022725"/>
          </a:xfrm>
        </p:spPr>
        <p:txBody>
          <a:bodyPr/>
          <a:lstStyle/>
          <a:p>
            <a:r>
              <a:rPr lang="zh-CN" altLang="en-US" dirty="0">
                <a:sym typeface="+mn-ea"/>
              </a:rPr>
              <a:t>节奏</a:t>
            </a:r>
          </a:p>
          <a:p>
            <a:endParaRPr lang="en-US" altLang="zh-CN" dirty="0">
              <a:sym typeface="+mn-ea"/>
            </a:endParaRPr>
          </a:p>
          <a:p>
            <a:endParaRPr lang="zh-CN" altLang="en-US" dirty="0">
              <a:sym typeface="+mn-ea"/>
            </a:endParaRPr>
          </a:p>
          <a:p>
            <a:r>
              <a:rPr lang="zh-CN" altLang="en-US" dirty="0">
                <a:sym typeface="+mn-ea"/>
              </a:rPr>
              <a:t>音区</a:t>
            </a:r>
          </a:p>
          <a:p>
            <a:endParaRPr lang="zh-CN" altLang="en-US" dirty="0">
              <a:sym typeface="+mn-ea"/>
            </a:endParaRPr>
          </a:p>
          <a:p>
            <a:endParaRPr lang="zh-CN" altLang="en-US" dirty="0">
              <a:sym typeface="+mn-ea"/>
            </a:endParaRPr>
          </a:p>
          <a:p>
            <a:r>
              <a:rPr lang="zh-CN" altLang="en-US" dirty="0">
                <a:sym typeface="+mn-ea"/>
              </a:rPr>
              <a:t>情感表达</a:t>
            </a:r>
            <a:endParaRPr lang="zh-CN" altLang="en-US" dirty="0"/>
          </a:p>
        </p:txBody>
      </p:sp>
      <p:pic>
        <p:nvPicPr>
          <p:cNvPr id="4" name="图片 3"/>
          <p:cNvPicPr/>
          <p:nvPr/>
        </p:nvPicPr>
        <p:blipFill>
          <a:blip r:embed="rId2"/>
          <a:srcRect t="13194" b="4093"/>
          <a:stretch>
            <a:fillRect/>
          </a:stretch>
        </p:blipFill>
        <p:spPr>
          <a:xfrm>
            <a:off x="4546170" y="216976"/>
            <a:ext cx="5059680" cy="5951349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4315572" y="850388"/>
            <a:ext cx="6906491" cy="389871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endParaRPr lang="en-US" altLang="zh-CN" dirty="0">
              <a:solidFill>
                <a:schemeClr val="tx1"/>
              </a:solidFill>
              <a:sym typeface="+mn-ea"/>
            </a:endParaRPr>
          </a:p>
          <a:p>
            <a:pPr indent="-228600">
              <a:buFont typeface="Arial" panose="020B0604020202020204" pitchFamily="34" charset="0"/>
              <a:buChar char="•"/>
            </a:pPr>
            <a:endParaRPr lang="en-US" altLang="zh-CN" dirty="0">
              <a:solidFill>
                <a:schemeClr val="tx1"/>
              </a:solidFill>
              <a:sym typeface="+mn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800" dirty="0">
                <a:solidFill>
                  <a:schemeClr val="tx1"/>
                </a:solidFill>
              </a:rPr>
              <a:t>         这首作品没有指明职业，大家能感受到自己和这首作品的关系吗？为什么？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lang="en-US" altLang="zh-CN" dirty="0">
              <a:solidFill>
                <a:schemeClr val="tx1"/>
              </a:solidFill>
              <a:sym typeface="+mn-ea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5D7CA46D-8BDA-342B-C370-A215560061E7}"/>
              </a:ext>
            </a:extLst>
          </p:cNvPr>
          <p:cNvSpPr txBox="1"/>
          <p:nvPr/>
        </p:nvSpPr>
        <p:spPr>
          <a:xfrm>
            <a:off x="728162" y="2455479"/>
            <a:ext cx="202758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7200" dirty="0">
                <a:solidFill>
                  <a:schemeClr val="bg1"/>
                </a:solidFill>
                <a:sym typeface="+mn-ea"/>
              </a:rPr>
              <a:t>讨论</a:t>
            </a:r>
            <a:endParaRPr lang="zh-CN" altLang="en-US" sz="7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>
                <a:solidFill>
                  <a:schemeClr val="accent1"/>
                </a:solidFill>
                <a:latin typeface="+mj-ea"/>
                <a:ea typeface="+mj-ea"/>
              </a:rPr>
              <a:t>（二）欣赏《我为祖国献石油》</a:t>
            </a:r>
            <a:endParaRPr lang="en-US" altLang="zh-CN" b="1" dirty="0">
              <a:solidFill>
                <a:schemeClr val="accent1"/>
              </a:solidFill>
              <a:latin typeface="+mj-ea"/>
              <a:ea typeface="+mj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b="1" dirty="0">
                <a:solidFill>
                  <a:schemeClr val="accent1"/>
                </a:solidFill>
                <a:latin typeface="+mj-ea"/>
                <a:ea typeface="+mj-ea"/>
              </a:rPr>
              <a:t>   </a:t>
            </a:r>
            <a:r>
              <a:rPr lang="zh-CN" altLang="en-US" dirty="0">
                <a:solidFill>
                  <a:schemeClr val="accent1"/>
                </a:solidFill>
                <a:latin typeface="+mj-ea"/>
                <a:ea typeface="+mj-ea"/>
              </a:rPr>
              <a:t>1.聆听与感悟</a:t>
            </a:r>
            <a:endParaRPr lang="en-US" altLang="zh-CN" dirty="0">
              <a:solidFill>
                <a:schemeClr val="accent1"/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accent1"/>
                </a:solidFill>
                <a:latin typeface="+mj-ea"/>
                <a:ea typeface="+mj-ea"/>
              </a:rPr>
              <a:t>       </a:t>
            </a:r>
            <a:r>
              <a:rPr lang="zh-CN" altLang="en-US" dirty="0">
                <a:solidFill>
                  <a:schemeClr val="tx1"/>
                </a:solidFill>
                <a:latin typeface="+mj-ea"/>
                <a:ea typeface="+mj-ea"/>
              </a:rPr>
              <a:t>聆听歌曲，感受石油工人豪迈乐观的情绪和战天斗地的革命精神。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74DD2458-CED9-EA14-4916-F7D4FF07C36F}"/>
              </a:ext>
            </a:extLst>
          </p:cNvPr>
          <p:cNvSpPr txBox="1"/>
          <p:nvPr/>
        </p:nvSpPr>
        <p:spPr>
          <a:xfrm>
            <a:off x="1210805" y="1082320"/>
            <a:ext cx="609470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3200" dirty="0">
                <a:solidFill>
                  <a:schemeClr val="tx1"/>
                </a:solidFill>
              </a:rPr>
              <a:t>二、新课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PP_MARK_KEY" val="98b76dd4-8f8d-43ec-832a-5d33ff7793f1"/>
  <p:tag name="COMMONDATA" val="eyJoZGlkIjoiMTY2ZTZmMjYxN2Q5ZjJiODRjNDY1ZWYzOWViZmU3N2I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4830,&quot;width&quot;:9580}"/>
</p:tagLst>
</file>

<file path=ppt/theme/theme1.xml><?xml version="1.0" encoding="utf-8"?>
<a:theme xmlns:a="http://schemas.openxmlformats.org/drawingml/2006/main" name="回顾">
  <a:themeElements>
    <a:clrScheme name="回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325</TotalTime>
  <Words>854</Words>
  <Application>Microsoft Office PowerPoint</Application>
  <PresentationFormat>宽屏</PresentationFormat>
  <Paragraphs>65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3" baseType="lpstr">
      <vt:lpstr>宋体</vt:lpstr>
      <vt:lpstr>Arial</vt:lpstr>
      <vt:lpstr>Calibri</vt:lpstr>
      <vt:lpstr>Calibri Light</vt:lpstr>
      <vt:lpstr>回顾</vt:lpstr>
      <vt:lpstr>第四单元《音乐与人生》 第二节《建设者礼赞》</vt:lpstr>
      <vt:lpstr>引言</vt:lpstr>
      <vt:lpstr>PowerPoint 演示文稿</vt:lpstr>
      <vt:lpstr>PowerPoint 演示文稿</vt:lpstr>
      <vt:lpstr>2.唱奏表演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3.分析欣赏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第四单元《音乐与人生》 第二节《建设者礼赞》</dc:title>
  <dc:creator>xiao xin</dc:creator>
  <cp:lastModifiedBy>王羽西</cp:lastModifiedBy>
  <cp:revision>45</cp:revision>
  <dcterms:created xsi:type="dcterms:W3CDTF">2022-12-01T03:51:00Z</dcterms:created>
  <dcterms:modified xsi:type="dcterms:W3CDTF">2023-06-06T01:16:38Z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7351DA86AE53454697567274C1502D89</vt:lpwstr>
  </property>
  <property fmtid="{D5CDD505-2E9C-101B-9397-08002B2CF9AE}" pid="3" name="KSOProductBuildVer">
    <vt:lpwstr>2052-11.1.0.12763</vt:lpwstr>
  </property>
</Properties>
</file>