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12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67" r:id="rId3"/>
    <p:sldId id="282" r:id="rId4"/>
    <p:sldId id="315" r:id="rId5"/>
    <p:sldId id="289" r:id="rId6"/>
    <p:sldId id="321" r:id="rId7"/>
    <p:sldId id="276" r:id="rId8"/>
    <p:sldId id="319" r:id="rId9"/>
    <p:sldId id="320" r:id="rId10"/>
    <p:sldId id="291" r:id="rId11"/>
    <p:sldId id="296" r:id="rId12"/>
    <p:sldId id="302" r:id="rId13"/>
    <p:sldId id="280" r:id="rId14"/>
  </p:sldIdLst>
  <p:sldSz cx="12192000" cy="6858000"/>
  <p:notesSz cx="6858000" cy="9144000"/>
  <p:embeddedFontLst>
    <p:embeddedFont>
      <p:font typeface="楷体" panose="02010609060101010101" charset="-122"/>
      <p:regular r:id="rId20"/>
    </p:embeddedFont>
    <p:embeddedFont>
      <p:font typeface="Blackout" panose="02000806000000020004" pitchFamily="2" charset="0"/>
      <p:regular r:id="rId21"/>
    </p:embeddedFont>
    <p:embeddedFont>
      <p:font typeface="禹卫硬笔常规体" panose="02000603000000000000" pitchFamily="2" charset="-122"/>
      <p:regular r:id="rId22"/>
    </p:embeddedFont>
    <p:embeddedFont>
      <p:font typeface="汉仪力量黑简" panose="00020600040101010101" charset="-122"/>
      <p:regular r:id="rId23"/>
    </p:embeddedFont>
    <p:embeddedFont>
      <p:font typeface="仿宋" panose="02010609060101010101" charset="-122"/>
      <p:regular r:id="rId24"/>
    </p:embeddedFont>
    <p:embeddedFont>
      <p:font typeface="微软雅黑" panose="020B0503020204020204" pitchFamily="34" charset="-122"/>
      <p:regular r:id="rId25"/>
      <p:bold r:id="rId26"/>
    </p:embeddedFont>
    <p:embeddedFont>
      <p:font typeface="隶书" panose="02010509060101010101" charset="-122"/>
      <p:regular r:id="rId27"/>
    </p:embeddedFont>
    <p:embeddedFont>
      <p:font typeface="Calibri" panose="020F0502020204030204" charset="0"/>
      <p:regular r:id="rId28"/>
      <p:bold r:id="rId29"/>
      <p:italic r:id="rId30"/>
      <p:boldItalic r:id="rId31"/>
    </p:embeddedFont>
  </p:embeddedFontLst>
  <p:custDataLst>
    <p:tags r:id="rId3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73" userDrawn="1">
          <p15:clr>
            <a:srgbClr val="A4A3A4"/>
          </p15:clr>
        </p15:guide>
        <p15:guide id="2" pos="3839" userDrawn="1">
          <p15:clr>
            <a:srgbClr val="A4A3A4"/>
          </p15:clr>
        </p15:guide>
        <p15:guide id="3" pos="700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4D78"/>
    <a:srgbClr val="578F83"/>
    <a:srgbClr val="FFFFFF"/>
    <a:srgbClr val="3F5D94"/>
    <a:srgbClr val="6C7B92"/>
    <a:srgbClr val="536276"/>
    <a:srgbClr val="61728A"/>
    <a:srgbClr val="000000"/>
    <a:srgbClr val="5E2887"/>
    <a:srgbClr val="E1E1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129" autoAdjust="0"/>
    <p:restoredTop sz="94660"/>
  </p:normalViewPr>
  <p:slideViewPr>
    <p:cSldViewPr snapToGrid="0" showGuides="1">
      <p:cViewPr varScale="1">
        <p:scale>
          <a:sx n="81" d="100"/>
          <a:sy n="81" d="100"/>
        </p:scale>
        <p:origin x="854" y="62"/>
      </p:cViewPr>
      <p:guideLst>
        <p:guide orient="horz" pos="2273"/>
        <p:guide pos="3839"/>
        <p:guide pos="7005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2" Type="http://schemas.openxmlformats.org/officeDocument/2006/relationships/tags" Target="tags/tag25.xml"/><Relationship Id="rId31" Type="http://schemas.openxmlformats.org/officeDocument/2006/relationships/font" Target="fonts/font12.fntdata"/><Relationship Id="rId30" Type="http://schemas.openxmlformats.org/officeDocument/2006/relationships/font" Target="fonts/font11.fntdata"/><Relationship Id="rId3" Type="http://schemas.openxmlformats.org/officeDocument/2006/relationships/slide" Target="slides/slide1.xml"/><Relationship Id="rId29" Type="http://schemas.openxmlformats.org/officeDocument/2006/relationships/font" Target="fonts/font10.fntdata"/><Relationship Id="rId28" Type="http://schemas.openxmlformats.org/officeDocument/2006/relationships/font" Target="fonts/font9.fntdata"/><Relationship Id="rId27" Type="http://schemas.openxmlformats.org/officeDocument/2006/relationships/font" Target="fonts/font8.fntdata"/><Relationship Id="rId26" Type="http://schemas.openxmlformats.org/officeDocument/2006/relationships/font" Target="fonts/font7.fntdata"/><Relationship Id="rId25" Type="http://schemas.openxmlformats.org/officeDocument/2006/relationships/font" Target="fonts/font6.fntdata"/><Relationship Id="rId24" Type="http://schemas.openxmlformats.org/officeDocument/2006/relationships/font" Target="fonts/font5.fntdata"/><Relationship Id="rId23" Type="http://schemas.openxmlformats.org/officeDocument/2006/relationships/font" Target="fonts/font4.fntdata"/><Relationship Id="rId22" Type="http://schemas.openxmlformats.org/officeDocument/2006/relationships/font" Target="fonts/font3.fntdata"/><Relationship Id="rId21" Type="http://schemas.openxmlformats.org/officeDocument/2006/relationships/font" Target="fonts/font2.fntdata"/><Relationship Id="rId20" Type="http://schemas.openxmlformats.org/officeDocument/2006/relationships/font" Target="fonts/font1.fntdata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handoutMaster" Target="handoutMasters/handoutMaster1.xml"/><Relationship Id="rId15" Type="http://schemas.openxmlformats.org/officeDocument/2006/relationships/notesMaster" Target="notesMasters/notesMaster1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30F17-E3A8-4466-AF09-0723B4A8761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50A85-15C1-47CC-8BEA-240A2060C8D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30F17-E3A8-4466-AF09-0723B4A8761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50A85-15C1-47CC-8BEA-240A2060C8D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30F17-E3A8-4466-AF09-0723B4A8761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50A85-15C1-47CC-8BEA-240A2060C8D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30F17-E3A8-4466-AF09-0723B4A8761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50A85-15C1-47CC-8BEA-240A2060C8D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30F17-E3A8-4466-AF09-0723B4A8761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50A85-15C1-47CC-8BEA-240A2060C8D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30F17-E3A8-4466-AF09-0723B4A8761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50A85-15C1-47CC-8BEA-240A2060C8D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30F17-E3A8-4466-AF09-0723B4A8761A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50A85-15C1-47CC-8BEA-240A2060C8D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30F17-E3A8-4466-AF09-0723B4A8761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50A85-15C1-47CC-8BEA-240A2060C8D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30F17-E3A8-4466-AF09-0723B4A8761A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50A85-15C1-47CC-8BEA-240A2060C8D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30F17-E3A8-4466-AF09-0723B4A8761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50A85-15C1-47CC-8BEA-240A2060C8D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30F17-E3A8-4466-AF09-0723B4A8761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50A85-15C1-47CC-8BEA-240A2060C8D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wipe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 l="-2000" t="-2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D30F17-E3A8-4466-AF09-0723B4A8761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750A85-15C1-47CC-8BEA-240A2060C8D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1" Type="http://schemas.openxmlformats.org/officeDocument/2006/relationships/tags" Target="../tags/tag2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4.xml"/><Relationship Id="rId1" Type="http://schemas.openxmlformats.org/officeDocument/2006/relationships/tags" Target="../tags/tag2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1" Type="http://schemas.openxmlformats.org/officeDocument/2006/relationships/slideLayout" Target="../slideLayouts/slideLayout2.xml"/><Relationship Id="rId20" Type="http://schemas.openxmlformats.org/officeDocument/2006/relationships/tags" Target="../tags/tag20.xml"/><Relationship Id="rId2" Type="http://schemas.openxmlformats.org/officeDocument/2006/relationships/tags" Target="../tags/tag2.xml"/><Relationship Id="rId19" Type="http://schemas.openxmlformats.org/officeDocument/2006/relationships/tags" Target="../tags/tag19.xml"/><Relationship Id="rId18" Type="http://schemas.openxmlformats.org/officeDocument/2006/relationships/tags" Target="../tags/tag18.xml"/><Relationship Id="rId17" Type="http://schemas.openxmlformats.org/officeDocument/2006/relationships/tags" Target="../tags/tag17.xml"/><Relationship Id="rId16" Type="http://schemas.openxmlformats.org/officeDocument/2006/relationships/tags" Target="../tags/tag16.xml"/><Relationship Id="rId15" Type="http://schemas.openxmlformats.org/officeDocument/2006/relationships/tags" Target="../tags/tag15.xml"/><Relationship Id="rId14" Type="http://schemas.openxmlformats.org/officeDocument/2006/relationships/tags" Target="../tags/tag14.xml"/><Relationship Id="rId13" Type="http://schemas.openxmlformats.org/officeDocument/2006/relationships/tags" Target="../tags/tag13.xml"/><Relationship Id="rId12" Type="http://schemas.openxmlformats.org/officeDocument/2006/relationships/tags" Target="../tags/tag12.xml"/><Relationship Id="rId11" Type="http://schemas.openxmlformats.org/officeDocument/2006/relationships/tags" Target="../tags/tag11.xml"/><Relationship Id="rId10" Type="http://schemas.openxmlformats.org/officeDocument/2006/relationships/tags" Target="../tags/tag10.xml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 4"/>
          <p:cNvSpPr/>
          <p:nvPr/>
        </p:nvSpPr>
        <p:spPr>
          <a:xfrm>
            <a:off x="2694305" y="1967593"/>
            <a:ext cx="6658610" cy="3026410"/>
          </a:xfrm>
          <a:custGeom>
            <a:avLst/>
            <a:gdLst>
              <a:gd name="connsiteX0" fmla="*/ 306779 w 6494463"/>
              <a:gd name="connsiteY0" fmla="*/ 294078 h 3026568"/>
              <a:gd name="connsiteX1" fmla="*/ 6171808 w 6494463"/>
              <a:gd name="connsiteY1" fmla="*/ 294078 h 3026568"/>
              <a:gd name="connsiteX2" fmla="*/ 6171808 w 6494463"/>
              <a:gd name="connsiteY2" fmla="*/ 2749157 h 3026568"/>
              <a:gd name="connsiteX3" fmla="*/ 306779 w 6494463"/>
              <a:gd name="connsiteY3" fmla="*/ 2749157 h 3026568"/>
              <a:gd name="connsiteX4" fmla="*/ 200819 w 6494463"/>
              <a:gd name="connsiteY4" fmla="*/ 188118 h 3026568"/>
              <a:gd name="connsiteX5" fmla="*/ 200819 w 6494463"/>
              <a:gd name="connsiteY5" fmla="*/ 2855117 h 3026568"/>
              <a:gd name="connsiteX6" fmla="*/ 6277768 w 6494463"/>
              <a:gd name="connsiteY6" fmla="*/ 2855117 h 3026568"/>
              <a:gd name="connsiteX7" fmla="*/ 6277768 w 6494463"/>
              <a:gd name="connsiteY7" fmla="*/ 188118 h 3026568"/>
              <a:gd name="connsiteX8" fmla="*/ 0 w 6494463"/>
              <a:gd name="connsiteY8" fmla="*/ 0 h 3026568"/>
              <a:gd name="connsiteX9" fmla="*/ 6494463 w 6494463"/>
              <a:gd name="connsiteY9" fmla="*/ 0 h 3026568"/>
              <a:gd name="connsiteX10" fmla="*/ 6494463 w 6494463"/>
              <a:gd name="connsiteY10" fmla="*/ 3026568 h 3026568"/>
              <a:gd name="connsiteX11" fmla="*/ 0 w 6494463"/>
              <a:gd name="connsiteY11" fmla="*/ 3026568 h 3026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494463" h="3026568">
                <a:moveTo>
                  <a:pt x="306779" y="294078"/>
                </a:moveTo>
                <a:lnTo>
                  <a:pt x="6171808" y="294078"/>
                </a:lnTo>
                <a:lnTo>
                  <a:pt x="6171808" y="2749157"/>
                </a:lnTo>
                <a:lnTo>
                  <a:pt x="306779" y="2749157"/>
                </a:lnTo>
                <a:close/>
                <a:moveTo>
                  <a:pt x="200819" y="188118"/>
                </a:moveTo>
                <a:lnTo>
                  <a:pt x="200819" y="2855117"/>
                </a:lnTo>
                <a:lnTo>
                  <a:pt x="6277768" y="2855117"/>
                </a:lnTo>
                <a:lnTo>
                  <a:pt x="6277768" y="188118"/>
                </a:lnTo>
                <a:close/>
                <a:moveTo>
                  <a:pt x="0" y="0"/>
                </a:moveTo>
                <a:lnTo>
                  <a:pt x="6494463" y="0"/>
                </a:lnTo>
                <a:lnTo>
                  <a:pt x="6494463" y="3026568"/>
                </a:lnTo>
                <a:lnTo>
                  <a:pt x="0" y="302656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142615" y="3733800"/>
            <a:ext cx="459740" cy="132143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zh-CN">
                <a:solidFill>
                  <a:schemeClr val="bg1">
                    <a:lumMod val="65000"/>
                  </a:schemeClr>
                </a:solidFill>
              </a:rPr>
              <a:t>基础模块</a:t>
            </a:r>
            <a:endParaRPr lang="zh-CN" altLang="zh-CN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723765" y="2832735"/>
            <a:ext cx="4431030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zh-CN" sz="3200" dirty="0">
                <a:latin typeface="楷体" panose="02010609060101010101" charset="-122"/>
                <a:ea typeface="楷体" panose="02010609060101010101" charset="-122"/>
              </a:rPr>
              <a:t>第</a:t>
            </a:r>
            <a:r>
              <a:rPr lang="zh-CN" altLang="en-US" sz="3200" dirty="0">
                <a:latin typeface="楷体" panose="02010609060101010101" charset="-122"/>
                <a:ea typeface="楷体" panose="02010609060101010101" charset="-122"/>
              </a:rPr>
              <a:t>一</a:t>
            </a:r>
            <a:r>
              <a:rPr lang="zh-CN" altLang="zh-CN" sz="3200" dirty="0">
                <a:latin typeface="楷体" panose="02010609060101010101" charset="-122"/>
                <a:ea typeface="楷体" panose="02010609060101010101" charset="-122"/>
              </a:rPr>
              <a:t>单元</a:t>
            </a:r>
            <a:endParaRPr lang="zh-CN" altLang="zh-CN" sz="3200" dirty="0">
              <a:latin typeface="楷体" panose="02010609060101010101" charset="-122"/>
              <a:ea typeface="楷体" panose="02010609060101010101" charset="-122"/>
            </a:endParaRPr>
          </a:p>
          <a:p>
            <a:pPr algn="ctr"/>
            <a:r>
              <a:rPr lang="zh-CN" altLang="en-US" sz="5200" dirty="0">
                <a:latin typeface="楷体" panose="02010609060101010101" charset="-122"/>
                <a:ea typeface="楷体" panose="02010609060101010101" charset="-122"/>
              </a:rPr>
              <a:t>鉴赏基础</a:t>
            </a:r>
            <a:endParaRPr lang="zh-CN" altLang="zh-CN" sz="5200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893367" y="1947212"/>
            <a:ext cx="1409671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9900" dirty="0" smtClean="0">
                <a:solidFill>
                  <a:schemeClr val="bg1">
                    <a:lumMod val="65000"/>
                  </a:schemeClr>
                </a:solidFill>
                <a:latin typeface="Blackout" panose="02000806000000020004" pitchFamily="2" charset="0"/>
                <a:ea typeface="禹卫硬笔常规体" panose="02000603000000000000" pitchFamily="2" charset="-122"/>
              </a:rPr>
              <a:t>1</a:t>
            </a:r>
            <a:endParaRPr lang="zh-CN" altLang="en-US" sz="19900" dirty="0">
              <a:solidFill>
                <a:schemeClr val="bg1">
                  <a:lumMod val="65000"/>
                </a:schemeClr>
              </a:solidFill>
              <a:latin typeface="Blackout" panose="02000806000000020004" pitchFamily="2" charset="0"/>
              <a:ea typeface="禹卫硬笔常规体" panose="02000603000000000000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/>
          <p:cNvSpPr/>
          <p:nvPr/>
        </p:nvSpPr>
        <p:spPr>
          <a:xfrm>
            <a:off x="277495" y="219710"/>
            <a:ext cx="11636375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8" name="文本框 7"/>
          <p:cNvSpPr txBox="1"/>
          <p:nvPr>
            <p:custDataLst>
              <p:tags r:id="rId1"/>
            </p:custDataLst>
          </p:nvPr>
        </p:nvSpPr>
        <p:spPr>
          <a:xfrm>
            <a:off x="1068705" y="1722755"/>
            <a:ext cx="10622280" cy="429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200" b="1" dirty="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lt"/>
              </a:rPr>
              <a:t>   </a:t>
            </a:r>
            <a:endParaRPr lang="zh-CN" sz="2200" b="1" dirty="0">
              <a:solidFill>
                <a:srgbClr val="FF0000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  <a:sym typeface="+mn-lt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944245" y="654050"/>
            <a:ext cx="509016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dirty="0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  <a:sym typeface="+mn-lt"/>
              </a:rPr>
              <a:t>二</a:t>
            </a:r>
            <a:r>
              <a:rPr lang="zh-CN" altLang="zh-CN" sz="2600" b="1" dirty="0" smtClean="0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  <a:sym typeface="+mn-lt"/>
              </a:rPr>
              <a:t>、</a:t>
            </a:r>
            <a:r>
              <a:rPr lang="zh-CN" altLang="en-US" sz="2600" b="1" dirty="0" smtClean="0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  <a:sym typeface="+mn-lt"/>
              </a:rPr>
              <a:t>艺术并非复制生活</a:t>
            </a:r>
            <a:endParaRPr lang="zh-CN" altLang="en-US" sz="2600" b="1" dirty="0">
              <a:latin typeface="宋体" panose="02010600030101010101" pitchFamily="2" charset="-122"/>
              <a:ea typeface="宋体" panose="02010600030101010101" pitchFamily="2" charset="-122"/>
              <a:cs typeface="楷体" panose="02010609060101010101" charset="-122"/>
              <a:sym typeface="+mn-lt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4472" y="689454"/>
            <a:ext cx="4917778" cy="54972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文本框 2"/>
          <p:cNvSpPr txBox="1"/>
          <p:nvPr/>
        </p:nvSpPr>
        <p:spPr>
          <a:xfrm>
            <a:off x="3435213" y="4168929"/>
            <a:ext cx="3216728" cy="216982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>
                <a:latin typeface="楷体" panose="02010609060101010101" charset="-122"/>
                <a:ea typeface="楷体" panose="02010609060101010101" charset="-122"/>
              </a:defRPr>
            </a:lvl1pPr>
          </a:lstStyle>
          <a:p>
            <a:r>
              <a:rPr lang="zh-CN" altLang="en-US" dirty="0"/>
              <a:t>名称：转战陕北</a:t>
            </a:r>
            <a:endParaRPr lang="zh-CN" altLang="en-US" dirty="0"/>
          </a:p>
          <a:p>
            <a:r>
              <a:rPr lang="zh-CN" altLang="en-US" dirty="0"/>
              <a:t>作者：石鲁</a:t>
            </a:r>
            <a:endParaRPr lang="zh-CN" altLang="en-US" dirty="0"/>
          </a:p>
          <a:p>
            <a:r>
              <a:rPr lang="zh-CN" altLang="en-US" dirty="0"/>
              <a:t>年代：</a:t>
            </a:r>
            <a:r>
              <a:rPr lang="en-US" altLang="zh-CN" dirty="0"/>
              <a:t>1959</a:t>
            </a:r>
            <a:r>
              <a:rPr lang="zh-CN" altLang="en-US" dirty="0"/>
              <a:t>年</a:t>
            </a:r>
            <a:endParaRPr lang="zh-CN" altLang="en-US" dirty="0"/>
          </a:p>
          <a:p>
            <a:r>
              <a:rPr lang="zh-CN" altLang="en-US" dirty="0"/>
              <a:t>类别：纸本设色</a:t>
            </a:r>
            <a:endParaRPr lang="zh-CN" altLang="en-US" dirty="0"/>
          </a:p>
          <a:p>
            <a:r>
              <a:rPr lang="zh-CN" altLang="en-US" dirty="0"/>
              <a:t>现藏位置：中国国家博物馆</a:t>
            </a:r>
            <a:endParaRPr lang="zh-CN" alt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944245" y="1420666"/>
            <a:ext cx="4828607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indent="457200">
              <a:lnSpc>
                <a:spcPct val="130000"/>
              </a:lnSpc>
              <a:defRPr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defRPr>
            </a:lvl1pPr>
          </a:lstStyle>
          <a:p>
            <a:r>
              <a:rPr lang="zh-CN" altLang="en-US" dirty="0"/>
              <a:t>艺术不是现实生活的翻版。毛泽东的</a:t>
            </a:r>
            <a:r>
              <a:rPr lang="en-US" altLang="zh-CN" dirty="0"/>
              <a:t>《</a:t>
            </a:r>
            <a:r>
              <a:rPr lang="zh-CN" altLang="en-US" dirty="0"/>
              <a:t>在延安文艺座谈会上的讲话</a:t>
            </a:r>
            <a:r>
              <a:rPr lang="en-US" altLang="zh-CN" dirty="0"/>
              <a:t>》</a:t>
            </a:r>
            <a:r>
              <a:rPr lang="zh-CN" altLang="en-US" dirty="0"/>
              <a:t>还指出：“文艺作品中反映出来的生活却可以而且应该比普通的实际生活更高，更强烈，更有集中性，更典型，更理想，因此就更带普遍性。”</a:t>
            </a:r>
            <a:endParaRPr lang="zh-CN" altLang="en-US" dirty="0"/>
          </a:p>
        </p:txBody>
      </p:sp>
      <p:sp>
        <p:nvSpPr>
          <p:cNvPr id="12" name="文本框 11"/>
          <p:cNvSpPr txBox="1"/>
          <p:nvPr/>
        </p:nvSpPr>
        <p:spPr>
          <a:xfrm>
            <a:off x="3489325" y="3751593"/>
            <a:ext cx="19098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>
                <a:latin typeface="楷体" panose="02010609060101010101" charset="-122"/>
                <a:ea typeface="楷体" panose="02010609060101010101" charset="-122"/>
              </a:rPr>
              <a:t>赏 名作</a:t>
            </a:r>
            <a:endParaRPr lang="zh-CN" altLang="en-US" sz="2400" dirty="0">
              <a:latin typeface="楷体" panose="02010609060101010101" charset="-122"/>
              <a:ea typeface="楷体" panose="02010609060101010101" charset="-122"/>
            </a:endParaRP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277495" y="219710"/>
            <a:ext cx="11636375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5065078" y="1367063"/>
            <a:ext cx="6848792" cy="1534108"/>
          </a:xfrm>
          <a:prstGeom prst="rect">
            <a:avLst/>
          </a:prstGeom>
          <a:solidFill>
            <a:srgbClr val="578F83">
              <a:alpha val="5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" name="组合 7"/>
          <p:cNvGrpSpPr/>
          <p:nvPr/>
        </p:nvGrpSpPr>
        <p:grpSpPr>
          <a:xfrm>
            <a:off x="5065078" y="683023"/>
            <a:ext cx="6702425" cy="1958340"/>
            <a:chOff x="10268" y="5725"/>
            <a:chExt cx="10555" cy="3084"/>
          </a:xfrm>
        </p:grpSpPr>
        <p:sp>
          <p:nvSpPr>
            <p:cNvPr id="5" name="文本框 4"/>
            <p:cNvSpPr txBox="1"/>
            <p:nvPr/>
          </p:nvSpPr>
          <p:spPr>
            <a:xfrm>
              <a:off x="10626" y="7211"/>
              <a:ext cx="10197" cy="159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indent="457200" algn="just">
                <a:buClrTx/>
                <a:buSzTx/>
                <a:buNone/>
              </a:pPr>
              <a:r>
                <a:rPr lang="zh-CN" altLang="en-US" sz="2000" b="1" dirty="0">
                  <a:latin typeface="仿宋" panose="02010609060101010101" charset="-122"/>
                  <a:ea typeface="仿宋" panose="02010609060101010101" charset="-122"/>
                  <a:cs typeface="仿宋" panose="02010609060101010101" charset="-122"/>
                </a:rPr>
                <a:t>石鲁创作的</a:t>
              </a:r>
              <a:r>
                <a:rPr lang="en-US" altLang="zh-CN" sz="2000" b="1" dirty="0">
                  <a:latin typeface="仿宋" panose="02010609060101010101" charset="-122"/>
                  <a:ea typeface="仿宋" panose="02010609060101010101" charset="-122"/>
                  <a:cs typeface="仿宋" panose="02010609060101010101" charset="-122"/>
                </a:rPr>
                <a:t>《</a:t>
              </a:r>
              <a:r>
                <a:rPr lang="zh-CN" altLang="en-US" sz="2000" b="1" dirty="0">
                  <a:latin typeface="仿宋" panose="02010609060101010101" charset="-122"/>
                  <a:ea typeface="仿宋" panose="02010609060101010101" charset="-122"/>
                  <a:cs typeface="仿宋" panose="02010609060101010101" charset="-122"/>
                </a:rPr>
                <a:t>转战陕北</a:t>
              </a:r>
              <a:r>
                <a:rPr lang="en-US" altLang="zh-CN" sz="2000" b="1" dirty="0">
                  <a:latin typeface="仿宋" panose="02010609060101010101" charset="-122"/>
                  <a:ea typeface="仿宋" panose="02010609060101010101" charset="-122"/>
                  <a:cs typeface="仿宋" panose="02010609060101010101" charset="-122"/>
                </a:rPr>
                <a:t>》</a:t>
              </a:r>
              <a:r>
                <a:rPr lang="zh-CN" altLang="en-US" sz="2000" b="1" dirty="0">
                  <a:latin typeface="仿宋" panose="02010609060101010101" charset="-122"/>
                  <a:ea typeface="仿宋" panose="02010609060101010101" charset="-122"/>
                  <a:cs typeface="仿宋" panose="02010609060101010101" charset="-122"/>
                </a:rPr>
                <a:t>取材于中国革命时期的重大历史事件。查阅相关资料，谈一谈这幅画作表现了怎样的情节，尝试解释作者为什么要创作这幅作品。</a:t>
              </a:r>
              <a:endParaRPr sz="2000" b="1" dirty="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endParaRPr>
            </a:p>
          </p:txBody>
        </p:sp>
        <p:sp>
          <p:nvSpPr>
            <p:cNvPr id="6" name="文本框 5" descr="7b0a2020202022776f7264617274223a20227b5c2269645c223a32353030323237362c5c227469645c223a31333631327d220a7d0a"/>
            <p:cNvSpPr txBox="1"/>
            <p:nvPr/>
          </p:nvSpPr>
          <p:spPr>
            <a:xfrm>
              <a:off x="10268" y="5725"/>
              <a:ext cx="3382" cy="10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t">
              <a:noAutofit/>
              <a:scene3d>
                <a:camera prst="orthographicFront"/>
                <a:lightRig rig="threePt" dir="t"/>
              </a:scene3d>
            </a:bodyPr>
            <a:lstStyle/>
            <a:p>
              <a:pPr algn="l">
                <a:buClrTx/>
                <a:buSzTx/>
                <a:buNone/>
              </a:pPr>
              <a:r>
                <a:rPr lang="zh-CN" sz="3600" dirty="0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汉仪力量黑简" panose="00020600040101010101" charset="-122"/>
                  <a:ea typeface="汉仪力量黑简" panose="00020600040101010101" charset="-122"/>
                  <a:cs typeface="仿宋" panose="02010609060101010101" charset="-122"/>
                </a:rPr>
                <a:t>思考</a:t>
              </a:r>
              <a:endParaRPr lang="zh-CN" sz="360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汉仪力量黑简" panose="00020600040101010101" charset="-122"/>
                <a:ea typeface="汉仪力量黑简" panose="00020600040101010101" charset="-122"/>
                <a:cs typeface="仿宋" panose="02010609060101010101" charset="-122"/>
              </a:endParaRPr>
            </a:p>
          </p:txBody>
        </p: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713" y="543958"/>
            <a:ext cx="3542610" cy="5359002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5065078" y="4297518"/>
            <a:ext cx="3145709" cy="175323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>
                <a:latin typeface="楷体" panose="02010609060101010101" charset="-122"/>
                <a:ea typeface="楷体" panose="02010609060101010101" charset="-122"/>
              </a:defRPr>
            </a:lvl1pPr>
          </a:lstStyle>
          <a:p>
            <a:r>
              <a:rPr lang="zh-CN" altLang="en-US" dirty="0"/>
              <a:t>石鲁的另一幅作品</a:t>
            </a:r>
            <a:r>
              <a:rPr lang="en-US" altLang="zh-CN" dirty="0"/>
              <a:t>《</a:t>
            </a:r>
            <a:r>
              <a:rPr lang="zh-CN" altLang="en-US" dirty="0"/>
              <a:t>东渡</a:t>
            </a:r>
            <a:r>
              <a:rPr lang="en-US" altLang="zh-CN" dirty="0"/>
              <a:t>》</a:t>
            </a:r>
            <a:r>
              <a:rPr lang="zh-CN" altLang="en-US" dirty="0"/>
              <a:t>用中国画的手法生动地表现了奔腾的河水和人物的肌肉骨骼，表现力相当震撼。</a:t>
            </a:r>
            <a:endParaRPr lang="zh-CN" altLang="en-US" dirty="0"/>
          </a:p>
        </p:txBody>
      </p:sp>
    </p:spTree>
  </p:cSld>
  <p:clrMapOvr>
    <a:masterClrMapping/>
  </p:clrMapOvr>
  <p:transition spd="med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1541780"/>
            <a:ext cx="7772400" cy="2894965"/>
          </a:xfrm>
          <a:prstGeom prst="rect">
            <a:avLst/>
          </a:prstGeom>
          <a:solidFill>
            <a:srgbClr val="334D78">
              <a:alpha val="8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2" name="文本框 11"/>
          <p:cNvSpPr txBox="1"/>
          <p:nvPr>
            <p:custDataLst>
              <p:tags r:id="rId1"/>
            </p:custDataLst>
          </p:nvPr>
        </p:nvSpPr>
        <p:spPr>
          <a:xfrm>
            <a:off x="1047749" y="2099310"/>
            <a:ext cx="6462003" cy="216725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indent="457200"/>
            <a:r>
              <a:rPr lang="zh-CN" altLang="en-US" sz="2400" dirty="0">
                <a:solidFill>
                  <a:schemeClr val="bg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本课着重探讨美术作品的创作过程，主要目的是深入理解美术作品与生活之间的辩证关系，以及两位杰出画家对待现实生活的态度，从而更好地鉴赏美术作品。</a:t>
            </a:r>
            <a:endParaRPr lang="zh-CN" sz="2400" dirty="0">
              <a:solidFill>
                <a:schemeClr val="bg1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sp>
        <p:nvSpPr>
          <p:cNvPr id="6" name="文本框 5" descr="7b0a2020202022776f7264617274223a20227b5c2269645c223a32353030323237362c5c227469645c223a31333631327d220a7d0a"/>
          <p:cNvSpPr txBox="1"/>
          <p:nvPr>
            <p:custDataLst>
              <p:tags r:id="rId2"/>
            </p:custDataLst>
          </p:nvPr>
        </p:nvSpPr>
        <p:spPr>
          <a:xfrm>
            <a:off x="95885" y="1688465"/>
            <a:ext cx="1329055" cy="68389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lstStyle/>
          <a:p>
            <a:pPr algn="l">
              <a:buClrTx/>
              <a:buSzTx/>
              <a:buNone/>
            </a:pPr>
            <a:r>
              <a:rPr lang="zh-CN" sz="3600">
                <a:ln w="13462">
                  <a:solidFill>
                    <a:sysClr val="windowText" lastClr="000000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汉仪力量黑简" panose="00020600040101010101" charset="-122"/>
                <a:ea typeface="汉仪力量黑简" panose="00020600040101010101" charset="-122"/>
                <a:cs typeface="仿宋" panose="02010609060101010101" charset="-122"/>
              </a:rPr>
              <a:t>小结</a:t>
            </a:r>
            <a:endParaRPr lang="zh-CN" sz="3600">
              <a:ln w="13462">
                <a:solidFill>
                  <a:sysClr val="windowText" lastClr="000000"/>
                </a:solidFill>
                <a:prstDash val="solid"/>
              </a:ln>
              <a:solidFill>
                <a:srgbClr val="FFFF00"/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汉仪力量黑简" panose="00020600040101010101" charset="-122"/>
              <a:ea typeface="汉仪力量黑简" panose="00020600040101010101" charset="-122"/>
              <a:cs typeface="仿宋" panose="02010609060101010101" charset="-122"/>
            </a:endParaRPr>
          </a:p>
        </p:txBody>
      </p:sp>
    </p:spTree>
  </p:cSld>
  <p:clrMapOvr>
    <a:masterClrMapping/>
  </p:clrMapOvr>
  <p:transition spd="med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791845" y="2009775"/>
            <a:ext cx="10607675" cy="2265680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2146681" y="2635250"/>
            <a:ext cx="78447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zh-CN" sz="6000" dirty="0" smtClean="0">
                <a:latin typeface="楷体" panose="02010609060101010101" charset="-122"/>
                <a:ea typeface="楷体" panose="02010609060101010101" charset="-122"/>
              </a:rPr>
              <a:t>第</a:t>
            </a:r>
            <a:r>
              <a:rPr lang="en-US" altLang="zh-CN" sz="6000" dirty="0" smtClean="0">
                <a:latin typeface="楷体" panose="02010609060101010101" charset="-122"/>
                <a:ea typeface="楷体" panose="02010609060101010101" charset="-122"/>
              </a:rPr>
              <a:t>2</a:t>
            </a:r>
            <a:r>
              <a:rPr lang="zh-CN" altLang="en-US" sz="6000" dirty="0" smtClean="0">
                <a:latin typeface="楷体" panose="02010609060101010101" charset="-122"/>
                <a:ea typeface="楷体" panose="02010609060101010101" charset="-122"/>
              </a:rPr>
              <a:t>课 美术</a:t>
            </a:r>
            <a:r>
              <a:rPr lang="zh-CN" altLang="en-US" sz="6000" dirty="0">
                <a:latin typeface="楷体" panose="02010609060101010101" charset="-122"/>
                <a:ea typeface="楷体" panose="02010609060101010101" charset="-122"/>
              </a:rPr>
              <a:t>作品的创作</a:t>
            </a:r>
            <a:endParaRPr lang="zh-CN" altLang="zh-CN" sz="6000" dirty="0">
              <a:latin typeface="楷体" panose="02010609060101010101" charset="-122"/>
              <a:ea typeface="楷体" panose="02010609060101010101" charset="-122"/>
            </a:endParaRP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247650"/>
            <a:ext cx="9115425" cy="6354445"/>
          </a:xfrm>
          <a:prstGeom prst="rect">
            <a:avLst/>
          </a:prstGeom>
          <a:solidFill>
            <a:srgbClr val="FFFFFF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" name="矩形 4"/>
          <p:cNvSpPr/>
          <p:nvPr>
            <p:custDataLst>
              <p:tags r:id="rId1"/>
            </p:custDataLst>
          </p:nvPr>
        </p:nvSpPr>
        <p:spPr>
          <a:xfrm>
            <a:off x="1675130" y="830580"/>
            <a:ext cx="7291070" cy="343281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2978150" y="1231900"/>
            <a:ext cx="5850890" cy="2943860"/>
            <a:chOff x="5375" y="3598"/>
            <a:chExt cx="8451" cy="3604"/>
          </a:xfrm>
          <a:solidFill>
            <a:srgbClr val="536276"/>
          </a:solidFill>
        </p:grpSpPr>
        <p:sp>
          <p:nvSpPr>
            <p:cNvPr id="16" name="Rectangle 14"/>
            <p:cNvSpPr>
              <a:spLocks noChangeArrowheads="1"/>
            </p:cNvSpPr>
            <p:nvPr>
              <p:custDataLst>
                <p:tags r:id="rId2"/>
              </p:custDataLst>
            </p:nvPr>
          </p:nvSpPr>
          <p:spPr bwMode="auto">
            <a:xfrm>
              <a:off x="7267" y="3653"/>
              <a:ext cx="6204" cy="6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" name="Freeform 6"/>
            <p:cNvSpPr>
              <a:spLocks noEditPoints="1"/>
            </p:cNvSpPr>
            <p:nvPr>
              <p:custDataLst>
                <p:tags r:id="rId3"/>
              </p:custDataLst>
            </p:nvPr>
          </p:nvSpPr>
          <p:spPr bwMode="auto">
            <a:xfrm>
              <a:off x="6043" y="3598"/>
              <a:ext cx="155" cy="155"/>
            </a:xfrm>
            <a:custGeom>
              <a:avLst/>
              <a:gdLst>
                <a:gd name="T0" fmla="*/ 11 w 23"/>
                <a:gd name="T1" fmla="*/ 23 h 23"/>
                <a:gd name="T2" fmla="*/ 0 w 23"/>
                <a:gd name="T3" fmla="*/ 11 h 23"/>
                <a:gd name="T4" fmla="*/ 11 w 23"/>
                <a:gd name="T5" fmla="*/ 0 h 23"/>
                <a:gd name="T6" fmla="*/ 23 w 23"/>
                <a:gd name="T7" fmla="*/ 11 h 23"/>
                <a:gd name="T8" fmla="*/ 11 w 23"/>
                <a:gd name="T9" fmla="*/ 23 h 23"/>
                <a:gd name="T10" fmla="*/ 11 w 23"/>
                <a:gd name="T11" fmla="*/ 8 h 23"/>
                <a:gd name="T12" fmla="*/ 8 w 23"/>
                <a:gd name="T13" fmla="*/ 11 h 23"/>
                <a:gd name="T14" fmla="*/ 11 w 23"/>
                <a:gd name="T15" fmla="*/ 15 h 23"/>
                <a:gd name="T16" fmla="*/ 15 w 23"/>
                <a:gd name="T17" fmla="*/ 11 h 23"/>
                <a:gd name="T18" fmla="*/ 11 w 23"/>
                <a:gd name="T19" fmla="*/ 8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8" y="0"/>
                    <a:pt x="23" y="5"/>
                    <a:pt x="23" y="11"/>
                  </a:cubicBezTo>
                  <a:cubicBezTo>
                    <a:pt x="23" y="18"/>
                    <a:pt x="18" y="23"/>
                    <a:pt x="11" y="23"/>
                  </a:cubicBezTo>
                  <a:close/>
                  <a:moveTo>
                    <a:pt x="11" y="8"/>
                  </a:moveTo>
                  <a:cubicBezTo>
                    <a:pt x="9" y="8"/>
                    <a:pt x="8" y="9"/>
                    <a:pt x="8" y="11"/>
                  </a:cubicBezTo>
                  <a:cubicBezTo>
                    <a:pt x="8" y="13"/>
                    <a:pt x="9" y="15"/>
                    <a:pt x="11" y="15"/>
                  </a:cubicBezTo>
                  <a:cubicBezTo>
                    <a:pt x="14" y="15"/>
                    <a:pt x="15" y="13"/>
                    <a:pt x="15" y="11"/>
                  </a:cubicBezTo>
                  <a:cubicBezTo>
                    <a:pt x="15" y="9"/>
                    <a:pt x="14" y="8"/>
                    <a:pt x="11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" name="Freeform 7"/>
            <p:cNvSpPr>
              <a:spLocks noEditPoints="1"/>
            </p:cNvSpPr>
            <p:nvPr>
              <p:custDataLst>
                <p:tags r:id="rId4"/>
              </p:custDataLst>
            </p:nvPr>
          </p:nvSpPr>
          <p:spPr bwMode="auto">
            <a:xfrm>
              <a:off x="6259" y="3598"/>
              <a:ext cx="160" cy="155"/>
            </a:xfrm>
            <a:custGeom>
              <a:avLst/>
              <a:gdLst>
                <a:gd name="T0" fmla="*/ 12 w 24"/>
                <a:gd name="T1" fmla="*/ 23 h 23"/>
                <a:gd name="T2" fmla="*/ 0 w 24"/>
                <a:gd name="T3" fmla="*/ 11 h 23"/>
                <a:gd name="T4" fmla="*/ 12 w 24"/>
                <a:gd name="T5" fmla="*/ 0 h 23"/>
                <a:gd name="T6" fmla="*/ 24 w 24"/>
                <a:gd name="T7" fmla="*/ 11 h 23"/>
                <a:gd name="T8" fmla="*/ 12 w 24"/>
                <a:gd name="T9" fmla="*/ 23 h 23"/>
                <a:gd name="T10" fmla="*/ 12 w 24"/>
                <a:gd name="T11" fmla="*/ 8 h 23"/>
                <a:gd name="T12" fmla="*/ 8 w 24"/>
                <a:gd name="T13" fmla="*/ 11 h 23"/>
                <a:gd name="T14" fmla="*/ 12 w 24"/>
                <a:gd name="T15" fmla="*/ 15 h 23"/>
                <a:gd name="T16" fmla="*/ 16 w 24"/>
                <a:gd name="T17" fmla="*/ 11 h 23"/>
                <a:gd name="T18" fmla="*/ 12 w 24"/>
                <a:gd name="T19" fmla="*/ 8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" h="23">
                  <a:moveTo>
                    <a:pt x="12" y="23"/>
                  </a:moveTo>
                  <a:cubicBezTo>
                    <a:pt x="6" y="23"/>
                    <a:pt x="0" y="18"/>
                    <a:pt x="0" y="11"/>
                  </a:cubicBezTo>
                  <a:cubicBezTo>
                    <a:pt x="0" y="5"/>
                    <a:pt x="6" y="0"/>
                    <a:pt x="12" y="0"/>
                  </a:cubicBezTo>
                  <a:cubicBezTo>
                    <a:pt x="19" y="0"/>
                    <a:pt x="24" y="5"/>
                    <a:pt x="24" y="11"/>
                  </a:cubicBezTo>
                  <a:cubicBezTo>
                    <a:pt x="24" y="18"/>
                    <a:pt x="19" y="23"/>
                    <a:pt x="12" y="23"/>
                  </a:cubicBezTo>
                  <a:close/>
                  <a:moveTo>
                    <a:pt x="12" y="8"/>
                  </a:moveTo>
                  <a:cubicBezTo>
                    <a:pt x="10" y="8"/>
                    <a:pt x="8" y="9"/>
                    <a:pt x="8" y="11"/>
                  </a:cubicBezTo>
                  <a:cubicBezTo>
                    <a:pt x="8" y="13"/>
                    <a:pt x="10" y="15"/>
                    <a:pt x="12" y="15"/>
                  </a:cubicBezTo>
                  <a:cubicBezTo>
                    <a:pt x="14" y="15"/>
                    <a:pt x="16" y="13"/>
                    <a:pt x="16" y="11"/>
                  </a:cubicBezTo>
                  <a:cubicBezTo>
                    <a:pt x="16" y="9"/>
                    <a:pt x="14" y="8"/>
                    <a:pt x="12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0" name="Freeform 8"/>
            <p:cNvSpPr>
              <a:spLocks noEditPoints="1"/>
            </p:cNvSpPr>
            <p:nvPr>
              <p:custDataLst>
                <p:tags r:id="rId5"/>
              </p:custDataLst>
            </p:nvPr>
          </p:nvSpPr>
          <p:spPr bwMode="auto">
            <a:xfrm>
              <a:off x="6479" y="3598"/>
              <a:ext cx="160" cy="155"/>
            </a:xfrm>
            <a:custGeom>
              <a:avLst/>
              <a:gdLst>
                <a:gd name="T0" fmla="*/ 12 w 24"/>
                <a:gd name="T1" fmla="*/ 23 h 23"/>
                <a:gd name="T2" fmla="*/ 0 w 24"/>
                <a:gd name="T3" fmla="*/ 11 h 23"/>
                <a:gd name="T4" fmla="*/ 12 w 24"/>
                <a:gd name="T5" fmla="*/ 0 h 23"/>
                <a:gd name="T6" fmla="*/ 24 w 24"/>
                <a:gd name="T7" fmla="*/ 11 h 23"/>
                <a:gd name="T8" fmla="*/ 12 w 24"/>
                <a:gd name="T9" fmla="*/ 23 h 23"/>
                <a:gd name="T10" fmla="*/ 12 w 24"/>
                <a:gd name="T11" fmla="*/ 8 h 23"/>
                <a:gd name="T12" fmla="*/ 8 w 24"/>
                <a:gd name="T13" fmla="*/ 11 h 23"/>
                <a:gd name="T14" fmla="*/ 12 w 24"/>
                <a:gd name="T15" fmla="*/ 15 h 23"/>
                <a:gd name="T16" fmla="*/ 16 w 24"/>
                <a:gd name="T17" fmla="*/ 11 h 23"/>
                <a:gd name="T18" fmla="*/ 12 w 24"/>
                <a:gd name="T19" fmla="*/ 8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" h="23">
                  <a:moveTo>
                    <a:pt x="12" y="23"/>
                  </a:moveTo>
                  <a:cubicBezTo>
                    <a:pt x="5" y="23"/>
                    <a:pt x="0" y="18"/>
                    <a:pt x="0" y="11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4" y="5"/>
                    <a:pt x="24" y="11"/>
                  </a:cubicBezTo>
                  <a:cubicBezTo>
                    <a:pt x="24" y="18"/>
                    <a:pt x="18" y="23"/>
                    <a:pt x="12" y="23"/>
                  </a:cubicBezTo>
                  <a:close/>
                  <a:moveTo>
                    <a:pt x="12" y="8"/>
                  </a:moveTo>
                  <a:cubicBezTo>
                    <a:pt x="10" y="8"/>
                    <a:pt x="8" y="9"/>
                    <a:pt x="8" y="11"/>
                  </a:cubicBezTo>
                  <a:cubicBezTo>
                    <a:pt x="8" y="13"/>
                    <a:pt x="10" y="15"/>
                    <a:pt x="12" y="15"/>
                  </a:cubicBezTo>
                  <a:cubicBezTo>
                    <a:pt x="14" y="15"/>
                    <a:pt x="16" y="13"/>
                    <a:pt x="16" y="11"/>
                  </a:cubicBezTo>
                  <a:cubicBezTo>
                    <a:pt x="16" y="9"/>
                    <a:pt x="14" y="8"/>
                    <a:pt x="12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1" name="Freeform 9"/>
            <p:cNvSpPr>
              <a:spLocks noEditPoints="1"/>
            </p:cNvSpPr>
            <p:nvPr>
              <p:custDataLst>
                <p:tags r:id="rId6"/>
              </p:custDataLst>
            </p:nvPr>
          </p:nvSpPr>
          <p:spPr bwMode="auto">
            <a:xfrm>
              <a:off x="6699" y="3598"/>
              <a:ext cx="153" cy="155"/>
            </a:xfrm>
            <a:custGeom>
              <a:avLst/>
              <a:gdLst>
                <a:gd name="T0" fmla="*/ 12 w 23"/>
                <a:gd name="T1" fmla="*/ 23 h 23"/>
                <a:gd name="T2" fmla="*/ 0 w 23"/>
                <a:gd name="T3" fmla="*/ 11 h 23"/>
                <a:gd name="T4" fmla="*/ 12 w 23"/>
                <a:gd name="T5" fmla="*/ 0 h 23"/>
                <a:gd name="T6" fmla="*/ 23 w 23"/>
                <a:gd name="T7" fmla="*/ 11 h 23"/>
                <a:gd name="T8" fmla="*/ 12 w 23"/>
                <a:gd name="T9" fmla="*/ 23 h 23"/>
                <a:gd name="T10" fmla="*/ 12 w 23"/>
                <a:gd name="T11" fmla="*/ 8 h 23"/>
                <a:gd name="T12" fmla="*/ 8 w 23"/>
                <a:gd name="T13" fmla="*/ 11 h 23"/>
                <a:gd name="T14" fmla="*/ 12 w 23"/>
                <a:gd name="T15" fmla="*/ 15 h 23"/>
                <a:gd name="T16" fmla="*/ 15 w 23"/>
                <a:gd name="T17" fmla="*/ 11 h 23"/>
                <a:gd name="T18" fmla="*/ 12 w 23"/>
                <a:gd name="T19" fmla="*/ 8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1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1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8"/>
                  </a:moveTo>
                  <a:cubicBezTo>
                    <a:pt x="9" y="8"/>
                    <a:pt x="8" y="9"/>
                    <a:pt x="8" y="11"/>
                  </a:cubicBezTo>
                  <a:cubicBezTo>
                    <a:pt x="8" y="13"/>
                    <a:pt x="9" y="15"/>
                    <a:pt x="12" y="15"/>
                  </a:cubicBezTo>
                  <a:cubicBezTo>
                    <a:pt x="14" y="15"/>
                    <a:pt x="15" y="13"/>
                    <a:pt x="15" y="11"/>
                  </a:cubicBezTo>
                  <a:cubicBezTo>
                    <a:pt x="15" y="9"/>
                    <a:pt x="14" y="8"/>
                    <a:pt x="12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2" name="Freeform 10"/>
            <p:cNvSpPr>
              <a:spLocks noEditPoints="1"/>
            </p:cNvSpPr>
            <p:nvPr>
              <p:custDataLst>
                <p:tags r:id="rId7"/>
              </p:custDataLst>
            </p:nvPr>
          </p:nvSpPr>
          <p:spPr bwMode="auto">
            <a:xfrm>
              <a:off x="6919" y="3598"/>
              <a:ext cx="155" cy="155"/>
            </a:xfrm>
            <a:custGeom>
              <a:avLst/>
              <a:gdLst>
                <a:gd name="T0" fmla="*/ 11 w 23"/>
                <a:gd name="T1" fmla="*/ 23 h 23"/>
                <a:gd name="T2" fmla="*/ 0 w 23"/>
                <a:gd name="T3" fmla="*/ 11 h 23"/>
                <a:gd name="T4" fmla="*/ 11 w 23"/>
                <a:gd name="T5" fmla="*/ 0 h 23"/>
                <a:gd name="T6" fmla="*/ 23 w 23"/>
                <a:gd name="T7" fmla="*/ 11 h 23"/>
                <a:gd name="T8" fmla="*/ 11 w 23"/>
                <a:gd name="T9" fmla="*/ 23 h 23"/>
                <a:gd name="T10" fmla="*/ 11 w 23"/>
                <a:gd name="T11" fmla="*/ 8 h 23"/>
                <a:gd name="T12" fmla="*/ 8 w 23"/>
                <a:gd name="T13" fmla="*/ 11 h 23"/>
                <a:gd name="T14" fmla="*/ 11 w 23"/>
                <a:gd name="T15" fmla="*/ 15 h 23"/>
                <a:gd name="T16" fmla="*/ 15 w 23"/>
                <a:gd name="T17" fmla="*/ 11 h 23"/>
                <a:gd name="T18" fmla="*/ 11 w 23"/>
                <a:gd name="T19" fmla="*/ 8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8" y="0"/>
                    <a:pt x="23" y="5"/>
                    <a:pt x="23" y="11"/>
                  </a:cubicBezTo>
                  <a:cubicBezTo>
                    <a:pt x="23" y="18"/>
                    <a:pt x="18" y="23"/>
                    <a:pt x="11" y="23"/>
                  </a:cubicBezTo>
                  <a:close/>
                  <a:moveTo>
                    <a:pt x="11" y="8"/>
                  </a:moveTo>
                  <a:cubicBezTo>
                    <a:pt x="9" y="8"/>
                    <a:pt x="8" y="9"/>
                    <a:pt x="8" y="11"/>
                  </a:cubicBezTo>
                  <a:cubicBezTo>
                    <a:pt x="8" y="13"/>
                    <a:pt x="9" y="15"/>
                    <a:pt x="11" y="15"/>
                  </a:cubicBezTo>
                  <a:cubicBezTo>
                    <a:pt x="13" y="15"/>
                    <a:pt x="15" y="13"/>
                    <a:pt x="15" y="11"/>
                  </a:cubicBezTo>
                  <a:cubicBezTo>
                    <a:pt x="15" y="9"/>
                    <a:pt x="13" y="8"/>
                    <a:pt x="11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3" name="Freeform 11"/>
            <p:cNvSpPr>
              <a:spLocks noEditPoints="1"/>
            </p:cNvSpPr>
            <p:nvPr>
              <p:custDataLst>
                <p:tags r:id="rId8"/>
              </p:custDataLst>
            </p:nvPr>
          </p:nvSpPr>
          <p:spPr bwMode="auto">
            <a:xfrm>
              <a:off x="7135" y="3598"/>
              <a:ext cx="160" cy="155"/>
            </a:xfrm>
            <a:custGeom>
              <a:avLst/>
              <a:gdLst>
                <a:gd name="T0" fmla="*/ 12 w 24"/>
                <a:gd name="T1" fmla="*/ 23 h 23"/>
                <a:gd name="T2" fmla="*/ 0 w 24"/>
                <a:gd name="T3" fmla="*/ 11 h 23"/>
                <a:gd name="T4" fmla="*/ 12 w 24"/>
                <a:gd name="T5" fmla="*/ 0 h 23"/>
                <a:gd name="T6" fmla="*/ 24 w 24"/>
                <a:gd name="T7" fmla="*/ 11 h 23"/>
                <a:gd name="T8" fmla="*/ 12 w 24"/>
                <a:gd name="T9" fmla="*/ 23 h 23"/>
                <a:gd name="T10" fmla="*/ 12 w 24"/>
                <a:gd name="T11" fmla="*/ 8 h 23"/>
                <a:gd name="T12" fmla="*/ 8 w 24"/>
                <a:gd name="T13" fmla="*/ 11 h 23"/>
                <a:gd name="T14" fmla="*/ 12 w 24"/>
                <a:gd name="T15" fmla="*/ 15 h 23"/>
                <a:gd name="T16" fmla="*/ 16 w 24"/>
                <a:gd name="T17" fmla="*/ 11 h 23"/>
                <a:gd name="T18" fmla="*/ 12 w 24"/>
                <a:gd name="T19" fmla="*/ 8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" h="23">
                  <a:moveTo>
                    <a:pt x="12" y="23"/>
                  </a:moveTo>
                  <a:cubicBezTo>
                    <a:pt x="5" y="23"/>
                    <a:pt x="0" y="18"/>
                    <a:pt x="0" y="11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4" y="5"/>
                    <a:pt x="24" y="11"/>
                  </a:cubicBezTo>
                  <a:cubicBezTo>
                    <a:pt x="24" y="18"/>
                    <a:pt x="18" y="23"/>
                    <a:pt x="12" y="23"/>
                  </a:cubicBezTo>
                  <a:close/>
                  <a:moveTo>
                    <a:pt x="12" y="8"/>
                  </a:moveTo>
                  <a:cubicBezTo>
                    <a:pt x="10" y="8"/>
                    <a:pt x="8" y="9"/>
                    <a:pt x="8" y="11"/>
                  </a:cubicBezTo>
                  <a:cubicBezTo>
                    <a:pt x="8" y="13"/>
                    <a:pt x="10" y="15"/>
                    <a:pt x="12" y="15"/>
                  </a:cubicBezTo>
                  <a:cubicBezTo>
                    <a:pt x="14" y="15"/>
                    <a:pt x="16" y="13"/>
                    <a:pt x="16" y="11"/>
                  </a:cubicBezTo>
                  <a:cubicBezTo>
                    <a:pt x="16" y="9"/>
                    <a:pt x="14" y="8"/>
                    <a:pt x="12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4" name="Freeform 12"/>
            <p:cNvSpPr/>
            <p:nvPr>
              <p:custDataLst>
                <p:tags r:id="rId9"/>
              </p:custDataLst>
            </p:nvPr>
          </p:nvSpPr>
          <p:spPr bwMode="auto">
            <a:xfrm>
              <a:off x="5375" y="3653"/>
              <a:ext cx="400" cy="3489"/>
            </a:xfrm>
            <a:custGeom>
              <a:avLst/>
              <a:gdLst>
                <a:gd name="T0" fmla="*/ 27 w 160"/>
                <a:gd name="T1" fmla="*/ 1394 h 1394"/>
                <a:gd name="T2" fmla="*/ 0 w 160"/>
                <a:gd name="T3" fmla="*/ 1394 h 1394"/>
                <a:gd name="T4" fmla="*/ 0 w 160"/>
                <a:gd name="T5" fmla="*/ 0 h 1394"/>
                <a:gd name="T6" fmla="*/ 160 w 160"/>
                <a:gd name="T7" fmla="*/ 0 h 1394"/>
                <a:gd name="T8" fmla="*/ 160 w 160"/>
                <a:gd name="T9" fmla="*/ 24 h 1394"/>
                <a:gd name="T10" fmla="*/ 27 w 160"/>
                <a:gd name="T11" fmla="*/ 24 h 1394"/>
                <a:gd name="T12" fmla="*/ 27 w 160"/>
                <a:gd name="T13" fmla="*/ 1394 h 1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0" h="1394">
                  <a:moveTo>
                    <a:pt x="27" y="1394"/>
                  </a:moveTo>
                  <a:lnTo>
                    <a:pt x="0" y="1394"/>
                  </a:lnTo>
                  <a:lnTo>
                    <a:pt x="0" y="0"/>
                  </a:lnTo>
                  <a:lnTo>
                    <a:pt x="160" y="0"/>
                  </a:lnTo>
                  <a:lnTo>
                    <a:pt x="160" y="24"/>
                  </a:lnTo>
                  <a:lnTo>
                    <a:pt x="27" y="24"/>
                  </a:lnTo>
                  <a:lnTo>
                    <a:pt x="27" y="139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5" name="Rectangle 13"/>
            <p:cNvSpPr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5775" y="3653"/>
              <a:ext cx="75" cy="6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7" name="Freeform 15"/>
            <p:cNvSpPr/>
            <p:nvPr>
              <p:custDataLst>
                <p:tags r:id="rId11"/>
              </p:custDataLst>
            </p:nvPr>
          </p:nvSpPr>
          <p:spPr bwMode="auto">
            <a:xfrm>
              <a:off x="13552" y="3678"/>
              <a:ext cx="275" cy="3498"/>
            </a:xfrm>
            <a:custGeom>
              <a:avLst/>
              <a:gdLst>
                <a:gd name="T0" fmla="*/ 110 w 110"/>
                <a:gd name="T1" fmla="*/ 1397 h 1397"/>
                <a:gd name="T2" fmla="*/ 0 w 110"/>
                <a:gd name="T3" fmla="*/ 1397 h 1397"/>
                <a:gd name="T4" fmla="*/ 0 w 110"/>
                <a:gd name="T5" fmla="*/ 1370 h 1397"/>
                <a:gd name="T6" fmla="*/ 83 w 110"/>
                <a:gd name="T7" fmla="*/ 1370 h 1397"/>
                <a:gd name="T8" fmla="*/ 83 w 110"/>
                <a:gd name="T9" fmla="*/ 0 h 1397"/>
                <a:gd name="T10" fmla="*/ 110 w 110"/>
                <a:gd name="T11" fmla="*/ 0 h 1397"/>
                <a:gd name="T12" fmla="*/ 110 w 110"/>
                <a:gd name="T13" fmla="*/ 1397 h 1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0" h="1397">
                  <a:moveTo>
                    <a:pt x="110" y="1397"/>
                  </a:moveTo>
                  <a:lnTo>
                    <a:pt x="0" y="1397"/>
                  </a:lnTo>
                  <a:lnTo>
                    <a:pt x="0" y="1370"/>
                  </a:lnTo>
                  <a:lnTo>
                    <a:pt x="83" y="1370"/>
                  </a:lnTo>
                  <a:lnTo>
                    <a:pt x="83" y="0"/>
                  </a:lnTo>
                  <a:lnTo>
                    <a:pt x="110" y="0"/>
                  </a:lnTo>
                  <a:lnTo>
                    <a:pt x="110" y="139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5" name="Rectangle 16"/>
            <p:cNvSpPr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5731" y="7108"/>
              <a:ext cx="7101" cy="6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6" name="Freeform 17"/>
            <p:cNvSpPr>
              <a:spLocks noEditPoints="1"/>
            </p:cNvSpPr>
            <p:nvPr>
              <p:custDataLst>
                <p:tags r:id="rId13"/>
              </p:custDataLst>
            </p:nvPr>
          </p:nvSpPr>
          <p:spPr bwMode="auto">
            <a:xfrm>
              <a:off x="13524" y="3605"/>
              <a:ext cx="181" cy="181"/>
            </a:xfrm>
            <a:custGeom>
              <a:avLst/>
              <a:gdLst>
                <a:gd name="T0" fmla="*/ 25 w 27"/>
                <a:gd name="T1" fmla="*/ 20 h 27"/>
                <a:gd name="T2" fmla="*/ 27 w 27"/>
                <a:gd name="T3" fmla="*/ 17 h 27"/>
                <a:gd name="T4" fmla="*/ 23 w 27"/>
                <a:gd name="T5" fmla="*/ 15 h 27"/>
                <a:gd name="T6" fmla="*/ 23 w 27"/>
                <a:gd name="T7" fmla="*/ 12 h 27"/>
                <a:gd name="T8" fmla="*/ 26 w 27"/>
                <a:gd name="T9" fmla="*/ 10 h 27"/>
                <a:gd name="T10" fmla="*/ 25 w 27"/>
                <a:gd name="T11" fmla="*/ 7 h 27"/>
                <a:gd name="T12" fmla="*/ 21 w 27"/>
                <a:gd name="T13" fmla="*/ 7 h 27"/>
                <a:gd name="T14" fmla="*/ 19 w 27"/>
                <a:gd name="T15" fmla="*/ 5 h 27"/>
                <a:gd name="T16" fmla="*/ 20 w 27"/>
                <a:gd name="T17" fmla="*/ 1 h 27"/>
                <a:gd name="T18" fmla="*/ 17 w 27"/>
                <a:gd name="T19" fmla="*/ 0 h 27"/>
                <a:gd name="T20" fmla="*/ 14 w 27"/>
                <a:gd name="T21" fmla="*/ 3 h 27"/>
                <a:gd name="T22" fmla="*/ 12 w 27"/>
                <a:gd name="T23" fmla="*/ 3 h 27"/>
                <a:gd name="T24" fmla="*/ 9 w 27"/>
                <a:gd name="T25" fmla="*/ 0 h 27"/>
                <a:gd name="T26" fmla="*/ 6 w 27"/>
                <a:gd name="T27" fmla="*/ 1 h 27"/>
                <a:gd name="T28" fmla="*/ 7 w 27"/>
                <a:gd name="T29" fmla="*/ 5 h 27"/>
                <a:gd name="T30" fmla="*/ 5 w 27"/>
                <a:gd name="T31" fmla="*/ 7 h 27"/>
                <a:gd name="T32" fmla="*/ 1 w 27"/>
                <a:gd name="T33" fmla="*/ 7 h 27"/>
                <a:gd name="T34" fmla="*/ 0 w 27"/>
                <a:gd name="T35" fmla="*/ 10 h 27"/>
                <a:gd name="T36" fmla="*/ 3 w 27"/>
                <a:gd name="T37" fmla="*/ 12 h 27"/>
                <a:gd name="T38" fmla="*/ 3 w 27"/>
                <a:gd name="T39" fmla="*/ 15 h 27"/>
                <a:gd name="T40" fmla="*/ 0 w 27"/>
                <a:gd name="T41" fmla="*/ 17 h 27"/>
                <a:gd name="T42" fmla="*/ 1 w 27"/>
                <a:gd name="T43" fmla="*/ 21 h 27"/>
                <a:gd name="T44" fmla="*/ 5 w 27"/>
                <a:gd name="T45" fmla="*/ 20 h 27"/>
                <a:gd name="T46" fmla="*/ 7 w 27"/>
                <a:gd name="T47" fmla="*/ 22 h 27"/>
                <a:gd name="T48" fmla="*/ 6 w 27"/>
                <a:gd name="T49" fmla="*/ 26 h 27"/>
                <a:gd name="T50" fmla="*/ 9 w 27"/>
                <a:gd name="T51" fmla="*/ 27 h 27"/>
                <a:gd name="T52" fmla="*/ 12 w 27"/>
                <a:gd name="T53" fmla="*/ 24 h 27"/>
                <a:gd name="T54" fmla="*/ 14 w 27"/>
                <a:gd name="T55" fmla="*/ 24 h 27"/>
                <a:gd name="T56" fmla="*/ 17 w 27"/>
                <a:gd name="T57" fmla="*/ 27 h 27"/>
                <a:gd name="T58" fmla="*/ 20 w 27"/>
                <a:gd name="T59" fmla="*/ 26 h 27"/>
                <a:gd name="T60" fmla="*/ 20 w 27"/>
                <a:gd name="T61" fmla="*/ 22 h 27"/>
                <a:gd name="T62" fmla="*/ 21 w 27"/>
                <a:gd name="T63" fmla="*/ 20 h 27"/>
                <a:gd name="T64" fmla="*/ 25 w 27"/>
                <a:gd name="T65" fmla="*/ 20 h 27"/>
                <a:gd name="T66" fmla="*/ 11 w 27"/>
                <a:gd name="T67" fmla="*/ 18 h 27"/>
                <a:gd name="T68" fmla="*/ 8 w 27"/>
                <a:gd name="T69" fmla="*/ 12 h 27"/>
                <a:gd name="T70" fmla="*/ 15 w 27"/>
                <a:gd name="T71" fmla="*/ 9 h 27"/>
                <a:gd name="T72" fmla="*/ 18 w 27"/>
                <a:gd name="T73" fmla="*/ 16 h 27"/>
                <a:gd name="T74" fmla="*/ 11 w 27"/>
                <a:gd name="T75" fmla="*/ 18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7" h="27">
                  <a:moveTo>
                    <a:pt x="25" y="20"/>
                  </a:moveTo>
                  <a:cubicBezTo>
                    <a:pt x="27" y="17"/>
                    <a:pt x="27" y="17"/>
                    <a:pt x="27" y="17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3" y="14"/>
                    <a:pt x="23" y="13"/>
                    <a:pt x="23" y="12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1" y="7"/>
                    <a:pt x="21" y="7"/>
                    <a:pt x="21" y="7"/>
                  </a:cubicBezTo>
                  <a:cubicBezTo>
                    <a:pt x="21" y="6"/>
                    <a:pt x="20" y="6"/>
                    <a:pt x="19" y="5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3" y="3"/>
                    <a:pt x="13" y="3"/>
                    <a:pt x="12" y="3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6" y="6"/>
                    <a:pt x="5" y="6"/>
                    <a:pt x="5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3" y="13"/>
                    <a:pt x="3" y="14"/>
                    <a:pt x="3" y="15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1" y="21"/>
                    <a:pt x="1" y="21"/>
                    <a:pt x="1" y="21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5" y="21"/>
                    <a:pt x="6" y="21"/>
                    <a:pt x="7" y="22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9" y="27"/>
                    <a:pt x="9" y="27"/>
                    <a:pt x="9" y="27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13" y="24"/>
                    <a:pt x="13" y="24"/>
                    <a:pt x="14" y="24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0" y="21"/>
                    <a:pt x="21" y="21"/>
                    <a:pt x="21" y="20"/>
                  </a:cubicBezTo>
                  <a:lnTo>
                    <a:pt x="25" y="20"/>
                  </a:lnTo>
                  <a:close/>
                  <a:moveTo>
                    <a:pt x="11" y="18"/>
                  </a:moveTo>
                  <a:cubicBezTo>
                    <a:pt x="8" y="17"/>
                    <a:pt x="7" y="14"/>
                    <a:pt x="8" y="12"/>
                  </a:cubicBezTo>
                  <a:cubicBezTo>
                    <a:pt x="9" y="9"/>
                    <a:pt x="12" y="8"/>
                    <a:pt x="15" y="9"/>
                  </a:cubicBezTo>
                  <a:cubicBezTo>
                    <a:pt x="18" y="10"/>
                    <a:pt x="19" y="13"/>
                    <a:pt x="18" y="16"/>
                  </a:cubicBezTo>
                  <a:cubicBezTo>
                    <a:pt x="17" y="18"/>
                    <a:pt x="14" y="19"/>
                    <a:pt x="11" y="18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7" name="Freeform 18"/>
            <p:cNvSpPr>
              <a:spLocks noEditPoints="1"/>
            </p:cNvSpPr>
            <p:nvPr>
              <p:custDataLst>
                <p:tags r:id="rId14"/>
              </p:custDataLst>
            </p:nvPr>
          </p:nvSpPr>
          <p:spPr bwMode="auto">
            <a:xfrm>
              <a:off x="5503" y="7022"/>
              <a:ext cx="181" cy="181"/>
            </a:xfrm>
            <a:custGeom>
              <a:avLst/>
              <a:gdLst>
                <a:gd name="T0" fmla="*/ 26 w 27"/>
                <a:gd name="T1" fmla="*/ 21 h 27"/>
                <a:gd name="T2" fmla="*/ 27 w 27"/>
                <a:gd name="T3" fmla="*/ 18 h 27"/>
                <a:gd name="T4" fmla="*/ 24 w 27"/>
                <a:gd name="T5" fmla="*/ 15 h 27"/>
                <a:gd name="T6" fmla="*/ 24 w 27"/>
                <a:gd name="T7" fmla="*/ 13 h 27"/>
                <a:gd name="T8" fmla="*/ 27 w 27"/>
                <a:gd name="T9" fmla="*/ 10 h 27"/>
                <a:gd name="T10" fmla="*/ 26 w 27"/>
                <a:gd name="T11" fmla="*/ 7 h 27"/>
                <a:gd name="T12" fmla="*/ 22 w 27"/>
                <a:gd name="T13" fmla="*/ 7 h 27"/>
                <a:gd name="T14" fmla="*/ 20 w 27"/>
                <a:gd name="T15" fmla="*/ 6 h 27"/>
                <a:gd name="T16" fmla="*/ 21 w 27"/>
                <a:gd name="T17" fmla="*/ 2 h 27"/>
                <a:gd name="T18" fmla="*/ 17 w 27"/>
                <a:gd name="T19" fmla="*/ 0 h 27"/>
                <a:gd name="T20" fmla="*/ 15 w 27"/>
                <a:gd name="T21" fmla="*/ 4 h 27"/>
                <a:gd name="T22" fmla="*/ 12 w 27"/>
                <a:gd name="T23" fmla="*/ 4 h 27"/>
                <a:gd name="T24" fmla="*/ 10 w 27"/>
                <a:gd name="T25" fmla="*/ 0 h 27"/>
                <a:gd name="T26" fmla="*/ 7 w 27"/>
                <a:gd name="T27" fmla="*/ 2 h 27"/>
                <a:gd name="T28" fmla="*/ 7 w 27"/>
                <a:gd name="T29" fmla="*/ 6 h 27"/>
                <a:gd name="T30" fmla="*/ 5 w 27"/>
                <a:gd name="T31" fmla="*/ 7 h 27"/>
                <a:gd name="T32" fmla="*/ 2 w 27"/>
                <a:gd name="T33" fmla="*/ 7 h 27"/>
                <a:gd name="T34" fmla="*/ 0 w 27"/>
                <a:gd name="T35" fmla="*/ 10 h 27"/>
                <a:gd name="T36" fmla="*/ 3 w 27"/>
                <a:gd name="T37" fmla="*/ 13 h 27"/>
                <a:gd name="T38" fmla="*/ 3 w 27"/>
                <a:gd name="T39" fmla="*/ 15 h 27"/>
                <a:gd name="T40" fmla="*/ 0 w 27"/>
                <a:gd name="T41" fmla="*/ 18 h 27"/>
                <a:gd name="T42" fmla="*/ 2 w 27"/>
                <a:gd name="T43" fmla="*/ 21 h 27"/>
                <a:gd name="T44" fmla="*/ 6 w 27"/>
                <a:gd name="T45" fmla="*/ 20 h 27"/>
                <a:gd name="T46" fmla="*/ 7 w 27"/>
                <a:gd name="T47" fmla="*/ 22 h 27"/>
                <a:gd name="T48" fmla="*/ 7 w 27"/>
                <a:gd name="T49" fmla="*/ 26 h 27"/>
                <a:gd name="T50" fmla="*/ 10 w 27"/>
                <a:gd name="T51" fmla="*/ 27 h 27"/>
                <a:gd name="T52" fmla="*/ 12 w 27"/>
                <a:gd name="T53" fmla="*/ 24 h 27"/>
                <a:gd name="T54" fmla="*/ 15 w 27"/>
                <a:gd name="T55" fmla="*/ 24 h 27"/>
                <a:gd name="T56" fmla="*/ 17 w 27"/>
                <a:gd name="T57" fmla="*/ 27 h 27"/>
                <a:gd name="T58" fmla="*/ 21 w 27"/>
                <a:gd name="T59" fmla="*/ 26 h 27"/>
                <a:gd name="T60" fmla="*/ 20 w 27"/>
                <a:gd name="T61" fmla="*/ 22 h 27"/>
                <a:gd name="T62" fmla="*/ 22 w 27"/>
                <a:gd name="T63" fmla="*/ 20 h 27"/>
                <a:gd name="T64" fmla="*/ 26 w 27"/>
                <a:gd name="T65" fmla="*/ 21 h 27"/>
                <a:gd name="T66" fmla="*/ 12 w 27"/>
                <a:gd name="T67" fmla="*/ 19 h 27"/>
                <a:gd name="T68" fmla="*/ 9 w 27"/>
                <a:gd name="T69" fmla="*/ 12 h 27"/>
                <a:gd name="T70" fmla="*/ 16 w 27"/>
                <a:gd name="T71" fmla="*/ 9 h 27"/>
                <a:gd name="T72" fmla="*/ 18 w 27"/>
                <a:gd name="T73" fmla="*/ 16 h 27"/>
                <a:gd name="T74" fmla="*/ 12 w 27"/>
                <a:gd name="T75" fmla="*/ 19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7" h="27">
                  <a:moveTo>
                    <a:pt x="26" y="21"/>
                  </a:moveTo>
                  <a:cubicBezTo>
                    <a:pt x="27" y="18"/>
                    <a:pt x="27" y="18"/>
                    <a:pt x="27" y="18"/>
                  </a:cubicBezTo>
                  <a:cubicBezTo>
                    <a:pt x="24" y="15"/>
                    <a:pt x="24" y="15"/>
                    <a:pt x="24" y="15"/>
                  </a:cubicBezTo>
                  <a:cubicBezTo>
                    <a:pt x="24" y="14"/>
                    <a:pt x="24" y="13"/>
                    <a:pt x="24" y="13"/>
                  </a:cubicBezTo>
                  <a:cubicBezTo>
                    <a:pt x="27" y="10"/>
                    <a:pt x="27" y="10"/>
                    <a:pt x="27" y="10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2" y="7"/>
                    <a:pt x="22" y="7"/>
                    <a:pt x="22" y="7"/>
                  </a:cubicBezTo>
                  <a:cubicBezTo>
                    <a:pt x="21" y="7"/>
                    <a:pt x="21" y="6"/>
                    <a:pt x="20" y="6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4" y="3"/>
                    <a:pt x="13" y="3"/>
                    <a:pt x="12" y="4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6"/>
                    <a:pt x="6" y="7"/>
                    <a:pt x="5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3" y="14"/>
                    <a:pt x="3" y="14"/>
                    <a:pt x="3" y="15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6" y="21"/>
                    <a:pt x="7" y="22"/>
                    <a:pt x="7" y="22"/>
                  </a:cubicBezTo>
                  <a:cubicBezTo>
                    <a:pt x="7" y="26"/>
                    <a:pt x="7" y="26"/>
                    <a:pt x="7" y="26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13" y="24"/>
                    <a:pt x="14" y="24"/>
                    <a:pt x="15" y="24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21" y="26"/>
                    <a:pt x="21" y="26"/>
                    <a:pt x="21" y="26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1" y="22"/>
                    <a:pt x="21" y="21"/>
                    <a:pt x="22" y="20"/>
                  </a:cubicBezTo>
                  <a:lnTo>
                    <a:pt x="26" y="21"/>
                  </a:lnTo>
                  <a:close/>
                  <a:moveTo>
                    <a:pt x="12" y="19"/>
                  </a:moveTo>
                  <a:cubicBezTo>
                    <a:pt x="9" y="18"/>
                    <a:pt x="8" y="15"/>
                    <a:pt x="9" y="12"/>
                  </a:cubicBezTo>
                  <a:cubicBezTo>
                    <a:pt x="10" y="9"/>
                    <a:pt x="13" y="8"/>
                    <a:pt x="16" y="9"/>
                  </a:cubicBezTo>
                  <a:cubicBezTo>
                    <a:pt x="18" y="10"/>
                    <a:pt x="20" y="13"/>
                    <a:pt x="18" y="16"/>
                  </a:cubicBezTo>
                  <a:cubicBezTo>
                    <a:pt x="17" y="18"/>
                    <a:pt x="14" y="20"/>
                    <a:pt x="12" y="19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8" name="Rectangle 19"/>
            <p:cNvSpPr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12916" y="7063"/>
              <a:ext cx="95" cy="10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3" name="Rectangle 20"/>
            <p:cNvSpPr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13076" y="6896"/>
              <a:ext cx="95" cy="2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4" name="Rectangle 21"/>
            <p:cNvSpPr>
              <a:spLocks noChangeArrowheads="1"/>
            </p:cNvSpPr>
            <p:nvPr>
              <p:custDataLst>
                <p:tags r:id="rId17"/>
              </p:custDataLst>
            </p:nvPr>
          </p:nvSpPr>
          <p:spPr bwMode="auto">
            <a:xfrm>
              <a:off x="13236" y="6996"/>
              <a:ext cx="102" cy="1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5" name="Rectangle 22"/>
            <p:cNvSpPr>
              <a:spLocks noChangeArrowheads="1"/>
            </p:cNvSpPr>
            <p:nvPr>
              <p:custDataLst>
                <p:tags r:id="rId18"/>
              </p:custDataLst>
            </p:nvPr>
          </p:nvSpPr>
          <p:spPr bwMode="auto">
            <a:xfrm>
              <a:off x="13399" y="6840"/>
              <a:ext cx="100" cy="33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6" name="Freeform 5"/>
            <p:cNvSpPr>
              <a:spLocks noEditPoints="1"/>
            </p:cNvSpPr>
            <p:nvPr>
              <p:custDataLst>
                <p:tags r:id="rId19"/>
              </p:custDataLst>
            </p:nvPr>
          </p:nvSpPr>
          <p:spPr bwMode="auto">
            <a:xfrm>
              <a:off x="5823" y="3598"/>
              <a:ext cx="153" cy="155"/>
            </a:xfrm>
            <a:custGeom>
              <a:avLst/>
              <a:gdLst>
                <a:gd name="T0" fmla="*/ 12 w 23"/>
                <a:gd name="T1" fmla="*/ 23 h 23"/>
                <a:gd name="T2" fmla="*/ 0 w 23"/>
                <a:gd name="T3" fmla="*/ 11 h 23"/>
                <a:gd name="T4" fmla="*/ 12 w 23"/>
                <a:gd name="T5" fmla="*/ 0 h 23"/>
                <a:gd name="T6" fmla="*/ 23 w 23"/>
                <a:gd name="T7" fmla="*/ 11 h 23"/>
                <a:gd name="T8" fmla="*/ 12 w 23"/>
                <a:gd name="T9" fmla="*/ 23 h 23"/>
                <a:gd name="T10" fmla="*/ 12 w 23"/>
                <a:gd name="T11" fmla="*/ 8 h 23"/>
                <a:gd name="T12" fmla="*/ 8 w 23"/>
                <a:gd name="T13" fmla="*/ 11 h 23"/>
                <a:gd name="T14" fmla="*/ 12 w 23"/>
                <a:gd name="T15" fmla="*/ 15 h 23"/>
                <a:gd name="T16" fmla="*/ 15 w 23"/>
                <a:gd name="T17" fmla="*/ 11 h 23"/>
                <a:gd name="T18" fmla="*/ 12 w 23"/>
                <a:gd name="T19" fmla="*/ 8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1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1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8"/>
                  </a:moveTo>
                  <a:cubicBezTo>
                    <a:pt x="10" y="8"/>
                    <a:pt x="8" y="9"/>
                    <a:pt x="8" y="11"/>
                  </a:cubicBezTo>
                  <a:cubicBezTo>
                    <a:pt x="8" y="13"/>
                    <a:pt x="10" y="15"/>
                    <a:pt x="12" y="15"/>
                  </a:cubicBezTo>
                  <a:cubicBezTo>
                    <a:pt x="14" y="15"/>
                    <a:pt x="15" y="13"/>
                    <a:pt x="15" y="11"/>
                  </a:cubicBezTo>
                  <a:cubicBezTo>
                    <a:pt x="15" y="9"/>
                    <a:pt x="14" y="8"/>
                    <a:pt x="12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3162363" y="1445093"/>
            <a:ext cx="5572173" cy="2670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zh-CN" altLang="en-US" sz="22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尝试从观众和创作者两种角度感知艺术作品。</a:t>
            </a:r>
            <a:endParaRPr lang="zh-CN" altLang="en-US" sz="2200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457200" indent="-45720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zh-CN" altLang="en-US" sz="22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能认识到美术源于生活，又与现实生活有所不同。</a:t>
            </a:r>
            <a:endParaRPr lang="zh-CN" altLang="en-US" sz="2200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457200" indent="-45720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zh-CN" altLang="en-US" sz="22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通过案例分析，感受艺术家的创作意图和创作过程。</a:t>
            </a:r>
            <a:endParaRPr sz="2200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8" name="文本框 7" descr="7b0a2020202022776f7264617274223a20227b5c2269645c223a32353030323237362c5c227469645c223a31333631327d220a7d0a"/>
          <p:cNvSpPr txBox="1"/>
          <p:nvPr>
            <p:custDataLst>
              <p:tags r:id="rId20"/>
            </p:custDataLst>
          </p:nvPr>
        </p:nvSpPr>
        <p:spPr>
          <a:xfrm rot="16200000">
            <a:off x="1350935" y="1628735"/>
            <a:ext cx="2232001" cy="635691"/>
          </a:xfrm>
          <a:prstGeom prst="rect">
            <a:avLst/>
          </a:prstGeom>
          <a:noFill/>
          <a:ln>
            <a:noFill/>
          </a:ln>
        </p:spPr>
        <p:txBody>
          <a:bodyPr vert="eaVert" wrap="square" rtlCol="0" anchor="t">
            <a:noAutofit/>
            <a:scene3d>
              <a:camera prst="orthographicFront"/>
              <a:lightRig rig="threePt" dir="t"/>
            </a:scene3d>
          </a:bodyPr>
          <a:lstStyle/>
          <a:p>
            <a:pPr algn="l">
              <a:buClrTx/>
              <a:buSzTx/>
              <a:buNone/>
            </a:pPr>
            <a:r>
              <a:rPr lang="zh-CN" altLang="zh-CN" sz="360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汉仪力量黑简" panose="00020600040101010101" charset="-122"/>
                <a:ea typeface="汉仪力量黑简" panose="00020600040101010101" charset="-122"/>
                <a:cs typeface="仿宋" panose="02010609060101010101" charset="-122"/>
              </a:rPr>
              <a:t>学习提示</a:t>
            </a:r>
            <a:endParaRPr lang="zh-CN" altLang="zh-CN" sz="360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汉仪力量黑简" panose="00020600040101010101" charset="-122"/>
              <a:ea typeface="汉仪力量黑简" panose="00020600040101010101" charset="-122"/>
              <a:cs typeface="仿宋" panose="02010609060101010101" charset="-122"/>
            </a:endParaRP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/>
          <p:cNvSpPr/>
          <p:nvPr/>
        </p:nvSpPr>
        <p:spPr>
          <a:xfrm>
            <a:off x="0" y="473528"/>
            <a:ext cx="6115049" cy="5715001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20330" y="1498921"/>
            <a:ext cx="511331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200" b="1" dirty="0" smtClean="0"/>
              <a:t>你</a:t>
            </a:r>
            <a:r>
              <a:rPr lang="zh-CN" altLang="en-US" sz="2200" b="1" dirty="0"/>
              <a:t>知道美术作品是如何创作出来的吗？</a:t>
            </a:r>
            <a:endParaRPr lang="zh-CN" altLang="en-US" sz="2200" b="1" dirty="0"/>
          </a:p>
        </p:txBody>
      </p:sp>
      <p:sp>
        <p:nvSpPr>
          <p:cNvPr id="6" name="矩形 5"/>
          <p:cNvSpPr/>
          <p:nvPr/>
        </p:nvSpPr>
        <p:spPr>
          <a:xfrm>
            <a:off x="720331" y="854428"/>
            <a:ext cx="18261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334D7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问题导入</a:t>
            </a:r>
            <a:endParaRPr lang="zh-CN" altLang="en-US" sz="3200" b="1" dirty="0">
              <a:solidFill>
                <a:srgbClr val="334D7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720330" y="2063654"/>
            <a:ext cx="4935752" cy="39910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>
              <a:lnSpc>
                <a:spcPct val="130000"/>
              </a:lnSpc>
            </a:pPr>
            <a:r>
              <a:rPr lang="zh-CN" altLang="en-US" sz="2200" b="1" dirty="0">
                <a:latin typeface="仿宋" panose="02010609060101010101" charset="-122"/>
                <a:ea typeface="仿宋" panose="02010609060101010101" charset="-122"/>
              </a:rPr>
              <a:t>一切艺术的创造都是发端于艺术家在现实生活中的直接感受。我们不仅要站在观众的角度观看作品，还应试图从创作者的角度感知作品</a:t>
            </a:r>
            <a:r>
              <a:rPr lang="zh-CN" altLang="en-US" sz="2200" b="1" dirty="0" smtClean="0">
                <a:latin typeface="仿宋" panose="02010609060101010101" charset="-122"/>
                <a:ea typeface="仿宋" panose="02010609060101010101" charset="-122"/>
              </a:rPr>
              <a:t>。</a:t>
            </a:r>
            <a:endParaRPr lang="en-US" altLang="zh-CN" sz="2200" b="1" dirty="0" smtClean="0">
              <a:latin typeface="仿宋" panose="02010609060101010101" charset="-122"/>
              <a:ea typeface="仿宋" panose="02010609060101010101" charset="-122"/>
            </a:endParaRPr>
          </a:p>
          <a:p>
            <a:pPr indent="457200">
              <a:lnSpc>
                <a:spcPct val="130000"/>
              </a:lnSpc>
            </a:pPr>
            <a:r>
              <a:rPr lang="zh-CN" altLang="en-US" sz="2200" b="1" dirty="0">
                <a:latin typeface="仿宋" panose="02010609060101010101" charset="-122"/>
                <a:ea typeface="仿宋" panose="02010609060101010101" charset="-122"/>
              </a:rPr>
              <a:t>学会观看是美术鉴赏的基础</a:t>
            </a:r>
            <a:r>
              <a:rPr lang="zh-CN" altLang="en-US" sz="2200" b="1" dirty="0" smtClean="0">
                <a:latin typeface="仿宋" panose="02010609060101010101" charset="-122"/>
                <a:ea typeface="仿宋" panose="02010609060101010101" charset="-122"/>
              </a:rPr>
              <a:t>。</a:t>
            </a:r>
            <a:endParaRPr lang="en-US" altLang="zh-CN" sz="2200" b="1" dirty="0" smtClean="0">
              <a:latin typeface="仿宋" panose="02010609060101010101" charset="-122"/>
              <a:ea typeface="仿宋" panose="02010609060101010101" charset="-122"/>
            </a:endParaRPr>
          </a:p>
          <a:p>
            <a:pPr indent="457200">
              <a:lnSpc>
                <a:spcPct val="130000"/>
              </a:lnSpc>
            </a:pPr>
            <a:r>
              <a:rPr lang="zh-CN" altLang="en-US" sz="2200" b="1" dirty="0" smtClean="0">
                <a:latin typeface="仿宋" panose="02010609060101010101" charset="-122"/>
                <a:ea typeface="仿宋" panose="02010609060101010101" charset="-122"/>
              </a:rPr>
              <a:t>我们通过</a:t>
            </a:r>
            <a:r>
              <a:rPr lang="zh-CN" altLang="en-US" sz="2200" b="1" dirty="0">
                <a:latin typeface="仿宋" panose="02010609060101010101" charset="-122"/>
                <a:ea typeface="仿宋" panose="02010609060101010101" charset="-122"/>
              </a:rPr>
              <a:t>观看而触发心理活动，并结合个人经验、认识，对美术作品进行感受、体验、分析、判断，从而获得审美享受和文化理解。</a:t>
            </a:r>
            <a:endParaRPr lang="zh-CN" altLang="en-US" sz="2200" b="1" dirty="0">
              <a:latin typeface="仿宋" panose="02010609060101010101" charset="-122"/>
              <a:ea typeface="仿宋" panose="02010609060101010101" charset="-122"/>
            </a:endParaRP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44000"/>
            <a:lum/>
          </a:blip>
          <a:srcRect/>
          <a:stretch>
            <a:fillRect l="-2000" t="-2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/>
          <p:cNvSpPr/>
          <p:nvPr/>
        </p:nvSpPr>
        <p:spPr>
          <a:xfrm>
            <a:off x="273712" y="219710"/>
            <a:ext cx="11636375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944245" y="654050"/>
            <a:ext cx="509016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2600" b="1" dirty="0" smtClean="0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  <a:sym typeface="+mn-lt"/>
              </a:rPr>
              <a:t>一、</a:t>
            </a:r>
            <a:r>
              <a:rPr lang="zh-CN" altLang="en-US" sz="2600" b="1" dirty="0" smtClean="0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  <a:sym typeface="+mn-lt"/>
              </a:rPr>
              <a:t>艺术源于生活</a:t>
            </a:r>
            <a:endParaRPr lang="zh-CN" altLang="en-US" sz="2600" b="1" dirty="0">
              <a:latin typeface="宋体" panose="02010600030101010101" pitchFamily="2" charset="-122"/>
              <a:ea typeface="宋体" panose="02010600030101010101" pitchFamily="2" charset="-122"/>
              <a:cs typeface="楷体" panose="02010609060101010101" charset="-122"/>
              <a:sym typeface="+mn-lt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004685" y="1415070"/>
            <a:ext cx="3468914" cy="25619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>
              <a:lnSpc>
                <a:spcPct val="130000"/>
              </a:lnSpc>
            </a:pPr>
            <a:r>
              <a:rPr lang="zh-CN" altLang="en-US" b="1" dirty="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lt"/>
              </a:rPr>
              <a:t>毛泽东的</a:t>
            </a:r>
            <a:r>
              <a:rPr lang="en-US" altLang="zh-CN" b="1" dirty="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lt"/>
              </a:rPr>
              <a:t>《</a:t>
            </a:r>
            <a:r>
              <a:rPr lang="zh-CN" altLang="en-US" b="1" dirty="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lt"/>
              </a:rPr>
              <a:t>在延安文艺座谈会上的讲话</a:t>
            </a:r>
            <a:r>
              <a:rPr lang="en-US" altLang="zh-CN" b="1" dirty="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lt"/>
              </a:rPr>
              <a:t>》</a:t>
            </a:r>
            <a:r>
              <a:rPr lang="zh-CN" altLang="en-US" b="1" dirty="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lt"/>
              </a:rPr>
              <a:t>指出：“作为观念形态的文艺作品，都是一定的社会生活在人类头脑中的反映的产物。”具体而言，生活既是美术创作的原因与动力，也为美术创作提供了灵感与素材。</a:t>
            </a:r>
            <a:endParaRPr lang="zh-CN" b="1" dirty="0">
              <a:latin typeface="仿宋" panose="02010609060101010101" charset="-122"/>
              <a:ea typeface="仿宋" panose="02010609060101010101" charset="-122"/>
              <a:cs typeface="仿宋" panose="02010609060101010101" charset="-122"/>
              <a:sym typeface="+mn-lt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0259" y="601033"/>
            <a:ext cx="3099605" cy="55318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矩形 6"/>
          <p:cNvSpPr/>
          <p:nvPr/>
        </p:nvSpPr>
        <p:spPr>
          <a:xfrm>
            <a:off x="8304518" y="4028034"/>
            <a:ext cx="2895599" cy="2104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 smtClean="0">
                <a:latin typeface="楷体" panose="02010609060101010101" charset="-122"/>
                <a:ea typeface="楷体" panose="02010609060101010101" charset="-122"/>
              </a:rPr>
              <a:t>名称：奔马</a:t>
            </a:r>
            <a:endParaRPr lang="zh-CN" altLang="en-US" dirty="0" smtClean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 smtClean="0">
                <a:latin typeface="楷体" panose="02010609060101010101" charset="-122"/>
                <a:ea typeface="楷体" panose="02010609060101010101" charset="-122"/>
              </a:rPr>
              <a:t>作者：徐悲鸿</a:t>
            </a:r>
            <a:endParaRPr lang="zh-CN" altLang="en-US" dirty="0" smtClean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 smtClean="0">
                <a:latin typeface="楷体" panose="02010609060101010101" charset="-122"/>
                <a:ea typeface="楷体" panose="02010609060101010101" charset="-122"/>
              </a:rPr>
              <a:t>年代：1941年</a:t>
            </a:r>
            <a:endParaRPr lang="zh-CN" altLang="en-US" dirty="0" smtClean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 smtClean="0">
                <a:latin typeface="楷体" panose="02010609060101010101" charset="-122"/>
                <a:ea typeface="楷体" panose="02010609060101010101" charset="-122"/>
              </a:rPr>
              <a:t>类别：纸本设色</a:t>
            </a:r>
            <a:endParaRPr lang="zh-CN" altLang="en-US" dirty="0" smtClean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 smtClean="0">
                <a:latin typeface="楷体" panose="02010609060101010101" charset="-122"/>
                <a:ea typeface="楷体" panose="02010609060101010101" charset="-122"/>
              </a:rPr>
              <a:t>现藏位置：徐悲鸿纪念馆</a:t>
            </a:r>
            <a:endParaRPr lang="zh-CN" altLang="en-US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8304518" y="3353554"/>
            <a:ext cx="19098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>
                <a:latin typeface="楷体" panose="02010609060101010101" charset="-122"/>
                <a:ea typeface="楷体" panose="02010609060101010101" charset="-122"/>
              </a:rPr>
              <a:t>赏 名作</a:t>
            </a:r>
            <a:endParaRPr lang="zh-CN" altLang="en-US" sz="2400" dirty="0">
              <a:latin typeface="楷体" panose="02010609060101010101" charset="-122"/>
              <a:ea typeface="楷体" panose="02010609060101010101" charset="-122"/>
            </a:endParaRP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/>
          <p:cNvSpPr/>
          <p:nvPr/>
        </p:nvSpPr>
        <p:spPr>
          <a:xfrm>
            <a:off x="277495" y="219710"/>
            <a:ext cx="11636375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+mn-ea"/>
              <a:sym typeface="+mn-lt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020" y="1371601"/>
            <a:ext cx="6119749" cy="41801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文本框 7"/>
          <p:cNvSpPr txBox="1"/>
          <p:nvPr/>
        </p:nvSpPr>
        <p:spPr>
          <a:xfrm>
            <a:off x="944245" y="654050"/>
            <a:ext cx="509016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2600" b="1" dirty="0" smtClean="0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  <a:sym typeface="+mn-lt"/>
              </a:rPr>
              <a:t>一、</a:t>
            </a:r>
            <a:r>
              <a:rPr lang="zh-CN" altLang="en-US" sz="2600" b="1" dirty="0" smtClean="0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  <a:sym typeface="+mn-lt"/>
              </a:rPr>
              <a:t>艺术源于生活</a:t>
            </a:r>
            <a:endParaRPr lang="zh-CN" altLang="en-US" sz="2600" b="1" dirty="0">
              <a:latin typeface="宋体" panose="02010600030101010101" pitchFamily="2" charset="-122"/>
              <a:ea typeface="宋体" panose="02010600030101010101" pitchFamily="2" charset="-122"/>
              <a:cs typeface="楷体" panose="02010609060101010101" charset="-122"/>
              <a:sym typeface="+mn-lt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7823836" y="3559567"/>
            <a:ext cx="3296602" cy="21685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>
                <a:latin typeface="楷体" panose="02010609060101010101" charset="-122"/>
                <a:ea typeface="楷体" panose="02010609060101010101" charset="-122"/>
              </a:rPr>
              <a:t>名称：梅杜萨之筏</a:t>
            </a:r>
            <a:endParaRPr lang="zh-CN" altLang="en-US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>
                <a:latin typeface="楷体" panose="02010609060101010101" charset="-122"/>
                <a:ea typeface="楷体" panose="02010609060101010101" charset="-122"/>
              </a:rPr>
              <a:t>作者：热里科［法国］</a:t>
            </a:r>
            <a:endParaRPr lang="zh-CN" altLang="en-US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>
                <a:latin typeface="楷体" panose="02010609060101010101" charset="-122"/>
                <a:ea typeface="楷体" panose="02010609060101010101" charset="-122"/>
              </a:rPr>
              <a:t>年代：1818—1819年</a:t>
            </a:r>
            <a:endParaRPr lang="zh-CN" altLang="en-US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>
                <a:latin typeface="楷体" panose="02010609060101010101" charset="-122"/>
                <a:ea typeface="楷体" panose="02010609060101010101" charset="-122"/>
              </a:rPr>
              <a:t>类别：布面油画</a:t>
            </a:r>
            <a:endParaRPr lang="zh-CN" altLang="en-US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>
                <a:latin typeface="楷体" panose="02010609060101010101" charset="-122"/>
                <a:ea typeface="楷体" panose="02010609060101010101" charset="-122"/>
              </a:rPr>
              <a:t>现藏位置：法国巴黎卢浮宫</a:t>
            </a:r>
            <a:endParaRPr lang="zh-CN" altLang="en-US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7823836" y="2948920"/>
            <a:ext cx="19098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>
                <a:latin typeface="楷体" panose="02010609060101010101" charset="-122"/>
                <a:ea typeface="楷体" panose="02010609060101010101" charset="-122"/>
              </a:rPr>
              <a:t>赏 名作</a:t>
            </a:r>
            <a:endParaRPr lang="zh-CN" altLang="en-US" sz="2400" dirty="0">
              <a:latin typeface="楷体" panose="02010609060101010101" charset="-122"/>
              <a:ea typeface="楷体" panose="02010609060101010101" charset="-122"/>
            </a:endParaRP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/>
          <p:cNvSpPr/>
          <p:nvPr/>
        </p:nvSpPr>
        <p:spPr>
          <a:xfrm>
            <a:off x="280533" y="219710"/>
            <a:ext cx="11636375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880110" y="2736185"/>
            <a:ext cx="5234940" cy="2861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/>
            <a:r>
              <a:rPr lang="zh-CN" altLang="en-US" sz="2000" dirty="0">
                <a:latin typeface="隶书" panose="02010509060101010101" charset="-122"/>
                <a:ea typeface="隶书" panose="02010509060101010101" charset="-122"/>
                <a:cs typeface="楷体" panose="02010609060101010101" charset="-122"/>
                <a:sym typeface="+mn-lt"/>
              </a:rPr>
              <a:t>辛巳年是</a:t>
            </a:r>
            <a:r>
              <a:rPr lang="en-US" altLang="zh-CN" sz="2000" dirty="0">
                <a:latin typeface="隶书" panose="02010509060101010101" charset="-122"/>
                <a:ea typeface="隶书" panose="02010509060101010101" charset="-122"/>
                <a:cs typeface="楷体" panose="02010609060101010101" charset="-122"/>
                <a:sym typeface="+mn-lt"/>
              </a:rPr>
              <a:t>1941</a:t>
            </a:r>
            <a:r>
              <a:rPr lang="zh-CN" altLang="en-US" sz="2000" dirty="0">
                <a:latin typeface="隶书" panose="02010509060101010101" charset="-122"/>
                <a:ea typeface="隶书" panose="02010509060101010101" charset="-122"/>
                <a:cs typeface="楷体" panose="02010609060101010101" charset="-122"/>
                <a:sym typeface="+mn-lt"/>
              </a:rPr>
              <a:t>年，抗日战争正处于敌我相持的关键阶段。日军此时企图打通重庆这个交通咽喉，因而屡次向长沙发起进攻，妄图攻占长沙，攻打重庆。第二次会战中，长沙一度失守。徐悲鸿得知消息，心急如焚，特创作</a:t>
            </a:r>
            <a:r>
              <a:rPr lang="en-US" altLang="zh-CN" sz="2000" dirty="0">
                <a:latin typeface="隶书" panose="02010509060101010101" charset="-122"/>
                <a:ea typeface="隶书" panose="02010509060101010101" charset="-122"/>
                <a:cs typeface="楷体" panose="02010609060101010101" charset="-122"/>
                <a:sym typeface="+mn-lt"/>
              </a:rPr>
              <a:t>《</a:t>
            </a:r>
            <a:r>
              <a:rPr lang="zh-CN" altLang="en-US" sz="2000" dirty="0">
                <a:latin typeface="隶书" panose="02010509060101010101" charset="-122"/>
                <a:ea typeface="隶书" panose="02010509060101010101" charset="-122"/>
                <a:cs typeface="楷体" panose="02010609060101010101" charset="-122"/>
                <a:sym typeface="+mn-lt"/>
              </a:rPr>
              <a:t>奔马</a:t>
            </a:r>
            <a:r>
              <a:rPr lang="en-US" altLang="zh-CN" sz="2000" dirty="0">
                <a:latin typeface="隶书" panose="02010509060101010101" charset="-122"/>
                <a:ea typeface="隶书" panose="02010509060101010101" charset="-122"/>
                <a:cs typeface="楷体" panose="02010609060101010101" charset="-122"/>
                <a:sym typeface="+mn-lt"/>
              </a:rPr>
              <a:t>》</a:t>
            </a:r>
            <a:r>
              <a:rPr lang="zh-CN" altLang="en-US" sz="2000" dirty="0">
                <a:latin typeface="隶书" panose="02010509060101010101" charset="-122"/>
                <a:ea typeface="隶书" panose="02010509060101010101" charset="-122"/>
                <a:cs typeface="楷体" panose="02010609060101010101" charset="-122"/>
                <a:sym typeface="+mn-lt"/>
              </a:rPr>
              <a:t>，以一匹奔腾的骏马象征中华民族奋发昂扬的抗日精神。这幅作品不仅表现了奔马的英姿，更表达了艺术家心系家国的高尚情怀。</a:t>
            </a:r>
            <a:endParaRPr lang="zh-CN" sz="2000" dirty="0">
              <a:latin typeface="隶书" panose="02010509060101010101" charset="-122"/>
              <a:ea typeface="隶书" panose="02010509060101010101" charset="-122"/>
              <a:cs typeface="楷体" panose="02010609060101010101" charset="-122"/>
              <a:sym typeface="+mn-lt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823790" y="2001078"/>
            <a:ext cx="417576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lt"/>
              </a:rPr>
              <a:t>《</a:t>
            </a:r>
            <a:r>
              <a:rPr lang="zh-CN" altLang="en-US" sz="2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lt"/>
              </a:rPr>
              <a:t>奔马</a:t>
            </a:r>
            <a:r>
              <a:rPr lang="en-US" altLang="zh-CN" sz="2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lt"/>
              </a:rPr>
              <a:t>》</a:t>
            </a:r>
            <a:r>
              <a:rPr lang="zh-CN" altLang="en-US" sz="2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lt"/>
              </a:rPr>
              <a:t>的创作背景</a:t>
            </a:r>
            <a:endParaRPr lang="zh-CN" altLang="en-US" sz="28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lt"/>
            </a:endParaRPr>
          </a:p>
        </p:txBody>
      </p:sp>
      <p:sp>
        <p:nvSpPr>
          <p:cNvPr id="9" name="文本框 8" descr="7b0a2020202022776f7264617274223a20227b5c2269645c223a32353030323237362c5c227469645c223a31333631327d220a7d0a"/>
          <p:cNvSpPr txBox="1"/>
          <p:nvPr>
            <p:custDataLst>
              <p:tags r:id="rId1"/>
            </p:custDataLst>
          </p:nvPr>
        </p:nvSpPr>
        <p:spPr>
          <a:xfrm>
            <a:off x="5041265" y="827335"/>
            <a:ext cx="2147570" cy="68389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lstStyle/>
          <a:p>
            <a:pPr algn="l">
              <a:buClrTx/>
              <a:buSzTx/>
              <a:buNone/>
            </a:pPr>
            <a:r>
              <a:rPr lang="zh-CN" sz="360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汉仪力量黑简" panose="00020600040101010101" charset="-122"/>
                <a:ea typeface="汉仪力量黑简" panose="00020600040101010101" charset="-122"/>
                <a:cs typeface="仿宋" panose="02010609060101010101" charset="-122"/>
              </a:rPr>
              <a:t>相关链接</a:t>
            </a:r>
            <a:endParaRPr lang="zh-CN" sz="3600" dirty="0">
              <a:ln w="13462">
                <a:solidFill>
                  <a:schemeClr val="bg1"/>
                </a:solidFill>
                <a:prstDash val="solid"/>
              </a:ln>
              <a:solidFill>
                <a:srgbClr val="7030A0"/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汉仪力量黑简" panose="00020600040101010101" charset="-122"/>
              <a:ea typeface="汉仪力量黑简" panose="00020600040101010101" charset="-122"/>
              <a:cs typeface="仿宋" panose="02010609060101010101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944245" y="654050"/>
            <a:ext cx="509016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2600" b="1" dirty="0" smtClean="0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  <a:sym typeface="+mn-lt"/>
              </a:rPr>
              <a:t>一、</a:t>
            </a:r>
            <a:r>
              <a:rPr lang="zh-CN" altLang="en-US" sz="2600" b="1" dirty="0" smtClean="0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  <a:sym typeface="+mn-lt"/>
              </a:rPr>
              <a:t>艺术源于生活</a:t>
            </a:r>
            <a:endParaRPr lang="zh-CN" altLang="en-US" sz="2600" b="1" dirty="0">
              <a:latin typeface="宋体" panose="02010600030101010101" pitchFamily="2" charset="-122"/>
              <a:ea typeface="宋体" panose="02010600030101010101" pitchFamily="2" charset="-122"/>
              <a:cs typeface="楷体" panose="02010609060101010101" charset="-122"/>
              <a:sym typeface="+mn-lt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6345283" y="2709158"/>
            <a:ext cx="5234940" cy="25533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/>
            <a:r>
              <a:rPr lang="en-US" altLang="zh-CN" sz="2000" dirty="0">
                <a:latin typeface="隶书" panose="02010509060101010101" charset="-122"/>
                <a:ea typeface="隶书" panose="02010509060101010101" charset="-122"/>
                <a:cs typeface="楷体" panose="02010609060101010101" charset="-122"/>
                <a:sym typeface="+mn-lt"/>
              </a:rPr>
              <a:t>1816</a:t>
            </a:r>
            <a:r>
              <a:rPr lang="zh-CN" altLang="en-US" sz="2000" dirty="0">
                <a:latin typeface="隶书" panose="02010509060101010101" charset="-122"/>
                <a:ea typeface="隶书" panose="02010509060101010101" charset="-122"/>
                <a:cs typeface="楷体" panose="02010609060101010101" charset="-122"/>
                <a:sym typeface="+mn-lt"/>
              </a:rPr>
              <a:t>年</a:t>
            </a:r>
            <a:r>
              <a:rPr lang="en-US" altLang="zh-CN" sz="2000" dirty="0">
                <a:latin typeface="隶书" panose="02010509060101010101" charset="-122"/>
                <a:ea typeface="隶书" panose="02010509060101010101" charset="-122"/>
                <a:cs typeface="楷体" panose="02010609060101010101" charset="-122"/>
                <a:sym typeface="+mn-lt"/>
              </a:rPr>
              <a:t>7</a:t>
            </a:r>
            <a:r>
              <a:rPr lang="zh-CN" altLang="en-US" sz="2000" dirty="0">
                <a:latin typeface="隶书" panose="02010509060101010101" charset="-122"/>
                <a:ea typeface="隶书" panose="02010509060101010101" charset="-122"/>
                <a:cs typeface="楷体" panose="02010609060101010101" charset="-122"/>
                <a:sym typeface="+mn-lt"/>
              </a:rPr>
              <a:t>月，法国巡洋舰</a:t>
            </a:r>
            <a:r>
              <a:rPr lang="en-US" altLang="zh-CN" sz="2000" dirty="0">
                <a:latin typeface="隶书" panose="02010509060101010101" charset="-122"/>
                <a:ea typeface="隶书" panose="02010509060101010101" charset="-122"/>
                <a:cs typeface="楷体" panose="02010609060101010101" charset="-122"/>
                <a:sym typeface="+mn-lt"/>
              </a:rPr>
              <a:t>“</a:t>
            </a:r>
            <a:r>
              <a:rPr lang="zh-CN" altLang="en-US" sz="2000" dirty="0">
                <a:latin typeface="隶书" panose="02010509060101010101" charset="-122"/>
                <a:ea typeface="隶书" panose="02010509060101010101" charset="-122"/>
                <a:cs typeface="楷体" panose="02010609060101010101" charset="-122"/>
                <a:sym typeface="+mn-lt"/>
              </a:rPr>
              <a:t>梅杜萨</a:t>
            </a:r>
            <a:r>
              <a:rPr lang="en-US" altLang="zh-CN" sz="2000" dirty="0">
                <a:latin typeface="隶书" panose="02010509060101010101" charset="-122"/>
                <a:ea typeface="隶书" panose="02010509060101010101" charset="-122"/>
                <a:cs typeface="楷体" panose="02010609060101010101" charset="-122"/>
                <a:sym typeface="+mn-lt"/>
              </a:rPr>
              <a:t>”</a:t>
            </a:r>
            <a:r>
              <a:rPr lang="zh-CN" altLang="en-US" sz="2000" dirty="0">
                <a:latin typeface="隶书" panose="02010509060101010101" charset="-122"/>
                <a:ea typeface="隶书" panose="02010509060101010101" charset="-122"/>
                <a:cs typeface="楷体" panose="02010609060101010101" charset="-122"/>
                <a:sym typeface="+mn-lt"/>
              </a:rPr>
              <a:t>号触礁失事，舰长带亲信匆匆乘坐救生船逃生。</a:t>
            </a:r>
            <a:r>
              <a:rPr lang="en-US" altLang="zh-CN" sz="2000" dirty="0">
                <a:latin typeface="隶书" panose="02010509060101010101" charset="-122"/>
                <a:ea typeface="隶书" panose="02010509060101010101" charset="-122"/>
                <a:cs typeface="楷体" panose="02010609060101010101" charset="-122"/>
                <a:sym typeface="+mn-lt"/>
              </a:rPr>
              <a:t>150</a:t>
            </a:r>
            <a:r>
              <a:rPr lang="zh-CN" altLang="en-US" sz="2000" dirty="0">
                <a:latin typeface="隶书" panose="02010509060101010101" charset="-122"/>
                <a:ea typeface="隶书" panose="02010509060101010101" charset="-122"/>
                <a:cs typeface="楷体" panose="02010609060101010101" charset="-122"/>
                <a:sym typeface="+mn-lt"/>
              </a:rPr>
              <a:t>多人被抛在临时搭制的一只木筏上，在海上漂流了十几</a:t>
            </a:r>
            <a:r>
              <a:rPr lang="zh-CN" altLang="en-US" sz="2000" dirty="0">
                <a:latin typeface="隶书" panose="02010509060101010101" charset="-122"/>
                <a:ea typeface="隶书" panose="02010509060101010101" charset="-122"/>
                <a:cs typeface="楷体" panose="02010609060101010101" charset="-122"/>
                <a:sym typeface="+mn-lt"/>
              </a:rPr>
              <a:t>天，其间淡水和食物耗尽，人们为生存而互相残杀，最后只有</a:t>
            </a:r>
            <a:r>
              <a:rPr lang="en-US" altLang="zh-CN" sz="2000" dirty="0">
                <a:latin typeface="隶书" panose="02010509060101010101" charset="-122"/>
                <a:ea typeface="隶书" panose="02010509060101010101" charset="-122"/>
                <a:cs typeface="楷体" panose="02010609060101010101" charset="-122"/>
                <a:sym typeface="+mn-lt"/>
              </a:rPr>
              <a:t>10</a:t>
            </a:r>
            <a:r>
              <a:rPr lang="zh-CN" altLang="en-US" sz="2000" dirty="0">
                <a:latin typeface="隶书" panose="02010509060101010101" charset="-122"/>
                <a:ea typeface="隶书" panose="02010509060101010101" charset="-122"/>
                <a:cs typeface="楷体" panose="02010609060101010101" charset="-122"/>
                <a:sym typeface="+mn-lt"/>
              </a:rPr>
              <a:t>人幸存。惨案发生后，法国路易十八政府企图掩盖真相，激起了公愤。热里科有感于这一真实事件，用艺术化的手法对其进行了还原。</a:t>
            </a:r>
            <a:endParaRPr lang="zh-CN" sz="2000" dirty="0">
              <a:latin typeface="隶书" panose="02010509060101010101" charset="-122"/>
              <a:ea typeface="隶书" panose="02010509060101010101" charset="-122"/>
              <a:cs typeface="楷体" panose="02010609060101010101" charset="-122"/>
              <a:sym typeface="+mn-lt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6653236" y="2001078"/>
            <a:ext cx="4619033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lt"/>
              </a:rPr>
              <a:t>《</a:t>
            </a:r>
            <a:r>
              <a:rPr lang="zh-CN" altLang="en-US" sz="2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lt"/>
              </a:rPr>
              <a:t>梅杜萨之筏</a:t>
            </a:r>
            <a:r>
              <a:rPr lang="en-US" altLang="zh-CN" sz="2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lt"/>
              </a:rPr>
              <a:t>》</a:t>
            </a:r>
            <a:r>
              <a:rPr lang="zh-CN" altLang="en-US" sz="2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lt"/>
              </a:rPr>
              <a:t>的创作背景</a:t>
            </a:r>
            <a:endParaRPr lang="zh-CN" altLang="en-US" sz="28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lt"/>
            </a:endParaRPr>
          </a:p>
        </p:txBody>
      </p:sp>
      <p:cxnSp>
        <p:nvCxnSpPr>
          <p:cNvPr id="11" name="肘形连接符 10"/>
          <p:cNvCxnSpPr/>
          <p:nvPr/>
        </p:nvCxnSpPr>
        <p:spPr>
          <a:xfrm>
            <a:off x="1110343" y="1681843"/>
            <a:ext cx="10010095" cy="4180114"/>
          </a:xfrm>
          <a:prstGeom prst="bentConnector3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/>
          <p:cNvSpPr/>
          <p:nvPr/>
        </p:nvSpPr>
        <p:spPr>
          <a:xfrm>
            <a:off x="277495" y="219710"/>
            <a:ext cx="11636375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>
                <a:cs typeface="+mn-ea"/>
                <a:sym typeface="+mn-lt"/>
              </a:rPr>
              <a:t>文艺复兴的主要成就</a:t>
            </a:r>
            <a:endParaRPr lang="zh-CN" altLang="en-US">
              <a:cs typeface="+mn-ea"/>
              <a:sym typeface="+mn-lt"/>
            </a:endParaRPr>
          </a:p>
          <a:p>
            <a:pPr algn="ctr"/>
            <a:r>
              <a:rPr lang="zh-CN" altLang="en-US">
                <a:cs typeface="+mn-ea"/>
                <a:sym typeface="+mn-lt"/>
              </a:rPr>
              <a:t>文艺复兴的主要成就，一方面体现在对自然美的欣赏，另一方面体现在对人物面貌、性格、</a:t>
            </a:r>
            <a:endParaRPr lang="zh-CN" altLang="en-US">
              <a:cs typeface="+mn-ea"/>
              <a:sym typeface="+mn-lt"/>
            </a:endParaRPr>
          </a:p>
          <a:p>
            <a:pPr algn="ctr"/>
            <a:r>
              <a:rPr lang="zh-CN" altLang="en-US">
                <a:cs typeface="+mn-ea"/>
                <a:sym typeface="+mn-lt"/>
              </a:rPr>
              <a:t>思想、情感等全方位的细致刻画。艺术家通过对透视法、人体解剖学、明暗画法等的运用，表现</a:t>
            </a:r>
            <a:endParaRPr lang="zh-CN" altLang="en-US">
              <a:cs typeface="+mn-ea"/>
              <a:sym typeface="+mn-lt"/>
            </a:endParaRPr>
          </a:p>
          <a:p>
            <a:pPr algn="ctr"/>
            <a:r>
              <a:rPr lang="zh-CN" altLang="en-US">
                <a:cs typeface="+mn-ea"/>
                <a:sym typeface="+mn-lt"/>
              </a:rPr>
              <a:t>真实的自然景象和生动的人类情感。</a:t>
            </a:r>
            <a:endParaRPr lang="zh-CN" altLang="en-US">
              <a:cs typeface="+mn-ea"/>
              <a:sym typeface="+mn-lt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944245" y="654050"/>
            <a:ext cx="509016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2600" b="1" dirty="0" smtClean="0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  <a:sym typeface="+mn-lt"/>
              </a:rPr>
              <a:t>一、</a:t>
            </a:r>
            <a:r>
              <a:rPr lang="zh-CN" altLang="en-US" sz="2600" b="1" dirty="0" smtClean="0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  <a:sym typeface="+mn-lt"/>
              </a:rPr>
              <a:t>艺术源于生活</a:t>
            </a:r>
            <a:endParaRPr lang="zh-CN" altLang="en-US" sz="2600" b="1" dirty="0">
              <a:latin typeface="宋体" panose="02010600030101010101" pitchFamily="2" charset="-122"/>
              <a:ea typeface="宋体" panose="02010600030101010101" pitchFamily="2" charset="-122"/>
              <a:cs typeface="楷体" panose="02010609060101010101" charset="-122"/>
              <a:sym typeface="+mn-lt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77259" y="1319970"/>
            <a:ext cx="3921660" cy="2944055"/>
          </a:xfrm>
          <a:prstGeom prst="rect">
            <a:avLst/>
          </a:prstGeom>
          <a:noFill/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文本框 3"/>
          <p:cNvSpPr txBox="1"/>
          <p:nvPr/>
        </p:nvSpPr>
        <p:spPr>
          <a:xfrm>
            <a:off x="729751" y="1389050"/>
            <a:ext cx="4852398" cy="2609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indent="457200">
              <a:lnSpc>
                <a:spcPct val="130000"/>
              </a:lnSpc>
              <a:defRPr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defRPr>
            </a:lvl1pPr>
          </a:lstStyle>
          <a:p>
            <a:r>
              <a:rPr lang="zh-CN" altLang="en-US" dirty="0"/>
              <a:t>美术创作是艺术家对现实生活的审美表达。所有的创作都离不开时代，离不开艺术家对生活的理解、感悟和研究。只有在生活的源泉中汲取营养，真实地反映社会生活并真诚地表现对生活的感受，作品才会具有生命力。徐悲鸿与热里科的这两件作品创作背景、核心主旨不同，但他们的创作皆来自对生活的真切体悟。</a:t>
            </a:r>
            <a:endParaRPr lang="zh-CN" altLang="en-US" dirty="0"/>
          </a:p>
        </p:txBody>
      </p:sp>
      <p:sp>
        <p:nvSpPr>
          <p:cNvPr id="6" name="文本框 5"/>
          <p:cNvSpPr txBox="1"/>
          <p:nvPr/>
        </p:nvSpPr>
        <p:spPr>
          <a:xfrm>
            <a:off x="7490404" y="4377138"/>
            <a:ext cx="28085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/>
              <a:t>梅杜萨之筏（局部）</a:t>
            </a:r>
            <a:endParaRPr lang="zh-CN" altLang="en-US" sz="1400" dirty="0"/>
          </a:p>
        </p:txBody>
      </p:sp>
      <p:sp>
        <p:nvSpPr>
          <p:cNvPr id="17" name="矩形 16"/>
          <p:cNvSpPr/>
          <p:nvPr/>
        </p:nvSpPr>
        <p:spPr>
          <a:xfrm>
            <a:off x="280638" y="4915633"/>
            <a:ext cx="11633232" cy="1557784"/>
          </a:xfrm>
          <a:prstGeom prst="rect">
            <a:avLst/>
          </a:prstGeom>
          <a:solidFill>
            <a:srgbClr val="578F83">
              <a:alpha val="5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9" name="组合 18"/>
          <p:cNvGrpSpPr/>
          <p:nvPr/>
        </p:nvGrpSpPr>
        <p:grpSpPr>
          <a:xfrm>
            <a:off x="1387786" y="4461005"/>
            <a:ext cx="10395242" cy="1982212"/>
            <a:chOff x="10191" y="5386"/>
            <a:chExt cx="7672" cy="5219"/>
          </a:xfrm>
        </p:grpSpPr>
        <p:sp>
          <p:nvSpPr>
            <p:cNvPr id="20" name="文本框 19"/>
            <p:cNvSpPr txBox="1"/>
            <p:nvPr/>
          </p:nvSpPr>
          <p:spPr>
            <a:xfrm>
              <a:off x="10191" y="7124"/>
              <a:ext cx="7672" cy="3481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indent="457200" algn="just">
                <a:buClrTx/>
                <a:buSzTx/>
                <a:buNone/>
              </a:pPr>
              <a:r>
                <a:rPr lang="en-US" altLang="zh-CN" sz="2000" b="1" dirty="0" smtClean="0">
                  <a:latin typeface="仿宋" panose="02010609060101010101" charset="-122"/>
                  <a:ea typeface="仿宋" panose="02010609060101010101" charset="-122"/>
                  <a:cs typeface="仿宋" panose="02010609060101010101" charset="-122"/>
                </a:rPr>
                <a:t>《</a:t>
              </a:r>
              <a:r>
                <a:rPr lang="zh-CN" altLang="en-US" sz="2000" b="1" dirty="0">
                  <a:latin typeface="仿宋" panose="02010609060101010101" charset="-122"/>
                  <a:ea typeface="仿宋" panose="02010609060101010101" charset="-122"/>
                  <a:cs typeface="仿宋" panose="02010609060101010101" charset="-122"/>
                </a:rPr>
                <a:t>奔马</a:t>
              </a:r>
              <a:r>
                <a:rPr lang="en-US" altLang="zh-CN" sz="2000" b="1" dirty="0">
                  <a:latin typeface="仿宋" panose="02010609060101010101" charset="-122"/>
                  <a:ea typeface="仿宋" panose="02010609060101010101" charset="-122"/>
                  <a:cs typeface="仿宋" panose="02010609060101010101" charset="-122"/>
                </a:rPr>
                <a:t>》</a:t>
              </a:r>
              <a:r>
                <a:rPr lang="zh-CN" altLang="en-US" sz="2000" b="1" dirty="0">
                  <a:latin typeface="仿宋" panose="02010609060101010101" charset="-122"/>
                  <a:ea typeface="仿宋" panose="02010609060101010101" charset="-122"/>
                  <a:cs typeface="仿宋" panose="02010609060101010101" charset="-122"/>
                </a:rPr>
                <a:t>是</a:t>
              </a:r>
              <a:r>
                <a:rPr lang="en-US" altLang="zh-CN" sz="2000" b="1" dirty="0">
                  <a:latin typeface="仿宋" panose="02010609060101010101" charset="-122"/>
                  <a:ea typeface="仿宋" panose="02010609060101010101" charset="-122"/>
                  <a:cs typeface="仿宋" panose="02010609060101010101" charset="-122"/>
                </a:rPr>
                <a:t>20</a:t>
              </a:r>
              <a:r>
                <a:rPr lang="zh-CN" altLang="en-US" sz="2000" b="1" dirty="0">
                  <a:latin typeface="仿宋" panose="02010609060101010101" charset="-122"/>
                  <a:ea typeface="仿宋" panose="02010609060101010101" charset="-122"/>
                  <a:cs typeface="仿宋" panose="02010609060101010101" charset="-122"/>
                </a:rPr>
                <a:t>世纪中国画家徐悲鸿的代表作之一。他用中西结合的水墨语言表现了一匹奔腾的骏马，形象生动，神骏无比。</a:t>
              </a:r>
              <a:r>
                <a:rPr lang="en-US" altLang="zh-CN" sz="2000" b="1" dirty="0">
                  <a:latin typeface="仿宋" panose="02010609060101010101" charset="-122"/>
                  <a:ea typeface="仿宋" panose="02010609060101010101" charset="-122"/>
                  <a:cs typeface="仿宋" panose="02010609060101010101" charset="-122"/>
                </a:rPr>
                <a:t>19</a:t>
              </a:r>
              <a:r>
                <a:rPr lang="zh-CN" altLang="en-US" sz="2000" b="1" dirty="0">
                  <a:latin typeface="仿宋" panose="02010609060101010101" charset="-122"/>
                  <a:ea typeface="仿宋" panose="02010609060101010101" charset="-122"/>
                  <a:cs typeface="仿宋" panose="02010609060101010101" charset="-122"/>
                </a:rPr>
                <a:t>世纪法国画家热里科的作品</a:t>
              </a:r>
              <a:r>
                <a:rPr lang="en-US" altLang="zh-CN" sz="2000" b="1" dirty="0">
                  <a:latin typeface="仿宋" panose="02010609060101010101" charset="-122"/>
                  <a:ea typeface="仿宋" panose="02010609060101010101" charset="-122"/>
                  <a:cs typeface="仿宋" panose="02010609060101010101" charset="-122"/>
                </a:rPr>
                <a:t>《</a:t>
              </a:r>
              <a:r>
                <a:rPr lang="zh-CN" altLang="en-US" sz="2000" b="1" dirty="0">
                  <a:latin typeface="仿宋" panose="02010609060101010101" charset="-122"/>
                  <a:ea typeface="仿宋" panose="02010609060101010101" charset="-122"/>
                  <a:cs typeface="仿宋" panose="02010609060101010101" charset="-122"/>
                </a:rPr>
                <a:t>梅杜萨之筏</a:t>
              </a:r>
              <a:r>
                <a:rPr lang="en-US" altLang="zh-CN" sz="2000" b="1" dirty="0">
                  <a:latin typeface="仿宋" panose="02010609060101010101" charset="-122"/>
                  <a:ea typeface="仿宋" panose="02010609060101010101" charset="-122"/>
                  <a:cs typeface="仿宋" panose="02010609060101010101" charset="-122"/>
                </a:rPr>
                <a:t>》</a:t>
              </a:r>
              <a:r>
                <a:rPr lang="zh-CN" altLang="en-US" sz="2000" b="1" dirty="0">
                  <a:latin typeface="仿宋" panose="02010609060101010101" charset="-122"/>
                  <a:ea typeface="仿宋" panose="02010609060101010101" charset="-122"/>
                  <a:cs typeface="仿宋" panose="02010609060101010101" charset="-122"/>
                </a:rPr>
                <a:t>取材于一场真实的海难，是西方浪漫主义美术的杰作。请思考上述作品是如何创作完成的，又是如何达到这样的艺术高度的。</a:t>
              </a:r>
              <a:endParaRPr sz="2000" b="1" dirty="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endParaRPr>
            </a:p>
          </p:txBody>
        </p:sp>
        <p:sp>
          <p:nvSpPr>
            <p:cNvPr id="21" name="文本框 20" descr="7b0a2020202022776f7264617274223a20227b5c2269645c223a32353030323237362c5c227469645c223a31333631327d220a7d0a"/>
            <p:cNvSpPr txBox="1"/>
            <p:nvPr/>
          </p:nvSpPr>
          <p:spPr>
            <a:xfrm>
              <a:off x="10290" y="5386"/>
              <a:ext cx="3382" cy="10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t">
              <a:noAutofit/>
              <a:scene3d>
                <a:camera prst="orthographicFront"/>
                <a:lightRig rig="threePt" dir="t"/>
              </a:scene3d>
            </a:bodyPr>
            <a:lstStyle/>
            <a:p>
              <a:pPr algn="l">
                <a:buClrTx/>
                <a:buSzTx/>
                <a:buNone/>
              </a:pPr>
              <a:r>
                <a:rPr lang="zh-CN" sz="3600" dirty="0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汉仪力量黑简" panose="00020600040101010101" charset="-122"/>
                  <a:ea typeface="汉仪力量黑简" panose="00020600040101010101" charset="-122"/>
                  <a:cs typeface="仿宋" panose="02010609060101010101" charset="-122"/>
                </a:rPr>
                <a:t>思考</a:t>
              </a:r>
              <a:endParaRPr lang="zh-CN" sz="360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汉仪力量黑简" panose="00020600040101010101" charset="-122"/>
                <a:ea typeface="汉仪力量黑简" panose="00020600040101010101" charset="-122"/>
                <a:cs typeface="仿宋" panose="02010609060101010101" charset="-122"/>
              </a:endParaRPr>
            </a:p>
          </p:txBody>
        </p:sp>
      </p:grp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/>
          <p:cNvSpPr/>
          <p:nvPr/>
        </p:nvSpPr>
        <p:spPr>
          <a:xfrm>
            <a:off x="277495" y="219710"/>
            <a:ext cx="11636375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944245" y="654050"/>
            <a:ext cx="509016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dirty="0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  <a:sym typeface="+mn-lt"/>
              </a:rPr>
              <a:t>二</a:t>
            </a:r>
            <a:r>
              <a:rPr lang="zh-CN" altLang="zh-CN" sz="2600" b="1" dirty="0" smtClean="0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  <a:sym typeface="+mn-lt"/>
              </a:rPr>
              <a:t>、</a:t>
            </a:r>
            <a:r>
              <a:rPr lang="zh-CN" altLang="en-US" sz="2600" b="1" dirty="0" smtClean="0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  <a:sym typeface="+mn-lt"/>
              </a:rPr>
              <a:t>艺术并非复制生活</a:t>
            </a:r>
            <a:endParaRPr lang="zh-CN" altLang="en-US" sz="2600" b="1" dirty="0">
              <a:latin typeface="宋体" panose="02010600030101010101" pitchFamily="2" charset="-122"/>
              <a:ea typeface="宋体" panose="02010600030101010101" pitchFamily="2" charset="-122"/>
              <a:cs typeface="楷体" panose="02010609060101010101" charset="-122"/>
              <a:sym typeface="+mn-lt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946308" y="1305188"/>
            <a:ext cx="10176193" cy="1121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indent="457200">
              <a:lnSpc>
                <a:spcPct val="130000"/>
              </a:lnSpc>
              <a:defRPr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defRPr>
            </a:lvl1pPr>
          </a:lstStyle>
          <a:p>
            <a:r>
              <a:rPr lang="zh-CN" altLang="en-US" dirty="0"/>
              <a:t>徐悲鸿能将马画得活灵活现，并非一蹴而就。他平日里细心研究马的身体构造，认真观察马的动态，对马的结构、特征、情态了如指掌，并进行了大量的写生和艺术提炼，创造出比现实生活中的马更为鲜活的艺术形象。</a:t>
            </a:r>
            <a:endParaRPr lang="zh-CN" altLang="en-US" dirty="0"/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338" b="49577"/>
          <a:stretch>
            <a:fillRect/>
          </a:stretch>
        </p:blipFill>
        <p:spPr>
          <a:xfrm>
            <a:off x="501440" y="2592473"/>
            <a:ext cx="2626455" cy="231322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5127171" y="5929351"/>
            <a:ext cx="28248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徐悲鸿画马的手稿</a:t>
            </a:r>
            <a:endParaRPr lang="zh-CN" altLang="en-US" dirty="0"/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19" t="1135" b="50103"/>
          <a:stretch>
            <a:fillRect/>
          </a:stretch>
        </p:blipFill>
        <p:spPr>
          <a:xfrm>
            <a:off x="3333124" y="3322563"/>
            <a:ext cx="2669823" cy="2237014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897" r="49627"/>
          <a:stretch>
            <a:fillRect/>
          </a:stretch>
        </p:blipFill>
        <p:spPr>
          <a:xfrm>
            <a:off x="6208176" y="2592473"/>
            <a:ext cx="2664106" cy="2298536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84" t="49570"/>
          <a:stretch>
            <a:fillRect/>
          </a:stretch>
        </p:blipFill>
        <p:spPr>
          <a:xfrm>
            <a:off x="9077512" y="3322563"/>
            <a:ext cx="2645228" cy="2313525"/>
          </a:xfrm>
          <a:prstGeom prst="rect">
            <a:avLst/>
          </a:prstGeom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PP_MARK_KEY" val="7d55076b-55a4-4e85-9770-d6f17847b866"/>
  <p:tag name="COMMONDATA" val="eyJjb3VudCI6MzEsImhkaWQiOiI5N2MyMjAwNjlmYjA1ZjdmMThmOGY5MDZiY2YzZDlhNyIsInVzZXJDb3VudCI6M30="/>
  <p:tag name="commondata" val="eyJjb3VudCI6MzIsImhkaWQiOiI4NTRiZDJmNTlkNDc4MDg0MGIzMGYxNmI5YzkwYTYzZCIsInVzZXJDb3VudCI6MX0=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fqy5zwod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1642</Words>
  <Application>WPS 演示</Application>
  <PresentationFormat>宽屏</PresentationFormat>
  <Paragraphs>102</Paragraphs>
  <Slides>12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25" baseType="lpstr">
      <vt:lpstr>Arial</vt:lpstr>
      <vt:lpstr>宋体</vt:lpstr>
      <vt:lpstr>Wingdings</vt:lpstr>
      <vt:lpstr>楷体</vt:lpstr>
      <vt:lpstr>Blackout</vt:lpstr>
      <vt:lpstr>禹卫硬笔常规体</vt:lpstr>
      <vt:lpstr>汉仪力量黑简</vt:lpstr>
      <vt:lpstr>仿宋</vt:lpstr>
      <vt:lpstr>微软雅黑</vt:lpstr>
      <vt:lpstr>隶书</vt:lpstr>
      <vt:lpstr>Arial Unicode MS</vt:lpstr>
      <vt:lpstr>Calibri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</dc:creator>
  <cp:lastModifiedBy>王昊</cp:lastModifiedBy>
  <cp:revision>239</cp:revision>
  <dcterms:created xsi:type="dcterms:W3CDTF">2018-07-11T11:06:00Z</dcterms:created>
  <dcterms:modified xsi:type="dcterms:W3CDTF">2026-07-17T02:45:39Z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KSOTemplateUUID">
    <vt:lpwstr>v1.0_mb_4fKEeLE3as8TYU2lfZvB6g==</vt:lpwstr>
  </property>
  <property fmtid="{D5CDD505-2E9C-101B-9397-08002B2CF9AE}" pid="4" name="ICV">
    <vt:lpwstr>2F9C0A1E30684432A5277529EF872C36_13</vt:lpwstr>
  </property>
</Properties>
</file>