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9.svg" ContentType="image/svg+xml"/>
  <Override PartName="/ppt/media/image3.svg" ContentType="image/svg+xml"/>
  <Override PartName="/ppt/media/image5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7" r:id="rId3"/>
    <p:sldId id="287" r:id="rId4"/>
    <p:sldId id="282" r:id="rId5"/>
    <p:sldId id="315" r:id="rId6"/>
    <p:sldId id="277" r:id="rId7"/>
    <p:sldId id="336" r:id="rId8"/>
    <p:sldId id="289" r:id="rId9"/>
    <p:sldId id="337" r:id="rId10"/>
    <p:sldId id="276" r:id="rId11"/>
    <p:sldId id="291" r:id="rId12"/>
    <p:sldId id="296" r:id="rId13"/>
    <p:sldId id="297" r:id="rId14"/>
    <p:sldId id="298" r:id="rId15"/>
    <p:sldId id="299" r:id="rId16"/>
    <p:sldId id="300" r:id="rId17"/>
    <p:sldId id="339" r:id="rId18"/>
    <p:sldId id="340" r:id="rId19"/>
    <p:sldId id="305" r:id="rId20"/>
    <p:sldId id="302" r:id="rId21"/>
    <p:sldId id="306" r:id="rId22"/>
    <p:sldId id="303" r:id="rId23"/>
    <p:sldId id="341" r:id="rId24"/>
    <p:sldId id="307" r:id="rId25"/>
    <p:sldId id="309" r:id="rId26"/>
    <p:sldId id="304" r:id="rId27"/>
    <p:sldId id="342" r:id="rId28"/>
    <p:sldId id="343" r:id="rId29"/>
    <p:sldId id="310" r:id="rId30"/>
    <p:sldId id="312" r:id="rId31"/>
    <p:sldId id="314" r:id="rId32"/>
    <p:sldId id="344" r:id="rId33"/>
    <p:sldId id="280" r:id="rId34"/>
  </p:sldIdLst>
  <p:sldSz cx="12192000" cy="6858000"/>
  <p:notesSz cx="6858000" cy="9144000"/>
  <p:embeddedFontLst>
    <p:embeddedFont>
      <p:font typeface="楷体" panose="02010609060101010101" charset="-122"/>
      <p:regular r:id="rId40"/>
    </p:embeddedFont>
    <p:embeddedFont>
      <p:font typeface="汉仪力量黑简" panose="00020600040101010101" charset="-122"/>
      <p:regular r:id="rId41"/>
    </p:embeddedFont>
    <p:embeddedFont>
      <p:font typeface="仿宋" panose="02010609060101010101" charset="-122"/>
      <p:regular r:id="rId42"/>
    </p:embeddedFont>
    <p:embeddedFont>
      <p:font typeface="隶书" panose="02010509060101010101" charset="-122"/>
      <p:regular r:id="rId43"/>
    </p:embeddedFont>
    <p:embeddedFont>
      <p:font typeface="微软雅黑" panose="020B0503020204020204" charset="-122"/>
      <p:regular r:id="rId44"/>
      <p:bold r:id="rId45"/>
    </p:embeddedFont>
    <p:embeddedFont>
      <p:font typeface="Calibri" panose="020F0502020204030204" charset="0"/>
      <p:regular r:id="rId46"/>
      <p:bold r:id="rId47"/>
      <p:italic r:id="rId48"/>
      <p:boldItalic r:id="rId49"/>
    </p:embeddedFont>
  </p:embeddedFontLst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6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787"/>
    <a:srgbClr val="05ACA2"/>
    <a:srgbClr val="6C7B92"/>
    <a:srgbClr val="578F83"/>
    <a:srgbClr val="FFFFFF"/>
    <a:srgbClr val="334D78"/>
    <a:srgbClr val="3F5D94"/>
    <a:srgbClr val="536276"/>
    <a:srgbClr val="61728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34338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50" y="270"/>
      </p:cViewPr>
      <p:guideLst>
        <p:guide orient="horz" pos="2229"/>
        <p:guide pos="3840"/>
        <p:guide pos="69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0" Type="http://schemas.openxmlformats.org/officeDocument/2006/relationships/tags" Target="tags/tag130.xml"/><Relationship Id="rId5" Type="http://schemas.openxmlformats.org/officeDocument/2006/relationships/slide" Target="slides/slide3.xml"/><Relationship Id="rId49" Type="http://schemas.openxmlformats.org/officeDocument/2006/relationships/font" Target="fonts/font10.fntdata"/><Relationship Id="rId48" Type="http://schemas.openxmlformats.org/officeDocument/2006/relationships/font" Target="fonts/font9.fntdata"/><Relationship Id="rId47" Type="http://schemas.openxmlformats.org/officeDocument/2006/relationships/font" Target="fonts/font8.fntdata"/><Relationship Id="rId46" Type="http://schemas.openxmlformats.org/officeDocument/2006/relationships/font" Target="fonts/font7.fntdata"/><Relationship Id="rId45" Type="http://schemas.openxmlformats.org/officeDocument/2006/relationships/font" Target="fonts/font6.fntdata"/><Relationship Id="rId44" Type="http://schemas.openxmlformats.org/officeDocument/2006/relationships/font" Target="fonts/font5.fntdata"/><Relationship Id="rId43" Type="http://schemas.openxmlformats.org/officeDocument/2006/relationships/font" Target="fonts/font4.fntdata"/><Relationship Id="rId42" Type="http://schemas.openxmlformats.org/officeDocument/2006/relationships/font" Target="fonts/font3.fntdata"/><Relationship Id="rId41" Type="http://schemas.openxmlformats.org/officeDocument/2006/relationships/font" Target="fonts/font2.fntdata"/><Relationship Id="rId40" Type="http://schemas.openxmlformats.org/officeDocument/2006/relationships/font" Target="fonts/font1.fntdata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tags" Target="../tags/tag30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image" Target="../media/image4.png"/><Relationship Id="rId4" Type="http://schemas.openxmlformats.org/officeDocument/2006/relationships/tags" Target="../tags/tag32.xml"/><Relationship Id="rId3" Type="http://schemas.openxmlformats.org/officeDocument/2006/relationships/image" Target="../media/image13.png"/><Relationship Id="rId2" Type="http://schemas.openxmlformats.org/officeDocument/2006/relationships/tags" Target="../tags/tag3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9.xml"/><Relationship Id="rId6" Type="http://schemas.openxmlformats.org/officeDocument/2006/relationships/image" Target="../media/image4.png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image" Target="../media/image14.png"/><Relationship Id="rId2" Type="http://schemas.openxmlformats.org/officeDocument/2006/relationships/tags" Target="../tags/tag36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image" Target="../media/image4.png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image" Target="../media/image16.png"/><Relationship Id="rId4" Type="http://schemas.openxmlformats.org/officeDocument/2006/relationships/tags" Target="../tags/tag41.xml"/><Relationship Id="rId3" Type="http://schemas.openxmlformats.org/officeDocument/2006/relationships/image" Target="../media/image15.png"/><Relationship Id="rId2" Type="http://schemas.openxmlformats.org/officeDocument/2006/relationships/tags" Target="../tags/tag40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46.xml"/><Relationship Id="rId10" Type="http://schemas.openxmlformats.org/officeDocument/2006/relationships/tags" Target="../tags/tag45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image" Target="../media/image4.png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17.png"/><Relationship Id="rId2" Type="http://schemas.openxmlformats.org/officeDocument/2006/relationships/tags" Target="../tags/tag47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53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jpeg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image" Target="../media/image21.png"/><Relationship Id="rId4" Type="http://schemas.openxmlformats.org/officeDocument/2006/relationships/tags" Target="../tags/tag61.xml"/><Relationship Id="rId3" Type="http://schemas.openxmlformats.org/officeDocument/2006/relationships/image" Target="../media/image20.png"/><Relationship Id="rId2" Type="http://schemas.openxmlformats.org/officeDocument/2006/relationships/tags" Target="../tags/tag60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67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6.png"/><Relationship Id="rId7" Type="http://schemas.openxmlformats.org/officeDocument/2006/relationships/tags" Target="../tags/tag71.xml"/><Relationship Id="rId6" Type="http://schemas.openxmlformats.org/officeDocument/2006/relationships/image" Target="../media/image4.png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image" Target="../media/image22.png"/><Relationship Id="rId2" Type="http://schemas.openxmlformats.org/officeDocument/2006/relationships/tags" Target="../tags/tag68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5.xml"/><Relationship Id="rId6" Type="http://schemas.openxmlformats.org/officeDocument/2006/relationships/image" Target="../media/image4.png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image" Target="../media/image23.png"/><Relationship Id="rId2" Type="http://schemas.openxmlformats.org/officeDocument/2006/relationships/tags" Target="../tags/tag72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image" Target="../media/image4.png"/><Relationship Id="rId4" Type="http://schemas.openxmlformats.org/officeDocument/2006/relationships/tags" Target="../tags/tag77.xml"/><Relationship Id="rId3" Type="http://schemas.openxmlformats.org/officeDocument/2006/relationships/image" Target="../media/image24.png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4.xml"/><Relationship Id="rId5" Type="http://schemas.openxmlformats.org/officeDocument/2006/relationships/image" Target="../media/image6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image" Target="../media/image4.png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image" Target="../media/image4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image" Target="../media/image4.png"/><Relationship Id="rId4" Type="http://schemas.openxmlformats.org/officeDocument/2006/relationships/tags" Target="../tags/tag94.xml"/><Relationship Id="rId3" Type="http://schemas.openxmlformats.org/officeDocument/2006/relationships/image" Target="../media/image27.png"/><Relationship Id="rId2" Type="http://schemas.openxmlformats.org/officeDocument/2006/relationships/tags" Target="../tags/tag93.xml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jpe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4.xml"/><Relationship Id="rId5" Type="http://schemas.openxmlformats.org/officeDocument/2006/relationships/image" Target="../media/image6.png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image" Target="../media/image28.png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12.xml"/><Relationship Id="rId10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image" Target="../media/image4.png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image" Target="../media/image30.png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image" Target="../media/image4.png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jpeg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9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任意多边形 4"/>
          <p:cNvSpPr/>
          <p:nvPr/>
        </p:nvSpPr>
        <p:spPr>
          <a:xfrm>
            <a:off x="2802890" y="2096770"/>
            <a:ext cx="6658610" cy="3026410"/>
          </a:xfrm>
          <a:custGeom>
            <a:avLst/>
            <a:gdLst>
              <a:gd name="connsiteX0" fmla="*/ 306779 w 6494463"/>
              <a:gd name="connsiteY0" fmla="*/ 294078 h 3026568"/>
              <a:gd name="connsiteX1" fmla="*/ 6171808 w 6494463"/>
              <a:gd name="connsiteY1" fmla="*/ 294078 h 3026568"/>
              <a:gd name="connsiteX2" fmla="*/ 6171808 w 6494463"/>
              <a:gd name="connsiteY2" fmla="*/ 2749157 h 3026568"/>
              <a:gd name="connsiteX3" fmla="*/ 306779 w 6494463"/>
              <a:gd name="connsiteY3" fmla="*/ 2749157 h 3026568"/>
              <a:gd name="connsiteX4" fmla="*/ 200819 w 6494463"/>
              <a:gd name="connsiteY4" fmla="*/ 188118 h 3026568"/>
              <a:gd name="connsiteX5" fmla="*/ 200819 w 6494463"/>
              <a:gd name="connsiteY5" fmla="*/ 2855117 h 3026568"/>
              <a:gd name="connsiteX6" fmla="*/ 6277768 w 6494463"/>
              <a:gd name="connsiteY6" fmla="*/ 2855117 h 3026568"/>
              <a:gd name="connsiteX7" fmla="*/ 6277768 w 6494463"/>
              <a:gd name="connsiteY7" fmla="*/ 188118 h 3026568"/>
              <a:gd name="connsiteX8" fmla="*/ 0 w 6494463"/>
              <a:gd name="connsiteY8" fmla="*/ 0 h 3026568"/>
              <a:gd name="connsiteX9" fmla="*/ 6494463 w 6494463"/>
              <a:gd name="connsiteY9" fmla="*/ 0 h 3026568"/>
              <a:gd name="connsiteX10" fmla="*/ 6494463 w 6494463"/>
              <a:gd name="connsiteY10" fmla="*/ 3026568 h 3026568"/>
              <a:gd name="connsiteX11" fmla="*/ 0 w 6494463"/>
              <a:gd name="connsiteY11" fmla="*/ 3026568 h 302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94463" h="3026568">
                <a:moveTo>
                  <a:pt x="306779" y="294078"/>
                </a:moveTo>
                <a:lnTo>
                  <a:pt x="6171808" y="294078"/>
                </a:lnTo>
                <a:lnTo>
                  <a:pt x="6171808" y="2749157"/>
                </a:lnTo>
                <a:lnTo>
                  <a:pt x="306779" y="2749157"/>
                </a:lnTo>
                <a:close/>
                <a:moveTo>
                  <a:pt x="200819" y="188118"/>
                </a:moveTo>
                <a:lnTo>
                  <a:pt x="200819" y="2855117"/>
                </a:lnTo>
                <a:lnTo>
                  <a:pt x="6277768" y="2855117"/>
                </a:lnTo>
                <a:lnTo>
                  <a:pt x="6277768" y="188118"/>
                </a:lnTo>
                <a:close/>
                <a:moveTo>
                  <a:pt x="0" y="0"/>
                </a:moveTo>
                <a:lnTo>
                  <a:pt x="6494463" y="0"/>
                </a:lnTo>
                <a:lnTo>
                  <a:pt x="6494463" y="3026568"/>
                </a:lnTo>
                <a:lnTo>
                  <a:pt x="0" y="30265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42615" y="3733800"/>
            <a:ext cx="459740" cy="13214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zh-CN">
                <a:solidFill>
                  <a:schemeClr val="bg1">
                    <a:lumMod val="65000"/>
                  </a:schemeClr>
                </a:solidFill>
              </a:rPr>
              <a:t>基础模块</a:t>
            </a:r>
            <a:endParaRPr lang="zh-CN" altLang="zh-CN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23765" y="2832735"/>
            <a:ext cx="44310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200">
                <a:latin typeface="楷体" panose="02010609060101010101" charset="-122"/>
                <a:ea typeface="楷体" panose="02010609060101010101" charset="-122"/>
              </a:rPr>
              <a:t>第三单元</a:t>
            </a:r>
            <a:endParaRPr lang="zh-CN" altLang="zh-CN" sz="320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zh-CN" sz="5200">
                <a:latin typeface="楷体" panose="02010609060101010101" charset="-122"/>
                <a:ea typeface="楷体" panose="02010609060101010101" charset="-122"/>
              </a:rPr>
              <a:t>外国美术赏析</a:t>
            </a:r>
            <a:endParaRPr lang="zh-CN" altLang="zh-CN" sz="52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7" name="图片 6" descr="templates\docerresourceshop\icons\\31393935333530323b343731343234333bcafdd7d633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30220" y="2385060"/>
            <a:ext cx="2449830" cy="2449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17270" y="1748155"/>
            <a:ext cx="541083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名称：犹大之吻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作者：乔托［意大利］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年代：约 1305年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类别：湿壁画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位置：意大利帕多瓦斯克罗威尼礼拜堂</a:t>
            </a:r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endParaRPr lang="en-US" altLang="zh-CN" sz="20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sz="20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这幅作品描绘了犹大以亲吻为暗号，向罗马官兵出卖耶稣的场景。画面中犹大紧张的表情和耶稣安详的眼神，以及周围人物互相争执、搏斗的紧张气氛，被描绘得栩栩如生。这种生动的描绘，摆脱了之前中世纪人物表情僵硬、呆板的形象，展现了人物内心的变化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一、文艺</a:t>
            </a:r>
            <a:r>
              <a:rPr lang="zh-CN" altLang="en-US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复兴时期的绘画艺术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5" name="图片 14" descr="templates\docerresourceshop\icons\\31393935333137383b31393937313032393bbba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725" y="1696085"/>
            <a:ext cx="414655" cy="414655"/>
          </a:xfrm>
          <a:prstGeom prst="rect">
            <a:avLst/>
          </a:prstGeom>
        </p:spPr>
      </p:pic>
      <p:pic>
        <p:nvPicPr>
          <p:cNvPr id="16" name="图片 15" descr="templates\docerresourceshop\icons\\31393935333137383b31393937313032393bbba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6180" y="3823970"/>
            <a:ext cx="414655" cy="41465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260" y="1542415"/>
            <a:ext cx="4595495" cy="44951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16305" y="1058545"/>
            <a:ext cx="32975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一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早期文艺复兴绘画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</p:spTree>
  </p:cSld>
  <p:clrMapOvr>
    <a:masterClrMapping/>
  </p:clrMapOvr>
  <p:transition spd="med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一、文艺</a:t>
            </a:r>
            <a:r>
              <a:rPr lang="zh-CN" altLang="en-US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复兴时期的绘画艺术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6305" y="1058545"/>
            <a:ext cx="10384155" cy="1443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二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文艺复兴美术三杰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:</a:t>
            </a:r>
            <a:r>
              <a:rPr lang="zh-CN" sz="240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达·芬奇、米开朗琪罗和拉斐尔便是意大利文艺复兴鼎盛时期的代表人物，史称</a:t>
            </a:r>
            <a:r>
              <a:rPr lang="zh-CN" sz="24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“文艺复兴美术三杰”。</a:t>
            </a:r>
            <a:endParaRPr lang="zh-CN" sz="2400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068705" y="1722755"/>
            <a:ext cx="1062228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2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   </a:t>
            </a:r>
            <a:endParaRPr lang="zh-CN" sz="22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153795" y="2381250"/>
            <a:ext cx="2931795" cy="39700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4591050" y="2381250"/>
            <a:ext cx="3366135" cy="3905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5"/>
          <a:stretch>
            <a:fillRect/>
          </a:stretch>
        </p:blipFill>
        <p:spPr>
          <a:xfrm>
            <a:off x="8232775" y="2381250"/>
            <a:ext cx="2618740" cy="3905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6920" y="614045"/>
            <a:ext cx="3686175" cy="55664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72050" y="1064895"/>
            <a:ext cx="646239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名称：蒙娜丽莎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作者：达·芬奇［意大利］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年代：约 1503—1506年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类别：木板油画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现藏位置：法国巴黎卢浮宫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72050" y="3429000"/>
            <a:ext cx="646239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画面采用稳定的金字塔构图，位于近景的人物与远景的风景形成鲜明对比，加强了画面的空间感。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达·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奇利用“渐隐法”使画中明暗过渡十分柔和，形与形的边界仿佛有一层空气遮挡，让人看不尽全貌，如女子的面部便是缓缓地隐没到头纱之中，而在神情最丰富的眼角与嘴角，达·芬奇略施阴影，造就了意味深长的“神秘微笑”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5" name="图片 14" descr="templates\docerresourceshop\icons\\31393935333137383b31393937313032393bbba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85995" y="614045"/>
            <a:ext cx="414655" cy="414655"/>
          </a:xfrm>
          <a:prstGeom prst="rect">
            <a:avLst/>
          </a:prstGeom>
        </p:spPr>
      </p:pic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85995" y="2985770"/>
            <a:ext cx="414655" cy="41465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5219700" y="671195"/>
            <a:ext cx="1638935" cy="414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5219700" y="298577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53210" y="499745"/>
            <a:ext cx="9084310" cy="465836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101975" y="5395595"/>
            <a:ext cx="72624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名称：最后的晚餐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作者：达·芬奇［意大利］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年代：约 1495—1498年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类别：湿壁画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位置：意大利米兰感恩圣母教堂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7" descr="templates\docerresourceshop\icons\\31393935333137383b31393937313032393bbba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00200" y="5395595"/>
            <a:ext cx="414655" cy="41465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033905" y="5395595"/>
            <a:ext cx="1182370" cy="300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81925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3865" y="458470"/>
            <a:ext cx="3832225" cy="57340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92930" y="401320"/>
            <a:ext cx="4192905" cy="566864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8702675" y="3476625"/>
            <a:ext cx="3275330" cy="35953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ClrTx/>
              <a:buSzTx/>
              <a:buNone/>
            </a:pPr>
            <a:r>
              <a:rPr 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《利比亚西比尔》描绘的是利比亚女先知回过身来拿一本大书的动作，女先知的身体向后扭转，头向左侧，到腰身部分又发生一个扭转。米开朗琪罗在绘制的过程中，保留了肌肉的起伏，对人物的面部</a:t>
            </a:r>
            <a:r>
              <a:rPr 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和体态</a:t>
            </a: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做了女性化的处理，最后完成了这件生动的作品。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5" name="图片 14" descr="templates\docerresourceshop\icons\\31393935333137383b31393937313032393bbba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766175" y="554990"/>
            <a:ext cx="414655" cy="41465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9361170" y="554990"/>
            <a:ext cx="1638935" cy="414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5" name="图片 4" descr="templates\docerresourceshop\icons\\31393935333137383b31393937313032393bbba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859520" y="3044825"/>
            <a:ext cx="414655" cy="41465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9360535" y="306197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85835" y="969645"/>
            <a:ext cx="383984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名称：利比亚西比尔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作者：米开朗琪罗［意大利］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年代：15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08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—1512年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类别：湿壁画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位置：梵蒂冈西斯廷礼拜堂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352800" y="572135"/>
            <a:ext cx="8058785" cy="56769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61645" y="1029335"/>
            <a:ext cx="289115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名称：雅典学院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作者：拉斐尔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［意大利］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年代：1509—1511年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类别：湿壁画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现藏位置：梵蒂冈宫签字厅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89585" y="3555365"/>
            <a:ext cx="263525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《雅典学院》被后人视为拉斐尔的杰作和文艺复兴鼎盛时期古典精神的完美体现。画家通过对古希腊黄金时代的追忆，寄托对人文精神和理想之国的向往。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85445" y="566420"/>
            <a:ext cx="414655" cy="41465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819150" y="56642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6" name="图片 5" descr="templates\docerresourceshop\icons\\31393935333137383b31393937313032393bbba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66395" y="3157220"/>
            <a:ext cx="414655" cy="41465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800100" y="315722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59944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答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775335"/>
            <a:ext cx="8155940" cy="5292090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515995" y="835025"/>
            <a:ext cx="760476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小结①：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中世纪绘画程式化和工艺性，大都为宗教宣传服务。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小结②：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早期文艺复兴绘画加关注人性，体现出“以人为本”的世界观，在绘画的构图、空间、光影与情感表达等多个方面做出了突破性贡献。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小结③：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系统总结了线性透视法，进一步发展了人体解剖学，开始深入研究人体结构与比例。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" name="图片 1" descr="31393935333231343b353630363637313b611f53f953f7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165" y="712470"/>
            <a:ext cx="1764665" cy="176466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3220085" y="1769745"/>
            <a:ext cx="7860665" cy="2428875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1440180" y="999490"/>
            <a:ext cx="3430905" cy="5886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lvl="0" algn="l">
              <a:buClrTx/>
              <a:buSzTx/>
              <a:buFontTx/>
            </a:pPr>
            <a:r>
              <a:rPr lang="zh-CN" sz="48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  <a:sym typeface="+mn-ea"/>
              </a:rPr>
              <a:t>   </a:t>
            </a:r>
            <a:r>
              <a:rPr lang="zh-CN" sz="48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  <a:sym typeface="+mn-ea"/>
              </a:rPr>
              <a:t>知识拓展 </a:t>
            </a:r>
            <a:r>
              <a:rPr lang="zh-CN" sz="48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  <a:sym typeface="+mn-ea"/>
              </a:rPr>
              <a:t>      </a:t>
            </a:r>
            <a:endParaRPr lang="zh-CN" sz="48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769485" y="2415540"/>
            <a:ext cx="4361815" cy="8585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lvl="0" algn="l">
              <a:buClrTx/>
              <a:buSzTx/>
              <a:buFontTx/>
            </a:pPr>
            <a:r>
              <a:rPr lang="zh-CN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干壁画与湿壁画</a:t>
            </a:r>
            <a:endParaRPr lang="zh-CN" alt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 spd="med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6305" y="239395"/>
            <a:ext cx="32975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三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其他文艺复兴大师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50240" y="1029335"/>
            <a:ext cx="3725545" cy="4810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02905" y="959485"/>
            <a:ext cx="3580130" cy="501396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690745" y="1429385"/>
            <a:ext cx="263525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名称：花神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作者：提香［意大利］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年代：1515—1520年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现藏位置：佛罗伦萨乌斐齐博物馆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4690745" y="3994785"/>
            <a:ext cx="29972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名称：阿尔诺芬尼夫妇像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作者：扬·凡·艾克［尼德兰］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年代：1434年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类别：木板油画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现藏位置：英国伦敦国家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美术馆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09795" y="1049655"/>
            <a:ext cx="414655" cy="41465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5143500" y="1049655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1" name="图片 10" descr="templates\docerresourceshop\icons\\31393935333137383b31393937313032393bbba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90745" y="3596005"/>
            <a:ext cx="414655" cy="41465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5124450" y="3596005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04570" y="690880"/>
            <a:ext cx="3783965" cy="521081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5871210" y="1319530"/>
            <a:ext cx="29972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名称：自画像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作者：丢勒［德国］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年代：1500年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类别：木板油画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现藏位置：德国慕尼黑古代绘画陈列馆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23205" y="920750"/>
            <a:ext cx="414655" cy="41465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5756910" y="92075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36540" y="4138295"/>
            <a:ext cx="6181090" cy="1764665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008880" y="3496310"/>
            <a:ext cx="6383020" cy="2406650"/>
            <a:chOff x="7888" y="5506"/>
            <a:chExt cx="10052" cy="3790"/>
          </a:xfrm>
        </p:grpSpPr>
        <p:sp>
          <p:nvSpPr>
            <p:cNvPr id="5" name="文本框 4"/>
            <p:cNvSpPr txBox="1"/>
            <p:nvPr/>
          </p:nvSpPr>
          <p:spPr>
            <a:xfrm>
              <a:off x="10268" y="6825"/>
              <a:ext cx="7672" cy="208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just">
                <a:buClrTx/>
                <a:buSzTx/>
                <a:buNone/>
              </a:pPr>
              <a:r>
                <a:rPr sz="2000">
                  <a:latin typeface="+mn-ea"/>
                  <a:cs typeface="仿宋" panose="02010609060101010101" charset="-122"/>
                </a:rPr>
                <a:t>文艺复兴时期的自画像在西方绘画历史中十分瞩目。丢勒一生画了很多幅自画像，其中这幅最为著名。尝试对这幅画进行鉴赏，并谈一谈艺术家</a:t>
              </a:r>
              <a:r>
                <a:rPr sz="2000">
                  <a:latin typeface="+mn-ea"/>
                  <a:cs typeface="仿宋" panose="02010609060101010101" charset="-122"/>
                  <a:sym typeface="+mn-ea"/>
                </a:rPr>
                <a:t>为什么</a:t>
              </a:r>
              <a:r>
                <a:rPr sz="2000">
                  <a:latin typeface="+mn-ea"/>
                  <a:cs typeface="仿宋" panose="02010609060101010101" charset="-122"/>
                </a:rPr>
                <a:t>要画自画像。</a:t>
              </a:r>
              <a:endParaRPr sz="2000">
                <a:latin typeface="+mn-ea"/>
                <a:cs typeface="仿宋" panose="02010609060101010101" charset="-122"/>
              </a:endParaRPr>
            </a:p>
          </p:txBody>
        </p:sp>
        <p:sp>
          <p:nvSpPr>
            <p:cNvPr id="6" name="文本框 5" descr="7b0a2020202022776f7264617274223a20227b5c2269645c223a32353030323237362c5c227469645c223a31333631327d220a7d0a"/>
            <p:cNvSpPr txBox="1"/>
            <p:nvPr/>
          </p:nvSpPr>
          <p:spPr>
            <a:xfrm>
              <a:off x="10290" y="5506"/>
              <a:ext cx="3382" cy="10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p>
              <a:pPr algn="l">
                <a:buClrTx/>
                <a:buSzTx/>
                <a:buNone/>
              </a:pPr>
              <a:r>
                <a:rPr lang="zh-CN" sz="360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力量黑简" panose="00020600040101010101" charset="-122"/>
                  <a:ea typeface="汉仪力量黑简" panose="00020600040101010101" charset="-122"/>
                  <a:cs typeface="仿宋" panose="02010609060101010101" charset="-122"/>
                </a:rPr>
                <a:t>思考</a:t>
              </a:r>
              <a:endParaRPr 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endParaRPr>
            </a:p>
          </p:txBody>
        </p:sp>
        <p:pic>
          <p:nvPicPr>
            <p:cNvPr id="7" name="图片 6" descr="31393935333231343b353630373139383bcecabac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88" y="6517"/>
              <a:ext cx="2578" cy="2779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88925" y="247650"/>
            <a:ext cx="614489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5980" y="520700"/>
            <a:ext cx="4965065" cy="5809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世纪，中国的许多美术界前辈到海外学习西方美术，他们带回的成果给我国的美术创作注入了新鲜的血液，某种程度上促成了中国美术百花齐放的繁荣局面。从早期文明、古希腊古罗马、文艺复兴时期到近现代，西方美术在传统与创新、沿袭与变革中不断生长，取得了辉煌的成就。</a:t>
            </a:r>
            <a:endParaRPr lang="zh-CN" altLang="en-US" sz="2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在本单元的前三节课中，我们重点为同学们介绍西方绘画、雕塑和建筑。在本单元的最后一节课中，我们会以亚洲、非洲与拉丁美洲地区的美术为例，进行简要介绍。</a:t>
            </a:r>
            <a:endParaRPr lang="zh-CN" altLang="en-US" sz="2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二、印象派以来的绘画艺术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6305" y="1156335"/>
            <a:ext cx="32975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一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光影的魅力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33620" y="1302385"/>
            <a:ext cx="6561455" cy="499427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064260" y="4272280"/>
            <a:ext cx="299720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名称：印象·日出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作者：莫奈［法国］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年代：1872年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现藏位置：法国巴黎玛摩丹·莫奈博物馆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45845" y="1800225"/>
            <a:ext cx="344932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法国的印象派是最具有开创性的艺术流派之一。他们认为户外光线的不断变化会导致景物色彩与气氛的变化，必须直接以画笔准确捕捉瞬间的光与色，才能描绘出真实而鲜活的形象。</a:t>
            </a:r>
            <a:endParaRPr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 descr="templates\docerresourceshop\icons\\31393935333137383b31393937313032393bbba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445" y="3876675"/>
            <a:ext cx="414655" cy="41465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1581150" y="3876675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76250" y="495300"/>
            <a:ext cx="7848600" cy="58674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495665" y="1315720"/>
            <a:ext cx="341820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名称：红磨坊的舞会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作者：雷诺阿［法国］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年代：1876年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现藏位置：法国巴黎奥赛博物馆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91550" y="3740150"/>
            <a:ext cx="326453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雷诺阿是色彩大师。画作中，他将阳光透过树丛空隙投射到人们脸上、身上、桌上、地上所产生的光色闪烁的效果淋漓尽致地表现了出来，使画面洋溢着欢乐的气氛。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595995" y="814070"/>
            <a:ext cx="414655" cy="41465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029700" y="81407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6" name="图片 5" descr="templates\docerresourceshop\icons\\31393935333137383b31393937313032393bbba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576945" y="3290570"/>
            <a:ext cx="414655" cy="41465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9010650" y="329057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159512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问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1769745"/>
            <a:ext cx="7860665" cy="2992755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31393935333231343b353630373139383bcecabac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73455" y="713105"/>
            <a:ext cx="1637030" cy="176466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727450" y="1983105"/>
            <a:ext cx="6816725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sz="2800">
                <a:latin typeface="+mn-ea"/>
                <a:cs typeface="仿宋" panose="02010609060101010101" charset="-122"/>
              </a:rPr>
              <a:t> 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欣赏</a:t>
            </a:r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下列绘画作品，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回答以下三个问题：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④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法国印象派绘画有何特点？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⑤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新印象派绘画有何特点？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⑥后印象派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绘画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二、印象派以来的绘画艺术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6305" y="1058545"/>
            <a:ext cx="517969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二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“新印象派”与“后印象派”</a:t>
            </a:r>
            <a:endParaRPr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7014210" y="3539490"/>
            <a:ext cx="385445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名称：大碗岛星期日的下午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作者：修拉［法国］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年代：1884—1886年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现藏位置：美国芝加哥艺术学院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45845" y="1702435"/>
            <a:ext cx="106705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修拉等画家被人们称为“新印象派”或“点彩派”，塞尚、凡·高、高更等画家被称为“后印象派”。</a:t>
            </a:r>
            <a:endParaRPr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 descr="templates\docerresourceshop\icons\\31393935333137383b31393937313032393bbba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52310" y="3030220"/>
            <a:ext cx="414655" cy="41465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7486015" y="303022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48105" y="2456815"/>
            <a:ext cx="5342890" cy="356235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7065010" y="4299585"/>
            <a:ext cx="4177665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名称：苹果与橘子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作者：塞尚［法国］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年代：1899年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现藏位置：法国巴黎奥塞美术馆</a:t>
            </a:r>
            <a:endParaRPr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151370" y="3824605"/>
            <a:ext cx="414655" cy="41465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585075" y="3824605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65010" y="1290320"/>
            <a:ext cx="462470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en-US" sz="2000">
                <a:latin typeface="+mn-ea"/>
                <a:cs typeface="仿宋" panose="02010609060101010101" charset="-122"/>
              </a:rPr>
              <a:t>        </a:t>
            </a:r>
            <a:r>
              <a:rPr sz="2000">
                <a:latin typeface="+mn-ea"/>
                <a:cs typeface="仿宋" panose="02010609060101010101" charset="-122"/>
              </a:rPr>
              <a:t>后印象主义实质上是反印象主义。后印象主义画家不再片面追求光影和色彩在画面上形成的真实感觉，而是试图打破对自然的写实描绘，有意识地使画面上的形象摆脱客观物象的束缚，让光线、色彩、形体乃至笔触等都具有更加主观的感情因素或象征意味。</a:t>
            </a:r>
            <a:endParaRPr sz="2000">
              <a:latin typeface="+mn-ea"/>
              <a:cs typeface="仿宋" panose="02010609060101010101" charset="-122"/>
            </a:endParaRPr>
          </a:p>
        </p:txBody>
      </p:sp>
      <p:sp>
        <p:nvSpPr>
          <p:cNvPr id="6" name="文本框 5" descr="7b0a2020202022776f7264617274223a20227b5c2269645c223a32353030323237362c5c227469645c223a31333631327d220a7d0a"/>
          <p:cNvSpPr txBox="1"/>
          <p:nvPr/>
        </p:nvSpPr>
        <p:spPr>
          <a:xfrm>
            <a:off x="602615" y="454025"/>
            <a:ext cx="517525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相关链接：</a:t>
            </a:r>
            <a:r>
              <a:rPr 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后印象主义</a:t>
            </a:r>
            <a:endParaRPr lang="zh-CN" sz="36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2615" y="1290320"/>
            <a:ext cx="5986780" cy="479552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95020" y="713740"/>
            <a:ext cx="7172960" cy="56026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238490" y="1166495"/>
            <a:ext cx="349440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名称：星月夜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作者：凡·高［荷兰］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年代：1889年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现藏位置：美国纽约现代艺术博物馆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38490" y="3795395"/>
            <a:ext cx="349440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 凡·高擅长用夸张的笔触和色彩表达自己的内心世界，画面具有强烈的运动感。在《星月夜》中</a:t>
            </a:r>
            <a:r>
              <a:rPr 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，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云朵像波浪一样翻滚，星辰散发着耀眼的光，一棵大树火焰般地向空中升腾，我们可以真切地感受到画家心中的不安。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6" name="图片 15" descr="templates\docerresourceshop\icons\\31393935333137383b31393937313032393bbba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261350" y="675640"/>
            <a:ext cx="414655" cy="41465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8695055" y="67564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6" name="图片 5" descr="templates\docerresourceshop\icons\\31393935333137383b31393937313032393bbba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299450" y="3382645"/>
            <a:ext cx="414655" cy="41465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8733155" y="3382645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59944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答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775335"/>
            <a:ext cx="8155940" cy="5292090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515995" y="835025"/>
            <a:ext cx="760476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小结④：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印象派准确捕捉住瞬间的光与色，描绘出真实而鲜活的形象。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小结⑤：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新印象派注重对象的理性分析与内在情感表达，开启了西方现代主义美术的篇章。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小结⑥：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后印象派让光线、色彩、形体乃至笔触等都具有更加主观的感情因素或象征意味。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31393935333231343b353630363637313b611f53f953f7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165" y="712470"/>
            <a:ext cx="1764665" cy="176466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159512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问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1769745"/>
            <a:ext cx="7860665" cy="2992755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31393935333231343b353630373139383bcecabac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73455" y="713105"/>
            <a:ext cx="1637030" cy="176466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727450" y="1983105"/>
            <a:ext cx="6816725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sz="2800">
                <a:latin typeface="+mn-ea"/>
                <a:cs typeface="仿宋" panose="02010609060101010101" charset="-122"/>
              </a:rPr>
              <a:t> 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欣赏</a:t>
            </a:r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下列绘画作品，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回答以下三个问题：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⑦野兽主义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绘画有何特点？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⑧立体主义绘画有何特点？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⑨达达派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绘画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二、印象派以来的绘画艺术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916305" y="1058545"/>
            <a:ext cx="517969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三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实验与多元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077595" y="1645285"/>
            <a:ext cx="190309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1.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野兽主义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75755" y="2213610"/>
            <a:ext cx="4839970" cy="404114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1077595" y="4438650"/>
            <a:ext cx="349440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名称：交谈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作者：亨利·马蒂斯［法国］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年代：1938年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现藏位置：美国旧金山现代艺术博物馆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1078230" y="2270125"/>
            <a:ext cx="52216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野兽主义是继后印象主义者的探索，追求更为主观和强烈的艺术表现，对西方绘画的发展产生了重要的影响。亨利·马蒂斯是野兽主义的领军人物。他喜用纯粹的色彩组织画面，不表现沉重的主题。</a:t>
            </a:r>
            <a:endParaRPr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 descr="templates\docerresourceshop\icons\\31393935333137383b31393937313032393bbba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36650" y="4039870"/>
            <a:ext cx="414655" cy="41465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570355" y="403987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658495" y="502285"/>
            <a:ext cx="190309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2.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立体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主义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8861425" y="2921000"/>
            <a:ext cx="28803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名称：格尔尼卡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作者：毕加索［西班牙］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年代：1937年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现藏位置：西班牙马德里</a:t>
            </a:r>
            <a:r>
              <a:rPr 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索菲亚王后国家艺术中心博物馆</a:t>
            </a:r>
            <a:endParaRPr 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659130" y="1203325"/>
            <a:ext cx="109359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立体主义艺术家热衷于对空间关系进行重组，这一流派的出现标志着现代艺术进入了一个新的领域。毕加索是这一流派的代表性画家之一。</a:t>
            </a:r>
            <a:endParaRPr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 descr="templates\docerresourceshop\icons\\31393935333137383b31393937313032393bbba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28100" y="2465070"/>
            <a:ext cx="414655" cy="41465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9361805" y="246507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24230" y="2138680"/>
            <a:ext cx="7706360" cy="350266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791845" y="2009775"/>
            <a:ext cx="10607675" cy="226568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110105" y="2635250"/>
            <a:ext cx="78447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6000">
                <a:latin typeface="楷体" panose="02010609060101010101" charset="-122"/>
                <a:ea typeface="楷体" panose="02010609060101010101" charset="-122"/>
              </a:rPr>
              <a:t>第</a:t>
            </a:r>
            <a:r>
              <a:rPr lang="en-US" altLang="zh-CN" sz="600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课</a:t>
            </a:r>
            <a:r>
              <a:rPr lang="en-US" altLang="zh-CN" sz="60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zh-CN" sz="6000">
                <a:latin typeface="楷体" panose="02010609060101010101" charset="-122"/>
                <a:ea typeface="楷体" panose="02010609060101010101" charset="-122"/>
              </a:rPr>
              <a:t>西方绘画艺术</a:t>
            </a:r>
            <a:endParaRPr lang="zh-CN" altLang="zh-CN" sz="60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720090" y="502285"/>
            <a:ext cx="2541270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3.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超现实主义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7756525" y="3130550"/>
            <a:ext cx="288036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名称：记忆的永恒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作者：达利［西班牙］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年代：1931年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类别：布面油画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l">
              <a:buClrTx/>
              <a:buSzTx/>
              <a:buNone/>
            </a:pP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现藏位置：美国纽约现代艺术博物馆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3" name="图片 12" descr="templates\docerresourceshop\icons\\31393935333137383b31393937313032393bbba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823200" y="2674620"/>
            <a:ext cx="414655" cy="41465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8256905" y="2674620"/>
            <a:ext cx="12585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440180" y="2062480"/>
            <a:ext cx="5962650" cy="425704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242695" y="1395095"/>
            <a:ext cx="106184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超现实主义艺术家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热衷于探索梦境与无意识的表现。</a:t>
            </a:r>
            <a:endParaRPr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59944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答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775335"/>
            <a:ext cx="8155940" cy="4276725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515995" y="835025"/>
            <a:ext cx="760476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小结⑦：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野兽主义用纯粹的色彩组织画面。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小结⑧：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立体主义热衷于对空间关系进行重组。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小结⑨：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达达派蔑视传统，将荒诞当作创作的主旨，带有浓郁的虚无主义色彩。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31393935333231343b353630363637313b611f53f953f7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165" y="712470"/>
            <a:ext cx="1764665" cy="176466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0" y="1541780"/>
            <a:ext cx="7772400" cy="2894965"/>
          </a:xfrm>
          <a:prstGeom prst="rect">
            <a:avLst/>
          </a:prstGeom>
          <a:solidFill>
            <a:srgbClr val="334D78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047750" y="2099310"/>
            <a:ext cx="6004560" cy="2167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ClrTx/>
              <a:buSzTx/>
              <a:buNone/>
            </a:pPr>
            <a:r>
              <a:rPr lang="en-US" altLang="zh-CN" sz="24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sz="24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通过鉴赏文艺复兴时期绘画和印象派以来的西方现代绘画，我们可以初步了解西方绘画艺术的历史。同学们可以从西方绘画艺术中借鉴有益的部分，来丰富自己对美术的认识，启发自己的学习和生活。</a:t>
            </a:r>
            <a:endParaRPr lang="zh-CN" sz="24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文本框 5" descr="7b0a2020202022776f7264617274223a20227b5c2269645c223a32353030323237362c5c227469645c223a31333631327d220a7d0a"/>
          <p:cNvSpPr txBox="1"/>
          <p:nvPr>
            <p:custDataLst>
              <p:tags r:id="rId3"/>
            </p:custDataLst>
          </p:nvPr>
        </p:nvSpPr>
        <p:spPr>
          <a:xfrm>
            <a:off x="624840" y="1967865"/>
            <a:ext cx="1329055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sz="3600">
                <a:ln w="13462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小结</a:t>
            </a:r>
            <a:endParaRPr lang="zh-CN" sz="3600">
              <a:ln w="13462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0" y="247650"/>
            <a:ext cx="9115425" cy="6354445"/>
          </a:xfrm>
          <a:prstGeom prst="rect">
            <a:avLst/>
          </a:prstGeom>
          <a:solidFill>
            <a:srgbClr val="FFFFF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1675130" y="830580"/>
            <a:ext cx="7291070" cy="3432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 rot="0">
            <a:off x="2978150" y="1231900"/>
            <a:ext cx="5565775" cy="2682240"/>
            <a:chOff x="5375" y="3598"/>
            <a:chExt cx="8451" cy="3604"/>
          </a:xfrm>
          <a:solidFill>
            <a:srgbClr val="536276"/>
          </a:solidFill>
        </p:grpSpPr>
        <p:sp>
          <p:nvSpPr>
            <p:cNvPr id="16" name="Rectangle 14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267" y="3653"/>
              <a:ext cx="6204" cy="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" name="Freeform 6"/>
            <p:cNvSpPr>
              <a:spLocks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6043" y="3598"/>
              <a:ext cx="155" cy="155"/>
            </a:xfrm>
            <a:custGeom>
              <a:avLst/>
              <a:gdLst>
                <a:gd name="T0" fmla="*/ 11 w 23"/>
                <a:gd name="T1" fmla="*/ 23 h 23"/>
                <a:gd name="T2" fmla="*/ 0 w 23"/>
                <a:gd name="T3" fmla="*/ 11 h 23"/>
                <a:gd name="T4" fmla="*/ 11 w 23"/>
                <a:gd name="T5" fmla="*/ 0 h 23"/>
                <a:gd name="T6" fmla="*/ 23 w 23"/>
                <a:gd name="T7" fmla="*/ 11 h 23"/>
                <a:gd name="T8" fmla="*/ 11 w 23"/>
                <a:gd name="T9" fmla="*/ 23 h 23"/>
                <a:gd name="T10" fmla="*/ 11 w 23"/>
                <a:gd name="T11" fmla="*/ 8 h 23"/>
                <a:gd name="T12" fmla="*/ 8 w 23"/>
                <a:gd name="T13" fmla="*/ 11 h 23"/>
                <a:gd name="T14" fmla="*/ 11 w 23"/>
                <a:gd name="T15" fmla="*/ 15 h 23"/>
                <a:gd name="T16" fmla="*/ 15 w 23"/>
                <a:gd name="T17" fmla="*/ 11 h 23"/>
                <a:gd name="T18" fmla="*/ 11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1" y="23"/>
                  </a:cubicBezTo>
                  <a:close/>
                  <a:moveTo>
                    <a:pt x="11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1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Freeform 7"/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6259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1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9" y="0"/>
                    <a:pt x="24" y="5"/>
                    <a:pt x="24" y="11"/>
                  </a:cubicBezTo>
                  <a:cubicBezTo>
                    <a:pt x="24" y="18"/>
                    <a:pt x="19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8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6479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" name="Freeform 9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6699" y="3598"/>
              <a:ext cx="153" cy="15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8 h 23"/>
                <a:gd name="T12" fmla="*/ 8 w 23"/>
                <a:gd name="T13" fmla="*/ 11 h 23"/>
                <a:gd name="T14" fmla="*/ 12 w 23"/>
                <a:gd name="T15" fmla="*/ 15 h 23"/>
                <a:gd name="T16" fmla="*/ 15 w 23"/>
                <a:gd name="T17" fmla="*/ 11 h 23"/>
                <a:gd name="T18" fmla="*/ 12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2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10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6919" y="3598"/>
              <a:ext cx="155" cy="155"/>
            </a:xfrm>
            <a:custGeom>
              <a:avLst/>
              <a:gdLst>
                <a:gd name="T0" fmla="*/ 11 w 23"/>
                <a:gd name="T1" fmla="*/ 23 h 23"/>
                <a:gd name="T2" fmla="*/ 0 w 23"/>
                <a:gd name="T3" fmla="*/ 11 h 23"/>
                <a:gd name="T4" fmla="*/ 11 w 23"/>
                <a:gd name="T5" fmla="*/ 0 h 23"/>
                <a:gd name="T6" fmla="*/ 23 w 23"/>
                <a:gd name="T7" fmla="*/ 11 h 23"/>
                <a:gd name="T8" fmla="*/ 11 w 23"/>
                <a:gd name="T9" fmla="*/ 23 h 23"/>
                <a:gd name="T10" fmla="*/ 11 w 23"/>
                <a:gd name="T11" fmla="*/ 8 h 23"/>
                <a:gd name="T12" fmla="*/ 8 w 23"/>
                <a:gd name="T13" fmla="*/ 11 h 23"/>
                <a:gd name="T14" fmla="*/ 11 w 23"/>
                <a:gd name="T15" fmla="*/ 15 h 23"/>
                <a:gd name="T16" fmla="*/ 15 w 23"/>
                <a:gd name="T17" fmla="*/ 11 h 23"/>
                <a:gd name="T18" fmla="*/ 11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1" y="23"/>
                  </a:cubicBezTo>
                  <a:close/>
                  <a:moveTo>
                    <a:pt x="11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1" y="15"/>
                  </a:cubicBezTo>
                  <a:cubicBezTo>
                    <a:pt x="13" y="15"/>
                    <a:pt x="15" y="13"/>
                    <a:pt x="15" y="11"/>
                  </a:cubicBezTo>
                  <a:cubicBezTo>
                    <a:pt x="15" y="9"/>
                    <a:pt x="13" y="8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1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7135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Freeform 12"/>
            <p:cNvSpPr/>
            <p:nvPr>
              <p:custDataLst>
                <p:tags r:id="rId10"/>
              </p:custDataLst>
            </p:nvPr>
          </p:nvSpPr>
          <p:spPr bwMode="auto">
            <a:xfrm>
              <a:off x="5375" y="3653"/>
              <a:ext cx="400" cy="3489"/>
            </a:xfrm>
            <a:custGeom>
              <a:avLst/>
              <a:gdLst>
                <a:gd name="T0" fmla="*/ 27 w 160"/>
                <a:gd name="T1" fmla="*/ 1394 h 1394"/>
                <a:gd name="T2" fmla="*/ 0 w 160"/>
                <a:gd name="T3" fmla="*/ 1394 h 1394"/>
                <a:gd name="T4" fmla="*/ 0 w 160"/>
                <a:gd name="T5" fmla="*/ 0 h 1394"/>
                <a:gd name="T6" fmla="*/ 160 w 160"/>
                <a:gd name="T7" fmla="*/ 0 h 1394"/>
                <a:gd name="T8" fmla="*/ 160 w 160"/>
                <a:gd name="T9" fmla="*/ 24 h 1394"/>
                <a:gd name="T10" fmla="*/ 27 w 160"/>
                <a:gd name="T11" fmla="*/ 24 h 1394"/>
                <a:gd name="T12" fmla="*/ 27 w 160"/>
                <a:gd name="T13" fmla="*/ 1394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1394">
                  <a:moveTo>
                    <a:pt x="27" y="1394"/>
                  </a:moveTo>
                  <a:lnTo>
                    <a:pt x="0" y="1394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"/>
                  </a:lnTo>
                  <a:lnTo>
                    <a:pt x="27" y="24"/>
                  </a:lnTo>
                  <a:lnTo>
                    <a:pt x="27" y="13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775" y="3653"/>
              <a:ext cx="75" cy="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5"/>
            <p:cNvSpPr/>
            <p:nvPr>
              <p:custDataLst>
                <p:tags r:id="rId12"/>
              </p:custDataLst>
            </p:nvPr>
          </p:nvSpPr>
          <p:spPr bwMode="auto">
            <a:xfrm>
              <a:off x="13552" y="3678"/>
              <a:ext cx="275" cy="3498"/>
            </a:xfrm>
            <a:custGeom>
              <a:avLst/>
              <a:gdLst>
                <a:gd name="T0" fmla="*/ 110 w 110"/>
                <a:gd name="T1" fmla="*/ 1397 h 1397"/>
                <a:gd name="T2" fmla="*/ 0 w 110"/>
                <a:gd name="T3" fmla="*/ 1397 h 1397"/>
                <a:gd name="T4" fmla="*/ 0 w 110"/>
                <a:gd name="T5" fmla="*/ 1370 h 1397"/>
                <a:gd name="T6" fmla="*/ 83 w 110"/>
                <a:gd name="T7" fmla="*/ 1370 h 1397"/>
                <a:gd name="T8" fmla="*/ 83 w 110"/>
                <a:gd name="T9" fmla="*/ 0 h 1397"/>
                <a:gd name="T10" fmla="*/ 110 w 110"/>
                <a:gd name="T11" fmla="*/ 0 h 1397"/>
                <a:gd name="T12" fmla="*/ 110 w 110"/>
                <a:gd name="T13" fmla="*/ 1397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397">
                  <a:moveTo>
                    <a:pt x="110" y="1397"/>
                  </a:moveTo>
                  <a:lnTo>
                    <a:pt x="0" y="1397"/>
                  </a:lnTo>
                  <a:lnTo>
                    <a:pt x="0" y="1370"/>
                  </a:lnTo>
                  <a:lnTo>
                    <a:pt x="83" y="1370"/>
                  </a:lnTo>
                  <a:lnTo>
                    <a:pt x="83" y="0"/>
                  </a:lnTo>
                  <a:lnTo>
                    <a:pt x="110" y="0"/>
                  </a:lnTo>
                  <a:lnTo>
                    <a:pt x="110" y="13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1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731" y="7108"/>
              <a:ext cx="7101" cy="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Freeform 17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13524" y="3605"/>
              <a:ext cx="181" cy="181"/>
            </a:xfrm>
            <a:custGeom>
              <a:avLst/>
              <a:gdLst>
                <a:gd name="T0" fmla="*/ 25 w 27"/>
                <a:gd name="T1" fmla="*/ 20 h 27"/>
                <a:gd name="T2" fmla="*/ 27 w 27"/>
                <a:gd name="T3" fmla="*/ 17 h 27"/>
                <a:gd name="T4" fmla="*/ 23 w 27"/>
                <a:gd name="T5" fmla="*/ 15 h 27"/>
                <a:gd name="T6" fmla="*/ 23 w 27"/>
                <a:gd name="T7" fmla="*/ 12 h 27"/>
                <a:gd name="T8" fmla="*/ 26 w 27"/>
                <a:gd name="T9" fmla="*/ 10 h 27"/>
                <a:gd name="T10" fmla="*/ 25 w 27"/>
                <a:gd name="T11" fmla="*/ 7 h 27"/>
                <a:gd name="T12" fmla="*/ 21 w 27"/>
                <a:gd name="T13" fmla="*/ 7 h 27"/>
                <a:gd name="T14" fmla="*/ 19 w 27"/>
                <a:gd name="T15" fmla="*/ 5 h 27"/>
                <a:gd name="T16" fmla="*/ 20 w 27"/>
                <a:gd name="T17" fmla="*/ 1 h 27"/>
                <a:gd name="T18" fmla="*/ 17 w 27"/>
                <a:gd name="T19" fmla="*/ 0 h 27"/>
                <a:gd name="T20" fmla="*/ 14 w 27"/>
                <a:gd name="T21" fmla="*/ 3 h 27"/>
                <a:gd name="T22" fmla="*/ 12 w 27"/>
                <a:gd name="T23" fmla="*/ 3 h 27"/>
                <a:gd name="T24" fmla="*/ 9 w 27"/>
                <a:gd name="T25" fmla="*/ 0 h 27"/>
                <a:gd name="T26" fmla="*/ 6 w 27"/>
                <a:gd name="T27" fmla="*/ 1 h 27"/>
                <a:gd name="T28" fmla="*/ 7 w 27"/>
                <a:gd name="T29" fmla="*/ 5 h 27"/>
                <a:gd name="T30" fmla="*/ 5 w 27"/>
                <a:gd name="T31" fmla="*/ 7 h 27"/>
                <a:gd name="T32" fmla="*/ 1 w 27"/>
                <a:gd name="T33" fmla="*/ 7 h 27"/>
                <a:gd name="T34" fmla="*/ 0 w 27"/>
                <a:gd name="T35" fmla="*/ 10 h 27"/>
                <a:gd name="T36" fmla="*/ 3 w 27"/>
                <a:gd name="T37" fmla="*/ 12 h 27"/>
                <a:gd name="T38" fmla="*/ 3 w 27"/>
                <a:gd name="T39" fmla="*/ 15 h 27"/>
                <a:gd name="T40" fmla="*/ 0 w 27"/>
                <a:gd name="T41" fmla="*/ 17 h 27"/>
                <a:gd name="T42" fmla="*/ 1 w 27"/>
                <a:gd name="T43" fmla="*/ 21 h 27"/>
                <a:gd name="T44" fmla="*/ 5 w 27"/>
                <a:gd name="T45" fmla="*/ 20 h 27"/>
                <a:gd name="T46" fmla="*/ 7 w 27"/>
                <a:gd name="T47" fmla="*/ 22 h 27"/>
                <a:gd name="T48" fmla="*/ 6 w 27"/>
                <a:gd name="T49" fmla="*/ 26 h 27"/>
                <a:gd name="T50" fmla="*/ 9 w 27"/>
                <a:gd name="T51" fmla="*/ 27 h 27"/>
                <a:gd name="T52" fmla="*/ 12 w 27"/>
                <a:gd name="T53" fmla="*/ 24 h 27"/>
                <a:gd name="T54" fmla="*/ 14 w 27"/>
                <a:gd name="T55" fmla="*/ 24 h 27"/>
                <a:gd name="T56" fmla="*/ 17 w 27"/>
                <a:gd name="T57" fmla="*/ 27 h 27"/>
                <a:gd name="T58" fmla="*/ 20 w 27"/>
                <a:gd name="T59" fmla="*/ 26 h 27"/>
                <a:gd name="T60" fmla="*/ 20 w 27"/>
                <a:gd name="T61" fmla="*/ 22 h 27"/>
                <a:gd name="T62" fmla="*/ 21 w 27"/>
                <a:gd name="T63" fmla="*/ 20 h 27"/>
                <a:gd name="T64" fmla="*/ 25 w 27"/>
                <a:gd name="T65" fmla="*/ 20 h 27"/>
                <a:gd name="T66" fmla="*/ 11 w 27"/>
                <a:gd name="T67" fmla="*/ 18 h 27"/>
                <a:gd name="T68" fmla="*/ 8 w 27"/>
                <a:gd name="T69" fmla="*/ 12 h 27"/>
                <a:gd name="T70" fmla="*/ 15 w 27"/>
                <a:gd name="T71" fmla="*/ 9 h 27"/>
                <a:gd name="T72" fmla="*/ 18 w 27"/>
                <a:gd name="T73" fmla="*/ 16 h 27"/>
                <a:gd name="T74" fmla="*/ 11 w 27"/>
                <a:gd name="T75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27">
                  <a:moveTo>
                    <a:pt x="25" y="20"/>
                  </a:moveTo>
                  <a:cubicBezTo>
                    <a:pt x="27" y="17"/>
                    <a:pt x="27" y="17"/>
                    <a:pt x="27" y="17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0" y="6"/>
                    <a:pt x="19" y="5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2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6" y="21"/>
                    <a:pt x="7" y="22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3" y="24"/>
                    <a:pt x="14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1"/>
                    <a:pt x="21" y="21"/>
                    <a:pt x="21" y="20"/>
                  </a:cubicBezTo>
                  <a:lnTo>
                    <a:pt x="25" y="20"/>
                  </a:lnTo>
                  <a:close/>
                  <a:moveTo>
                    <a:pt x="11" y="18"/>
                  </a:moveTo>
                  <a:cubicBezTo>
                    <a:pt x="8" y="17"/>
                    <a:pt x="7" y="14"/>
                    <a:pt x="8" y="12"/>
                  </a:cubicBezTo>
                  <a:cubicBezTo>
                    <a:pt x="9" y="9"/>
                    <a:pt x="12" y="8"/>
                    <a:pt x="15" y="9"/>
                  </a:cubicBezTo>
                  <a:cubicBezTo>
                    <a:pt x="18" y="10"/>
                    <a:pt x="19" y="13"/>
                    <a:pt x="18" y="16"/>
                  </a:cubicBezTo>
                  <a:cubicBezTo>
                    <a:pt x="17" y="18"/>
                    <a:pt x="14" y="19"/>
                    <a:pt x="11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18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5503" y="7022"/>
              <a:ext cx="181" cy="181"/>
            </a:xfrm>
            <a:custGeom>
              <a:avLst/>
              <a:gdLst>
                <a:gd name="T0" fmla="*/ 26 w 27"/>
                <a:gd name="T1" fmla="*/ 21 h 27"/>
                <a:gd name="T2" fmla="*/ 27 w 27"/>
                <a:gd name="T3" fmla="*/ 18 h 27"/>
                <a:gd name="T4" fmla="*/ 24 w 27"/>
                <a:gd name="T5" fmla="*/ 15 h 27"/>
                <a:gd name="T6" fmla="*/ 24 w 27"/>
                <a:gd name="T7" fmla="*/ 13 h 27"/>
                <a:gd name="T8" fmla="*/ 27 w 27"/>
                <a:gd name="T9" fmla="*/ 10 h 27"/>
                <a:gd name="T10" fmla="*/ 26 w 27"/>
                <a:gd name="T11" fmla="*/ 7 h 27"/>
                <a:gd name="T12" fmla="*/ 22 w 27"/>
                <a:gd name="T13" fmla="*/ 7 h 27"/>
                <a:gd name="T14" fmla="*/ 20 w 27"/>
                <a:gd name="T15" fmla="*/ 6 h 27"/>
                <a:gd name="T16" fmla="*/ 21 w 27"/>
                <a:gd name="T17" fmla="*/ 2 h 27"/>
                <a:gd name="T18" fmla="*/ 17 w 27"/>
                <a:gd name="T19" fmla="*/ 0 h 27"/>
                <a:gd name="T20" fmla="*/ 15 w 27"/>
                <a:gd name="T21" fmla="*/ 4 h 27"/>
                <a:gd name="T22" fmla="*/ 12 w 27"/>
                <a:gd name="T23" fmla="*/ 4 h 27"/>
                <a:gd name="T24" fmla="*/ 10 w 27"/>
                <a:gd name="T25" fmla="*/ 0 h 27"/>
                <a:gd name="T26" fmla="*/ 7 w 27"/>
                <a:gd name="T27" fmla="*/ 2 h 27"/>
                <a:gd name="T28" fmla="*/ 7 w 27"/>
                <a:gd name="T29" fmla="*/ 6 h 27"/>
                <a:gd name="T30" fmla="*/ 5 w 27"/>
                <a:gd name="T31" fmla="*/ 7 h 27"/>
                <a:gd name="T32" fmla="*/ 2 w 27"/>
                <a:gd name="T33" fmla="*/ 7 h 27"/>
                <a:gd name="T34" fmla="*/ 0 w 27"/>
                <a:gd name="T35" fmla="*/ 10 h 27"/>
                <a:gd name="T36" fmla="*/ 3 w 27"/>
                <a:gd name="T37" fmla="*/ 13 h 27"/>
                <a:gd name="T38" fmla="*/ 3 w 27"/>
                <a:gd name="T39" fmla="*/ 15 h 27"/>
                <a:gd name="T40" fmla="*/ 0 w 27"/>
                <a:gd name="T41" fmla="*/ 18 h 27"/>
                <a:gd name="T42" fmla="*/ 2 w 27"/>
                <a:gd name="T43" fmla="*/ 21 h 27"/>
                <a:gd name="T44" fmla="*/ 6 w 27"/>
                <a:gd name="T45" fmla="*/ 20 h 27"/>
                <a:gd name="T46" fmla="*/ 7 w 27"/>
                <a:gd name="T47" fmla="*/ 22 h 27"/>
                <a:gd name="T48" fmla="*/ 7 w 27"/>
                <a:gd name="T49" fmla="*/ 26 h 27"/>
                <a:gd name="T50" fmla="*/ 10 w 27"/>
                <a:gd name="T51" fmla="*/ 27 h 27"/>
                <a:gd name="T52" fmla="*/ 12 w 27"/>
                <a:gd name="T53" fmla="*/ 24 h 27"/>
                <a:gd name="T54" fmla="*/ 15 w 27"/>
                <a:gd name="T55" fmla="*/ 24 h 27"/>
                <a:gd name="T56" fmla="*/ 17 w 27"/>
                <a:gd name="T57" fmla="*/ 27 h 27"/>
                <a:gd name="T58" fmla="*/ 21 w 27"/>
                <a:gd name="T59" fmla="*/ 26 h 27"/>
                <a:gd name="T60" fmla="*/ 20 w 27"/>
                <a:gd name="T61" fmla="*/ 22 h 27"/>
                <a:gd name="T62" fmla="*/ 22 w 27"/>
                <a:gd name="T63" fmla="*/ 20 h 27"/>
                <a:gd name="T64" fmla="*/ 26 w 27"/>
                <a:gd name="T65" fmla="*/ 21 h 27"/>
                <a:gd name="T66" fmla="*/ 12 w 27"/>
                <a:gd name="T67" fmla="*/ 19 h 27"/>
                <a:gd name="T68" fmla="*/ 9 w 27"/>
                <a:gd name="T69" fmla="*/ 12 h 27"/>
                <a:gd name="T70" fmla="*/ 16 w 27"/>
                <a:gd name="T71" fmla="*/ 9 h 27"/>
                <a:gd name="T72" fmla="*/ 18 w 27"/>
                <a:gd name="T73" fmla="*/ 16 h 27"/>
                <a:gd name="T74" fmla="*/ 12 w 27"/>
                <a:gd name="T75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27">
                  <a:moveTo>
                    <a:pt x="26" y="21"/>
                  </a:moveTo>
                  <a:cubicBezTo>
                    <a:pt x="27" y="18"/>
                    <a:pt x="27" y="18"/>
                    <a:pt x="27" y="18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7"/>
                    <a:pt x="21" y="6"/>
                    <a:pt x="20" y="6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3"/>
                    <a:pt x="13" y="3"/>
                    <a:pt x="12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7"/>
                    <a:pt x="5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7" y="22"/>
                    <a:pt x="7" y="22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4" y="24"/>
                    <a:pt x="15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1"/>
                    <a:pt x="22" y="20"/>
                  </a:cubicBezTo>
                  <a:lnTo>
                    <a:pt x="26" y="21"/>
                  </a:lnTo>
                  <a:close/>
                  <a:moveTo>
                    <a:pt x="12" y="19"/>
                  </a:moveTo>
                  <a:cubicBezTo>
                    <a:pt x="9" y="18"/>
                    <a:pt x="8" y="15"/>
                    <a:pt x="9" y="12"/>
                  </a:cubicBezTo>
                  <a:cubicBezTo>
                    <a:pt x="10" y="9"/>
                    <a:pt x="13" y="8"/>
                    <a:pt x="16" y="9"/>
                  </a:cubicBezTo>
                  <a:cubicBezTo>
                    <a:pt x="18" y="10"/>
                    <a:pt x="20" y="13"/>
                    <a:pt x="18" y="16"/>
                  </a:cubicBezTo>
                  <a:cubicBezTo>
                    <a:pt x="17" y="18"/>
                    <a:pt x="14" y="20"/>
                    <a:pt x="12" y="1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Rectangle 19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2916" y="7063"/>
              <a:ext cx="95" cy="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" name="Rectangle 2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3076" y="6896"/>
              <a:ext cx="95" cy="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" name="Rectangle 21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3236" y="6996"/>
              <a:ext cx="102" cy="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Rectangle 22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3399" y="6840"/>
              <a:ext cx="100" cy="3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" name="Freeform 5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5823" y="3598"/>
              <a:ext cx="153" cy="15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8 h 23"/>
                <a:gd name="T12" fmla="*/ 8 w 23"/>
                <a:gd name="T13" fmla="*/ 11 h 23"/>
                <a:gd name="T14" fmla="*/ 12 w 23"/>
                <a:gd name="T15" fmla="*/ 15 h 23"/>
                <a:gd name="T16" fmla="*/ 15 w 23"/>
                <a:gd name="T17" fmla="*/ 11 h 23"/>
                <a:gd name="T18" fmla="*/ 12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173095" y="1590675"/>
            <a:ext cx="548513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1.了解文艺复兴时期绘画艺术的特点。</a:t>
            </a:r>
            <a:endParaRPr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2.感受西方现代绘画流派的多样性。</a:t>
            </a:r>
            <a:endParaRPr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3.了解中西方绘画艺术的差异和共性，加深对中国传统书画的了解与热爱。</a:t>
            </a:r>
            <a:endParaRPr sz="2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文本框 7" descr="7b0a2020202022776f7264617274223a20227b5c2269645c223a32353030323237362c5c227469645c223a31333631327d220a7d0a"/>
          <p:cNvSpPr txBox="1"/>
          <p:nvPr>
            <p:custDataLst>
              <p:tags r:id="rId21"/>
            </p:custDataLst>
          </p:nvPr>
        </p:nvSpPr>
        <p:spPr>
          <a:xfrm>
            <a:off x="1440180" y="1231900"/>
            <a:ext cx="1356995" cy="1967865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学习提示</a:t>
            </a:r>
            <a:endParaRPr lang="zh-CN" altLang="zh-CN" sz="360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791845" y="667385"/>
            <a:ext cx="10607675" cy="567182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173288" y="1480820"/>
            <a:ext cx="78447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6000">
                <a:latin typeface="楷体" panose="02010609060101010101" charset="-122"/>
                <a:ea typeface="楷体" panose="02010609060101010101" charset="-122"/>
              </a:rPr>
              <a:t>目录</a:t>
            </a:r>
            <a:endParaRPr lang="zh-CN" sz="60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6795" y="2573655"/>
            <a:ext cx="38061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文艺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复兴时期的绘画艺术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24" name="图片 23" descr="templates\docerresourceshop\icons\\31393935333137383b31393937313032393bbba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3395" y="2573655"/>
            <a:ext cx="467360" cy="4673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179310" y="2573655"/>
            <a:ext cx="38061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印象派以来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的绘画艺术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pic>
        <p:nvPicPr>
          <p:cNvPr id="7" name="图片 6" descr="templates\docerresourceshop\icons\\31393935333137383b31393937313032393bbba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5910" y="2573655"/>
            <a:ext cx="467360" cy="46736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96795" y="3175000"/>
            <a:ext cx="3297555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lt"/>
              </a:rPr>
              <a:t>早期文艺复兴绘画</a:t>
            </a:r>
            <a:endParaRPr lang="zh-CN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  <a:sym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lt"/>
              </a:rPr>
              <a:t>文艺复兴美术三杰</a:t>
            </a:r>
            <a:endParaRPr lang="zh-CN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  <a:sym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lt"/>
              </a:rPr>
              <a:t>其他文艺复兴大师</a:t>
            </a:r>
            <a:endParaRPr lang="zh-CN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79310" y="3175000"/>
            <a:ext cx="3806190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光影的魅力</a:t>
            </a:r>
            <a:endParaRPr lang="zh-CN" sz="22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新印象派”与“后印象派”</a:t>
            </a:r>
            <a:endParaRPr lang="zh-CN" sz="22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实验与多元</a:t>
            </a:r>
            <a:endParaRPr lang="zh-CN" sz="22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159512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问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1769745"/>
            <a:ext cx="7211060" cy="3599180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31393935333231343b353630373139383bcecabac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3455" y="713105"/>
            <a:ext cx="1637030" cy="176466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727450" y="1969135"/>
            <a:ext cx="6096635" cy="2953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sz="2800">
                <a:latin typeface="+mn-ea"/>
                <a:cs typeface="仿宋" panose="02010609060101010101" charset="-122"/>
              </a:rPr>
              <a:t>  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1、在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  <a:sym typeface="+mn-ea"/>
              </a:rPr>
              <a:t>16世纪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西方的绘画中有一幅非常神秘非常漂亮描绘女性的肖像油画，它是法国巴黎卢浮宫的镇馆之宝，大家知道这幅画的名字吗？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2、大家知道“文艺复兴美术三杰”吗？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一、文艺</a:t>
            </a:r>
            <a:r>
              <a:rPr lang="zh-CN" altLang="en-US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复兴时期的绘画艺术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54100" y="2160270"/>
            <a:ext cx="3458210" cy="2461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2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   </a:t>
            </a:r>
            <a:r>
              <a:rPr lang="zh-CN" sz="22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文艺复兴是 14—16世纪发生在欧洲的一场思想文化运动。这一时期的艺术家反对神权论，坚信人的价值。他们积极参与城市建设，热衷于描绘世俗生活、表现人性。</a:t>
            </a:r>
            <a:endParaRPr lang="zh-CN" sz="2200" b="1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</p:txBody>
      </p:sp>
      <p:sp>
        <p:nvSpPr>
          <p:cNvPr id="7" name="线形标注 2(带强调线) 6"/>
          <p:cNvSpPr/>
          <p:nvPr/>
        </p:nvSpPr>
        <p:spPr>
          <a:xfrm>
            <a:off x="5116830" y="1866265"/>
            <a:ext cx="5846445" cy="2919095"/>
          </a:xfrm>
          <a:prstGeom prst="accentCallout2">
            <a:avLst>
              <a:gd name="adj1" fmla="val 100206"/>
              <a:gd name="adj2" fmla="val -8330"/>
              <a:gd name="adj3" fmla="val 100206"/>
              <a:gd name="adj4" fmla="val -19322"/>
              <a:gd name="adj5" fmla="val 101044"/>
              <a:gd name="adj6" fmla="val -67655"/>
            </a:avLst>
          </a:prstGeom>
          <a:solidFill>
            <a:srgbClr val="5362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421630" y="2585720"/>
            <a:ext cx="52349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0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   </a:t>
            </a:r>
            <a:r>
              <a:rPr lang="zh-CN" sz="20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一方面体现在对自然美的欣赏，另一方面体现在对人物面貌、性格、思想、情感等全方位的细致刻画。</a:t>
            </a:r>
            <a:endParaRPr lang="zh-CN" sz="2000"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  <a:p>
            <a:pPr algn="l"/>
            <a:r>
              <a:rPr lang="en-US" altLang="zh-CN" sz="20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   </a:t>
            </a:r>
            <a:r>
              <a:rPr lang="zh-CN" sz="20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艺术家通过对透视法、人体解剖学、明暗画法等的运用，表现真实的自然景象和生动的人类情感。</a:t>
            </a:r>
            <a:endParaRPr lang="zh-CN" sz="2000"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85865" y="2019935"/>
            <a:ext cx="41757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8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文艺复兴的主要成就</a:t>
            </a:r>
            <a:endParaRPr lang="zh-CN" altLang="en-US" sz="2800" b="1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5116830" y="1235075"/>
            <a:ext cx="214757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相关链接</a:t>
            </a:r>
            <a:endParaRPr lang="zh-CN" sz="36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2"/>
            </p:custDataLst>
          </p:nvPr>
        </p:nvSpPr>
        <p:spPr>
          <a:xfrm>
            <a:off x="2040890" y="159512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问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3220085" y="1769745"/>
            <a:ext cx="7860665" cy="2992755"/>
          </a:xfrm>
          <a:prstGeom prst="rect">
            <a:avLst/>
          </a:prstGeom>
          <a:solidFill>
            <a:srgbClr val="578F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31393935333231343b353630373139383bcecabac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3455" y="713105"/>
            <a:ext cx="1637030" cy="176466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727450" y="1983105"/>
            <a:ext cx="6816725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sz="2800">
                <a:latin typeface="+mn-ea"/>
                <a:cs typeface="仿宋" panose="02010609060101010101" charset="-122"/>
              </a:rPr>
              <a:t> 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欣赏</a:t>
            </a:r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下列绘画作品，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回答以下三个问题：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①中世纪绘画有何特点？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②早期文艺复兴绘画有何特点？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  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charset="-122"/>
              </a:rPr>
              <a:t>③文艺复兴时期艺术有何特点？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cs typeface="+mn-ea"/>
                <a:sym typeface="+mn-lt"/>
              </a:rPr>
              <a:t>文艺复兴的主要成就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文艺复兴的主要成就，一方面体现在对自然美的欣赏，另一方面体现在对人物面貌、性格、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思想、情感等全方位的细致刻画。艺术家通过对透视法、人体解剖学、明暗画法等的运用，表现</a:t>
            </a:r>
            <a:endParaRPr lang="zh-CN" altLang="en-US">
              <a:cs typeface="+mn-ea"/>
              <a:sym typeface="+mn-lt"/>
            </a:endParaRPr>
          </a:p>
          <a:p>
            <a:pPr algn="ctr"/>
            <a:r>
              <a:rPr lang="zh-CN" altLang="en-US">
                <a:cs typeface="+mn-ea"/>
                <a:sym typeface="+mn-lt"/>
              </a:rPr>
              <a:t>真实的自然景象和生动的人类情感。</a:t>
            </a:r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16305" y="1058545"/>
            <a:ext cx="32975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(</a:t>
            </a:r>
            <a:r>
              <a:rPr lang="zh-CN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一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)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早期文艺复兴绘画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  <a:p>
            <a:pPr indent="0" algn="l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720" y="1877695"/>
            <a:ext cx="5854700" cy="385889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266940" y="1929765"/>
            <a:ext cx="426339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名称：查士丁尼皇帝及其侍从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年代：约 547年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类别：镶嵌画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位置：意大利拉文纳圣维塔莱教堂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endParaRPr lang="en-US" altLang="zh-CN" sz="20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评审美</a:t>
            </a:r>
            <a:endParaRPr lang="zh-CN" altLang="en-US" sz="20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《查士丁尼皇帝及其侍从》是一幅教堂中的镶嵌画，具有典型的中世纪绘画的特点：人物一字排开，表情肃穆，比例拉长，衣饰华丽，特征描绘不鲜明，色彩鲜艳、浓重。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4245" y="654050"/>
            <a:ext cx="50901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一、文艺</a:t>
            </a:r>
            <a:r>
              <a:rPr lang="zh-CN" altLang="en-US" sz="2600" b="1" dirty="0">
                <a:solidFill>
                  <a:srgbClr val="5E2887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复兴时期的绘画艺术</a:t>
            </a:r>
            <a:endParaRPr lang="zh-CN" altLang="en-US" sz="2600" b="1" dirty="0">
              <a:solidFill>
                <a:srgbClr val="5E2887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5" name="图片 14" descr="templates\docerresourceshop\icons\\31393935333137383b31393937313032393bbba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1395" y="1877695"/>
            <a:ext cx="414655" cy="414655"/>
          </a:xfrm>
          <a:prstGeom prst="rect">
            <a:avLst/>
          </a:prstGeom>
        </p:spPr>
      </p:pic>
      <p:pic>
        <p:nvPicPr>
          <p:cNvPr id="16" name="图片 15" descr="templates\docerresourceshop\icons\\31393935333137383b31393937313032393bbba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5850" y="3711575"/>
            <a:ext cx="414655" cy="41465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PP_MARK_KEY" val="7d55076b-55a4-4e85-9770-d6f17847b866"/>
  <p:tag name="COMMONDATA" val="eyJjb3VudCI6MzksImhkaWQiOiI5N2MyMjAwNjlmYjA1ZjdmMThmOGY5MDZiY2YzZDlhNyIsInVzZXJDb3VudCI6Nn0="/>
  <p:tag name="commondata" val="eyJjb3VudCI6NDAsImhkaWQiOiI4NTRiZDJmNTlkNDc4MDg0MGIzMGYxNmI5YzkwYTYzZCIsInVzZXJDb3VudCI6MX0=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qy5zwod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6535</Words>
  <Application>WPS 演示</Application>
  <PresentationFormat>宽屏</PresentationFormat>
  <Paragraphs>447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4" baseType="lpstr">
      <vt:lpstr>Arial</vt:lpstr>
      <vt:lpstr>宋体</vt:lpstr>
      <vt:lpstr>Wingdings</vt:lpstr>
      <vt:lpstr>楷体</vt:lpstr>
      <vt:lpstr>汉仪力量黑简</vt:lpstr>
      <vt:lpstr>仿宋</vt:lpstr>
      <vt:lpstr>Wingdings</vt:lpstr>
      <vt:lpstr>隶书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王昊</cp:lastModifiedBy>
  <cp:revision>228</cp:revision>
  <dcterms:created xsi:type="dcterms:W3CDTF">2018-07-11T11:06:00Z</dcterms:created>
  <dcterms:modified xsi:type="dcterms:W3CDTF">2026-07-17T06:06:27Z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TemplateUUID">
    <vt:lpwstr>v1.0_mb_4fKEeLE3as8TYU2lfZvB6g==</vt:lpwstr>
  </property>
  <property fmtid="{D5CDD505-2E9C-101B-9397-08002B2CF9AE}" pid="4" name="ICV">
    <vt:lpwstr>CF957306E57D4DFE9400A38EB9BCF560_13</vt:lpwstr>
  </property>
</Properties>
</file>