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26.svg" ContentType="image/svg+xml"/>
  <Override PartName="/ppt/media/image28.svg" ContentType="image/svg+xml"/>
  <Override PartName="/ppt/media/image3.svg" ContentType="image/svg+xml"/>
  <Override PartName="/ppt/media/image5.svg" ContentType="image/svg+xml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67" r:id="rId3"/>
    <p:sldId id="282" r:id="rId4"/>
    <p:sldId id="287" r:id="rId5"/>
    <p:sldId id="289" r:id="rId6"/>
    <p:sldId id="355" r:id="rId7"/>
    <p:sldId id="308" r:id="rId8"/>
    <p:sldId id="309" r:id="rId9"/>
    <p:sldId id="340" r:id="rId10"/>
    <p:sldId id="342" r:id="rId11"/>
    <p:sldId id="343" r:id="rId12"/>
    <p:sldId id="356" r:id="rId13"/>
    <p:sldId id="341" r:id="rId14"/>
    <p:sldId id="338" r:id="rId15"/>
    <p:sldId id="346" r:id="rId16"/>
    <p:sldId id="357" r:id="rId17"/>
    <p:sldId id="339" r:id="rId18"/>
    <p:sldId id="347" r:id="rId19"/>
    <p:sldId id="349" r:id="rId20"/>
    <p:sldId id="350" r:id="rId21"/>
    <p:sldId id="351" r:id="rId22"/>
    <p:sldId id="358" r:id="rId23"/>
    <p:sldId id="348" r:id="rId24"/>
    <p:sldId id="352" r:id="rId25"/>
    <p:sldId id="288" r:id="rId26"/>
  </p:sldIdLst>
  <p:sldSz cx="12192000" cy="6858000"/>
  <p:notesSz cx="6858000" cy="9144000"/>
  <p:embeddedFontLst>
    <p:embeddedFont>
      <p:font typeface="楷体" panose="02010609060101010101" charset="-122"/>
      <p:regular r:id="rId32"/>
    </p:embeddedFont>
    <p:embeddedFont>
      <p:font typeface="汉仪力量黑简" panose="00020600040101010101" charset="-122"/>
      <p:regular r:id="rId33"/>
    </p:embeddedFont>
    <p:embeddedFont>
      <p:font typeface="仿宋" panose="02010609060101010101" charset="-122"/>
      <p:regular r:id="rId34"/>
    </p:embeddedFont>
    <p:embeddedFont>
      <p:font typeface="隶书" panose="02010509060101010101" charset="-122"/>
      <p:regular r:id="rId35"/>
    </p:embeddedFont>
    <p:embeddedFont>
      <p:font typeface="微软雅黑" panose="020B0503020204020204" charset="-122"/>
      <p:regular r:id="rId36"/>
      <p:bold r:id="rId37"/>
    </p:embeddedFont>
    <p:embeddedFont>
      <p:font typeface="Calibri" panose="020F0502020204030204" charset="0"/>
      <p:regular r:id="rId38"/>
      <p:bold r:id="rId39"/>
      <p:italic r:id="rId40"/>
      <p:boldItalic r:id="rId41"/>
    </p:embeddedFont>
  </p:embeddedFontLst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8" userDrawn="1">
          <p15:clr>
            <a:srgbClr val="A4A3A4"/>
          </p15:clr>
        </p15:guide>
        <p15:guide id="2" pos="3839" userDrawn="1">
          <p15:clr>
            <a:srgbClr val="A4A3A4"/>
          </p15:clr>
        </p15:guide>
        <p15:guide id="3" pos="70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808080"/>
    <a:srgbClr val="777171"/>
    <a:srgbClr val="AFABAB"/>
    <a:srgbClr val="8A8F92"/>
    <a:srgbClr val="0E3F71"/>
    <a:srgbClr val="2380E3"/>
    <a:srgbClr val="0F517E"/>
    <a:srgbClr val="1E6CAA"/>
    <a:srgbClr val="3299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338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64" y="344"/>
      </p:cViewPr>
      <p:guideLst>
        <p:guide orient="horz" pos="2148"/>
        <p:guide pos="3839"/>
        <p:guide pos="70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2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tags" Target="tags/tag170.xml"/><Relationship Id="rId41" Type="http://schemas.openxmlformats.org/officeDocument/2006/relationships/font" Target="fonts/font10.fntdata"/><Relationship Id="rId40" Type="http://schemas.openxmlformats.org/officeDocument/2006/relationships/font" Target="fonts/font9.fntdata"/><Relationship Id="rId4" Type="http://schemas.openxmlformats.org/officeDocument/2006/relationships/slide" Target="slides/slide2.xml"/><Relationship Id="rId39" Type="http://schemas.openxmlformats.org/officeDocument/2006/relationships/font" Target="fonts/font8.fntdata"/><Relationship Id="rId38" Type="http://schemas.openxmlformats.org/officeDocument/2006/relationships/font" Target="fonts/font7.fntdata"/><Relationship Id="rId37" Type="http://schemas.openxmlformats.org/officeDocument/2006/relationships/font" Target="fonts/font6.fntdata"/><Relationship Id="rId36" Type="http://schemas.openxmlformats.org/officeDocument/2006/relationships/font" Target="fonts/font5.fntdata"/><Relationship Id="rId35" Type="http://schemas.openxmlformats.org/officeDocument/2006/relationships/font" Target="fonts/font4.fntdata"/><Relationship Id="rId34" Type="http://schemas.openxmlformats.org/officeDocument/2006/relationships/font" Target="fonts/font3.fntdata"/><Relationship Id="rId33" Type="http://schemas.openxmlformats.org/officeDocument/2006/relationships/font" Target="fonts/font2.fntdata"/><Relationship Id="rId32" Type="http://schemas.openxmlformats.org/officeDocument/2006/relationships/font" Target="fonts/font1.fntdata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notesMaster" Target="notesMasters/notesMaster1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30F17-E3A8-4466-AF09-0723B4A876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50A85-15C1-47CC-8BEA-240A2060C8D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sv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image" Target="../media/image13.png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image" Target="../media/image1.png"/><Relationship Id="rId2" Type="http://schemas.openxmlformats.org/officeDocument/2006/relationships/tags" Target="../tags/tag69.xml"/><Relationship Id="rId13" Type="http://schemas.openxmlformats.org/officeDocument/2006/relationships/slideLayout" Target="../slideLayouts/slideLayout2.xml"/><Relationship Id="rId12" Type="http://schemas.openxmlformats.org/officeDocument/2006/relationships/themeOverride" Target="../theme/themeOverride4.xml"/><Relationship Id="rId11" Type="http://schemas.openxmlformats.org/officeDocument/2006/relationships/tags" Target="../tags/tag74.xml"/><Relationship Id="rId10" Type="http://schemas.openxmlformats.org/officeDocument/2006/relationships/image" Target="../media/image5.svg"/><Relationship Id="rId1" Type="http://schemas.openxmlformats.org/officeDocument/2006/relationships/tags" Target="../tags/tag6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hemeOverride" Target="../theme/themeOverride5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image" Target="../media/image1.png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87.xml"/><Relationship Id="rId8" Type="http://schemas.openxmlformats.org/officeDocument/2006/relationships/image" Target="../media/image14.png"/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image" Target="../media/image1.png"/><Relationship Id="rId2" Type="http://schemas.openxmlformats.org/officeDocument/2006/relationships/tags" Target="../tags/tag82.xml"/><Relationship Id="rId13" Type="http://schemas.openxmlformats.org/officeDocument/2006/relationships/slideLayout" Target="../slideLayouts/slideLayout2.xml"/><Relationship Id="rId12" Type="http://schemas.openxmlformats.org/officeDocument/2006/relationships/themeOverride" Target="../theme/themeOverride6.xml"/><Relationship Id="rId11" Type="http://schemas.openxmlformats.org/officeDocument/2006/relationships/tags" Target="../tags/tag88.xml"/><Relationship Id="rId10" Type="http://schemas.openxmlformats.org/officeDocument/2006/relationships/image" Target="../media/image15.png"/><Relationship Id="rId1" Type="http://schemas.openxmlformats.org/officeDocument/2006/relationships/tags" Target="../tags/tag8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image" Target="../media/image16.png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image" Target="../media/image1.png"/><Relationship Id="rId2" Type="http://schemas.openxmlformats.org/officeDocument/2006/relationships/tags" Target="../tags/tag90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7.png"/><Relationship Id="rId1" Type="http://schemas.openxmlformats.org/officeDocument/2006/relationships/tags" Target="../tags/tag89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02.xml"/><Relationship Id="rId8" Type="http://schemas.openxmlformats.org/officeDocument/2006/relationships/tags" Target="../tags/tag101.xml"/><Relationship Id="rId7" Type="http://schemas.openxmlformats.org/officeDocument/2006/relationships/image" Target="../media/image16.png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image" Target="../media/image1.png"/><Relationship Id="rId2" Type="http://schemas.openxmlformats.org/officeDocument/2006/relationships/tags" Target="../tags/tag97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8.png"/><Relationship Id="rId1" Type="http://schemas.openxmlformats.org/officeDocument/2006/relationships/tags" Target="../tags/tag96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hemeOverride" Target="../theme/themeOverride7.xml"/><Relationship Id="rId7" Type="http://schemas.openxmlformats.org/officeDocument/2006/relationships/tags" Target="../tags/tag108.xml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4" Type="http://schemas.openxmlformats.org/officeDocument/2006/relationships/tags" Target="../tags/tag105.xml"/><Relationship Id="rId3" Type="http://schemas.openxmlformats.org/officeDocument/2006/relationships/image" Target="../media/image1.png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15.xml"/><Relationship Id="rId8" Type="http://schemas.openxmlformats.org/officeDocument/2006/relationships/tags" Target="../tags/tag114.xml"/><Relationship Id="rId7" Type="http://schemas.openxmlformats.org/officeDocument/2006/relationships/image" Target="../media/image16.png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3" Type="http://schemas.openxmlformats.org/officeDocument/2006/relationships/image" Target="../media/image1.png"/><Relationship Id="rId2" Type="http://schemas.openxmlformats.org/officeDocument/2006/relationships/tags" Target="../tags/tag110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9.png"/><Relationship Id="rId1" Type="http://schemas.openxmlformats.org/officeDocument/2006/relationships/tags" Target="../tags/tag109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22.xml"/><Relationship Id="rId8" Type="http://schemas.openxmlformats.org/officeDocument/2006/relationships/tags" Target="../tags/tag121.xml"/><Relationship Id="rId7" Type="http://schemas.openxmlformats.org/officeDocument/2006/relationships/image" Target="../media/image16.png"/><Relationship Id="rId6" Type="http://schemas.openxmlformats.org/officeDocument/2006/relationships/tags" Target="../tags/tag120.xml"/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3" Type="http://schemas.openxmlformats.org/officeDocument/2006/relationships/image" Target="../media/image1.png"/><Relationship Id="rId2" Type="http://schemas.openxmlformats.org/officeDocument/2006/relationships/tags" Target="../tags/tag117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20.png"/><Relationship Id="rId1" Type="http://schemas.openxmlformats.org/officeDocument/2006/relationships/tags" Target="../tags/tag116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29.xml"/><Relationship Id="rId8" Type="http://schemas.openxmlformats.org/officeDocument/2006/relationships/tags" Target="../tags/tag128.xml"/><Relationship Id="rId7" Type="http://schemas.openxmlformats.org/officeDocument/2006/relationships/image" Target="../media/image16.png"/><Relationship Id="rId6" Type="http://schemas.openxmlformats.org/officeDocument/2006/relationships/tags" Target="../tags/tag127.xml"/><Relationship Id="rId5" Type="http://schemas.openxmlformats.org/officeDocument/2006/relationships/tags" Target="../tags/tag126.xml"/><Relationship Id="rId4" Type="http://schemas.openxmlformats.org/officeDocument/2006/relationships/tags" Target="../tags/tag125.xml"/><Relationship Id="rId3" Type="http://schemas.openxmlformats.org/officeDocument/2006/relationships/image" Target="../media/image1.png"/><Relationship Id="rId2" Type="http://schemas.openxmlformats.org/officeDocument/2006/relationships/tags" Target="../tags/tag124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21.png"/><Relationship Id="rId1" Type="http://schemas.openxmlformats.org/officeDocument/2006/relationships/tags" Target="../tags/tag123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image" Target="../media/image16.png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image" Target="../media/image1.png"/><Relationship Id="rId2" Type="http://schemas.openxmlformats.org/officeDocument/2006/relationships/tags" Target="../tags/tag131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22.png"/><Relationship Id="rId1" Type="http://schemas.openxmlformats.org/officeDocument/2006/relationships/tags" Target="../tags/tag130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.png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143.xml"/><Relationship Id="rId8" Type="http://schemas.openxmlformats.org/officeDocument/2006/relationships/tags" Target="../tags/tag142.xml"/><Relationship Id="rId7" Type="http://schemas.openxmlformats.org/officeDocument/2006/relationships/image" Target="../media/image16.png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image" Target="../media/image1.png"/><Relationship Id="rId2" Type="http://schemas.openxmlformats.org/officeDocument/2006/relationships/tags" Target="../tags/tag138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23.png"/><Relationship Id="rId1" Type="http://schemas.openxmlformats.org/officeDocument/2006/relationships/tags" Target="../tags/tag137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hemeOverride" Target="../theme/themeOverride8.xml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image" Target="../media/image1.png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156.xml"/><Relationship Id="rId8" Type="http://schemas.openxmlformats.org/officeDocument/2006/relationships/image" Target="../media/image24.png"/><Relationship Id="rId7" Type="http://schemas.openxmlformats.org/officeDocument/2006/relationships/tags" Target="../tags/tag155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image" Target="../media/image1.png"/><Relationship Id="rId2" Type="http://schemas.openxmlformats.org/officeDocument/2006/relationships/tags" Target="../tags/tag151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26.svg"/><Relationship Id="rId11" Type="http://schemas.openxmlformats.org/officeDocument/2006/relationships/image" Target="../media/image25.jpeg"/><Relationship Id="rId10" Type="http://schemas.openxmlformats.org/officeDocument/2006/relationships/tags" Target="../tags/tag157.xml"/><Relationship Id="rId1" Type="http://schemas.openxmlformats.org/officeDocument/2006/relationships/tags" Target="../tags/tag150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164.xml"/><Relationship Id="rId8" Type="http://schemas.openxmlformats.org/officeDocument/2006/relationships/image" Target="../media/image24.png"/><Relationship Id="rId7" Type="http://schemas.openxmlformats.org/officeDocument/2006/relationships/tags" Target="../tags/tag163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3" Type="http://schemas.openxmlformats.org/officeDocument/2006/relationships/image" Target="../media/image1.png"/><Relationship Id="rId2" Type="http://schemas.openxmlformats.org/officeDocument/2006/relationships/tags" Target="../tags/tag159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26.svg"/><Relationship Id="rId11" Type="http://schemas.openxmlformats.org/officeDocument/2006/relationships/image" Target="../media/image25.jpeg"/><Relationship Id="rId10" Type="http://schemas.openxmlformats.org/officeDocument/2006/relationships/tags" Target="../tags/tag165.xml"/><Relationship Id="rId1" Type="http://schemas.openxmlformats.org/officeDocument/2006/relationships/tags" Target="../tags/tag15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8.svg"/><Relationship Id="rId6" Type="http://schemas.openxmlformats.org/officeDocument/2006/relationships/image" Target="../media/image27.jpeg"/><Relationship Id="rId5" Type="http://schemas.openxmlformats.org/officeDocument/2006/relationships/tags" Target="../tags/tag169.xml"/><Relationship Id="rId4" Type="http://schemas.openxmlformats.org/officeDocument/2006/relationships/tags" Target="../tags/tag168.xml"/><Relationship Id="rId3" Type="http://schemas.openxmlformats.org/officeDocument/2006/relationships/image" Target="../media/image1.png"/><Relationship Id="rId2" Type="http://schemas.openxmlformats.org/officeDocument/2006/relationships/tags" Target="../tags/tag167.xml"/><Relationship Id="rId1" Type="http://schemas.openxmlformats.org/officeDocument/2006/relationships/tags" Target="../tags/tag166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1.png"/><Relationship Id="rId24" Type="http://schemas.openxmlformats.org/officeDocument/2006/relationships/slideLayout" Target="../slideLayouts/slideLayout2.xml"/><Relationship Id="rId23" Type="http://schemas.openxmlformats.org/officeDocument/2006/relationships/tags" Target="../tags/tag25.xml"/><Relationship Id="rId22" Type="http://schemas.openxmlformats.org/officeDocument/2006/relationships/tags" Target="../tags/tag24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tags" Target="../tags/tag5.xml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3" Type="http://schemas.openxmlformats.org/officeDocument/2006/relationships/image" Target="../media/image1.png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image" Target="../media/image7.svg"/><Relationship Id="rId6" Type="http://schemas.openxmlformats.org/officeDocument/2006/relationships/image" Target="../media/image6.png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image" Target="../media/image1.png"/><Relationship Id="rId2" Type="http://schemas.openxmlformats.org/officeDocument/2006/relationships/tags" Target="../tags/tag35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9.svg"/><Relationship Id="rId11" Type="http://schemas.openxmlformats.org/officeDocument/2006/relationships/image" Target="../media/image8.png"/><Relationship Id="rId10" Type="http://schemas.openxmlformats.org/officeDocument/2006/relationships/tags" Target="../tags/tag42.xml"/><Relationship Id="rId1" Type="http://schemas.openxmlformats.org/officeDocument/2006/relationships/tags" Target="../tags/tag3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48.xml"/><Relationship Id="rId8" Type="http://schemas.openxmlformats.org/officeDocument/2006/relationships/image" Target="../media/image5.svg"/><Relationship Id="rId7" Type="http://schemas.openxmlformats.org/officeDocument/2006/relationships/image" Target="../media/image4.png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image" Target="../media/image1.png"/><Relationship Id="rId2" Type="http://schemas.openxmlformats.org/officeDocument/2006/relationships/tags" Target="../tags/tag44.xml"/><Relationship Id="rId16" Type="http://schemas.openxmlformats.org/officeDocument/2006/relationships/slideLayout" Target="../slideLayouts/slideLayout2.xml"/><Relationship Id="rId15" Type="http://schemas.openxmlformats.org/officeDocument/2006/relationships/themeOverride" Target="../theme/themeOverride1.xml"/><Relationship Id="rId14" Type="http://schemas.openxmlformats.org/officeDocument/2006/relationships/tags" Target="../tags/tag51.xml"/><Relationship Id="rId13" Type="http://schemas.openxmlformats.org/officeDocument/2006/relationships/tags" Target="../tags/tag50.xml"/><Relationship Id="rId12" Type="http://schemas.openxmlformats.org/officeDocument/2006/relationships/image" Target="../media/image11.png"/><Relationship Id="rId11" Type="http://schemas.openxmlformats.org/officeDocument/2006/relationships/tags" Target="../tags/tag49.xml"/><Relationship Id="rId10" Type="http://schemas.openxmlformats.org/officeDocument/2006/relationships/image" Target="../media/image10.png"/><Relationship Id="rId1" Type="http://schemas.openxmlformats.org/officeDocument/2006/relationships/tags" Target="../tags/tag4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image" Target="../media/image5.svg"/><Relationship Id="rId7" Type="http://schemas.openxmlformats.org/officeDocument/2006/relationships/image" Target="../media/image4.png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image" Target="../media/image1.png"/><Relationship Id="rId2" Type="http://schemas.openxmlformats.org/officeDocument/2006/relationships/tags" Target="../tags/tag53.xml"/><Relationship Id="rId14" Type="http://schemas.openxmlformats.org/officeDocument/2006/relationships/slideLayout" Target="../slideLayouts/slideLayout2.xml"/><Relationship Id="rId13" Type="http://schemas.openxmlformats.org/officeDocument/2006/relationships/themeOverride" Target="../theme/themeOverride2.xml"/><Relationship Id="rId12" Type="http://schemas.openxmlformats.org/officeDocument/2006/relationships/tags" Target="../tags/tag59.xml"/><Relationship Id="rId11" Type="http://schemas.openxmlformats.org/officeDocument/2006/relationships/tags" Target="../tags/tag58.xml"/><Relationship Id="rId10" Type="http://schemas.openxmlformats.org/officeDocument/2006/relationships/image" Target="../media/image12.png"/><Relationship Id="rId1" Type="http://schemas.openxmlformats.org/officeDocument/2006/relationships/tags" Target="../tags/tag52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image" Target="../media/image5.svg"/><Relationship Id="rId7" Type="http://schemas.openxmlformats.org/officeDocument/2006/relationships/image" Target="../media/image4.png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3" Type="http://schemas.openxmlformats.org/officeDocument/2006/relationships/slideLayout" Target="../slideLayouts/slideLayout2.xml"/><Relationship Id="rId12" Type="http://schemas.openxmlformats.org/officeDocument/2006/relationships/themeOverride" Target="../theme/themeOverride3.xml"/><Relationship Id="rId11" Type="http://schemas.openxmlformats.org/officeDocument/2006/relationships/tags" Target="../tags/tag67.xml"/><Relationship Id="rId10" Type="http://schemas.openxmlformats.org/officeDocument/2006/relationships/tags" Target="../tags/tag66.xml"/><Relationship Id="rId1" Type="http://schemas.openxmlformats.org/officeDocument/2006/relationships/tags" Target="../tags/tag6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/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" name="图片 1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5" name="任意多边形 4"/>
          <p:cNvSpPr/>
          <p:nvPr/>
        </p:nvSpPr>
        <p:spPr>
          <a:xfrm>
            <a:off x="2802890" y="2096770"/>
            <a:ext cx="6658610" cy="3026410"/>
          </a:xfrm>
          <a:custGeom>
            <a:avLst/>
            <a:gdLst>
              <a:gd name="connsiteX0" fmla="*/ 306779 w 6494463"/>
              <a:gd name="connsiteY0" fmla="*/ 294078 h 3026568"/>
              <a:gd name="connsiteX1" fmla="*/ 6171808 w 6494463"/>
              <a:gd name="connsiteY1" fmla="*/ 294078 h 3026568"/>
              <a:gd name="connsiteX2" fmla="*/ 6171808 w 6494463"/>
              <a:gd name="connsiteY2" fmla="*/ 2749157 h 3026568"/>
              <a:gd name="connsiteX3" fmla="*/ 306779 w 6494463"/>
              <a:gd name="connsiteY3" fmla="*/ 2749157 h 3026568"/>
              <a:gd name="connsiteX4" fmla="*/ 200819 w 6494463"/>
              <a:gd name="connsiteY4" fmla="*/ 188118 h 3026568"/>
              <a:gd name="connsiteX5" fmla="*/ 200819 w 6494463"/>
              <a:gd name="connsiteY5" fmla="*/ 2855117 h 3026568"/>
              <a:gd name="connsiteX6" fmla="*/ 6277768 w 6494463"/>
              <a:gd name="connsiteY6" fmla="*/ 2855117 h 3026568"/>
              <a:gd name="connsiteX7" fmla="*/ 6277768 w 6494463"/>
              <a:gd name="connsiteY7" fmla="*/ 188118 h 3026568"/>
              <a:gd name="connsiteX8" fmla="*/ 0 w 6494463"/>
              <a:gd name="connsiteY8" fmla="*/ 0 h 3026568"/>
              <a:gd name="connsiteX9" fmla="*/ 6494463 w 6494463"/>
              <a:gd name="connsiteY9" fmla="*/ 0 h 3026568"/>
              <a:gd name="connsiteX10" fmla="*/ 6494463 w 6494463"/>
              <a:gd name="connsiteY10" fmla="*/ 3026568 h 3026568"/>
              <a:gd name="connsiteX11" fmla="*/ 0 w 6494463"/>
              <a:gd name="connsiteY11" fmla="*/ 3026568 h 3026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94463" h="3026568">
                <a:moveTo>
                  <a:pt x="306779" y="294078"/>
                </a:moveTo>
                <a:lnTo>
                  <a:pt x="6171808" y="294078"/>
                </a:lnTo>
                <a:lnTo>
                  <a:pt x="6171808" y="2749157"/>
                </a:lnTo>
                <a:lnTo>
                  <a:pt x="306779" y="2749157"/>
                </a:lnTo>
                <a:close/>
                <a:moveTo>
                  <a:pt x="200819" y="188118"/>
                </a:moveTo>
                <a:lnTo>
                  <a:pt x="200819" y="2855117"/>
                </a:lnTo>
                <a:lnTo>
                  <a:pt x="6277768" y="2855117"/>
                </a:lnTo>
                <a:lnTo>
                  <a:pt x="6277768" y="188118"/>
                </a:lnTo>
                <a:close/>
                <a:moveTo>
                  <a:pt x="0" y="0"/>
                </a:moveTo>
                <a:lnTo>
                  <a:pt x="6494463" y="0"/>
                </a:lnTo>
                <a:lnTo>
                  <a:pt x="6494463" y="3026568"/>
                </a:lnTo>
                <a:lnTo>
                  <a:pt x="0" y="30265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142615" y="3733800"/>
            <a:ext cx="459740" cy="132143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zh-CN">
                <a:solidFill>
                  <a:schemeClr val="bg1">
                    <a:lumMod val="65000"/>
                  </a:schemeClr>
                </a:solidFill>
              </a:rPr>
              <a:t>基础模块</a:t>
            </a:r>
            <a:endParaRPr lang="zh-CN" altLang="zh-CN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23765" y="2832735"/>
            <a:ext cx="443103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3200">
                <a:latin typeface="楷体" panose="02010609060101010101" charset="-122"/>
                <a:ea typeface="楷体" panose="02010609060101010101" charset="-122"/>
              </a:rPr>
              <a:t>第三单元</a:t>
            </a:r>
            <a:endParaRPr lang="zh-CN" altLang="zh-CN" sz="3200"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r>
              <a:rPr lang="zh-CN" altLang="zh-CN" sz="5200">
                <a:latin typeface="楷体" panose="02010609060101010101" charset="-122"/>
                <a:ea typeface="楷体" panose="02010609060101010101" charset="-122"/>
              </a:rPr>
              <a:t>外国美术赏析</a:t>
            </a:r>
            <a:endParaRPr lang="zh-CN" altLang="zh-CN" sz="52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7" name="图片 6" descr="templates\docerresourceshop\icons\\31393935333530323b343731343234333bcafdd7d633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30220" y="2385060"/>
            <a:ext cx="2449830" cy="24498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一、从古希腊雕塑到古罗马雕塑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059305" y="1229995"/>
            <a:ext cx="3766185" cy="486727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6212840" y="1720850"/>
            <a:ext cx="381508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名称：君士坦丁凯旋门浮雕（局部）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年代：公元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4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世纪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材料：大理石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位置：意大利罗马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评造型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 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在古罗马时期，雕像成为罗马英雄主义和进取精神的象征。古罗马雕塑家尝试组合更为复杂的人物关系。君士坦丁凯旋门上的浮雕，人物的比例、姿态、体型、表情都符合古希腊的理想标准，但在空间层次的刻画上则更胜一筹。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1" name="图片 10" descr="343435333335333b333633323234333b4e4c6cd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43980" y="1622425"/>
            <a:ext cx="423545" cy="423545"/>
          </a:xfrm>
          <a:prstGeom prst="rect">
            <a:avLst/>
          </a:prstGeom>
        </p:spPr>
      </p:pic>
      <p:pic>
        <p:nvPicPr>
          <p:cNvPr id="12" name="图片 11" descr="343435333335333b333633323234333b4e4c6cd5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43980" y="3261995"/>
            <a:ext cx="423545" cy="4235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一、从古希腊雕塑到古罗马雕塑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25" name="文本框 24" descr="7b0a2020202022776f7264617274223a20227b5c2269645c223a32353030323237362c5c227469645c223a31333631327d220a7d0a"/>
          <p:cNvSpPr txBox="1"/>
          <p:nvPr>
            <p:custDataLst>
              <p:tags r:id="rId5"/>
            </p:custDataLst>
          </p:nvPr>
        </p:nvSpPr>
        <p:spPr>
          <a:xfrm>
            <a:off x="2444750" y="1492250"/>
            <a:ext cx="2147570" cy="683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None/>
            </a:pPr>
            <a:r>
              <a:rPr lang="zh-CN" altLang="zh-CN" sz="360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特点</a:t>
            </a:r>
            <a:endParaRPr lang="zh-CN" altLang="zh-CN" sz="3600">
              <a:ln w="13462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3490595" y="2061845"/>
            <a:ext cx="7211060" cy="3599180"/>
          </a:xfrm>
          <a:prstGeom prst="rect">
            <a:avLst/>
          </a:prstGeom>
          <a:solidFill>
            <a:srgbClr val="8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7"/>
            </p:custDataLst>
          </p:nvPr>
        </p:nvSpPr>
        <p:spPr>
          <a:xfrm>
            <a:off x="3871595" y="2388870"/>
            <a:ext cx="635825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    </a:t>
            </a:r>
            <a:r>
              <a:rPr sz="2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古希腊：</a:t>
            </a:r>
            <a:r>
              <a:rPr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人像雕塑具有完美的形体和沉着高贵的气质，体现了古希腊人对理想美的追求。</a:t>
            </a:r>
            <a:endParaRPr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    </a:t>
            </a:r>
            <a:r>
              <a:rPr sz="2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古罗马：</a:t>
            </a:r>
            <a:r>
              <a:rPr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注重客观对象本身的细节体现和精神表达，即在真实刻画人物外形的同时注重个性化和气质的表现。</a:t>
            </a:r>
            <a:endParaRPr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一、从古希腊雕塑到古罗马雕塑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8813800" y="3609975"/>
            <a:ext cx="2660015" cy="2122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buClrTx/>
              <a:buSzTx/>
              <a:buFontTx/>
            </a:pPr>
            <a:r>
              <a:rPr lang="zh-CN" altLang="en-US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名称：</a:t>
            </a:r>
            <a:endParaRPr lang="zh-CN" altLang="en-US" sz="165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lt"/>
            </a:endParaRPr>
          </a:p>
          <a:p>
            <a:pPr algn="just">
              <a:buClrTx/>
              <a:buSzTx/>
              <a:buFontTx/>
            </a:pPr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《萨莫色雷斯的胜利女神》</a:t>
            </a:r>
            <a:endParaRPr lang="zh-CN" altLang="en-US"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lt"/>
            </a:endParaRPr>
          </a:p>
          <a:p>
            <a:pPr algn="just">
              <a:buClrTx/>
              <a:buSzTx/>
              <a:buFontTx/>
            </a:pPr>
            <a:r>
              <a:rPr lang="zh-CN" altLang="en-US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年代：</a:t>
            </a:r>
            <a:endParaRPr lang="zh-CN" altLang="en-US" sz="165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lt"/>
            </a:endParaRPr>
          </a:p>
          <a:p>
            <a:pPr algn="just">
              <a:buClrTx/>
              <a:buSzTx/>
              <a:buFontTx/>
            </a:pPr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约公元前190年</a:t>
            </a:r>
            <a:endParaRPr lang="zh-CN" altLang="en-US"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lt"/>
            </a:endParaRPr>
          </a:p>
          <a:p>
            <a:pPr algn="just">
              <a:buClrTx/>
              <a:buSzTx/>
              <a:buFontTx/>
            </a:pPr>
            <a:r>
              <a:rPr lang="zh-CN" altLang="en-US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材料：</a:t>
            </a:r>
            <a:endParaRPr lang="zh-CN" altLang="en-US" sz="165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lt"/>
            </a:endParaRPr>
          </a:p>
          <a:p>
            <a:pPr algn="just">
              <a:buClrTx/>
              <a:buSzTx/>
              <a:buFontTx/>
            </a:pPr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lt"/>
              </a:rPr>
              <a:t>大理石</a:t>
            </a:r>
            <a:endParaRPr lang="zh-CN" altLang="en-US"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lt"/>
            </a:endParaRPr>
          </a:p>
          <a:p>
            <a:pPr algn="just">
              <a:buClrTx/>
              <a:buSzTx/>
              <a:buFontTx/>
            </a:pPr>
            <a:r>
              <a:rPr lang="zh-CN" altLang="en-US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现藏位置：</a:t>
            </a:r>
            <a:endParaRPr lang="zh-CN" altLang="en-US" sz="165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just">
              <a:buClrTx/>
              <a:buSzTx/>
              <a:buFontTx/>
            </a:pPr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法国巴黎卢浮宫</a:t>
            </a:r>
            <a:endParaRPr lang="zh-CN" altLang="en-US"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  <p:sp>
        <p:nvSpPr>
          <p:cNvPr id="26" name="文本框 25" descr="7b0a2020202022776f7264617274223a20227b5c2269645c223a32353030323237362c5c227469645c223a31333631327d220a7d0a"/>
          <p:cNvSpPr txBox="1"/>
          <p:nvPr>
            <p:custDataLst>
              <p:tags r:id="rId6"/>
            </p:custDataLst>
          </p:nvPr>
        </p:nvSpPr>
        <p:spPr>
          <a:xfrm>
            <a:off x="2748280" y="1562100"/>
            <a:ext cx="2751455" cy="683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>
              <a:buClrTx/>
              <a:buSzTx/>
              <a:buNone/>
            </a:pPr>
            <a:r>
              <a:rPr lang="zh-CN" sz="34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对比赏析</a:t>
            </a:r>
            <a:endParaRPr lang="zh-CN" sz="340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322060" y="2245995"/>
            <a:ext cx="2132965" cy="34867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748280" y="2245995"/>
            <a:ext cx="3215005" cy="348234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1374775" y="3289300"/>
            <a:ext cx="1249680" cy="2376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zh-CN" altLang="en-US" sz="165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</a:t>
            </a:r>
            <a:endParaRPr lang="zh-CN" altLang="en-US" sz="1650" b="1" dirty="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卡拉卡拉像</a:t>
            </a:r>
            <a:endParaRPr lang="zh-CN" altLang="en-US" sz="1650" dirty="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</a:t>
            </a:r>
            <a:endParaRPr lang="zh-CN" altLang="en-US" sz="1650" b="1" dirty="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公元 3世纪</a:t>
            </a:r>
            <a:endParaRPr lang="zh-CN" altLang="en-US" sz="1650" dirty="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材料：</a:t>
            </a:r>
            <a:endParaRPr lang="zh-CN" altLang="en-US" sz="1650" b="1" dirty="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大理石</a:t>
            </a:r>
            <a:endParaRPr lang="zh-CN" altLang="en-US" sz="1650" dirty="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</a:t>
            </a:r>
            <a:endParaRPr lang="zh-CN" altLang="en-US" sz="1650" b="1" dirty="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法国巴黎卢浮宫</a:t>
            </a:r>
            <a:endParaRPr lang="zh-CN" altLang="en-US" sz="1650" dirty="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848860" y="1720215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/>
            <a:r>
              <a:rPr lang="zh-CN" b="0">
                <a:latin typeface="Times New Roman" panose="02020603050405020304" charset="0"/>
                <a:ea typeface="宋体" panose="02010600030101010101" pitchFamily="2" charset="-122"/>
              </a:rPr>
              <a:t>请说说两者分别有何特点？</a:t>
            </a:r>
            <a:endParaRPr lang="zh-CN" altLang="en-US" b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二、从中世纪雕塑到文艺复兴雕塑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807845" y="1464310"/>
            <a:ext cx="351155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名称：旧约国王和王后（局部）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年代：约 1145—1155年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材料：石材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位置：法国沙特尔大教堂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评造型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 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为了与建筑相结合，这组雕像中圣徒的身体被限制在圆柱体内，比例修长，造型简洁，形容消瘦。与古希腊、古罗马的人物雕像相比，这些雕像没有了微妙的姿态转折、丰盈的人体表现与自然的衣纹刻画。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3" name="图片 2" descr="343435333335333b333633323234333b4e4c6cd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913255" y="1365885"/>
            <a:ext cx="423545" cy="423545"/>
          </a:xfrm>
          <a:prstGeom prst="rect">
            <a:avLst/>
          </a:prstGeom>
        </p:spPr>
      </p:pic>
      <p:pic>
        <p:nvPicPr>
          <p:cNvPr id="4" name="图片 3" descr="343435333335333b333633323234333b4e4c6cd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913255" y="3005455"/>
            <a:ext cx="423545" cy="4235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337300" y="227330"/>
            <a:ext cx="4668520" cy="6381750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二、从中世纪雕塑到文艺复兴雕塑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316355" y="1212850"/>
            <a:ext cx="4792980" cy="47999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名称：摩西像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作者：米开朗琪罗［意大利］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年代：公元 16世纪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材料：大理石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位置：意大利罗马圣彼得镣铐教堂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评造型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 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这件雕塑作品以现实中人的形象为原型，真实、自然地再现了摩西的威严与力量。凝视的目光和垂胸的美髯衬托出他大义凛然的气概，表现出他对保卫人民的</a:t>
            </a:r>
            <a:r>
              <a:rPr 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信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心和</a:t>
            </a:r>
            <a:r>
              <a:rPr 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决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心。复杂的衣服纹理和质感的表现、双臂的肌肉和血管的细致刻画，使人感到这是鲜活的血肉之躯，显示了作者高超的雕刻技巧。米开朗琪罗通过这个充满正义感的形象，表现了文艺复兴时期人们对自身尊严与民族利益的维护。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3" name="图片 2" descr="343435333335333b333633323234333b4e4c6cd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82395" y="1114425"/>
            <a:ext cx="423545" cy="423545"/>
          </a:xfrm>
          <a:prstGeom prst="rect">
            <a:avLst/>
          </a:prstGeom>
        </p:spPr>
      </p:pic>
      <p:pic>
        <p:nvPicPr>
          <p:cNvPr id="4" name="图片 3" descr="343435333335333b333633323234333b4e4c6cd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82395" y="3033395"/>
            <a:ext cx="423545" cy="42354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431280" y="217170"/>
            <a:ext cx="4396740" cy="6384290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" name="文本框 24" descr="7b0a2020202022776f7264617274223a20227b5c2269645c223a32353030323237362c5c227469645c223a31333631327d220a7d0a"/>
          <p:cNvSpPr txBox="1"/>
          <p:nvPr>
            <p:custDataLst>
              <p:tags r:id="rId4"/>
            </p:custDataLst>
          </p:nvPr>
        </p:nvSpPr>
        <p:spPr>
          <a:xfrm>
            <a:off x="2444750" y="1492250"/>
            <a:ext cx="2147570" cy="683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None/>
            </a:pPr>
            <a:r>
              <a:rPr lang="zh-CN" altLang="zh-CN" sz="360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特点</a:t>
            </a:r>
            <a:endParaRPr lang="zh-CN" altLang="zh-CN" sz="3600">
              <a:ln w="13462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3490595" y="2061845"/>
            <a:ext cx="7211060" cy="3599180"/>
          </a:xfrm>
          <a:prstGeom prst="rect">
            <a:avLst/>
          </a:prstGeom>
          <a:solidFill>
            <a:srgbClr val="8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3871595" y="2388870"/>
            <a:ext cx="635825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    </a:t>
            </a:r>
            <a:r>
              <a:rPr sz="2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①中世纪雕塑：</a:t>
            </a:r>
            <a:r>
              <a:rPr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宣扬教义，刻意牺牲局部细节，改变真实的形体，用象征的手法来塑造形象。 </a:t>
            </a:r>
            <a:endParaRPr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 </a:t>
            </a:r>
            <a:r>
              <a:rPr lang="en-US" sz="2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  </a:t>
            </a:r>
            <a:r>
              <a:rPr sz="2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②文艺复兴时期：</a:t>
            </a:r>
            <a:r>
              <a:rPr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反对神权论，主张在世俗经验中探求知识，注入了人性的力量。 </a:t>
            </a:r>
            <a:endParaRPr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二、从中世纪雕塑到文艺复兴雕塑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三、从巴洛克雕塑到现代雕塑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076960" y="1464310"/>
            <a:ext cx="472249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名称：圣德列萨的沉迷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作者：贝尼尼［意大利］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年代：1645—1652年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材料：大理石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位置：意大利罗马维多利亚圣马利亚教堂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评造型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 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贝尼尼是巴洛克美术的杰出代表。他创作的《圣德列萨的沉迷》生动地再现了西班牙修女德列萨梦幻中的感受。在雕像背后，金属条如阳光般散落下来，与白色大理石的质感形成鲜明对比。贝尼尼充分利用建筑和雕塑的空间，以及独特的光影效果，为观众营造出充满戏剧性的梦幻氛围。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3" name="图片 2" descr="343435333335333b333633323234333b4e4c6cd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24280" y="1365885"/>
            <a:ext cx="423545" cy="423545"/>
          </a:xfrm>
          <a:prstGeom prst="rect">
            <a:avLst/>
          </a:prstGeom>
        </p:spPr>
      </p:pic>
      <p:pic>
        <p:nvPicPr>
          <p:cNvPr id="4" name="图片 3" descr="343435333335333b333633323234333b4e4c6cd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24280" y="3536315"/>
            <a:ext cx="423545" cy="4235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148705" y="219710"/>
            <a:ext cx="4449445" cy="638238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三、从巴洛克雕塑到现代雕塑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076960" y="1366520"/>
            <a:ext cx="472249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名称：思想者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作者：罗丹［法国］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年代：1880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—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1882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材料：青铜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位置：法国巴黎罗丹美术馆 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评造型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 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罗丹的创作强调外在真实与内在真实的和谐统一。《思想者》是罗丹的群雕作品《地狱之门》门饰的一部分。这位思想者身体蜷曲得像一张弓，仿佛蕴藏着巨大的力量。罗丹抛弃了一切与“思想者”无关的塑造，并极力强化这一主题，让人感到他不仅是用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脑思考，而是全身的每块肌肉、每根神经都处在紧张的思考之中。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3" name="图片 2" descr="343435333335333b333633323234333b4e4c6cd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96340" y="1268095"/>
            <a:ext cx="423545" cy="423545"/>
          </a:xfrm>
          <a:prstGeom prst="rect">
            <a:avLst/>
          </a:prstGeom>
        </p:spPr>
      </p:pic>
      <p:pic>
        <p:nvPicPr>
          <p:cNvPr id="4" name="图片 3" descr="343435333335333b333633323234333b4e4c6cd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24280" y="3180080"/>
            <a:ext cx="423545" cy="42354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193155" y="219710"/>
            <a:ext cx="5042535" cy="6381750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三、从巴洛克雕塑到现代雕塑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5752465" y="1604010"/>
            <a:ext cx="355346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名称：吻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作者：布朗库西［罗马尼亚］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年代：1916年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材料：石材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现藏位置：美国费城艺术博物馆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评造型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 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这件雕塑表现方法独特，人物形体精简，呈几何形态，风格原始、单纯、稚拙。整件作品浑然天成，充满自然的和谐与生命张力。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3" name="图片 2" descr="343435333335333b333633323234333b4e4c6cd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871845" y="1505585"/>
            <a:ext cx="423545" cy="423545"/>
          </a:xfrm>
          <a:prstGeom prst="rect">
            <a:avLst/>
          </a:prstGeom>
        </p:spPr>
      </p:pic>
      <p:pic>
        <p:nvPicPr>
          <p:cNvPr id="4" name="图片 3" descr="343435333335333b333633323234333b4e4c6cd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857875" y="3688080"/>
            <a:ext cx="423545" cy="4235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016760" y="1268095"/>
            <a:ext cx="3025775" cy="4789170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三、从巴洛克雕塑到现代雕塑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7538085" y="1152525"/>
            <a:ext cx="369125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名称：斜倚的人像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作者：亨利·摩尔［英国］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年代：1951年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材料：石膏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现藏位置：英国泰特不列颠美术馆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评造型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 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作者利用凸凹造型和“孔洞”的空间变化，将虚空间与实空间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相互映衬与转换，使虚空间成为实体的一部分，突破了传统雕塑实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体空间的表现模式。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3" name="图片 2" descr="343435333335333b333633323234333b4e4c6cd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657465" y="1054100"/>
            <a:ext cx="423545" cy="423545"/>
          </a:xfrm>
          <a:prstGeom prst="rect">
            <a:avLst/>
          </a:prstGeom>
        </p:spPr>
      </p:pic>
      <p:pic>
        <p:nvPicPr>
          <p:cNvPr id="4" name="图片 3" descr="343435333335333b333633323234333b4e4c6cd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657465" y="3236595"/>
            <a:ext cx="423545" cy="42354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37565" y="1231900"/>
            <a:ext cx="6341110" cy="406463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图片 2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791845" y="2009775"/>
            <a:ext cx="10607675" cy="2265680"/>
          </a:xfrm>
          <a:prstGeom prst="rect">
            <a:avLst/>
          </a:prstGeom>
          <a:solidFill>
            <a:srgbClr val="FFFFFF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389505" y="2635250"/>
            <a:ext cx="78447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6000">
                <a:latin typeface="楷体" panose="02010609060101010101" charset="-122"/>
                <a:ea typeface="楷体" panose="02010609060101010101" charset="-122"/>
              </a:rPr>
              <a:t>第</a:t>
            </a:r>
            <a:r>
              <a:rPr lang="en-US" altLang="zh-CN" sz="6000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altLang="en-US" sz="6000">
                <a:latin typeface="楷体" panose="02010609060101010101" charset="-122"/>
                <a:ea typeface="楷体" panose="02010609060101010101" charset="-122"/>
              </a:rPr>
              <a:t>课</a:t>
            </a:r>
            <a:r>
              <a:rPr lang="en-US" altLang="zh-CN" sz="600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zh-CN" sz="6000">
                <a:latin typeface="楷体" panose="02010609060101010101" charset="-122"/>
                <a:ea typeface="楷体" panose="02010609060101010101" charset="-122"/>
              </a:rPr>
              <a:t>西方雕塑</a:t>
            </a:r>
            <a:endParaRPr lang="zh-CN" altLang="zh-CN" sz="600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三、从巴洛克雕塑到现代雕塑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6336665" y="1180465"/>
            <a:ext cx="4124325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名称：桑迪的蝴蝶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作者：考尔德［美国］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年代：1964年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材料：不锈钢、铁丝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现藏位置：美国纽约现代艺术博物馆  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</a:t>
            </a:r>
            <a:endParaRPr lang="en-US" altLang="zh-CN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评造型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 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考尔德以动态雕塑著称。他的作品常利用不锈钢、铁丝等为材料，利用力学原理以及装置的灵活性，使雕塑在遇到空气流动及观者触动时展现出不同的形态，实现了科技与艺术的完美结合，开创了现代雕塑的新风格。</a:t>
            </a:r>
            <a:endParaRPr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3" name="图片 2" descr="343435333335333b333633323234333b4e4c6cd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456045" y="1082040"/>
            <a:ext cx="423545" cy="423545"/>
          </a:xfrm>
          <a:prstGeom prst="rect">
            <a:avLst/>
          </a:prstGeom>
        </p:spPr>
      </p:pic>
      <p:pic>
        <p:nvPicPr>
          <p:cNvPr id="4" name="图片 3" descr="343435333335333b333633323234333b4e4c6cd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456045" y="3264535"/>
            <a:ext cx="423545" cy="4235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668145" y="1152525"/>
            <a:ext cx="4004310" cy="4923790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" name="文本框 24" descr="7b0a2020202022776f7264617274223a20227b5c2269645c223a32353030323237362c5c227469645c223a31333631327d220a7d0a"/>
          <p:cNvSpPr txBox="1"/>
          <p:nvPr>
            <p:custDataLst>
              <p:tags r:id="rId4"/>
            </p:custDataLst>
          </p:nvPr>
        </p:nvSpPr>
        <p:spPr>
          <a:xfrm>
            <a:off x="1435100" y="1225550"/>
            <a:ext cx="2147570" cy="683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None/>
            </a:pPr>
            <a:r>
              <a:rPr lang="zh-CN" altLang="zh-CN" sz="360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特点</a:t>
            </a:r>
            <a:endParaRPr lang="zh-CN" altLang="zh-CN" sz="3600">
              <a:ln w="13462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2480945" y="1795145"/>
            <a:ext cx="8582660" cy="4112895"/>
          </a:xfrm>
          <a:prstGeom prst="rect">
            <a:avLst/>
          </a:prstGeom>
          <a:solidFill>
            <a:srgbClr val="8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2861945" y="2122170"/>
            <a:ext cx="767207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altLang="zh-CN" sz="2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  </a:t>
            </a:r>
            <a:r>
              <a:rPr sz="2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①巴洛克：</a:t>
            </a:r>
            <a:r>
              <a:rPr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追求豪华，强调幻想，充满动感与激情，空间层次丰富，利用多种媒介综合地进行表现。</a:t>
            </a:r>
            <a:endParaRPr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   </a:t>
            </a:r>
            <a:r>
              <a:rPr sz="2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②19世纪：</a:t>
            </a:r>
            <a:r>
              <a:rPr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雕塑的叙事性不再关注，雕塑语言本身的价值越来越受到重视。</a:t>
            </a:r>
            <a:endParaRPr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   </a:t>
            </a:r>
            <a:r>
              <a:rPr sz="2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③20世纪：</a:t>
            </a:r>
            <a:r>
              <a:rPr sz="2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现代雕塑蓬勃兴起，和绘画艺术一样流派纷呈，大胆地突破了古典雕塑的范式。</a:t>
            </a:r>
            <a:endParaRPr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三、从巴洛克雕塑到现代雕塑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三、从巴洛克雕塑到现代雕塑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6" name="线形标注 2(带强调线) 5"/>
          <p:cNvSpPr/>
          <p:nvPr>
            <p:custDataLst>
              <p:tags r:id="rId5"/>
            </p:custDataLst>
          </p:nvPr>
        </p:nvSpPr>
        <p:spPr>
          <a:xfrm>
            <a:off x="3853815" y="1954530"/>
            <a:ext cx="6323330" cy="3731260"/>
          </a:xfrm>
          <a:prstGeom prst="accentCallout2">
            <a:avLst>
              <a:gd name="adj1" fmla="val 100182"/>
              <a:gd name="adj2" fmla="val -2714"/>
              <a:gd name="adj3" fmla="val 100206"/>
              <a:gd name="adj4" fmla="val -19322"/>
              <a:gd name="adj5" fmla="val 100159"/>
              <a:gd name="adj6" fmla="val -28630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4671060" y="2958465"/>
            <a:ext cx="496887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   请</a:t>
            </a:r>
            <a:r>
              <a:rPr lang="zh-CN" sz="3200" dirty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同学们</a:t>
            </a:r>
            <a:r>
              <a:rPr lang="en-US" sz="3200" dirty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尝试总结西方雕塑不同艺术风格的特点。</a:t>
            </a:r>
            <a:endParaRPr lang="en-US" sz="3200" dirty="0">
              <a:solidFill>
                <a:schemeClr val="bg1"/>
              </a:solidFill>
              <a:latin typeface="隶书" panose="02010509060101010101" charset="-122"/>
              <a:ea typeface="隶书" panose="02010509060101010101" charset="-122"/>
              <a:cs typeface="楷体" panose="02010609060101010101" charset="-122"/>
              <a:sym typeface="+mn-lt"/>
            </a:endParaRPr>
          </a:p>
        </p:txBody>
      </p:sp>
      <p:pic>
        <p:nvPicPr>
          <p:cNvPr id="21" name="图片 20" descr="343435333335333b333633323234333b4e4c6cd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430270" y="1530985"/>
            <a:ext cx="423545" cy="423545"/>
          </a:xfrm>
          <a:prstGeom prst="rect">
            <a:avLst/>
          </a:prstGeom>
        </p:spPr>
      </p:pic>
      <p:sp>
        <p:nvSpPr>
          <p:cNvPr id="26" name="文本框 25" descr="7b0a2020202022776f7264617274223a20227b5c2269645c223a32353030323237362c5c227469645c223a31333631327d220a7d0a"/>
          <p:cNvSpPr txBox="1"/>
          <p:nvPr>
            <p:custDataLst>
              <p:tags r:id="rId9"/>
            </p:custDataLst>
          </p:nvPr>
        </p:nvSpPr>
        <p:spPr>
          <a:xfrm>
            <a:off x="2461895" y="1870710"/>
            <a:ext cx="1035050" cy="325183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None/>
            </a:pPr>
            <a:r>
              <a:rPr lang="zh-CN" sz="48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思考</a:t>
            </a:r>
            <a:endParaRPr lang="zh-CN" sz="480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pic>
        <p:nvPicPr>
          <p:cNvPr id="15" name="图片 14" descr="31393935333231343b353630373139383bcecabac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241800" y="1954530"/>
            <a:ext cx="1469390" cy="147383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三、从巴洛克雕塑到现代雕塑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6" name="线形标注 2(带强调线) 5"/>
          <p:cNvSpPr/>
          <p:nvPr>
            <p:custDataLst>
              <p:tags r:id="rId5"/>
            </p:custDataLst>
          </p:nvPr>
        </p:nvSpPr>
        <p:spPr>
          <a:xfrm>
            <a:off x="3853815" y="1954530"/>
            <a:ext cx="6323330" cy="3731260"/>
          </a:xfrm>
          <a:prstGeom prst="accentCallout2">
            <a:avLst>
              <a:gd name="adj1" fmla="val 100182"/>
              <a:gd name="adj2" fmla="val -2714"/>
              <a:gd name="adj3" fmla="val 100206"/>
              <a:gd name="adj4" fmla="val -19322"/>
              <a:gd name="adj5" fmla="val 100159"/>
              <a:gd name="adj6" fmla="val -28630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4587240" y="2762885"/>
            <a:ext cx="508635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   </a:t>
            </a:r>
            <a:r>
              <a:rPr sz="3200" dirty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请同学们课下到广场、公园、商场等环境中寻找公共雕塑作品，将其拍照记录并与大家交流，共同评鉴。</a:t>
            </a:r>
            <a:endParaRPr sz="3200" dirty="0">
              <a:solidFill>
                <a:schemeClr val="bg1"/>
              </a:solidFill>
              <a:latin typeface="隶书" panose="02010509060101010101" charset="-122"/>
              <a:ea typeface="隶书" panose="02010509060101010101" charset="-122"/>
              <a:cs typeface="楷体" panose="02010609060101010101" charset="-122"/>
              <a:sym typeface="+mn-lt"/>
            </a:endParaRPr>
          </a:p>
        </p:txBody>
      </p:sp>
      <p:pic>
        <p:nvPicPr>
          <p:cNvPr id="21" name="图片 20" descr="343435333335333b333633323234333b4e4c6cd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430270" y="1530985"/>
            <a:ext cx="423545" cy="423545"/>
          </a:xfrm>
          <a:prstGeom prst="rect">
            <a:avLst/>
          </a:prstGeom>
        </p:spPr>
      </p:pic>
      <p:sp>
        <p:nvSpPr>
          <p:cNvPr id="26" name="文本框 25" descr="7b0a2020202022776f7264617274223a20227b5c2269645c223a32353030323237362c5c227469645c223a31333631327d220a7d0a"/>
          <p:cNvSpPr txBox="1"/>
          <p:nvPr>
            <p:custDataLst>
              <p:tags r:id="rId9"/>
            </p:custDataLst>
          </p:nvPr>
        </p:nvSpPr>
        <p:spPr>
          <a:xfrm>
            <a:off x="2461895" y="1870710"/>
            <a:ext cx="1035050" cy="325183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None/>
            </a:pPr>
            <a:r>
              <a:rPr lang="zh-CN" sz="48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实践</a:t>
            </a:r>
            <a:endParaRPr lang="zh-CN" sz="480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pic>
        <p:nvPicPr>
          <p:cNvPr id="15" name="图片 14" descr="31393935333231343b353630373139383bcecabac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241800" y="1954530"/>
            <a:ext cx="1310640" cy="131508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4" name="矩形 3"/>
          <p:cNvSpPr/>
          <p:nvPr/>
        </p:nvSpPr>
        <p:spPr>
          <a:xfrm>
            <a:off x="0" y="1541780"/>
            <a:ext cx="7772400" cy="1726565"/>
          </a:xfrm>
          <a:prstGeom prst="rect">
            <a:avLst/>
          </a:prstGeom>
          <a:solidFill>
            <a:srgbClr val="77717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1047750" y="2029460"/>
            <a:ext cx="6384925" cy="21672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>
              <a:buClrTx/>
              <a:buSzTx/>
              <a:buNone/>
            </a:pPr>
            <a:r>
              <a:rPr lang="en-US" altLang="zh-CN" b="1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b="1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通过鉴赏西方雕塑艺术史上的杰作，同学们可以领略西方雕塑之美，并从中体会雕塑家的观察力与表现力，深化对美术表现手法的认识与理解。</a:t>
            </a:r>
            <a:endParaRPr lang="zh-CN" b="1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6" name="文本框 5" descr="7b0a2020202022776f7264617274223a20227b5c2269645c223a32353030323237362c5c227469645c223a31333631327d220a7d0a"/>
          <p:cNvSpPr txBox="1"/>
          <p:nvPr>
            <p:custDataLst>
              <p:tags r:id="rId5"/>
            </p:custDataLst>
          </p:nvPr>
        </p:nvSpPr>
        <p:spPr>
          <a:xfrm>
            <a:off x="311150" y="1541780"/>
            <a:ext cx="807720" cy="1143635"/>
          </a:xfrm>
          <a:prstGeom prst="rect">
            <a:avLst/>
          </a:prstGeom>
          <a:noFill/>
          <a:ln>
            <a:noFill/>
          </a:ln>
        </p:spPr>
        <p:txBody>
          <a:bodyPr vert="eaVert"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None/>
            </a:pPr>
            <a:r>
              <a:rPr lang="zh-CN" sz="3600">
                <a:ln w="13462">
                  <a:solidFill>
                    <a:sysClr val="windowText" lastClr="00000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小结</a:t>
            </a:r>
            <a:endParaRPr lang="zh-CN" sz="3600">
              <a:ln w="13462">
                <a:solidFill>
                  <a:sysClr val="windowText" lastClr="000000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pic>
        <p:nvPicPr>
          <p:cNvPr id="2" name="图片 1" descr="343435383230303b333733333431383b706f6ce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3060" y="698500"/>
            <a:ext cx="843280" cy="843280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20" name="矩形 19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1" name="图片 20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4" name="矩形 3"/>
          <p:cNvSpPr/>
          <p:nvPr/>
        </p:nvSpPr>
        <p:spPr>
          <a:xfrm>
            <a:off x="0" y="247650"/>
            <a:ext cx="9115425" cy="6354445"/>
          </a:xfrm>
          <a:prstGeom prst="rect">
            <a:avLst/>
          </a:prstGeom>
          <a:solidFill>
            <a:srgbClr val="FFFFF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924560" y="830580"/>
            <a:ext cx="8041640" cy="30251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097405" y="1231900"/>
            <a:ext cx="6446520" cy="2197100"/>
            <a:chOff x="5375" y="3598"/>
            <a:chExt cx="8451" cy="3604"/>
          </a:xfrm>
          <a:solidFill>
            <a:srgbClr val="536276"/>
          </a:solidFill>
        </p:grpSpPr>
        <p:sp>
          <p:nvSpPr>
            <p:cNvPr id="16" name="Rectangle 14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7267" y="3653"/>
              <a:ext cx="6204" cy="6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" name="Freeform 6"/>
            <p:cNvSpPr>
              <a:spLocks noEditPoints="1"/>
            </p:cNvSpPr>
            <p:nvPr>
              <p:custDataLst>
                <p:tags r:id="rId6"/>
              </p:custDataLst>
            </p:nvPr>
          </p:nvSpPr>
          <p:spPr bwMode="auto">
            <a:xfrm>
              <a:off x="6043" y="3598"/>
              <a:ext cx="155" cy="155"/>
            </a:xfrm>
            <a:custGeom>
              <a:avLst/>
              <a:gdLst>
                <a:gd name="T0" fmla="*/ 11 w 23"/>
                <a:gd name="T1" fmla="*/ 23 h 23"/>
                <a:gd name="T2" fmla="*/ 0 w 23"/>
                <a:gd name="T3" fmla="*/ 11 h 23"/>
                <a:gd name="T4" fmla="*/ 11 w 23"/>
                <a:gd name="T5" fmla="*/ 0 h 23"/>
                <a:gd name="T6" fmla="*/ 23 w 23"/>
                <a:gd name="T7" fmla="*/ 11 h 23"/>
                <a:gd name="T8" fmla="*/ 11 w 23"/>
                <a:gd name="T9" fmla="*/ 23 h 23"/>
                <a:gd name="T10" fmla="*/ 11 w 23"/>
                <a:gd name="T11" fmla="*/ 8 h 23"/>
                <a:gd name="T12" fmla="*/ 8 w 23"/>
                <a:gd name="T13" fmla="*/ 11 h 23"/>
                <a:gd name="T14" fmla="*/ 11 w 23"/>
                <a:gd name="T15" fmla="*/ 15 h 23"/>
                <a:gd name="T16" fmla="*/ 15 w 23"/>
                <a:gd name="T17" fmla="*/ 11 h 23"/>
                <a:gd name="T18" fmla="*/ 11 w 23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1" y="23"/>
                  </a:cubicBezTo>
                  <a:close/>
                  <a:moveTo>
                    <a:pt x="11" y="8"/>
                  </a:moveTo>
                  <a:cubicBezTo>
                    <a:pt x="9" y="8"/>
                    <a:pt x="8" y="9"/>
                    <a:pt x="8" y="11"/>
                  </a:cubicBezTo>
                  <a:cubicBezTo>
                    <a:pt x="8" y="13"/>
                    <a:pt x="9" y="15"/>
                    <a:pt x="11" y="15"/>
                  </a:cubicBezTo>
                  <a:cubicBezTo>
                    <a:pt x="14" y="15"/>
                    <a:pt x="15" y="13"/>
                    <a:pt x="15" y="11"/>
                  </a:cubicBezTo>
                  <a:cubicBezTo>
                    <a:pt x="15" y="9"/>
                    <a:pt x="14" y="8"/>
                    <a:pt x="1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" name="Freeform 7"/>
            <p:cNvSpPr>
              <a:spLocks noEditPoints="1"/>
            </p:cNvSpPr>
            <p:nvPr>
              <p:custDataLst>
                <p:tags r:id="rId7"/>
              </p:custDataLst>
            </p:nvPr>
          </p:nvSpPr>
          <p:spPr bwMode="auto">
            <a:xfrm>
              <a:off x="6259" y="3598"/>
              <a:ext cx="160" cy="155"/>
            </a:xfrm>
            <a:custGeom>
              <a:avLst/>
              <a:gdLst>
                <a:gd name="T0" fmla="*/ 12 w 24"/>
                <a:gd name="T1" fmla="*/ 23 h 23"/>
                <a:gd name="T2" fmla="*/ 0 w 24"/>
                <a:gd name="T3" fmla="*/ 11 h 23"/>
                <a:gd name="T4" fmla="*/ 12 w 24"/>
                <a:gd name="T5" fmla="*/ 0 h 23"/>
                <a:gd name="T6" fmla="*/ 24 w 24"/>
                <a:gd name="T7" fmla="*/ 11 h 23"/>
                <a:gd name="T8" fmla="*/ 12 w 24"/>
                <a:gd name="T9" fmla="*/ 23 h 23"/>
                <a:gd name="T10" fmla="*/ 12 w 24"/>
                <a:gd name="T11" fmla="*/ 8 h 23"/>
                <a:gd name="T12" fmla="*/ 8 w 24"/>
                <a:gd name="T13" fmla="*/ 11 h 23"/>
                <a:gd name="T14" fmla="*/ 12 w 24"/>
                <a:gd name="T15" fmla="*/ 15 h 23"/>
                <a:gd name="T16" fmla="*/ 16 w 24"/>
                <a:gd name="T17" fmla="*/ 11 h 23"/>
                <a:gd name="T18" fmla="*/ 12 w 24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1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9" y="0"/>
                    <a:pt x="24" y="5"/>
                    <a:pt x="24" y="11"/>
                  </a:cubicBezTo>
                  <a:cubicBezTo>
                    <a:pt x="24" y="18"/>
                    <a:pt x="19" y="23"/>
                    <a:pt x="12" y="23"/>
                  </a:cubicBezTo>
                  <a:close/>
                  <a:moveTo>
                    <a:pt x="12" y="8"/>
                  </a:moveTo>
                  <a:cubicBezTo>
                    <a:pt x="10" y="8"/>
                    <a:pt x="8" y="9"/>
                    <a:pt x="8" y="11"/>
                  </a:cubicBezTo>
                  <a:cubicBezTo>
                    <a:pt x="8" y="13"/>
                    <a:pt x="10" y="15"/>
                    <a:pt x="12" y="15"/>
                  </a:cubicBezTo>
                  <a:cubicBezTo>
                    <a:pt x="14" y="15"/>
                    <a:pt x="16" y="13"/>
                    <a:pt x="16" y="11"/>
                  </a:cubicBezTo>
                  <a:cubicBezTo>
                    <a:pt x="16" y="9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Freeform 8"/>
            <p:cNvSpPr>
              <a:spLocks noEditPoints="1"/>
            </p:cNvSpPr>
            <p:nvPr>
              <p:custDataLst>
                <p:tags r:id="rId8"/>
              </p:custDataLst>
            </p:nvPr>
          </p:nvSpPr>
          <p:spPr bwMode="auto">
            <a:xfrm>
              <a:off x="6479" y="3598"/>
              <a:ext cx="160" cy="155"/>
            </a:xfrm>
            <a:custGeom>
              <a:avLst/>
              <a:gdLst>
                <a:gd name="T0" fmla="*/ 12 w 24"/>
                <a:gd name="T1" fmla="*/ 23 h 23"/>
                <a:gd name="T2" fmla="*/ 0 w 24"/>
                <a:gd name="T3" fmla="*/ 11 h 23"/>
                <a:gd name="T4" fmla="*/ 12 w 24"/>
                <a:gd name="T5" fmla="*/ 0 h 23"/>
                <a:gd name="T6" fmla="*/ 24 w 24"/>
                <a:gd name="T7" fmla="*/ 11 h 23"/>
                <a:gd name="T8" fmla="*/ 12 w 24"/>
                <a:gd name="T9" fmla="*/ 23 h 23"/>
                <a:gd name="T10" fmla="*/ 12 w 24"/>
                <a:gd name="T11" fmla="*/ 8 h 23"/>
                <a:gd name="T12" fmla="*/ 8 w 24"/>
                <a:gd name="T13" fmla="*/ 11 h 23"/>
                <a:gd name="T14" fmla="*/ 12 w 24"/>
                <a:gd name="T15" fmla="*/ 15 h 23"/>
                <a:gd name="T16" fmla="*/ 16 w 24"/>
                <a:gd name="T17" fmla="*/ 11 h 23"/>
                <a:gd name="T18" fmla="*/ 12 w 24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4" y="5"/>
                    <a:pt x="24" y="11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8"/>
                  </a:moveTo>
                  <a:cubicBezTo>
                    <a:pt x="10" y="8"/>
                    <a:pt x="8" y="9"/>
                    <a:pt x="8" y="11"/>
                  </a:cubicBezTo>
                  <a:cubicBezTo>
                    <a:pt x="8" y="13"/>
                    <a:pt x="10" y="15"/>
                    <a:pt x="12" y="15"/>
                  </a:cubicBezTo>
                  <a:cubicBezTo>
                    <a:pt x="14" y="15"/>
                    <a:pt x="16" y="13"/>
                    <a:pt x="16" y="11"/>
                  </a:cubicBezTo>
                  <a:cubicBezTo>
                    <a:pt x="16" y="9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1" name="Freeform 9"/>
            <p:cNvSpPr>
              <a:spLocks noEditPoints="1"/>
            </p:cNvSpPr>
            <p:nvPr>
              <p:custDataLst>
                <p:tags r:id="rId9"/>
              </p:custDataLst>
            </p:nvPr>
          </p:nvSpPr>
          <p:spPr bwMode="auto">
            <a:xfrm>
              <a:off x="6699" y="3598"/>
              <a:ext cx="153" cy="155"/>
            </a:xfrm>
            <a:custGeom>
              <a:avLst/>
              <a:gdLst>
                <a:gd name="T0" fmla="*/ 12 w 23"/>
                <a:gd name="T1" fmla="*/ 23 h 23"/>
                <a:gd name="T2" fmla="*/ 0 w 23"/>
                <a:gd name="T3" fmla="*/ 11 h 23"/>
                <a:gd name="T4" fmla="*/ 12 w 23"/>
                <a:gd name="T5" fmla="*/ 0 h 23"/>
                <a:gd name="T6" fmla="*/ 23 w 23"/>
                <a:gd name="T7" fmla="*/ 11 h 23"/>
                <a:gd name="T8" fmla="*/ 12 w 23"/>
                <a:gd name="T9" fmla="*/ 23 h 23"/>
                <a:gd name="T10" fmla="*/ 12 w 23"/>
                <a:gd name="T11" fmla="*/ 8 h 23"/>
                <a:gd name="T12" fmla="*/ 8 w 23"/>
                <a:gd name="T13" fmla="*/ 11 h 23"/>
                <a:gd name="T14" fmla="*/ 12 w 23"/>
                <a:gd name="T15" fmla="*/ 15 h 23"/>
                <a:gd name="T16" fmla="*/ 15 w 23"/>
                <a:gd name="T17" fmla="*/ 11 h 23"/>
                <a:gd name="T18" fmla="*/ 12 w 23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8"/>
                  </a:moveTo>
                  <a:cubicBezTo>
                    <a:pt x="9" y="8"/>
                    <a:pt x="8" y="9"/>
                    <a:pt x="8" y="11"/>
                  </a:cubicBezTo>
                  <a:cubicBezTo>
                    <a:pt x="8" y="13"/>
                    <a:pt x="9" y="15"/>
                    <a:pt x="12" y="15"/>
                  </a:cubicBezTo>
                  <a:cubicBezTo>
                    <a:pt x="14" y="15"/>
                    <a:pt x="15" y="13"/>
                    <a:pt x="15" y="11"/>
                  </a:cubicBezTo>
                  <a:cubicBezTo>
                    <a:pt x="15" y="9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Freeform 10"/>
            <p:cNvSpPr>
              <a:spLocks noEditPoints="1"/>
            </p:cNvSpPr>
            <p:nvPr>
              <p:custDataLst>
                <p:tags r:id="rId10"/>
              </p:custDataLst>
            </p:nvPr>
          </p:nvSpPr>
          <p:spPr bwMode="auto">
            <a:xfrm>
              <a:off x="6919" y="3598"/>
              <a:ext cx="155" cy="155"/>
            </a:xfrm>
            <a:custGeom>
              <a:avLst/>
              <a:gdLst>
                <a:gd name="T0" fmla="*/ 11 w 23"/>
                <a:gd name="T1" fmla="*/ 23 h 23"/>
                <a:gd name="T2" fmla="*/ 0 w 23"/>
                <a:gd name="T3" fmla="*/ 11 h 23"/>
                <a:gd name="T4" fmla="*/ 11 w 23"/>
                <a:gd name="T5" fmla="*/ 0 h 23"/>
                <a:gd name="T6" fmla="*/ 23 w 23"/>
                <a:gd name="T7" fmla="*/ 11 h 23"/>
                <a:gd name="T8" fmla="*/ 11 w 23"/>
                <a:gd name="T9" fmla="*/ 23 h 23"/>
                <a:gd name="T10" fmla="*/ 11 w 23"/>
                <a:gd name="T11" fmla="*/ 8 h 23"/>
                <a:gd name="T12" fmla="*/ 8 w 23"/>
                <a:gd name="T13" fmla="*/ 11 h 23"/>
                <a:gd name="T14" fmla="*/ 11 w 23"/>
                <a:gd name="T15" fmla="*/ 15 h 23"/>
                <a:gd name="T16" fmla="*/ 15 w 23"/>
                <a:gd name="T17" fmla="*/ 11 h 23"/>
                <a:gd name="T18" fmla="*/ 11 w 23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1" y="23"/>
                  </a:cubicBezTo>
                  <a:close/>
                  <a:moveTo>
                    <a:pt x="11" y="8"/>
                  </a:moveTo>
                  <a:cubicBezTo>
                    <a:pt x="9" y="8"/>
                    <a:pt x="8" y="9"/>
                    <a:pt x="8" y="11"/>
                  </a:cubicBezTo>
                  <a:cubicBezTo>
                    <a:pt x="8" y="13"/>
                    <a:pt x="9" y="15"/>
                    <a:pt x="11" y="15"/>
                  </a:cubicBezTo>
                  <a:cubicBezTo>
                    <a:pt x="13" y="15"/>
                    <a:pt x="15" y="13"/>
                    <a:pt x="15" y="11"/>
                  </a:cubicBezTo>
                  <a:cubicBezTo>
                    <a:pt x="15" y="9"/>
                    <a:pt x="13" y="8"/>
                    <a:pt x="1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Freeform 11"/>
            <p:cNvSpPr>
              <a:spLocks noEditPoints="1"/>
            </p:cNvSpPr>
            <p:nvPr>
              <p:custDataLst>
                <p:tags r:id="rId11"/>
              </p:custDataLst>
            </p:nvPr>
          </p:nvSpPr>
          <p:spPr bwMode="auto">
            <a:xfrm>
              <a:off x="7135" y="3598"/>
              <a:ext cx="160" cy="155"/>
            </a:xfrm>
            <a:custGeom>
              <a:avLst/>
              <a:gdLst>
                <a:gd name="T0" fmla="*/ 12 w 24"/>
                <a:gd name="T1" fmla="*/ 23 h 23"/>
                <a:gd name="T2" fmla="*/ 0 w 24"/>
                <a:gd name="T3" fmla="*/ 11 h 23"/>
                <a:gd name="T4" fmla="*/ 12 w 24"/>
                <a:gd name="T5" fmla="*/ 0 h 23"/>
                <a:gd name="T6" fmla="*/ 24 w 24"/>
                <a:gd name="T7" fmla="*/ 11 h 23"/>
                <a:gd name="T8" fmla="*/ 12 w 24"/>
                <a:gd name="T9" fmla="*/ 23 h 23"/>
                <a:gd name="T10" fmla="*/ 12 w 24"/>
                <a:gd name="T11" fmla="*/ 8 h 23"/>
                <a:gd name="T12" fmla="*/ 8 w 24"/>
                <a:gd name="T13" fmla="*/ 11 h 23"/>
                <a:gd name="T14" fmla="*/ 12 w 24"/>
                <a:gd name="T15" fmla="*/ 15 h 23"/>
                <a:gd name="T16" fmla="*/ 16 w 24"/>
                <a:gd name="T17" fmla="*/ 11 h 23"/>
                <a:gd name="T18" fmla="*/ 12 w 24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4" y="5"/>
                    <a:pt x="24" y="11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8"/>
                  </a:moveTo>
                  <a:cubicBezTo>
                    <a:pt x="10" y="8"/>
                    <a:pt x="8" y="9"/>
                    <a:pt x="8" y="11"/>
                  </a:cubicBezTo>
                  <a:cubicBezTo>
                    <a:pt x="8" y="13"/>
                    <a:pt x="10" y="15"/>
                    <a:pt x="12" y="15"/>
                  </a:cubicBezTo>
                  <a:cubicBezTo>
                    <a:pt x="14" y="15"/>
                    <a:pt x="16" y="13"/>
                    <a:pt x="16" y="11"/>
                  </a:cubicBezTo>
                  <a:cubicBezTo>
                    <a:pt x="16" y="9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" name="Freeform 12"/>
            <p:cNvSpPr/>
            <p:nvPr>
              <p:custDataLst>
                <p:tags r:id="rId12"/>
              </p:custDataLst>
            </p:nvPr>
          </p:nvSpPr>
          <p:spPr bwMode="auto">
            <a:xfrm>
              <a:off x="5375" y="3653"/>
              <a:ext cx="400" cy="3489"/>
            </a:xfrm>
            <a:custGeom>
              <a:avLst/>
              <a:gdLst>
                <a:gd name="T0" fmla="*/ 27 w 160"/>
                <a:gd name="T1" fmla="*/ 1394 h 1394"/>
                <a:gd name="T2" fmla="*/ 0 w 160"/>
                <a:gd name="T3" fmla="*/ 1394 h 1394"/>
                <a:gd name="T4" fmla="*/ 0 w 160"/>
                <a:gd name="T5" fmla="*/ 0 h 1394"/>
                <a:gd name="T6" fmla="*/ 160 w 160"/>
                <a:gd name="T7" fmla="*/ 0 h 1394"/>
                <a:gd name="T8" fmla="*/ 160 w 160"/>
                <a:gd name="T9" fmla="*/ 24 h 1394"/>
                <a:gd name="T10" fmla="*/ 27 w 160"/>
                <a:gd name="T11" fmla="*/ 24 h 1394"/>
                <a:gd name="T12" fmla="*/ 27 w 160"/>
                <a:gd name="T13" fmla="*/ 1394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1394">
                  <a:moveTo>
                    <a:pt x="27" y="1394"/>
                  </a:moveTo>
                  <a:lnTo>
                    <a:pt x="0" y="1394"/>
                  </a:lnTo>
                  <a:lnTo>
                    <a:pt x="0" y="0"/>
                  </a:lnTo>
                  <a:lnTo>
                    <a:pt x="160" y="0"/>
                  </a:lnTo>
                  <a:lnTo>
                    <a:pt x="160" y="24"/>
                  </a:lnTo>
                  <a:lnTo>
                    <a:pt x="27" y="24"/>
                  </a:lnTo>
                  <a:lnTo>
                    <a:pt x="27" y="13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" name="Rectangle 13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775" y="3653"/>
              <a:ext cx="75" cy="6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" name="Freeform 15"/>
            <p:cNvSpPr/>
            <p:nvPr>
              <p:custDataLst>
                <p:tags r:id="rId14"/>
              </p:custDataLst>
            </p:nvPr>
          </p:nvSpPr>
          <p:spPr bwMode="auto">
            <a:xfrm>
              <a:off x="13552" y="3678"/>
              <a:ext cx="275" cy="3498"/>
            </a:xfrm>
            <a:custGeom>
              <a:avLst/>
              <a:gdLst>
                <a:gd name="T0" fmla="*/ 110 w 110"/>
                <a:gd name="T1" fmla="*/ 1397 h 1397"/>
                <a:gd name="T2" fmla="*/ 0 w 110"/>
                <a:gd name="T3" fmla="*/ 1397 h 1397"/>
                <a:gd name="T4" fmla="*/ 0 w 110"/>
                <a:gd name="T5" fmla="*/ 1370 h 1397"/>
                <a:gd name="T6" fmla="*/ 83 w 110"/>
                <a:gd name="T7" fmla="*/ 1370 h 1397"/>
                <a:gd name="T8" fmla="*/ 83 w 110"/>
                <a:gd name="T9" fmla="*/ 0 h 1397"/>
                <a:gd name="T10" fmla="*/ 110 w 110"/>
                <a:gd name="T11" fmla="*/ 0 h 1397"/>
                <a:gd name="T12" fmla="*/ 110 w 110"/>
                <a:gd name="T13" fmla="*/ 1397 h 1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1397">
                  <a:moveTo>
                    <a:pt x="110" y="1397"/>
                  </a:moveTo>
                  <a:lnTo>
                    <a:pt x="0" y="1397"/>
                  </a:lnTo>
                  <a:lnTo>
                    <a:pt x="0" y="1370"/>
                  </a:lnTo>
                  <a:lnTo>
                    <a:pt x="83" y="1370"/>
                  </a:lnTo>
                  <a:lnTo>
                    <a:pt x="83" y="0"/>
                  </a:lnTo>
                  <a:lnTo>
                    <a:pt x="110" y="0"/>
                  </a:lnTo>
                  <a:lnTo>
                    <a:pt x="110" y="13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Rectangle 16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731" y="7108"/>
              <a:ext cx="7101" cy="6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Freeform 17"/>
            <p:cNvSpPr>
              <a:spLocks noEditPoints="1"/>
            </p:cNvSpPr>
            <p:nvPr>
              <p:custDataLst>
                <p:tags r:id="rId16"/>
              </p:custDataLst>
            </p:nvPr>
          </p:nvSpPr>
          <p:spPr bwMode="auto">
            <a:xfrm>
              <a:off x="13524" y="3605"/>
              <a:ext cx="181" cy="181"/>
            </a:xfrm>
            <a:custGeom>
              <a:avLst/>
              <a:gdLst>
                <a:gd name="T0" fmla="*/ 25 w 27"/>
                <a:gd name="T1" fmla="*/ 20 h 27"/>
                <a:gd name="T2" fmla="*/ 27 w 27"/>
                <a:gd name="T3" fmla="*/ 17 h 27"/>
                <a:gd name="T4" fmla="*/ 23 w 27"/>
                <a:gd name="T5" fmla="*/ 15 h 27"/>
                <a:gd name="T6" fmla="*/ 23 w 27"/>
                <a:gd name="T7" fmla="*/ 12 h 27"/>
                <a:gd name="T8" fmla="*/ 26 w 27"/>
                <a:gd name="T9" fmla="*/ 10 h 27"/>
                <a:gd name="T10" fmla="*/ 25 w 27"/>
                <a:gd name="T11" fmla="*/ 7 h 27"/>
                <a:gd name="T12" fmla="*/ 21 w 27"/>
                <a:gd name="T13" fmla="*/ 7 h 27"/>
                <a:gd name="T14" fmla="*/ 19 w 27"/>
                <a:gd name="T15" fmla="*/ 5 h 27"/>
                <a:gd name="T16" fmla="*/ 20 w 27"/>
                <a:gd name="T17" fmla="*/ 1 h 27"/>
                <a:gd name="T18" fmla="*/ 17 w 27"/>
                <a:gd name="T19" fmla="*/ 0 h 27"/>
                <a:gd name="T20" fmla="*/ 14 w 27"/>
                <a:gd name="T21" fmla="*/ 3 h 27"/>
                <a:gd name="T22" fmla="*/ 12 w 27"/>
                <a:gd name="T23" fmla="*/ 3 h 27"/>
                <a:gd name="T24" fmla="*/ 9 w 27"/>
                <a:gd name="T25" fmla="*/ 0 h 27"/>
                <a:gd name="T26" fmla="*/ 6 w 27"/>
                <a:gd name="T27" fmla="*/ 1 h 27"/>
                <a:gd name="T28" fmla="*/ 7 w 27"/>
                <a:gd name="T29" fmla="*/ 5 h 27"/>
                <a:gd name="T30" fmla="*/ 5 w 27"/>
                <a:gd name="T31" fmla="*/ 7 h 27"/>
                <a:gd name="T32" fmla="*/ 1 w 27"/>
                <a:gd name="T33" fmla="*/ 7 h 27"/>
                <a:gd name="T34" fmla="*/ 0 w 27"/>
                <a:gd name="T35" fmla="*/ 10 h 27"/>
                <a:gd name="T36" fmla="*/ 3 w 27"/>
                <a:gd name="T37" fmla="*/ 12 h 27"/>
                <a:gd name="T38" fmla="*/ 3 w 27"/>
                <a:gd name="T39" fmla="*/ 15 h 27"/>
                <a:gd name="T40" fmla="*/ 0 w 27"/>
                <a:gd name="T41" fmla="*/ 17 h 27"/>
                <a:gd name="T42" fmla="*/ 1 w 27"/>
                <a:gd name="T43" fmla="*/ 21 h 27"/>
                <a:gd name="T44" fmla="*/ 5 w 27"/>
                <a:gd name="T45" fmla="*/ 20 h 27"/>
                <a:gd name="T46" fmla="*/ 7 w 27"/>
                <a:gd name="T47" fmla="*/ 22 h 27"/>
                <a:gd name="T48" fmla="*/ 6 w 27"/>
                <a:gd name="T49" fmla="*/ 26 h 27"/>
                <a:gd name="T50" fmla="*/ 9 w 27"/>
                <a:gd name="T51" fmla="*/ 27 h 27"/>
                <a:gd name="T52" fmla="*/ 12 w 27"/>
                <a:gd name="T53" fmla="*/ 24 h 27"/>
                <a:gd name="T54" fmla="*/ 14 w 27"/>
                <a:gd name="T55" fmla="*/ 24 h 27"/>
                <a:gd name="T56" fmla="*/ 17 w 27"/>
                <a:gd name="T57" fmla="*/ 27 h 27"/>
                <a:gd name="T58" fmla="*/ 20 w 27"/>
                <a:gd name="T59" fmla="*/ 26 h 27"/>
                <a:gd name="T60" fmla="*/ 20 w 27"/>
                <a:gd name="T61" fmla="*/ 22 h 27"/>
                <a:gd name="T62" fmla="*/ 21 w 27"/>
                <a:gd name="T63" fmla="*/ 20 h 27"/>
                <a:gd name="T64" fmla="*/ 25 w 27"/>
                <a:gd name="T65" fmla="*/ 20 h 27"/>
                <a:gd name="T66" fmla="*/ 11 w 27"/>
                <a:gd name="T67" fmla="*/ 18 h 27"/>
                <a:gd name="T68" fmla="*/ 8 w 27"/>
                <a:gd name="T69" fmla="*/ 12 h 27"/>
                <a:gd name="T70" fmla="*/ 15 w 27"/>
                <a:gd name="T71" fmla="*/ 9 h 27"/>
                <a:gd name="T72" fmla="*/ 18 w 27"/>
                <a:gd name="T73" fmla="*/ 16 h 27"/>
                <a:gd name="T74" fmla="*/ 11 w 27"/>
                <a:gd name="T75" fmla="*/ 1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7" h="27">
                  <a:moveTo>
                    <a:pt x="25" y="20"/>
                  </a:moveTo>
                  <a:cubicBezTo>
                    <a:pt x="27" y="17"/>
                    <a:pt x="27" y="17"/>
                    <a:pt x="27" y="17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4"/>
                    <a:pt x="23" y="13"/>
                    <a:pt x="23" y="12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6"/>
                    <a:pt x="20" y="6"/>
                    <a:pt x="19" y="5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3"/>
                    <a:pt x="13" y="3"/>
                    <a:pt x="12" y="3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6"/>
                    <a:pt x="5" y="6"/>
                    <a:pt x="5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3" y="14"/>
                    <a:pt x="3" y="15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6" y="21"/>
                    <a:pt x="7" y="22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3" y="24"/>
                    <a:pt x="13" y="24"/>
                    <a:pt x="14" y="24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1"/>
                    <a:pt x="21" y="21"/>
                    <a:pt x="21" y="20"/>
                  </a:cubicBezTo>
                  <a:lnTo>
                    <a:pt x="25" y="20"/>
                  </a:lnTo>
                  <a:close/>
                  <a:moveTo>
                    <a:pt x="11" y="18"/>
                  </a:moveTo>
                  <a:cubicBezTo>
                    <a:pt x="8" y="17"/>
                    <a:pt x="7" y="14"/>
                    <a:pt x="8" y="12"/>
                  </a:cubicBezTo>
                  <a:cubicBezTo>
                    <a:pt x="9" y="9"/>
                    <a:pt x="12" y="8"/>
                    <a:pt x="15" y="9"/>
                  </a:cubicBezTo>
                  <a:cubicBezTo>
                    <a:pt x="18" y="10"/>
                    <a:pt x="19" y="13"/>
                    <a:pt x="18" y="16"/>
                  </a:cubicBezTo>
                  <a:cubicBezTo>
                    <a:pt x="17" y="18"/>
                    <a:pt x="14" y="19"/>
                    <a:pt x="11" y="1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Freeform 18"/>
            <p:cNvSpPr>
              <a:spLocks noEditPoints="1"/>
            </p:cNvSpPr>
            <p:nvPr>
              <p:custDataLst>
                <p:tags r:id="rId17"/>
              </p:custDataLst>
            </p:nvPr>
          </p:nvSpPr>
          <p:spPr bwMode="auto">
            <a:xfrm>
              <a:off x="5503" y="7022"/>
              <a:ext cx="181" cy="181"/>
            </a:xfrm>
            <a:custGeom>
              <a:avLst/>
              <a:gdLst>
                <a:gd name="T0" fmla="*/ 26 w 27"/>
                <a:gd name="T1" fmla="*/ 21 h 27"/>
                <a:gd name="T2" fmla="*/ 27 w 27"/>
                <a:gd name="T3" fmla="*/ 18 h 27"/>
                <a:gd name="T4" fmla="*/ 24 w 27"/>
                <a:gd name="T5" fmla="*/ 15 h 27"/>
                <a:gd name="T6" fmla="*/ 24 w 27"/>
                <a:gd name="T7" fmla="*/ 13 h 27"/>
                <a:gd name="T8" fmla="*/ 27 w 27"/>
                <a:gd name="T9" fmla="*/ 10 h 27"/>
                <a:gd name="T10" fmla="*/ 26 w 27"/>
                <a:gd name="T11" fmla="*/ 7 h 27"/>
                <a:gd name="T12" fmla="*/ 22 w 27"/>
                <a:gd name="T13" fmla="*/ 7 h 27"/>
                <a:gd name="T14" fmla="*/ 20 w 27"/>
                <a:gd name="T15" fmla="*/ 6 h 27"/>
                <a:gd name="T16" fmla="*/ 21 w 27"/>
                <a:gd name="T17" fmla="*/ 2 h 27"/>
                <a:gd name="T18" fmla="*/ 17 w 27"/>
                <a:gd name="T19" fmla="*/ 0 h 27"/>
                <a:gd name="T20" fmla="*/ 15 w 27"/>
                <a:gd name="T21" fmla="*/ 4 h 27"/>
                <a:gd name="T22" fmla="*/ 12 w 27"/>
                <a:gd name="T23" fmla="*/ 4 h 27"/>
                <a:gd name="T24" fmla="*/ 10 w 27"/>
                <a:gd name="T25" fmla="*/ 0 h 27"/>
                <a:gd name="T26" fmla="*/ 7 w 27"/>
                <a:gd name="T27" fmla="*/ 2 h 27"/>
                <a:gd name="T28" fmla="*/ 7 w 27"/>
                <a:gd name="T29" fmla="*/ 6 h 27"/>
                <a:gd name="T30" fmla="*/ 5 w 27"/>
                <a:gd name="T31" fmla="*/ 7 h 27"/>
                <a:gd name="T32" fmla="*/ 2 w 27"/>
                <a:gd name="T33" fmla="*/ 7 h 27"/>
                <a:gd name="T34" fmla="*/ 0 w 27"/>
                <a:gd name="T35" fmla="*/ 10 h 27"/>
                <a:gd name="T36" fmla="*/ 3 w 27"/>
                <a:gd name="T37" fmla="*/ 13 h 27"/>
                <a:gd name="T38" fmla="*/ 3 w 27"/>
                <a:gd name="T39" fmla="*/ 15 h 27"/>
                <a:gd name="T40" fmla="*/ 0 w 27"/>
                <a:gd name="T41" fmla="*/ 18 h 27"/>
                <a:gd name="T42" fmla="*/ 2 w 27"/>
                <a:gd name="T43" fmla="*/ 21 h 27"/>
                <a:gd name="T44" fmla="*/ 6 w 27"/>
                <a:gd name="T45" fmla="*/ 20 h 27"/>
                <a:gd name="T46" fmla="*/ 7 w 27"/>
                <a:gd name="T47" fmla="*/ 22 h 27"/>
                <a:gd name="T48" fmla="*/ 7 w 27"/>
                <a:gd name="T49" fmla="*/ 26 h 27"/>
                <a:gd name="T50" fmla="*/ 10 w 27"/>
                <a:gd name="T51" fmla="*/ 27 h 27"/>
                <a:gd name="T52" fmla="*/ 12 w 27"/>
                <a:gd name="T53" fmla="*/ 24 h 27"/>
                <a:gd name="T54" fmla="*/ 15 w 27"/>
                <a:gd name="T55" fmla="*/ 24 h 27"/>
                <a:gd name="T56" fmla="*/ 17 w 27"/>
                <a:gd name="T57" fmla="*/ 27 h 27"/>
                <a:gd name="T58" fmla="*/ 21 w 27"/>
                <a:gd name="T59" fmla="*/ 26 h 27"/>
                <a:gd name="T60" fmla="*/ 20 w 27"/>
                <a:gd name="T61" fmla="*/ 22 h 27"/>
                <a:gd name="T62" fmla="*/ 22 w 27"/>
                <a:gd name="T63" fmla="*/ 20 h 27"/>
                <a:gd name="T64" fmla="*/ 26 w 27"/>
                <a:gd name="T65" fmla="*/ 21 h 27"/>
                <a:gd name="T66" fmla="*/ 12 w 27"/>
                <a:gd name="T67" fmla="*/ 19 h 27"/>
                <a:gd name="T68" fmla="*/ 9 w 27"/>
                <a:gd name="T69" fmla="*/ 12 h 27"/>
                <a:gd name="T70" fmla="*/ 16 w 27"/>
                <a:gd name="T71" fmla="*/ 9 h 27"/>
                <a:gd name="T72" fmla="*/ 18 w 27"/>
                <a:gd name="T73" fmla="*/ 16 h 27"/>
                <a:gd name="T74" fmla="*/ 12 w 27"/>
                <a:gd name="T75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7" h="27">
                  <a:moveTo>
                    <a:pt x="26" y="21"/>
                  </a:moveTo>
                  <a:cubicBezTo>
                    <a:pt x="27" y="18"/>
                    <a:pt x="27" y="18"/>
                    <a:pt x="27" y="18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4"/>
                    <a:pt x="24" y="13"/>
                    <a:pt x="24" y="13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1" y="7"/>
                    <a:pt x="21" y="6"/>
                    <a:pt x="20" y="6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3"/>
                    <a:pt x="13" y="3"/>
                    <a:pt x="12" y="4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7"/>
                    <a:pt x="5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1"/>
                    <a:pt x="7" y="22"/>
                    <a:pt x="7" y="22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3" y="24"/>
                    <a:pt x="14" y="24"/>
                    <a:pt x="15" y="24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1" y="22"/>
                    <a:pt x="21" y="21"/>
                    <a:pt x="22" y="20"/>
                  </a:cubicBezTo>
                  <a:lnTo>
                    <a:pt x="26" y="21"/>
                  </a:lnTo>
                  <a:close/>
                  <a:moveTo>
                    <a:pt x="12" y="19"/>
                  </a:moveTo>
                  <a:cubicBezTo>
                    <a:pt x="9" y="18"/>
                    <a:pt x="8" y="15"/>
                    <a:pt x="9" y="12"/>
                  </a:cubicBezTo>
                  <a:cubicBezTo>
                    <a:pt x="10" y="9"/>
                    <a:pt x="13" y="8"/>
                    <a:pt x="16" y="9"/>
                  </a:cubicBezTo>
                  <a:cubicBezTo>
                    <a:pt x="18" y="10"/>
                    <a:pt x="20" y="13"/>
                    <a:pt x="18" y="16"/>
                  </a:cubicBezTo>
                  <a:cubicBezTo>
                    <a:pt x="17" y="18"/>
                    <a:pt x="14" y="20"/>
                    <a:pt x="12" y="1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Rectangle 19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2916" y="7063"/>
              <a:ext cx="95" cy="10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" name="Rectangle 20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3076" y="6896"/>
              <a:ext cx="95" cy="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" name="Rectangle 21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13236" y="6996"/>
              <a:ext cx="102" cy="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" name="Rectangle 22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13399" y="6840"/>
              <a:ext cx="100" cy="33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" name="Freeform 5"/>
            <p:cNvSpPr>
              <a:spLocks noEditPoints="1"/>
            </p:cNvSpPr>
            <p:nvPr>
              <p:custDataLst>
                <p:tags r:id="rId22"/>
              </p:custDataLst>
            </p:nvPr>
          </p:nvSpPr>
          <p:spPr bwMode="auto">
            <a:xfrm>
              <a:off x="5823" y="3598"/>
              <a:ext cx="153" cy="155"/>
            </a:xfrm>
            <a:custGeom>
              <a:avLst/>
              <a:gdLst>
                <a:gd name="T0" fmla="*/ 12 w 23"/>
                <a:gd name="T1" fmla="*/ 23 h 23"/>
                <a:gd name="T2" fmla="*/ 0 w 23"/>
                <a:gd name="T3" fmla="*/ 11 h 23"/>
                <a:gd name="T4" fmla="*/ 12 w 23"/>
                <a:gd name="T5" fmla="*/ 0 h 23"/>
                <a:gd name="T6" fmla="*/ 23 w 23"/>
                <a:gd name="T7" fmla="*/ 11 h 23"/>
                <a:gd name="T8" fmla="*/ 12 w 23"/>
                <a:gd name="T9" fmla="*/ 23 h 23"/>
                <a:gd name="T10" fmla="*/ 12 w 23"/>
                <a:gd name="T11" fmla="*/ 8 h 23"/>
                <a:gd name="T12" fmla="*/ 8 w 23"/>
                <a:gd name="T13" fmla="*/ 11 h 23"/>
                <a:gd name="T14" fmla="*/ 12 w 23"/>
                <a:gd name="T15" fmla="*/ 15 h 23"/>
                <a:gd name="T16" fmla="*/ 15 w 23"/>
                <a:gd name="T17" fmla="*/ 11 h 23"/>
                <a:gd name="T18" fmla="*/ 12 w 23"/>
                <a:gd name="T19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8"/>
                  </a:moveTo>
                  <a:cubicBezTo>
                    <a:pt x="10" y="8"/>
                    <a:pt x="8" y="9"/>
                    <a:pt x="8" y="11"/>
                  </a:cubicBezTo>
                  <a:cubicBezTo>
                    <a:pt x="8" y="13"/>
                    <a:pt x="10" y="15"/>
                    <a:pt x="12" y="15"/>
                  </a:cubicBezTo>
                  <a:cubicBezTo>
                    <a:pt x="14" y="15"/>
                    <a:pt x="15" y="13"/>
                    <a:pt x="15" y="11"/>
                  </a:cubicBezTo>
                  <a:cubicBezTo>
                    <a:pt x="15" y="9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2451735" y="1492885"/>
            <a:ext cx="5883275" cy="169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1.了解西方各历史时期雕塑艺术的风格特点。</a:t>
            </a:r>
            <a:endParaRPr sz="2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2.体会西方古代雕塑家细心观察、深入研究的创作态度和精湛的技艺表现。</a:t>
            </a:r>
            <a:endParaRPr sz="2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2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3.尝试评鉴生活中的雕塑作品。</a:t>
            </a:r>
            <a:endParaRPr sz="20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8" name="文本框 7" descr="7b0a2020202022776f7264617274223a20227b5c2269645c223a32353030323237362c5c227469645c223a31333631327d220a7d0a"/>
          <p:cNvSpPr txBox="1"/>
          <p:nvPr>
            <p:custDataLst>
              <p:tags r:id="rId23"/>
            </p:custDataLst>
          </p:nvPr>
        </p:nvSpPr>
        <p:spPr>
          <a:xfrm>
            <a:off x="1273810" y="1231900"/>
            <a:ext cx="721995" cy="1967865"/>
          </a:xfrm>
          <a:prstGeom prst="rect">
            <a:avLst/>
          </a:prstGeom>
          <a:noFill/>
          <a:ln>
            <a:noFill/>
          </a:ln>
        </p:spPr>
        <p:txBody>
          <a:bodyPr vert="eaVert"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None/>
            </a:pPr>
            <a:r>
              <a:rPr lang="zh-CN" altLang="zh-CN" sz="360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学习提示</a:t>
            </a:r>
            <a:endParaRPr lang="zh-CN" altLang="zh-CN" sz="360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791845" y="667385"/>
            <a:ext cx="10607675" cy="5671820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173288" y="1480820"/>
            <a:ext cx="78447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000">
                <a:latin typeface="楷体" panose="02010609060101010101" charset="-122"/>
                <a:ea typeface="楷体" panose="02010609060101010101" charset="-122"/>
              </a:rPr>
              <a:t>目录</a:t>
            </a:r>
            <a:endParaRPr lang="zh-CN" sz="60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207510" y="2685415"/>
            <a:ext cx="45224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从古希腊雕塑到古罗马雕塑</a:t>
            </a:r>
            <a:endParaRPr 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pic>
        <p:nvPicPr>
          <p:cNvPr id="7" name="图片 6" descr="343435333335333b333633323234333b4e4c6cd5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7450" y="2650490"/>
            <a:ext cx="423545" cy="42354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207510" y="3429000"/>
            <a:ext cx="45224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从中世纪雕塑到文艺复兴雕塑</a:t>
            </a:r>
            <a:endParaRPr 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207510" y="4172585"/>
            <a:ext cx="45224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从巴洛克雕塑到现代雕塑</a:t>
            </a:r>
            <a:endParaRPr 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pic>
        <p:nvPicPr>
          <p:cNvPr id="13" name="图片 12" descr="343435333335333b333633323234333b4e4c6cd5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7450" y="4173220"/>
            <a:ext cx="423545" cy="423545"/>
          </a:xfrm>
          <a:prstGeom prst="rect">
            <a:avLst/>
          </a:prstGeom>
        </p:spPr>
      </p:pic>
      <p:pic>
        <p:nvPicPr>
          <p:cNvPr id="14" name="图片 13" descr="343435333335333b333633323234333b4e4c6cd5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7450" y="3411855"/>
            <a:ext cx="423545" cy="42354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2" name="矩形 1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文本框 8" descr="7b0a2020202022776f7264617274223a20227b5c2269645c223a32353030323237362c5c227469645c223a31333631327d220a7d0a"/>
          <p:cNvSpPr txBox="1"/>
          <p:nvPr>
            <p:custDataLst>
              <p:tags r:id="rId4"/>
            </p:custDataLst>
          </p:nvPr>
        </p:nvSpPr>
        <p:spPr>
          <a:xfrm>
            <a:off x="2040890" y="1595120"/>
            <a:ext cx="976630" cy="88201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None/>
            </a:pPr>
            <a:r>
              <a:rPr lang="zh-CN" altLang="zh-CN" sz="600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问</a:t>
            </a:r>
            <a:endParaRPr lang="zh-CN" altLang="zh-CN" sz="600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pic>
        <p:nvPicPr>
          <p:cNvPr id="12" name="图片 11" descr="31393935333231343b353630373139383bcecabac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3455" y="713105"/>
            <a:ext cx="1637030" cy="1764665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8"/>
            </p:custDataLst>
          </p:nvPr>
        </p:nvSpPr>
        <p:spPr>
          <a:xfrm>
            <a:off x="3220085" y="1769745"/>
            <a:ext cx="7211060" cy="3599180"/>
          </a:xfrm>
          <a:prstGeom prst="rect">
            <a:avLst/>
          </a:prstGeom>
          <a:solidFill>
            <a:srgbClr val="8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3727450" y="2366010"/>
            <a:ext cx="609663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sz="2400" b="1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r>
              <a:rPr sz="2400" b="1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1、你知道断臂的维纳斯吗？她的美主要体现在哪些方面？</a:t>
            </a:r>
            <a:endParaRPr sz="2400" b="1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en-US" sz="2400" b="1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r>
              <a:rPr sz="2400" b="1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2、你知道西方雕塑和中国雕塑有哪些不同吗？</a:t>
            </a:r>
            <a:endParaRPr sz="2400" b="1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 spd="med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2" name="矩形 1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一、</a:t>
            </a:r>
            <a:r>
              <a:rPr 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从古希腊雕塑到古罗马雕塑</a:t>
            </a:r>
            <a:endParaRPr 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3" name="线形标注 2(带强调线) 2"/>
          <p:cNvSpPr/>
          <p:nvPr>
            <p:custDataLst>
              <p:tags r:id="rId5"/>
            </p:custDataLst>
          </p:nvPr>
        </p:nvSpPr>
        <p:spPr>
          <a:xfrm>
            <a:off x="5565140" y="1866265"/>
            <a:ext cx="4607560" cy="3124200"/>
          </a:xfrm>
          <a:prstGeom prst="accentCallout2">
            <a:avLst>
              <a:gd name="adj1" fmla="val 100182"/>
              <a:gd name="adj2" fmla="val -2714"/>
              <a:gd name="adj3" fmla="val 100206"/>
              <a:gd name="adj4" fmla="val -19322"/>
              <a:gd name="adj5" fmla="val 101036"/>
              <a:gd name="adj6" fmla="val -82373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5801995" y="2627630"/>
            <a:ext cx="417639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   </a:t>
            </a:r>
            <a:r>
              <a:rPr dirty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楷体" panose="02010609060101010101" charset="-122"/>
                <a:sym typeface="+mn-lt"/>
              </a:rPr>
              <a:t>古代两河流域土地富饶、物产丰富，艺术家受命于统治者，创作了大量纪念性与宣传性的美术作品。古埃及受益于尼罗河的滋养，政治与文化都较为稳定。古埃及雕塑尊重传统程式，不单纯追求视觉的真实，而希望将概念中的事物完整地呈现出来。</a:t>
            </a:r>
            <a:endParaRPr dirty="0">
              <a:solidFill>
                <a:schemeClr val="bg1"/>
              </a:solidFill>
              <a:latin typeface="隶书" panose="02010509060101010101" charset="-122"/>
              <a:ea typeface="隶书" panose="02010509060101010101" charset="-122"/>
              <a:cs typeface="楷体" panose="02010609060101010101" charset="-122"/>
              <a:sym typeface="+mn-lt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6116320" y="2061845"/>
            <a:ext cx="38620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lt"/>
              </a:rPr>
              <a:t>两河流域和古埃及美术</a:t>
            </a:r>
            <a:endParaRPr lang="zh-CN" sz="2800" b="1" dirty="0">
              <a:solidFill>
                <a:schemeClr val="accent2">
                  <a:lumMod val="40000"/>
                  <a:lumOff val="6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lt"/>
            </a:endParaRPr>
          </a:p>
        </p:txBody>
      </p:sp>
      <p:sp>
        <p:nvSpPr>
          <p:cNvPr id="11" name="文本框 10" descr="7b0a2020202022776f7264617274223a20227b5c2269645c223a32353030323237362c5c227469645c223a31333631327d220a7d0a"/>
          <p:cNvSpPr txBox="1"/>
          <p:nvPr>
            <p:custDataLst>
              <p:tags r:id="rId8"/>
            </p:custDataLst>
          </p:nvPr>
        </p:nvSpPr>
        <p:spPr>
          <a:xfrm>
            <a:off x="5657850" y="1203325"/>
            <a:ext cx="2147570" cy="6838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None/>
            </a:pPr>
            <a:r>
              <a:rPr lang="zh-CN" sz="360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仿宋" panose="02010609060101010101" charset="-122"/>
              </a:rPr>
              <a:t>相关链接</a:t>
            </a:r>
            <a:endParaRPr lang="zh-CN" sz="3600">
              <a:ln w="13462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汉仪力量黑简" panose="00020600040101010101" charset="-122"/>
              <a:ea typeface="汉仪力量黑简" panose="00020600040101010101" charset="-122"/>
              <a:cs typeface="仿宋" panose="02010609060101010101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9"/>
            </p:custDataLst>
          </p:nvPr>
        </p:nvSpPr>
        <p:spPr>
          <a:xfrm>
            <a:off x="1938020" y="2061845"/>
            <a:ext cx="329628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      </a:t>
            </a:r>
            <a:r>
              <a:rPr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古希腊</a:t>
            </a:r>
            <a:r>
              <a:rPr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美术吸收了古代两河流域与古埃及的美术成就，逐渐发展出自身的特点。</a:t>
            </a:r>
            <a:endParaRPr sz="20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    </a:t>
            </a:r>
            <a:r>
              <a:rPr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古罗马</a:t>
            </a:r>
            <a:r>
              <a:rPr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继承并进一步发展了古希腊的美术遗产。在历史上，西方美术曾经多次回归古希腊与古罗马的传统。</a:t>
            </a:r>
            <a:endParaRPr sz="20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21" name="图片 20" descr="343435333335333b333633323234333b4e4c6cd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34305" y="1463675"/>
            <a:ext cx="423545" cy="42354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一、从古希腊雕塑到古罗马雕塑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958850" y="2560320"/>
            <a:ext cx="2090420" cy="3138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古巴比伦汉谟拉比法典石碑（局部）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公元前 1792—前 1750年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材料：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黑色玄武岩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法国巴黎卢浮宫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3" name="图片 2" descr="343435333335333b333633323234333b4e4c6cd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4425" y="2463165"/>
            <a:ext cx="423545" cy="4235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049270" y="1315085"/>
            <a:ext cx="3077845" cy="42678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364605" y="1315085"/>
            <a:ext cx="2640330" cy="4267835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3"/>
            </p:custDataLst>
          </p:nvPr>
        </p:nvSpPr>
        <p:spPr>
          <a:xfrm>
            <a:off x="9242425" y="2812415"/>
            <a:ext cx="209042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古埃及哈夫拉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约公元前 2570—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前 2544年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材料：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闪长岩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</a:t>
            </a:r>
            <a:endParaRPr lang="zh-CN" altLang="en-US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埃及开罗博物馆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5" name="图片 14" descr="343435333335333b333633323234333b4e4c6cd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98000" y="2715260"/>
            <a:ext cx="423545" cy="4235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一、从古希腊雕塑到古罗马雕塑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805180" y="1117600"/>
            <a:ext cx="5885815" cy="5169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altLang="zh-CN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r>
              <a:rPr lang="zh-CN" altLang="en-US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名称：掷铁饼者</a:t>
            </a:r>
            <a:endParaRPr lang="zh-CN" altLang="en-US"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原作者：米隆</a:t>
            </a:r>
            <a:endParaRPr lang="zh-CN" altLang="en-US"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年代：约公元前450年</a:t>
            </a:r>
            <a:endParaRPr lang="zh-CN" altLang="en-US"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材料：大理石</a:t>
            </a:r>
            <a:endParaRPr lang="zh-CN" altLang="en-US"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现藏位置：原作已佚，复制品藏于意大利罗马国立博物馆</a:t>
            </a:r>
            <a:endParaRPr lang="zh-CN" altLang="en-US"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</a:t>
            </a:r>
            <a:endParaRPr lang="en-US" altLang="zh-CN" sz="165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评造型</a:t>
            </a:r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 </a:t>
            </a:r>
            <a:r>
              <a:rPr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  </a:t>
            </a:r>
            <a:endParaRPr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r>
              <a:rPr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雕塑家巧妙地抓住了掷铁饼运动动作爆发前极具表现力的瞬间姿态。看似是一个偶然的瞬间，实际经过作者的悉心设计，运动员身体各部分达成了精妙的平衡，兼具稳定与动感。张弛有度、动静相宜的雕塑语言把力量感和体态美永久地凝聚在静止的雕塑中，塑造出一个强健而又不失优雅的理想人体。</a:t>
            </a:r>
            <a:endParaRPr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endParaRPr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en-US" altLang="zh-CN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   </a:t>
            </a:r>
            <a:r>
              <a:rPr lang="zh-CN" altLang="zh-CN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品文化</a:t>
            </a:r>
            <a:endParaRPr lang="zh-CN" altLang="en-US" sz="165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 </a:t>
            </a:r>
            <a:r>
              <a:rPr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</a:t>
            </a:r>
            <a:r>
              <a:rPr 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</a:t>
            </a:r>
            <a:r>
              <a:rPr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这件作品诞生于古希腊雕塑艺术的全盛时期（艺术史上称为“古典时期”）。这一时期出现了大量优秀的雕塑作品，《掷铁饼者》就是其中的杰作之一，不仅代表着古希腊的艺术成就，也象征着古希腊人健康、积极的精神意志，对后世西方雕塑产生了深远影响。</a:t>
            </a:r>
            <a:endParaRPr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  <p:pic>
        <p:nvPicPr>
          <p:cNvPr id="10" name="图片 9" descr="343435333335333b333633323234333b4e4c6cd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1380" y="984250"/>
            <a:ext cx="423545" cy="42354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037705" y="219710"/>
            <a:ext cx="4189730" cy="6381115"/>
          </a:xfrm>
          <a:prstGeom prst="rect">
            <a:avLst/>
          </a:prstGeom>
        </p:spPr>
      </p:pic>
      <p:pic>
        <p:nvPicPr>
          <p:cNvPr id="16" name="图片 15" descr="343435333335333b333633323234333b4e4c6cd5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1380" y="2746375"/>
            <a:ext cx="423545" cy="423545"/>
          </a:xfrm>
          <a:prstGeom prst="rect">
            <a:avLst/>
          </a:prstGeom>
        </p:spPr>
      </p:pic>
      <p:pic>
        <p:nvPicPr>
          <p:cNvPr id="17" name="图片 16" descr="343435333335333b333633323234333b4e4c6cd5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1380" y="4508500"/>
            <a:ext cx="423545" cy="4235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2705" y="0"/>
            <a:ext cx="12238355" cy="6897370"/>
            <a:chOff x="-83" y="0"/>
            <a:chExt cx="19273" cy="10862"/>
          </a:xfrm>
        </p:grpSpPr>
        <p:sp>
          <p:nvSpPr>
            <p:cNvPr id="9" name="矩形 8"/>
            <p:cNvSpPr/>
            <p:nvPr>
              <p:custDataLst>
                <p:tags r:id="rId1"/>
              </p:custDataLst>
            </p:nvPr>
          </p:nvSpPr>
          <p:spPr>
            <a:xfrm>
              <a:off x="-82" y="0"/>
              <a:ext cx="19272" cy="108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-83" y="1253"/>
              <a:ext cx="19273" cy="8292"/>
            </a:xfrm>
            <a:prstGeom prst="rect">
              <a:avLst/>
            </a:prstGeom>
          </p:spPr>
        </p:pic>
      </p:grpSp>
      <p:sp>
        <p:nvSpPr>
          <p:cNvPr id="18" name="矩形 17"/>
          <p:cNvSpPr/>
          <p:nvPr/>
        </p:nvSpPr>
        <p:spPr>
          <a:xfrm>
            <a:off x="277495" y="219710"/>
            <a:ext cx="11636375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92785" y="444500"/>
            <a:ext cx="58464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26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lt"/>
              </a:rPr>
              <a:t>一、从古希腊雕塑到古罗马雕塑</a:t>
            </a:r>
            <a:endParaRPr lang="zh-CN" altLang="zh-CN" sz="2600" b="1" dirty="0">
              <a:solidFill>
                <a:schemeClr val="accent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lt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1304925" y="1878330"/>
            <a:ext cx="1654175" cy="288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altLang="zh-CN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r>
              <a:rPr lang="zh-CN" altLang="en-US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赏名作</a:t>
            </a:r>
            <a:endParaRPr lang="zh-CN" altLang="en-US"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名称：</a:t>
            </a:r>
            <a:endParaRPr lang="zh-CN" altLang="en-US" sz="165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三女神</a:t>
            </a:r>
            <a:endParaRPr lang="zh-CN" altLang="en-US"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年代：</a:t>
            </a:r>
            <a:endParaRPr lang="zh-CN" altLang="en-US" sz="165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约公元前438—前432年</a:t>
            </a:r>
            <a:endParaRPr lang="zh-CN" altLang="en-US"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材料：</a:t>
            </a:r>
            <a:endParaRPr lang="zh-CN" altLang="en-US" sz="165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大理石</a:t>
            </a:r>
            <a:endParaRPr lang="zh-CN" altLang="en-US"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现藏位置：</a:t>
            </a:r>
            <a:endParaRPr lang="zh-CN" altLang="en-US" sz="165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英国伦敦不列颠博物馆</a:t>
            </a:r>
            <a:endParaRPr lang="zh-CN" altLang="en-US"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0" name="图片 9" descr="343435333335333b333633323234333b4e4c6cd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04925" y="1748790"/>
            <a:ext cx="423545" cy="423545"/>
          </a:xfrm>
          <a:prstGeom prst="rect">
            <a:avLst/>
          </a:prstGeom>
        </p:spPr>
      </p:pic>
      <p:pic>
        <p:nvPicPr>
          <p:cNvPr id="16" name="图片 15" descr="343435333335333b333633323234333b4e4c6cd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46835" y="4855210"/>
            <a:ext cx="423545" cy="4235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013710" y="1137920"/>
            <a:ext cx="8900160" cy="384683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1346835" y="4962525"/>
            <a:ext cx="10156825" cy="1360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altLang="zh-CN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</a:t>
            </a:r>
            <a:r>
              <a:rPr lang="zh-CN" altLang="en-US" sz="165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评造型</a:t>
            </a:r>
            <a:r>
              <a:rPr lang="zh-CN" alt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 </a:t>
            </a:r>
            <a:r>
              <a:rPr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  </a:t>
            </a:r>
            <a:endParaRPr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r>
              <a:rPr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这件作品原是帕特农神庙东山墙上的高浮雕，题材来自希腊神话。现存的这组雕像，头部和四肢都已残</a:t>
            </a:r>
            <a:endParaRPr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损，但那健美的身躯、从容恬静的姿态，仍给人以强烈的美感。尤其是三女神衣衫的处理，采用“湿衣法”，</a:t>
            </a:r>
            <a:endParaRPr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如同沾湿了一般包裹着身体，生动展现出女神优美的身体轮廓，使人感到她们不是冰冷的大理石雕像，而是</a:t>
            </a:r>
            <a:endParaRPr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just"/>
            <a:r>
              <a:rPr sz="165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有血有肉、真实的人物。</a:t>
            </a:r>
            <a:endParaRPr sz="165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70.xml><?xml version="1.0" encoding="utf-8"?>
<p:tagLst xmlns:p="http://schemas.openxmlformats.org/presentationml/2006/main">
  <p:tag name="KSO_WPP_MARK_KEY" val="7d55076b-55a4-4e85-9770-d6f17847b866"/>
  <p:tag name="COMMONDATA" val="eyJjb3VudCI6NDQsImhkaWQiOiI5N2MyMjAwNjlmYjA1ZjdmMThmOGY5MDZiY2YzZDlhNyIsInVzZXJDb3VudCI6NH0="/>
  <p:tag name="commondata" val="eyJjb3VudCI6NDUsImhkaWQiOiI4NTRiZDJmNTlkNDc4MDg0MGIzMGYxNmI5YzkwYTYzZCIsInVzZXJDb3VudCI6MX0=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qy5zwod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3339</Words>
  <Application>WPS 演示</Application>
  <PresentationFormat>宽屏</PresentationFormat>
  <Paragraphs>256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6" baseType="lpstr">
      <vt:lpstr>Arial</vt:lpstr>
      <vt:lpstr>宋体</vt:lpstr>
      <vt:lpstr>Wingdings</vt:lpstr>
      <vt:lpstr>楷体</vt:lpstr>
      <vt:lpstr>汉仪力量黑简</vt:lpstr>
      <vt:lpstr>仿宋</vt:lpstr>
      <vt:lpstr>隶书</vt:lpstr>
      <vt:lpstr>微软雅黑</vt:lpstr>
      <vt:lpstr>Arial Unicode MS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王昊</cp:lastModifiedBy>
  <cp:revision>230</cp:revision>
  <dcterms:created xsi:type="dcterms:W3CDTF">2018-07-11T11:06:00Z</dcterms:created>
  <dcterms:modified xsi:type="dcterms:W3CDTF">2026-07-17T06:06:32Z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KSOTemplateUUID">
    <vt:lpwstr>v1.0_mb_4fKEeLE3as8TYU2lfZvB6g==</vt:lpwstr>
  </property>
  <property fmtid="{D5CDD505-2E9C-101B-9397-08002B2CF9AE}" pid="4" name="ICV">
    <vt:lpwstr>E30A20B993C24A779D208560DD282F2C_13</vt:lpwstr>
  </property>
</Properties>
</file>