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rels" ContentType="application/vnd.openxmlformats-package.relationships+xml"/>
  <Override PartName="/customXml/itemProps77.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media/image13.svg" ContentType="image/svg+xml"/>
  <Override PartName="/ppt/media/image3.svg" ContentType="image/svg+xml"/>
  <Override PartName="/ppt/media/image5.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8.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7" r:id="rId3"/>
    <p:sldId id="291" r:id="rId4"/>
    <p:sldId id="282" r:id="rId5"/>
    <p:sldId id="277" r:id="rId6"/>
    <p:sldId id="276" r:id="rId7"/>
    <p:sldId id="288" r:id="rId8"/>
    <p:sldId id="290" r:id="rId9"/>
    <p:sldId id="289" r:id="rId10"/>
    <p:sldId id="293" r:id="rId11"/>
    <p:sldId id="280" r:id="rId12"/>
    <p:sldId id="292" r:id="rId13"/>
    <p:sldId id="294" r:id="rId14"/>
    <p:sldId id="296" r:id="rId15"/>
    <p:sldId id="297" r:id="rId16"/>
    <p:sldId id="298" r:id="rId17"/>
    <p:sldId id="299" r:id="rId18"/>
    <p:sldId id="300" r:id="rId19"/>
    <p:sldId id="273" r:id="rId20"/>
  </p:sldIdLst>
  <p:sldSz cx="12192000" cy="6858000"/>
  <p:notesSz cx="6858000" cy="9144000"/>
  <p:embeddedFontLst>
    <p:embeddedFont>
      <p:font typeface="楷体" panose="02010609060101010101" charset="-122"/>
      <p:regular r:id="rId26"/>
    </p:embeddedFont>
    <p:embeddedFont>
      <p:font typeface="汉仪力量黑简" panose="00020600040101010101" charset="-122"/>
      <p:regular r:id="rId27"/>
    </p:embeddedFont>
    <p:embeddedFont>
      <p:font typeface="仿宋" panose="02010609060101010101" charset="-122"/>
      <p:regular r:id="rId28"/>
    </p:embeddedFont>
    <p:embeddedFont>
      <p:font typeface="隶书" panose="02010509060101010101" charset="-122"/>
      <p:regular r:id="rId29"/>
    </p:embeddedFont>
    <p:embeddedFont>
      <p:font typeface="微软雅黑" panose="020B0503020204020204" charset="-122"/>
      <p:regular r:id="rId30"/>
      <p:bold r:id="rId31"/>
    </p:embeddedFont>
  </p:embeddedFontLst>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6" userDrawn="1">
          <p15:clr>
            <a:srgbClr val="A4A3A4"/>
          </p15:clr>
        </p15:guide>
        <p15:guide id="2" pos="3775" userDrawn="1">
          <p15:clr>
            <a:srgbClr val="A4A3A4"/>
          </p15:clr>
        </p15:guide>
        <p15:guide id="3" pos="701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2784"/>
    <a:srgbClr val="4C37AC"/>
    <a:srgbClr val="FFFFFF"/>
    <a:srgbClr val="24336A"/>
    <a:srgbClr val="253268"/>
    <a:srgbClr val="5D5D60"/>
    <a:srgbClr val="24356B"/>
    <a:srgbClr val="22356D"/>
    <a:srgbClr val="3651A8"/>
    <a:srgbClr val="245D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338" autoAdjust="0"/>
    <p:restoredTop sz="94660"/>
  </p:normalViewPr>
  <p:slideViewPr>
    <p:cSldViewPr snapToGrid="0" showGuides="1">
      <p:cViewPr varScale="1">
        <p:scale>
          <a:sx n="63" d="100"/>
          <a:sy n="63" d="100"/>
        </p:scale>
        <p:origin x="84" y="344"/>
      </p:cViewPr>
      <p:guideLst>
        <p:guide orient="horz" pos="2166"/>
        <p:guide pos="3775"/>
        <p:guide pos="7010"/>
      </p:guideLst>
    </p:cSldViewPr>
  </p:slideViewPr>
  <p:notesTextViewPr>
    <p:cViewPr>
      <p:scale>
        <a:sx n="1" d="1"/>
        <a:sy n="1" d="1"/>
      </p:scale>
      <p:origin x="0" y="0"/>
    </p:cViewPr>
  </p:notesTextViewPr>
  <p:sorterViewPr>
    <p:cViewPr varScale="1">
      <p:scale>
        <a:sx n="1" d="1"/>
        <a:sy n="1" d="1"/>
      </p:scale>
      <p:origin x="0" y="-270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78.xml"/><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customXml" Target="../customXml/item1.xml"/><Relationship Id="rId24" Type="http://schemas.openxmlformats.org/officeDocument/2006/relationships/customXmlProps" Target="../customXml/itemProps77.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3D30F17-E3A8-4466-AF09-0723B4A8761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2750A85-15C1-47CC-8BEA-240A2060C8D1}" type="slidenum">
              <a:rPr lang="zh-CN" altLang="en-US" smtClean="0"/>
            </a:fld>
            <a:endParaRPr lang="zh-CN" altLang="en-US"/>
          </a:p>
        </p:txBody>
      </p:sp>
    </p:spTree>
  </p:cSld>
  <p:clrMapOvr>
    <a:masterClrMapping/>
  </p:clrMapOvr>
  <p:transition spd="med">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D30F17-E3A8-4466-AF09-0723B4A8761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750A85-15C1-47CC-8BEA-240A2060C8D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8.xml"/><Relationship Id="rId6" Type="http://schemas.openxmlformats.org/officeDocument/2006/relationships/image" Target="../media/image13.svg"/><Relationship Id="rId5" Type="http://schemas.openxmlformats.org/officeDocument/2006/relationships/image" Target="../media/image12.jpeg"/><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tags" Target="../tags/tag49.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png"/><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image" Target="../media/image18.png"/><Relationship Id="rId7" Type="http://schemas.openxmlformats.org/officeDocument/2006/relationships/tags" Target="../tags/tag57.xml"/><Relationship Id="rId6" Type="http://schemas.openxmlformats.org/officeDocument/2006/relationships/image" Target="../media/image17.png"/><Relationship Id="rId5" Type="http://schemas.openxmlformats.org/officeDocument/2006/relationships/tags" Target="../tags/tag56.xml"/><Relationship Id="rId4" Type="http://schemas.openxmlformats.org/officeDocument/2006/relationships/image" Target="../media/image16.png"/><Relationship Id="rId3" Type="http://schemas.openxmlformats.org/officeDocument/2006/relationships/tags" Target="../tags/tag55.xml"/><Relationship Id="rId2" Type="http://schemas.openxmlformats.org/officeDocument/2006/relationships/tags" Target="../tags/tag54.xml"/><Relationship Id="rId16" Type="http://schemas.openxmlformats.org/officeDocument/2006/relationships/slideLayout" Target="../slideLayouts/slideLayout2.xml"/><Relationship Id="rId15" Type="http://schemas.openxmlformats.org/officeDocument/2006/relationships/image" Target="../media/image8.svg"/><Relationship Id="rId14" Type="http://schemas.openxmlformats.org/officeDocument/2006/relationships/image" Target="../media/image7.jpeg"/><Relationship Id="rId13" Type="http://schemas.openxmlformats.org/officeDocument/2006/relationships/tags" Target="../tags/tag61.xml"/><Relationship Id="rId12" Type="http://schemas.openxmlformats.org/officeDocument/2006/relationships/tags" Target="../tags/tag60.xml"/><Relationship Id="rId11" Type="http://schemas.openxmlformats.org/officeDocument/2006/relationships/tags" Target="../tags/tag59.xml"/><Relationship Id="rId10" Type="http://schemas.openxmlformats.org/officeDocument/2006/relationships/image" Target="../media/image19.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0.png"/><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tags" Target="../tags/tag70.xml"/><Relationship Id="rId7" Type="http://schemas.openxmlformats.org/officeDocument/2006/relationships/image" Target="../media/image24.png"/><Relationship Id="rId6" Type="http://schemas.openxmlformats.org/officeDocument/2006/relationships/tags" Target="../tags/tag69.xml"/><Relationship Id="rId5" Type="http://schemas.openxmlformats.org/officeDocument/2006/relationships/image" Target="../media/image23.png"/><Relationship Id="rId4" Type="http://schemas.openxmlformats.org/officeDocument/2006/relationships/tags" Target="../tags/tag68.xml"/><Relationship Id="rId3" Type="http://schemas.openxmlformats.org/officeDocument/2006/relationships/image" Target="../media/image22.png"/><Relationship Id="rId20" Type="http://schemas.openxmlformats.org/officeDocument/2006/relationships/slideLayout" Target="../slideLayouts/slideLayout2.xml"/><Relationship Id="rId2" Type="http://schemas.openxmlformats.org/officeDocument/2006/relationships/tags" Target="../tags/tag67.xml"/><Relationship Id="rId19" Type="http://schemas.openxmlformats.org/officeDocument/2006/relationships/image" Target="../media/image8.svg"/><Relationship Id="rId18" Type="http://schemas.openxmlformats.org/officeDocument/2006/relationships/image" Target="../media/image7.jpeg"/><Relationship Id="rId17" Type="http://schemas.openxmlformats.org/officeDocument/2006/relationships/tags" Target="../tags/tag75.xml"/><Relationship Id="rId16" Type="http://schemas.openxmlformats.org/officeDocument/2006/relationships/tags" Target="../tags/tag74.xml"/><Relationship Id="rId15" Type="http://schemas.openxmlformats.org/officeDocument/2006/relationships/image" Target="../media/image28.png"/><Relationship Id="rId14" Type="http://schemas.openxmlformats.org/officeDocument/2006/relationships/tags" Target="../tags/tag73.xml"/><Relationship Id="rId13" Type="http://schemas.openxmlformats.org/officeDocument/2006/relationships/image" Target="../media/image27.png"/><Relationship Id="rId12" Type="http://schemas.openxmlformats.org/officeDocument/2006/relationships/tags" Target="../tags/tag72.xml"/><Relationship Id="rId11" Type="http://schemas.openxmlformats.org/officeDocument/2006/relationships/image" Target="../media/image26.png"/><Relationship Id="rId10" Type="http://schemas.openxmlformats.org/officeDocument/2006/relationships/tags" Target="../tags/tag71.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4" Type="http://schemas.openxmlformats.org/officeDocument/2006/relationships/slideLayout" Target="../slideLayouts/slideLayout2.xml"/><Relationship Id="rId23" Type="http://schemas.openxmlformats.org/officeDocument/2006/relationships/tags" Target="../tags/tag24.xml"/><Relationship Id="rId22" Type="http://schemas.openxmlformats.org/officeDocument/2006/relationships/tags" Target="../tags/tag23.xml"/><Relationship Id="rId21" Type="http://schemas.openxmlformats.org/officeDocument/2006/relationships/tags" Target="../tags/tag22.xml"/><Relationship Id="rId20" Type="http://schemas.openxmlformats.org/officeDocument/2006/relationships/tags" Target="../tags/tag21.xml"/><Relationship Id="rId2" Type="http://schemas.openxmlformats.org/officeDocument/2006/relationships/tags" Target="../tags/tag3.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svg"/><Relationship Id="rId6" Type="http://schemas.openxmlformats.org/officeDocument/2006/relationships/image" Target="../media/image7.jpeg"/><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image" Target="../media/image6.png"/><Relationship Id="rId2" Type="http://schemas.openxmlformats.org/officeDocument/2006/relationships/tags" Target="../tags/tag25.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9" Type="http://schemas.openxmlformats.org/officeDocument/2006/relationships/image" Target="../media/image4.jpeg"/><Relationship Id="rId8" Type="http://schemas.openxmlformats.org/officeDocument/2006/relationships/tags" Target="../tags/tag33.xml"/><Relationship Id="rId7" Type="http://schemas.openxmlformats.org/officeDocument/2006/relationships/image" Target="../media/image9.png"/><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1" Type="http://schemas.openxmlformats.org/officeDocument/2006/relationships/slideLayout" Target="../slideLayouts/slideLayout2.xml"/><Relationship Id="rId10" Type="http://schemas.openxmlformats.org/officeDocument/2006/relationships/image" Target="../media/image5.sv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image" Target="../media/image8.svg"/><Relationship Id="rId6" Type="http://schemas.openxmlformats.org/officeDocument/2006/relationships/image" Target="../media/image7.jpeg"/><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image" Target="../media/image5.svg"/><Relationship Id="rId7" Type="http://schemas.openxmlformats.org/officeDocument/2006/relationships/image" Target="../media/image4.jpeg"/><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2" Type="http://schemas.openxmlformats.org/officeDocument/2006/relationships/slideLayout" Target="../slideLayouts/slideLayout2.xml"/><Relationship Id="rId11" Type="http://schemas.openxmlformats.org/officeDocument/2006/relationships/tags" Target="../tags/tag44.xml"/><Relationship Id="rId10" Type="http://schemas.openxmlformats.org/officeDocument/2006/relationships/image" Target="../media/image11.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5" name="任意多边形 4"/>
          <p:cNvSpPr/>
          <p:nvPr/>
        </p:nvSpPr>
        <p:spPr>
          <a:xfrm>
            <a:off x="2802890" y="2096770"/>
            <a:ext cx="6658610" cy="3026410"/>
          </a:xfrm>
          <a:custGeom>
            <a:avLst/>
            <a:gdLst>
              <a:gd name="connsiteX0" fmla="*/ 306779 w 6494463"/>
              <a:gd name="connsiteY0" fmla="*/ 294078 h 3026568"/>
              <a:gd name="connsiteX1" fmla="*/ 6171808 w 6494463"/>
              <a:gd name="connsiteY1" fmla="*/ 294078 h 3026568"/>
              <a:gd name="connsiteX2" fmla="*/ 6171808 w 6494463"/>
              <a:gd name="connsiteY2" fmla="*/ 2749157 h 3026568"/>
              <a:gd name="connsiteX3" fmla="*/ 306779 w 6494463"/>
              <a:gd name="connsiteY3" fmla="*/ 2749157 h 3026568"/>
              <a:gd name="connsiteX4" fmla="*/ 200819 w 6494463"/>
              <a:gd name="connsiteY4" fmla="*/ 188118 h 3026568"/>
              <a:gd name="connsiteX5" fmla="*/ 200819 w 6494463"/>
              <a:gd name="connsiteY5" fmla="*/ 2855117 h 3026568"/>
              <a:gd name="connsiteX6" fmla="*/ 6277768 w 6494463"/>
              <a:gd name="connsiteY6" fmla="*/ 2855117 h 3026568"/>
              <a:gd name="connsiteX7" fmla="*/ 6277768 w 6494463"/>
              <a:gd name="connsiteY7" fmla="*/ 188118 h 3026568"/>
              <a:gd name="connsiteX8" fmla="*/ 0 w 6494463"/>
              <a:gd name="connsiteY8" fmla="*/ 0 h 3026568"/>
              <a:gd name="connsiteX9" fmla="*/ 6494463 w 6494463"/>
              <a:gd name="connsiteY9" fmla="*/ 0 h 3026568"/>
              <a:gd name="connsiteX10" fmla="*/ 6494463 w 6494463"/>
              <a:gd name="connsiteY10" fmla="*/ 3026568 h 3026568"/>
              <a:gd name="connsiteX11" fmla="*/ 0 w 6494463"/>
              <a:gd name="connsiteY11" fmla="*/ 3026568 h 302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94463" h="3026568">
                <a:moveTo>
                  <a:pt x="306779" y="294078"/>
                </a:moveTo>
                <a:lnTo>
                  <a:pt x="6171808" y="294078"/>
                </a:lnTo>
                <a:lnTo>
                  <a:pt x="6171808" y="2749157"/>
                </a:lnTo>
                <a:lnTo>
                  <a:pt x="306779" y="2749157"/>
                </a:lnTo>
                <a:close/>
                <a:moveTo>
                  <a:pt x="200819" y="188118"/>
                </a:moveTo>
                <a:lnTo>
                  <a:pt x="200819" y="2855117"/>
                </a:lnTo>
                <a:lnTo>
                  <a:pt x="6277768" y="2855117"/>
                </a:lnTo>
                <a:lnTo>
                  <a:pt x="6277768" y="188118"/>
                </a:lnTo>
                <a:close/>
                <a:moveTo>
                  <a:pt x="0" y="0"/>
                </a:moveTo>
                <a:lnTo>
                  <a:pt x="6494463" y="0"/>
                </a:lnTo>
                <a:lnTo>
                  <a:pt x="6494463" y="3026568"/>
                </a:lnTo>
                <a:lnTo>
                  <a:pt x="0" y="302656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74" name="直接连接符 73"/>
          <p:cNvCxnSpPr/>
          <p:nvPr/>
        </p:nvCxnSpPr>
        <p:spPr>
          <a:xfrm flipH="1">
            <a:off x="3403231" y="5531049"/>
            <a:ext cx="1162665" cy="1290484"/>
          </a:xfrm>
          <a:prstGeom prst="line">
            <a:avLst/>
          </a:prstGeom>
          <a:ln w="2540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7624856" y="4519708"/>
            <a:ext cx="1162665" cy="1290484"/>
          </a:xfrm>
          <a:prstGeom prst="line">
            <a:avLst/>
          </a:prstGeom>
          <a:ln w="2540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142615" y="3733800"/>
            <a:ext cx="459740" cy="1321435"/>
          </a:xfrm>
          <a:prstGeom prst="rect">
            <a:avLst/>
          </a:prstGeom>
          <a:noFill/>
        </p:spPr>
        <p:txBody>
          <a:bodyPr vert="eaVert" wrap="square" rtlCol="0">
            <a:spAutoFit/>
          </a:bodyPr>
          <a:lstStyle/>
          <a:p>
            <a:r>
              <a:rPr lang="zh-CN" altLang="zh-CN">
                <a:solidFill>
                  <a:schemeClr val="bg1">
                    <a:lumMod val="65000"/>
                  </a:schemeClr>
                </a:solidFill>
              </a:rPr>
              <a:t>拓展模块</a:t>
            </a:r>
            <a:endParaRPr lang="zh-CN" altLang="zh-CN">
              <a:solidFill>
                <a:schemeClr val="bg1">
                  <a:lumMod val="65000"/>
                </a:schemeClr>
              </a:solidFill>
            </a:endParaRPr>
          </a:p>
        </p:txBody>
      </p:sp>
      <p:sp>
        <p:nvSpPr>
          <p:cNvPr id="6" name="文本框 5"/>
          <p:cNvSpPr txBox="1"/>
          <p:nvPr/>
        </p:nvSpPr>
        <p:spPr>
          <a:xfrm>
            <a:off x="4723765" y="2832735"/>
            <a:ext cx="4064000" cy="1383665"/>
          </a:xfrm>
          <a:prstGeom prst="rect">
            <a:avLst/>
          </a:prstGeom>
          <a:noFill/>
        </p:spPr>
        <p:txBody>
          <a:bodyPr wrap="square" rtlCol="0">
            <a:spAutoFit/>
          </a:bodyPr>
          <a:lstStyle/>
          <a:p>
            <a:pPr algn="ctr"/>
            <a:r>
              <a:rPr lang="zh-CN" altLang="zh-CN" sz="3200">
                <a:latin typeface="楷体" panose="02010609060101010101" charset="-122"/>
                <a:ea typeface="楷体" panose="02010609060101010101" charset="-122"/>
              </a:rPr>
              <a:t>第一单元</a:t>
            </a:r>
            <a:endParaRPr lang="zh-CN" altLang="zh-CN" sz="3200">
              <a:latin typeface="楷体" panose="02010609060101010101" charset="-122"/>
              <a:ea typeface="楷体" panose="02010609060101010101" charset="-122"/>
            </a:endParaRPr>
          </a:p>
          <a:p>
            <a:pPr algn="ctr"/>
            <a:r>
              <a:rPr lang="zh-CN" altLang="zh-CN" sz="5200">
                <a:latin typeface="楷体" panose="02010609060101010101" charset="-122"/>
                <a:ea typeface="楷体" panose="02010609060101010101" charset="-122"/>
              </a:rPr>
              <a:t>设</a:t>
            </a:r>
            <a:r>
              <a:rPr lang="en-US" altLang="zh-CN" sz="5200">
                <a:latin typeface="楷体" panose="02010609060101010101" charset="-122"/>
                <a:ea typeface="楷体" panose="02010609060101010101" charset="-122"/>
              </a:rPr>
              <a:t>  </a:t>
            </a:r>
            <a:r>
              <a:rPr lang="zh-CN" altLang="zh-CN" sz="5200">
                <a:latin typeface="楷体" panose="02010609060101010101" charset="-122"/>
                <a:ea typeface="楷体" panose="02010609060101010101" charset="-122"/>
              </a:rPr>
              <a:t>计</a:t>
            </a:r>
            <a:endParaRPr lang="zh-CN" altLang="zh-CN" sz="5200">
              <a:latin typeface="楷体" panose="02010609060101010101" charset="-122"/>
              <a:ea typeface="楷体" panose="02010609060101010101" charset="-122"/>
            </a:endParaRPr>
          </a:p>
        </p:txBody>
      </p:sp>
      <p:pic>
        <p:nvPicPr>
          <p:cNvPr id="2" name="图片 1" descr="templates\docerresourceshop\icons\\31393935333530323b343731343234313bcafdd7d63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40685" y="2398395"/>
            <a:ext cx="2395220" cy="239522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3" name="矩形 2"/>
          <p:cNvSpPr/>
          <p:nvPr>
            <p:custDataLst>
              <p:tags r:id="rId2"/>
            </p:custDataLst>
          </p:nvPr>
        </p:nvSpPr>
        <p:spPr>
          <a:xfrm>
            <a:off x="0" y="1304290"/>
            <a:ext cx="5882005" cy="4039870"/>
          </a:xfrm>
          <a:prstGeom prst="rect">
            <a:avLst/>
          </a:prstGeom>
          <a:solidFill>
            <a:srgbClr val="0E3F71">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descr="7b0a2020202022776f7264617274223a20227b5c2269645c223a32353030323237362c5c227469645c223a31333631327d220a7d0a"/>
          <p:cNvSpPr txBox="1"/>
          <p:nvPr>
            <p:custDataLst>
              <p:tags r:id="rId3"/>
            </p:custDataLst>
          </p:nvPr>
        </p:nvSpPr>
        <p:spPr>
          <a:xfrm>
            <a:off x="311150" y="1304290"/>
            <a:ext cx="807720" cy="1143635"/>
          </a:xfrm>
          <a:prstGeom prst="rect">
            <a:avLst/>
          </a:prstGeom>
          <a:noFill/>
          <a:ln>
            <a:noFill/>
          </a:ln>
        </p:spPr>
        <p:txBody>
          <a:bodyPr vert="eaVert" wrap="square" rtlCol="0" anchor="t">
            <a:noAutofit/>
            <a:scene3d>
              <a:camera prst="orthographicFront"/>
              <a:lightRig rig="threePt" dir="t"/>
            </a:scene3d>
          </a:bodyPr>
          <a:lstStyle/>
          <a:p>
            <a:pPr algn="l">
              <a:buClrTx/>
              <a:buSzTx/>
              <a:buNone/>
            </a:pPr>
            <a:r>
              <a:rPr lang="zh-CN" sz="3600">
                <a:ln w="13462">
                  <a:solidFill>
                    <a:sysClr val="windowText" lastClr="000000"/>
                  </a:solidFill>
                  <a:prstDash val="solid"/>
                </a:ln>
                <a:solidFill>
                  <a:srgbClr val="FFFF00"/>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rPr>
              <a:t>小结</a:t>
            </a:r>
            <a:endParaRPr lang="zh-CN" sz="3600">
              <a:ln w="13462">
                <a:solidFill>
                  <a:sysClr val="windowText" lastClr="000000"/>
                </a:solidFill>
                <a:prstDash val="solid"/>
              </a:ln>
              <a:solidFill>
                <a:srgbClr val="FFFF00"/>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endParaRPr>
          </a:p>
        </p:txBody>
      </p:sp>
      <p:pic>
        <p:nvPicPr>
          <p:cNvPr id="5" name="图片 4" descr="343435383230303b333733333431383b706f6ce1"/>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353060" y="461010"/>
            <a:ext cx="843280" cy="843280"/>
          </a:xfrm>
          <a:prstGeom prst="rect">
            <a:avLst/>
          </a:prstGeom>
        </p:spPr>
      </p:pic>
      <p:sp>
        <p:nvSpPr>
          <p:cNvPr id="12" name="文本框 11"/>
          <p:cNvSpPr txBox="1"/>
          <p:nvPr>
            <p:custDataLst>
              <p:tags r:id="rId7"/>
            </p:custDataLst>
          </p:nvPr>
        </p:nvSpPr>
        <p:spPr>
          <a:xfrm>
            <a:off x="1187450" y="1582420"/>
            <a:ext cx="4267200" cy="3408045"/>
          </a:xfrm>
          <a:prstGeom prst="rect">
            <a:avLst/>
          </a:prstGeom>
          <a:noFill/>
        </p:spPr>
        <p:txBody>
          <a:bodyPr wrap="square" rtlCol="0" anchor="t">
            <a:noAutofit/>
          </a:bodyPr>
          <a:lstStyle/>
          <a:p>
            <a:pPr algn="l">
              <a:lnSpc>
                <a:spcPct val="150000"/>
              </a:lnSpc>
              <a:buClrTx/>
              <a:buSzTx/>
              <a:buNone/>
            </a:pPr>
            <a:r>
              <a:rPr lang="en-US" altLang="zh-CN" b="1">
                <a:solidFill>
                  <a:schemeClr val="bg1"/>
                </a:solidFill>
                <a:latin typeface="仿宋" panose="02010609060101010101" charset="-122"/>
                <a:ea typeface="仿宋" panose="02010609060101010101" charset="-122"/>
                <a:cs typeface="仿宋" panose="02010609060101010101" charset="-122"/>
              </a:rPr>
              <a:t>    </a:t>
            </a:r>
            <a:r>
              <a:rPr lang="zh-CN" b="1">
                <a:solidFill>
                  <a:schemeClr val="bg1"/>
                </a:solidFill>
                <a:latin typeface="仿宋" panose="02010609060101010101" charset="-122"/>
                <a:ea typeface="仿宋" panose="02010609060101010101" charset="-122"/>
                <a:cs typeface="仿宋" panose="02010609060101010101" charset="-122"/>
              </a:rPr>
              <a:t>标识设计的主体通常是图标。图标是具有指代意义的标识性质的图形。它具有形象凝练、快捷传达信息、便于记忆的特性，应用范围极为广泛。</a:t>
            </a:r>
            <a:endParaRPr lang="zh-CN" b="1">
              <a:solidFill>
                <a:schemeClr val="bg1"/>
              </a:solidFill>
              <a:latin typeface="仿宋" panose="02010609060101010101" charset="-122"/>
              <a:ea typeface="仿宋" panose="02010609060101010101" charset="-122"/>
              <a:cs typeface="仿宋" panose="02010609060101010101" charset="-122"/>
            </a:endParaRPr>
          </a:p>
          <a:p>
            <a:pPr algn="l">
              <a:lnSpc>
                <a:spcPct val="150000"/>
              </a:lnSpc>
              <a:buClrTx/>
              <a:buSzTx/>
              <a:buNone/>
            </a:pPr>
            <a:r>
              <a:rPr lang="en-US" altLang="zh-CN" b="1">
                <a:solidFill>
                  <a:schemeClr val="bg1"/>
                </a:solidFill>
                <a:latin typeface="仿宋" panose="02010609060101010101" charset="-122"/>
                <a:ea typeface="仿宋" panose="02010609060101010101" charset="-122"/>
                <a:cs typeface="仿宋" panose="02010609060101010101" charset="-122"/>
              </a:rPr>
              <a:t>    </a:t>
            </a:r>
            <a:r>
              <a:rPr lang="zh-CN" b="1">
                <a:solidFill>
                  <a:schemeClr val="bg1"/>
                </a:solidFill>
                <a:latin typeface="仿宋" panose="02010609060101010101" charset="-122"/>
                <a:ea typeface="仿宋" panose="02010609060101010101" charset="-122"/>
                <a:cs typeface="仿宋" panose="02010609060101010101" charset="-122"/>
              </a:rPr>
              <a:t>图标的设计应该让人在看到它的第一眼就能够识别出其属性和功能，如公共场合的各种导视图标，在设计上要做到容易辨认和理解。</a:t>
            </a:r>
            <a:endParaRPr lang="zh-CN" b="1">
              <a:solidFill>
                <a:schemeClr val="bg1"/>
              </a:solidFill>
              <a:latin typeface="仿宋" panose="02010609060101010101" charset="-122"/>
              <a:ea typeface="仿宋" panose="02010609060101010101" charset="-122"/>
              <a:cs typeface="仿宋" panose="02010609060101010101" charset="-122"/>
            </a:endParaRPr>
          </a:p>
        </p:txBody>
      </p:sp>
    </p:spTree>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图标的设计</a:t>
            </a:r>
            <a:endParaRPr lang="zh-CN" altLang="en-US">
              <a:cs typeface="+mn-ea"/>
              <a:sym typeface="+mn-lt"/>
            </a:endParaRPr>
          </a:p>
        </p:txBody>
      </p:sp>
      <p:sp>
        <p:nvSpPr>
          <p:cNvPr id="3" name="文本框 2"/>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pic>
        <p:nvPicPr>
          <p:cNvPr id="6" name="ECB019B1-382A-4266-B25C-5B523AA43C14-1" descr="wpp"/>
          <p:cNvPicPr>
            <a:picLocks noChangeAspect="1"/>
          </p:cNvPicPr>
          <p:nvPr/>
        </p:nvPicPr>
        <p:blipFill>
          <a:blip r:embed="rId3"/>
          <a:stretch>
            <a:fillRect/>
          </a:stretch>
        </p:blipFill>
        <p:spPr>
          <a:xfrm>
            <a:off x="754380" y="2223770"/>
            <a:ext cx="10566400" cy="2565400"/>
          </a:xfrm>
          <a:prstGeom prst="rect">
            <a:avLst/>
          </a:prstGeom>
        </p:spPr>
      </p:pic>
      <p:sp>
        <p:nvSpPr>
          <p:cNvPr id="8" name="文本框 7"/>
          <p:cNvSpPr txBox="1"/>
          <p:nvPr/>
        </p:nvSpPr>
        <p:spPr>
          <a:xfrm>
            <a:off x="1328420" y="1719580"/>
            <a:ext cx="3410585" cy="460375"/>
          </a:xfrm>
          <a:prstGeom prst="rect">
            <a:avLst/>
          </a:prstGeom>
          <a:noFill/>
        </p:spPr>
        <p:txBody>
          <a:bodyPr wrap="square" rtlCol="0" anchor="t">
            <a:spAutoFit/>
          </a:bodyPr>
          <a:lstStyle/>
          <a:p>
            <a:r>
              <a:rPr lang="en-US" altLang="zh-CN" sz="2400" b="1"/>
              <a:t>1</a:t>
            </a:r>
            <a:r>
              <a:rPr lang="zh-CN" altLang="zh-CN" sz="2400" b="1"/>
              <a:t>、</a:t>
            </a:r>
            <a:r>
              <a:rPr lang="zh-CN" altLang="en-US" sz="2400" b="1"/>
              <a:t>图标的设计</a:t>
            </a:r>
            <a:endParaRPr lang="zh-CN" altLang="en-US" sz="2400" b="1"/>
          </a:p>
        </p:txBody>
      </p:sp>
    </p:spTree>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图标的设计</a:t>
            </a:r>
            <a:endParaRPr lang="zh-CN" altLang="en-US">
              <a:cs typeface="+mn-ea"/>
              <a:sym typeface="+mn-lt"/>
            </a:endParaRPr>
          </a:p>
        </p:txBody>
      </p:sp>
      <p:sp>
        <p:nvSpPr>
          <p:cNvPr id="5" name="文本框 4"/>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
        <p:nvSpPr>
          <p:cNvPr id="9" name="文本框 8"/>
          <p:cNvSpPr txBox="1"/>
          <p:nvPr>
            <p:custDataLst>
              <p:tags r:id="rId3"/>
            </p:custDataLst>
          </p:nvPr>
        </p:nvSpPr>
        <p:spPr>
          <a:xfrm>
            <a:off x="1328420" y="1719580"/>
            <a:ext cx="3410585" cy="460375"/>
          </a:xfrm>
          <a:prstGeom prst="rect">
            <a:avLst/>
          </a:prstGeom>
          <a:noFill/>
        </p:spPr>
        <p:txBody>
          <a:bodyPr wrap="square" rtlCol="0" anchor="t">
            <a:spAutoFit/>
          </a:bodyPr>
          <a:lstStyle/>
          <a:p>
            <a:r>
              <a:rPr lang="en-US" altLang="zh-CN" sz="2400" b="1">
                <a:solidFill>
                  <a:srgbClr val="C00000"/>
                </a:solidFill>
              </a:rPr>
              <a:t>2</a:t>
            </a:r>
            <a:r>
              <a:rPr lang="zh-CN" altLang="zh-CN" sz="2400" b="1">
                <a:solidFill>
                  <a:srgbClr val="C00000"/>
                </a:solidFill>
              </a:rPr>
              <a:t>、</a:t>
            </a:r>
            <a:r>
              <a:rPr lang="zh-CN" altLang="en-US" sz="2400" b="1">
                <a:solidFill>
                  <a:srgbClr val="C00000"/>
                </a:solidFill>
              </a:rPr>
              <a:t>设计班徽</a:t>
            </a:r>
            <a:endParaRPr lang="zh-CN" altLang="en-US" sz="2400" b="1">
              <a:solidFill>
                <a:srgbClr val="C00000"/>
              </a:solidFill>
            </a:endParaRPr>
          </a:p>
        </p:txBody>
      </p:sp>
      <p:pic>
        <p:nvPicPr>
          <p:cNvPr id="11" name="ECB019B1-382A-4266-B25C-5B523AA43C14-2" descr="C:/Users/Administrator/AppData/Local/Temp/wpp.ttZQcdwpp"/>
          <p:cNvPicPr>
            <a:picLocks noChangeAspect="1"/>
          </p:cNvPicPr>
          <p:nvPr/>
        </p:nvPicPr>
        <p:blipFill>
          <a:blip r:embed="rId4"/>
          <a:stretch>
            <a:fillRect/>
          </a:stretch>
        </p:blipFill>
        <p:spPr>
          <a:xfrm>
            <a:off x="2989580" y="2058670"/>
            <a:ext cx="6085205" cy="3931920"/>
          </a:xfrm>
          <a:prstGeom prst="rect">
            <a:avLst/>
          </a:prstGeom>
        </p:spPr>
      </p:pic>
    </p:spTree>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图标的设计</a:t>
            </a:r>
            <a:endParaRPr lang="zh-CN" altLang="en-US">
              <a:cs typeface="+mn-ea"/>
              <a:sym typeface="+mn-lt"/>
            </a:endParaRPr>
          </a:p>
        </p:txBody>
      </p:sp>
      <p:sp>
        <p:nvSpPr>
          <p:cNvPr id="2" name="文本框 1"/>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
        <p:nvSpPr>
          <p:cNvPr id="10" name="文本框 9"/>
          <p:cNvSpPr txBox="1"/>
          <p:nvPr>
            <p:custDataLst>
              <p:tags r:id="rId3"/>
            </p:custDataLst>
          </p:nvPr>
        </p:nvSpPr>
        <p:spPr>
          <a:xfrm>
            <a:off x="1296670" y="1731010"/>
            <a:ext cx="9432290" cy="3415030"/>
          </a:xfrm>
          <a:prstGeom prst="rect">
            <a:avLst/>
          </a:prstGeom>
          <a:noFill/>
        </p:spPr>
        <p:txBody>
          <a:bodyPr wrap="square" rtlCol="0" anchor="t">
            <a:spAutoFit/>
          </a:bodyPr>
          <a:lstStyle/>
          <a:p>
            <a:r>
              <a:rPr lang="zh-CN" altLang="en-US" sz="2400"/>
              <a:t>（</a:t>
            </a:r>
            <a:r>
              <a:rPr lang="en-US" altLang="zh-CN" sz="2400"/>
              <a:t>1</a:t>
            </a:r>
            <a:r>
              <a:rPr lang="zh-CN" altLang="en-US" sz="2400"/>
              <a:t>）信息归纳</a:t>
            </a:r>
            <a:endParaRPr lang="zh-CN" altLang="en-US" sz="2400"/>
          </a:p>
          <a:p>
            <a:r>
              <a:rPr lang="zh-CN" altLang="en-US" sz="2400"/>
              <a:t> </a:t>
            </a:r>
            <a:r>
              <a:rPr lang="en-US" altLang="zh-CN" sz="2400"/>
              <a:t>       </a:t>
            </a:r>
            <a:r>
              <a:rPr lang="zh-CN" altLang="en-US" sz="2400">
                <a:latin typeface="楷体" panose="02010609060101010101" charset="-122"/>
                <a:ea typeface="楷体" panose="02010609060101010101" charset="-122"/>
              </a:rPr>
              <a:t>应思考和总结所在班级的特点和与其相关的各项信息，并总结和归纳出班徽所要传达与表现的重点。</a:t>
            </a:r>
            <a:endParaRPr lang="zh-CN" altLang="en-US" sz="2400">
              <a:latin typeface="楷体" panose="02010609060101010101" charset="-122"/>
              <a:ea typeface="楷体" panose="02010609060101010101" charset="-122"/>
            </a:endParaRPr>
          </a:p>
          <a:p>
            <a:endParaRPr lang="zh-CN" altLang="en-US" sz="2400" b="1"/>
          </a:p>
          <a:p>
            <a:r>
              <a:rPr lang="zh-CN" altLang="en-US" sz="2400"/>
              <a:t>（</a:t>
            </a:r>
            <a:r>
              <a:rPr lang="en-US" altLang="zh-CN" sz="2400"/>
              <a:t>2</a:t>
            </a:r>
            <a:r>
              <a:rPr lang="zh-CN" altLang="en-US" sz="2400"/>
              <a:t>）创意设计</a:t>
            </a:r>
            <a:endParaRPr lang="zh-CN" altLang="en-US" sz="2400"/>
          </a:p>
          <a:p>
            <a:r>
              <a:rPr lang="en-US" altLang="zh-CN" sz="2400"/>
              <a:t>       </a:t>
            </a:r>
            <a:r>
              <a:rPr lang="zh-CN" altLang="en-US" sz="2400"/>
              <a:t>①图形表达</a:t>
            </a:r>
            <a:endParaRPr lang="zh-CN" altLang="en-US" sz="2400"/>
          </a:p>
          <a:p>
            <a:pPr algn="l">
              <a:buClrTx/>
              <a:buSzTx/>
              <a:buFontTx/>
            </a:pPr>
            <a:r>
              <a:rPr lang="en-US" altLang="zh-CN" sz="2400"/>
              <a:t>       </a:t>
            </a:r>
            <a:r>
              <a:rPr lang="zh-CN" altLang="en-US" sz="2400">
                <a:latin typeface="楷体" panose="02010609060101010101" charset="-122"/>
                <a:ea typeface="楷体" panose="02010609060101010101" charset="-122"/>
              </a:rPr>
              <a:t>根据不同需求，可以选择具象形、抽象形、文字形或文字与图形组合等方法来表现。</a:t>
            </a:r>
            <a:endParaRPr lang="zh-CN" altLang="en-US" sz="2400">
              <a:latin typeface="楷体" panose="02010609060101010101" charset="-122"/>
              <a:ea typeface="楷体" panose="02010609060101010101" charset="-122"/>
            </a:endParaRPr>
          </a:p>
          <a:p>
            <a:endParaRPr lang="zh-CN" altLang="en-US" sz="2400" b="1"/>
          </a:p>
        </p:txBody>
      </p:sp>
    </p:spTree>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图标的设计</a:t>
            </a:r>
            <a:endParaRPr lang="zh-CN" altLang="en-US">
              <a:cs typeface="+mn-ea"/>
              <a:sym typeface="+mn-lt"/>
            </a:endParaRPr>
          </a:p>
        </p:txBody>
      </p:sp>
      <p:sp>
        <p:nvSpPr>
          <p:cNvPr id="2" name="文本框 1"/>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pic>
        <p:nvPicPr>
          <p:cNvPr id="5" name="图片 4"/>
          <p:cNvPicPr>
            <a:picLocks noChangeAspect="1"/>
          </p:cNvPicPr>
          <p:nvPr>
            <p:custDataLst>
              <p:tags r:id="rId3"/>
            </p:custDataLst>
          </p:nvPr>
        </p:nvPicPr>
        <p:blipFill>
          <a:blip r:embed="rId4"/>
          <a:stretch>
            <a:fillRect/>
          </a:stretch>
        </p:blipFill>
        <p:spPr>
          <a:xfrm>
            <a:off x="7883525" y="3429000"/>
            <a:ext cx="1666240" cy="166624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5923280" y="3429000"/>
            <a:ext cx="1585595" cy="1513205"/>
          </a:xfrm>
          <a:prstGeom prst="rect">
            <a:avLst/>
          </a:prstGeom>
        </p:spPr>
      </p:pic>
      <p:pic>
        <p:nvPicPr>
          <p:cNvPr id="9" name="图片 8"/>
          <p:cNvPicPr>
            <a:picLocks noChangeAspect="1"/>
          </p:cNvPicPr>
          <p:nvPr>
            <p:custDataLst>
              <p:tags r:id="rId7"/>
            </p:custDataLst>
          </p:nvPr>
        </p:nvPicPr>
        <p:blipFill>
          <a:blip r:embed="rId8"/>
          <a:stretch>
            <a:fillRect/>
          </a:stretch>
        </p:blipFill>
        <p:spPr>
          <a:xfrm>
            <a:off x="1851660" y="1600200"/>
            <a:ext cx="3010535" cy="3342005"/>
          </a:xfrm>
          <a:prstGeom prst="rect">
            <a:avLst/>
          </a:prstGeom>
        </p:spPr>
      </p:pic>
      <p:pic>
        <p:nvPicPr>
          <p:cNvPr id="11" name="图片 10"/>
          <p:cNvPicPr>
            <a:picLocks noChangeAspect="1"/>
          </p:cNvPicPr>
          <p:nvPr>
            <p:custDataLst>
              <p:tags r:id="rId9"/>
            </p:custDataLst>
          </p:nvPr>
        </p:nvPicPr>
        <p:blipFill>
          <a:blip r:embed="rId10"/>
          <a:stretch>
            <a:fillRect/>
          </a:stretch>
        </p:blipFill>
        <p:spPr>
          <a:xfrm>
            <a:off x="5923280" y="1600200"/>
            <a:ext cx="3626485" cy="1422400"/>
          </a:xfrm>
          <a:prstGeom prst="rect">
            <a:avLst/>
          </a:prstGeom>
        </p:spPr>
      </p:pic>
      <p:sp>
        <p:nvSpPr>
          <p:cNvPr id="8" name="文本框 7"/>
          <p:cNvSpPr txBox="1"/>
          <p:nvPr>
            <p:custDataLst>
              <p:tags r:id="rId11"/>
            </p:custDataLst>
          </p:nvPr>
        </p:nvSpPr>
        <p:spPr>
          <a:xfrm>
            <a:off x="1325245" y="5426075"/>
            <a:ext cx="4751070" cy="650875"/>
          </a:xfrm>
          <a:prstGeom prst="rect">
            <a:avLst/>
          </a:prstGeom>
          <a:noFill/>
        </p:spPr>
        <p:txBody>
          <a:bodyPr wrap="square" rtlCol="0">
            <a:spAutoFit/>
          </a:bodyPr>
          <a:lstStyle/>
          <a:p>
            <a:pPr>
              <a:lnSpc>
                <a:spcPct val="130000"/>
              </a:lnSpc>
              <a:spcBef>
                <a:spcPts val="0"/>
              </a:spcBef>
              <a:spcAft>
                <a:spcPts val="0"/>
              </a:spcAft>
            </a:pPr>
            <a:r>
              <a:rPr lang="zh-CN" sz="2800" b="1">
                <a:solidFill>
                  <a:srgbClr val="4C37AC"/>
                </a:solidFill>
                <a:latin typeface="楷体" panose="02010609060101010101" charset="-122"/>
                <a:ea typeface="楷体" panose="02010609060101010101" charset="-122"/>
                <a:cs typeface="楷体" panose="02010609060101010101" charset="-122"/>
              </a:rPr>
              <a:t>对比赏析上面标识的特点</a:t>
            </a:r>
            <a:endParaRPr lang="zh-CN" sz="2800" b="1">
              <a:solidFill>
                <a:srgbClr val="4C37AC"/>
              </a:solidFill>
              <a:latin typeface="楷体" panose="02010609060101010101" charset="-122"/>
              <a:ea typeface="楷体" panose="02010609060101010101" charset="-122"/>
              <a:cs typeface="楷体" panose="02010609060101010101" charset="-122"/>
            </a:endParaRPr>
          </a:p>
        </p:txBody>
      </p:sp>
      <p:cxnSp>
        <p:nvCxnSpPr>
          <p:cNvPr id="3" name="肘形连接符 2"/>
          <p:cNvCxnSpPr/>
          <p:nvPr>
            <p:custDataLst>
              <p:tags r:id="rId12"/>
            </p:custDataLst>
          </p:nvPr>
        </p:nvCxnSpPr>
        <p:spPr>
          <a:xfrm flipV="1">
            <a:off x="937895" y="5418455"/>
            <a:ext cx="4966970" cy="1057910"/>
          </a:xfrm>
          <a:prstGeom prst="bentConnector3">
            <a:avLst>
              <a:gd name="adj1" fmla="val 12"/>
            </a:avLst>
          </a:prstGeom>
          <a:ln w="28575">
            <a:solidFill>
              <a:srgbClr val="24356B"/>
            </a:solidFill>
            <a:prstDash val="sysDot"/>
          </a:ln>
        </p:spPr>
        <p:style>
          <a:lnRef idx="1">
            <a:schemeClr val="accent1"/>
          </a:lnRef>
          <a:fillRef idx="0">
            <a:schemeClr val="accent1"/>
          </a:fillRef>
          <a:effectRef idx="0">
            <a:schemeClr val="accent1"/>
          </a:effectRef>
          <a:fontRef idx="minor">
            <a:schemeClr val="tx1"/>
          </a:fontRef>
        </p:style>
      </p:cxnSp>
      <p:pic>
        <p:nvPicPr>
          <p:cNvPr id="20" name="图片 19" descr="31393935333436303b31393936353335373b95ee53f7"/>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606425" y="4876165"/>
            <a:ext cx="914400" cy="914400"/>
          </a:xfrm>
          <a:prstGeom prst="rect">
            <a:avLst/>
          </a:prstGeom>
        </p:spPr>
      </p:pic>
    </p:spTree>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图标的设计</a:t>
            </a:r>
            <a:endParaRPr lang="zh-CN" altLang="en-US">
              <a:cs typeface="+mn-ea"/>
              <a:sym typeface="+mn-lt"/>
            </a:endParaRPr>
          </a:p>
        </p:txBody>
      </p:sp>
      <p:sp>
        <p:nvSpPr>
          <p:cNvPr id="2" name="文本框 1"/>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
        <p:nvSpPr>
          <p:cNvPr id="10" name="文本框 9"/>
          <p:cNvSpPr txBox="1"/>
          <p:nvPr>
            <p:custDataLst>
              <p:tags r:id="rId3"/>
            </p:custDataLst>
          </p:nvPr>
        </p:nvSpPr>
        <p:spPr>
          <a:xfrm>
            <a:off x="1243965" y="1145540"/>
            <a:ext cx="9975215" cy="2068195"/>
          </a:xfrm>
          <a:prstGeom prst="rect">
            <a:avLst/>
          </a:prstGeom>
          <a:noFill/>
        </p:spPr>
        <p:txBody>
          <a:bodyPr wrap="square" rtlCol="0" anchor="t">
            <a:noAutofit/>
          </a:bodyPr>
          <a:lstStyle/>
          <a:p>
            <a:r>
              <a:rPr lang="zh-CN" altLang="en-US" sz="2400"/>
              <a:t>（</a:t>
            </a:r>
            <a:r>
              <a:rPr lang="en-US" altLang="zh-CN" sz="2400"/>
              <a:t>2</a:t>
            </a:r>
            <a:r>
              <a:rPr lang="zh-CN" altLang="en-US" sz="2400"/>
              <a:t>）创意设计</a:t>
            </a:r>
            <a:endParaRPr lang="zh-CN" altLang="en-US" sz="2400"/>
          </a:p>
          <a:p>
            <a:r>
              <a:rPr lang="en-US" altLang="zh-CN" sz="2400"/>
              <a:t>       </a:t>
            </a:r>
            <a:r>
              <a:rPr lang="zh-CN" altLang="en-US" sz="2400"/>
              <a:t>①图形表达</a:t>
            </a:r>
            <a:endParaRPr lang="zh-CN" altLang="en-US" sz="2400"/>
          </a:p>
          <a:p>
            <a:pPr algn="l">
              <a:buClrTx/>
              <a:buSzTx/>
              <a:buFontTx/>
            </a:pPr>
            <a:r>
              <a:rPr lang="en-US" altLang="zh-CN" sz="2400"/>
              <a:t>       </a:t>
            </a:r>
            <a:r>
              <a:rPr lang="zh-CN" altLang="en-US" sz="2400">
                <a:sym typeface="+mn-ea"/>
              </a:rPr>
              <a:t>②色彩搭配</a:t>
            </a:r>
            <a:endParaRPr lang="zh-CN" altLang="en-US" sz="2400">
              <a:sym typeface="+mn-ea"/>
            </a:endParaRPr>
          </a:p>
          <a:p>
            <a:pPr algn="l">
              <a:buClrTx/>
              <a:buSzTx/>
              <a:buFontTx/>
            </a:pPr>
            <a:r>
              <a:rPr lang="zh-CN" altLang="en-US" sz="2400">
                <a:sym typeface="+mn-ea"/>
              </a:rPr>
              <a:t> </a:t>
            </a:r>
            <a:r>
              <a:rPr lang="en-US" altLang="zh-CN" sz="2400">
                <a:sym typeface="+mn-ea"/>
              </a:rPr>
              <a:t>      </a:t>
            </a:r>
            <a:r>
              <a:rPr lang="zh-CN" altLang="en-US" sz="2400">
                <a:latin typeface="楷体" panose="02010609060101010101" charset="-122"/>
                <a:ea typeface="楷体" panose="02010609060101010101" charset="-122"/>
              </a:rPr>
              <a:t>标识设计中可以用同类色、邻近色、对比色、互补色等制造不同的视觉效果。还可以对主色调进行设计，选择暖色或冷色为主。</a:t>
            </a:r>
            <a:endParaRPr lang="zh-CN" altLang="en-US" sz="2400">
              <a:latin typeface="楷体" panose="02010609060101010101" charset="-122"/>
              <a:ea typeface="楷体" panose="02010609060101010101" charset="-122"/>
            </a:endParaRPr>
          </a:p>
          <a:p>
            <a:endParaRPr lang="zh-CN" altLang="en-US" sz="2400" b="1"/>
          </a:p>
        </p:txBody>
      </p:sp>
      <p:pic>
        <p:nvPicPr>
          <p:cNvPr id="6" name="图片 5"/>
          <p:cNvPicPr>
            <a:picLocks noChangeAspect="1"/>
          </p:cNvPicPr>
          <p:nvPr/>
        </p:nvPicPr>
        <p:blipFill>
          <a:blip r:embed="rId4"/>
          <a:srcRect l="8981" t="19209" r="19758"/>
          <a:stretch>
            <a:fillRect/>
          </a:stretch>
        </p:blipFill>
        <p:spPr>
          <a:xfrm>
            <a:off x="2553970" y="3110230"/>
            <a:ext cx="6060440" cy="3277235"/>
          </a:xfrm>
          <a:prstGeom prst="rect">
            <a:avLst/>
          </a:prstGeom>
        </p:spPr>
      </p:pic>
    </p:spTree>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学生作品</a:t>
            </a:r>
            <a:endParaRPr lang="zh-CN" altLang="en-US">
              <a:cs typeface="+mn-ea"/>
              <a:sym typeface="+mn-lt"/>
            </a:endParaRPr>
          </a:p>
        </p:txBody>
      </p:sp>
      <p:sp>
        <p:nvSpPr>
          <p:cNvPr id="2" name="文本框 1"/>
          <p:cNvSpPr txBox="1"/>
          <p:nvPr>
            <p:custDataLst>
              <p:tags r:id="rId2"/>
            </p:custDataLst>
          </p:nvPr>
        </p:nvSpPr>
        <p:spPr>
          <a:xfrm>
            <a:off x="637540" y="65405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二、实践与练习—设计班徽</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
        <p:nvSpPr>
          <p:cNvPr id="10" name="文本框 9"/>
          <p:cNvSpPr txBox="1"/>
          <p:nvPr>
            <p:custDataLst>
              <p:tags r:id="rId3"/>
            </p:custDataLst>
          </p:nvPr>
        </p:nvSpPr>
        <p:spPr>
          <a:xfrm>
            <a:off x="1296670" y="1731010"/>
            <a:ext cx="3266440" cy="4254500"/>
          </a:xfrm>
          <a:prstGeom prst="rect">
            <a:avLst/>
          </a:prstGeom>
          <a:noFill/>
        </p:spPr>
        <p:txBody>
          <a:bodyPr wrap="square" rtlCol="0" anchor="t">
            <a:noAutofit/>
          </a:bodyPr>
          <a:lstStyle/>
          <a:p>
            <a:r>
              <a:rPr lang="zh-CN" altLang="en-US" sz="2400"/>
              <a:t>（</a:t>
            </a:r>
            <a:r>
              <a:rPr lang="en-US" altLang="zh-CN" sz="2400"/>
              <a:t>3</a:t>
            </a:r>
            <a:r>
              <a:rPr lang="zh-CN" altLang="en-US" sz="2400"/>
              <a:t>）</a:t>
            </a:r>
            <a:r>
              <a:rPr lang="zh-CN" sz="2400"/>
              <a:t>制作</a:t>
            </a:r>
            <a:r>
              <a:rPr lang="zh-CN" altLang="en-US" sz="2400">
                <a:sym typeface="+mn-ea"/>
              </a:rPr>
              <a:t> </a:t>
            </a:r>
            <a:r>
              <a:rPr lang="en-US" altLang="zh-CN" sz="2400">
                <a:sym typeface="+mn-ea"/>
              </a:rPr>
              <a:t>      </a:t>
            </a:r>
            <a:endParaRPr lang="en-US" altLang="zh-CN" sz="2400">
              <a:sym typeface="+mn-ea"/>
            </a:endParaRPr>
          </a:p>
          <a:p>
            <a:r>
              <a:rPr lang="en-US" altLang="zh-CN" sz="2400">
                <a:sym typeface="+mn-ea"/>
              </a:rPr>
              <a:t>      </a:t>
            </a:r>
            <a:r>
              <a:rPr lang="zh-CN" altLang="en-US" sz="2400">
                <a:latin typeface="楷体" panose="02010609060101010101" charset="-122"/>
                <a:ea typeface="楷体" panose="02010609060101010101" charset="-122"/>
              </a:rPr>
              <a:t>正稿制作阶段大家可以选择手绘或在电脑等电子设备上完成，将班徽的细节进一步完善。</a:t>
            </a:r>
            <a:endParaRPr lang="zh-CN" altLang="en-US" sz="2400">
              <a:latin typeface="楷体" panose="02010609060101010101" charset="-122"/>
              <a:ea typeface="楷体" panose="02010609060101010101" charset="-122"/>
            </a:endParaRPr>
          </a:p>
          <a:p>
            <a:r>
              <a:rPr lang="en-US" altLang="zh-CN" sz="2400">
                <a:latin typeface="楷体" panose="02010609060101010101" charset="-122"/>
                <a:ea typeface="楷体" panose="02010609060101010101" charset="-122"/>
                <a:sym typeface="+mn-ea"/>
              </a:rPr>
              <a:t>   </a:t>
            </a:r>
            <a:r>
              <a:rPr lang="zh-CN" altLang="en-US" sz="2400">
                <a:latin typeface="楷体" panose="02010609060101010101" charset="-122"/>
                <a:ea typeface="楷体" panose="02010609060101010101" charset="-122"/>
                <a:sym typeface="+mn-ea"/>
              </a:rPr>
              <a:t>设计出来的标识不仅能够传达班级的精神风貌，而且形象凝练，信息明确，美观大方，令人印象深刻。</a:t>
            </a:r>
            <a:endParaRPr lang="zh-CN" altLang="en-US" sz="2400">
              <a:latin typeface="楷体" panose="02010609060101010101" charset="-122"/>
              <a:ea typeface="楷体" panose="02010609060101010101" charset="-122"/>
              <a:sym typeface="+mn-ea"/>
            </a:endParaRPr>
          </a:p>
        </p:txBody>
      </p:sp>
      <p:pic>
        <p:nvPicPr>
          <p:cNvPr id="5" name="图片 4"/>
          <p:cNvPicPr>
            <a:picLocks noChangeAspect="1"/>
          </p:cNvPicPr>
          <p:nvPr>
            <p:custDataLst>
              <p:tags r:id="rId4"/>
            </p:custDataLst>
          </p:nvPr>
        </p:nvPicPr>
        <p:blipFill>
          <a:blip r:embed="rId5"/>
          <a:stretch>
            <a:fillRect/>
          </a:stretch>
        </p:blipFill>
        <p:spPr>
          <a:xfrm>
            <a:off x="5982970" y="1979930"/>
            <a:ext cx="4190365" cy="3337560"/>
          </a:xfrm>
          <a:prstGeom prst="rect">
            <a:avLst/>
          </a:prstGeom>
        </p:spPr>
      </p:pic>
      <p:sp>
        <p:nvSpPr>
          <p:cNvPr id="6" name="文本框 5"/>
          <p:cNvSpPr txBox="1"/>
          <p:nvPr/>
        </p:nvSpPr>
        <p:spPr>
          <a:xfrm>
            <a:off x="8140700" y="5617210"/>
            <a:ext cx="1298575" cy="368300"/>
          </a:xfrm>
          <a:prstGeom prst="rect">
            <a:avLst/>
          </a:prstGeom>
          <a:noFill/>
        </p:spPr>
        <p:txBody>
          <a:bodyPr wrap="square" rtlCol="0" anchor="t">
            <a:spAutoFit/>
          </a:bodyPr>
          <a:lstStyle/>
          <a:p>
            <a:r>
              <a:rPr lang="zh-CN" altLang="en-US"/>
              <a:t>学生作品</a:t>
            </a:r>
            <a:endParaRPr lang="zh-CN" altLang="en-US"/>
          </a:p>
        </p:txBody>
      </p:sp>
      <p:sp>
        <p:nvSpPr>
          <p:cNvPr id="8" name="等腰三角形 7"/>
          <p:cNvSpPr/>
          <p:nvPr/>
        </p:nvSpPr>
        <p:spPr>
          <a:xfrm>
            <a:off x="7755890" y="5651500"/>
            <a:ext cx="311150" cy="267970"/>
          </a:xfrm>
          <a:prstGeom prst="triangle">
            <a:avLst/>
          </a:prstGeom>
          <a:solidFill>
            <a:srgbClr val="2433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cs typeface="+mn-ea"/>
                <a:sym typeface="+mn-lt"/>
              </a:rPr>
              <a:t>学生作品</a:t>
            </a:r>
            <a:endParaRPr lang="zh-CN" altLang="en-US">
              <a:cs typeface="+mn-ea"/>
              <a:sym typeface="+mn-lt"/>
            </a:endParaRPr>
          </a:p>
        </p:txBody>
      </p:sp>
      <p:pic>
        <p:nvPicPr>
          <p:cNvPr id="3" name="图片 2"/>
          <p:cNvPicPr>
            <a:picLocks noChangeAspect="1"/>
          </p:cNvPicPr>
          <p:nvPr>
            <p:custDataLst>
              <p:tags r:id="rId2"/>
            </p:custDataLst>
          </p:nvPr>
        </p:nvPicPr>
        <p:blipFill>
          <a:blip r:embed="rId3"/>
          <a:stretch>
            <a:fillRect/>
          </a:stretch>
        </p:blipFill>
        <p:spPr>
          <a:xfrm>
            <a:off x="798195" y="755015"/>
            <a:ext cx="1916430" cy="2073275"/>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2860040" y="1054100"/>
            <a:ext cx="2446655" cy="1621155"/>
          </a:xfrm>
          <a:prstGeom prst="rect">
            <a:avLst/>
          </a:prstGeom>
        </p:spPr>
      </p:pic>
      <p:pic>
        <p:nvPicPr>
          <p:cNvPr id="11" name="图片 10"/>
          <p:cNvPicPr>
            <a:picLocks noChangeAspect="1"/>
          </p:cNvPicPr>
          <p:nvPr>
            <p:custDataLst>
              <p:tags r:id="rId6"/>
            </p:custDataLst>
          </p:nvPr>
        </p:nvPicPr>
        <p:blipFill>
          <a:blip r:embed="rId7"/>
          <a:stretch>
            <a:fillRect/>
          </a:stretch>
        </p:blipFill>
        <p:spPr>
          <a:xfrm>
            <a:off x="5424805" y="883920"/>
            <a:ext cx="1772285" cy="1754505"/>
          </a:xfrm>
          <a:prstGeom prst="rect">
            <a:avLst/>
          </a:prstGeom>
        </p:spPr>
      </p:pic>
      <p:pic>
        <p:nvPicPr>
          <p:cNvPr id="12" name="图片 11"/>
          <p:cNvPicPr>
            <a:picLocks noChangeAspect="1"/>
          </p:cNvPicPr>
          <p:nvPr>
            <p:custDataLst>
              <p:tags r:id="rId8"/>
            </p:custDataLst>
          </p:nvPr>
        </p:nvPicPr>
        <p:blipFill>
          <a:blip r:embed="rId9"/>
          <a:stretch>
            <a:fillRect/>
          </a:stretch>
        </p:blipFill>
        <p:spPr>
          <a:xfrm>
            <a:off x="3620135" y="3338830"/>
            <a:ext cx="2080260" cy="2413000"/>
          </a:xfrm>
          <a:prstGeom prst="rect">
            <a:avLst/>
          </a:prstGeom>
        </p:spPr>
      </p:pic>
      <p:pic>
        <p:nvPicPr>
          <p:cNvPr id="13" name="图片 12"/>
          <p:cNvPicPr>
            <a:picLocks noChangeAspect="1"/>
          </p:cNvPicPr>
          <p:nvPr>
            <p:custDataLst>
              <p:tags r:id="rId10"/>
            </p:custDataLst>
          </p:nvPr>
        </p:nvPicPr>
        <p:blipFill>
          <a:blip r:embed="rId11"/>
          <a:stretch>
            <a:fillRect/>
          </a:stretch>
        </p:blipFill>
        <p:spPr>
          <a:xfrm>
            <a:off x="1174750" y="3338830"/>
            <a:ext cx="2047875" cy="2352675"/>
          </a:xfrm>
          <a:prstGeom prst="rect">
            <a:avLst/>
          </a:prstGeom>
        </p:spPr>
      </p:pic>
      <p:grpSp>
        <p:nvGrpSpPr>
          <p:cNvPr id="16" name="组合 15"/>
          <p:cNvGrpSpPr/>
          <p:nvPr/>
        </p:nvGrpSpPr>
        <p:grpSpPr>
          <a:xfrm>
            <a:off x="7445375" y="1042670"/>
            <a:ext cx="3356610" cy="1435735"/>
            <a:chOff x="5380" y="4436"/>
            <a:chExt cx="8729" cy="3734"/>
          </a:xfrm>
        </p:grpSpPr>
        <p:pic>
          <p:nvPicPr>
            <p:cNvPr id="14" name="图片 13"/>
            <p:cNvPicPr>
              <a:picLocks noChangeAspect="1"/>
            </p:cNvPicPr>
            <p:nvPr>
              <p:custDataLst>
                <p:tags r:id="rId12"/>
              </p:custDataLst>
            </p:nvPr>
          </p:nvPicPr>
          <p:blipFill>
            <a:blip r:embed="rId13"/>
            <a:stretch>
              <a:fillRect/>
            </a:stretch>
          </p:blipFill>
          <p:spPr>
            <a:xfrm>
              <a:off x="5380" y="4436"/>
              <a:ext cx="4440" cy="3735"/>
            </a:xfrm>
            <a:prstGeom prst="rect">
              <a:avLst/>
            </a:prstGeom>
          </p:spPr>
        </p:pic>
        <p:pic>
          <p:nvPicPr>
            <p:cNvPr id="15" name="图片 14"/>
            <p:cNvPicPr>
              <a:picLocks noChangeAspect="1"/>
            </p:cNvPicPr>
            <p:nvPr>
              <p:custDataLst>
                <p:tags r:id="rId14"/>
              </p:custDataLst>
            </p:nvPr>
          </p:nvPicPr>
          <p:blipFill>
            <a:blip r:embed="rId15"/>
            <a:stretch>
              <a:fillRect/>
            </a:stretch>
          </p:blipFill>
          <p:spPr>
            <a:xfrm>
              <a:off x="9669" y="4466"/>
              <a:ext cx="4440" cy="3675"/>
            </a:xfrm>
            <a:prstGeom prst="rect">
              <a:avLst/>
            </a:prstGeom>
          </p:spPr>
        </p:pic>
      </p:grpSp>
      <p:sp>
        <p:nvSpPr>
          <p:cNvPr id="18" name="文本框 17"/>
          <p:cNvSpPr txBox="1"/>
          <p:nvPr>
            <p:custDataLst>
              <p:tags r:id="rId16"/>
            </p:custDataLst>
          </p:nvPr>
        </p:nvSpPr>
        <p:spPr>
          <a:xfrm>
            <a:off x="7769860" y="3925570"/>
            <a:ext cx="3283585" cy="1770380"/>
          </a:xfrm>
          <a:prstGeom prst="rect">
            <a:avLst/>
          </a:prstGeom>
          <a:noFill/>
        </p:spPr>
        <p:txBody>
          <a:bodyPr wrap="square" rtlCol="0">
            <a:spAutoFit/>
          </a:bodyPr>
          <a:lstStyle/>
          <a:p>
            <a:pPr>
              <a:lnSpc>
                <a:spcPct val="130000"/>
              </a:lnSpc>
              <a:spcBef>
                <a:spcPts val="0"/>
              </a:spcBef>
              <a:spcAft>
                <a:spcPts val="0"/>
              </a:spcAft>
            </a:pPr>
            <a:r>
              <a:rPr lang="zh-CN" sz="2800" b="1">
                <a:solidFill>
                  <a:srgbClr val="4C37AC"/>
                </a:solidFill>
                <a:latin typeface="楷体" panose="02010609060101010101" charset="-122"/>
                <a:ea typeface="楷体" panose="02010609060101010101" charset="-122"/>
                <a:cs typeface="楷体" panose="02010609060101010101" charset="-122"/>
              </a:rPr>
              <a:t>对比赏析以上图形，请你说说每个图形有何特点。</a:t>
            </a:r>
            <a:endParaRPr lang="zh-CN" sz="2800" b="1">
              <a:solidFill>
                <a:srgbClr val="4C37AC"/>
              </a:solidFill>
              <a:latin typeface="楷体" panose="02010609060101010101" charset="-122"/>
              <a:ea typeface="楷体" panose="02010609060101010101" charset="-122"/>
              <a:cs typeface="楷体" panose="02010609060101010101" charset="-122"/>
            </a:endParaRPr>
          </a:p>
        </p:txBody>
      </p:sp>
      <p:cxnSp>
        <p:nvCxnSpPr>
          <p:cNvPr id="19" name="肘形连接符 18"/>
          <p:cNvCxnSpPr/>
          <p:nvPr>
            <p:custDataLst>
              <p:tags r:id="rId17"/>
            </p:custDataLst>
          </p:nvPr>
        </p:nvCxnSpPr>
        <p:spPr>
          <a:xfrm flipV="1">
            <a:off x="7668895" y="3936365"/>
            <a:ext cx="3519170" cy="1736090"/>
          </a:xfrm>
          <a:prstGeom prst="bentConnector3">
            <a:avLst>
              <a:gd name="adj1" fmla="val -505"/>
            </a:avLst>
          </a:prstGeom>
          <a:ln w="28575">
            <a:solidFill>
              <a:srgbClr val="24356B"/>
            </a:solidFill>
            <a:prstDash val="sysDot"/>
          </a:ln>
        </p:spPr>
        <p:style>
          <a:lnRef idx="1">
            <a:schemeClr val="accent1"/>
          </a:lnRef>
          <a:fillRef idx="0">
            <a:schemeClr val="accent1"/>
          </a:fillRef>
          <a:effectRef idx="0">
            <a:schemeClr val="accent1"/>
          </a:effectRef>
          <a:fontRef idx="minor">
            <a:schemeClr val="tx1"/>
          </a:fontRef>
        </p:style>
      </p:cxnSp>
      <p:pic>
        <p:nvPicPr>
          <p:cNvPr id="20" name="图片 19" descr="31393935333436303b31393936353335373b95ee53f7"/>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08850" y="3394710"/>
            <a:ext cx="914400" cy="914400"/>
          </a:xfrm>
          <a:prstGeom prst="rect">
            <a:avLst/>
          </a:prstGeom>
        </p:spPr>
      </p:pic>
    </p:spTree>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127000" y="3411220"/>
            <a:ext cx="12318365" cy="3446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矩形 4"/>
          <p:cNvSpPr/>
          <p:nvPr/>
        </p:nvSpPr>
        <p:spPr>
          <a:xfrm>
            <a:off x="127629" y="2581295"/>
            <a:ext cx="2621280" cy="829945"/>
          </a:xfrm>
          <a:prstGeom prst="rect">
            <a:avLst/>
          </a:prstGeom>
        </p:spPr>
        <p:txBody>
          <a:bodyPr wrap="none">
            <a:spAutoFit/>
            <a:scene3d>
              <a:camera prst="orthographicFront"/>
              <a:lightRig rig="threePt" dir="t"/>
            </a:scene3d>
          </a:bodyPr>
          <a:lstStyle/>
          <a:p>
            <a:pPr>
              <a:defRPr/>
            </a:pPr>
            <a:r>
              <a:rPr lang="zh-CN" altLang="en-US" sz="4800" b="1" kern="0">
                <a:solidFill>
                  <a:schemeClr val="bg1"/>
                </a:solidFill>
                <a:effectLst>
                  <a:glow rad="139700">
                    <a:schemeClr val="tx1">
                      <a:alpha val="68000"/>
                    </a:schemeClr>
                  </a:glow>
                  <a:outerShdw blurRad="50800" dist="38100" dir="13500000" algn="br" rotWithShape="0">
                    <a:prstClr val="black">
                      <a:alpha val="40000"/>
                    </a:prstClr>
                  </a:outerShdw>
                </a:effectLst>
                <a:cs typeface="+mn-ea"/>
                <a:sym typeface="+mn-lt"/>
              </a:rPr>
              <a:t>作业布置</a:t>
            </a:r>
            <a:endParaRPr lang="zh-CN" altLang="en-US" sz="4800" b="1" kern="0" dirty="0">
              <a:solidFill>
                <a:schemeClr val="bg1"/>
              </a:solidFill>
              <a:effectLst>
                <a:glow rad="139700">
                  <a:schemeClr val="tx1">
                    <a:alpha val="68000"/>
                  </a:schemeClr>
                </a:glow>
                <a:outerShdw blurRad="50800" dist="38100" dir="13500000" algn="br" rotWithShape="0">
                  <a:prstClr val="black">
                    <a:alpha val="40000"/>
                  </a:prstClr>
                </a:outerShdw>
              </a:effectLst>
              <a:cs typeface="+mn-ea"/>
              <a:sym typeface="+mn-lt"/>
            </a:endParaRPr>
          </a:p>
        </p:txBody>
      </p:sp>
      <p:sp>
        <p:nvSpPr>
          <p:cNvPr id="18" name="文本框 17"/>
          <p:cNvSpPr txBox="1"/>
          <p:nvPr>
            <p:custDataLst>
              <p:tags r:id="rId2"/>
            </p:custDataLst>
          </p:nvPr>
        </p:nvSpPr>
        <p:spPr>
          <a:xfrm>
            <a:off x="1717040" y="3952875"/>
            <a:ext cx="7729220" cy="1210945"/>
          </a:xfrm>
          <a:prstGeom prst="rect">
            <a:avLst/>
          </a:prstGeom>
          <a:noFill/>
        </p:spPr>
        <p:txBody>
          <a:bodyPr wrap="square" rtlCol="0">
            <a:spAutoFit/>
          </a:bodyPr>
          <a:lstStyle/>
          <a:p>
            <a:pPr>
              <a:lnSpc>
                <a:spcPct val="130000"/>
              </a:lnSpc>
              <a:spcBef>
                <a:spcPts val="0"/>
              </a:spcBef>
              <a:spcAft>
                <a:spcPts val="0"/>
              </a:spcAft>
            </a:pPr>
            <a:r>
              <a:rPr lang="en-US" altLang="zh-CN" sz="2800" b="1">
                <a:solidFill>
                  <a:srgbClr val="4C37AC"/>
                </a:solidFill>
                <a:latin typeface="楷体" panose="02010609060101010101" charset="-122"/>
                <a:ea typeface="楷体" panose="02010609060101010101" charset="-122"/>
                <a:cs typeface="楷体" panose="02010609060101010101" charset="-122"/>
              </a:rPr>
              <a:t>   </a:t>
            </a:r>
            <a:r>
              <a:rPr lang="zh-CN" sz="2800" b="1">
                <a:solidFill>
                  <a:srgbClr val="4C37AC"/>
                </a:solidFill>
                <a:latin typeface="楷体" panose="02010609060101010101" charset="-122"/>
                <a:ea typeface="楷体" panose="02010609060101010101" charset="-122"/>
                <a:cs typeface="楷体" panose="02010609060101010101" charset="-122"/>
              </a:rPr>
              <a:t>请同学们结合自己所在班级特点、专业特点，设计一个具有班级特色的班徽。</a:t>
            </a:r>
            <a:endParaRPr lang="zh-CN" sz="2800" b="1">
              <a:solidFill>
                <a:srgbClr val="4C37AC"/>
              </a:solidFill>
              <a:latin typeface="楷体" panose="02010609060101010101" charset="-122"/>
              <a:ea typeface="楷体" panose="02010609060101010101" charset="-122"/>
              <a:cs typeface="楷体" panose="02010609060101010101" charset="-122"/>
            </a:endParaRPr>
          </a:p>
        </p:txBody>
      </p:sp>
    </p:spTree>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cxnSp>
        <p:nvCxnSpPr>
          <p:cNvPr id="74" name="直接连接符 73"/>
          <p:cNvCxnSpPr/>
          <p:nvPr/>
        </p:nvCxnSpPr>
        <p:spPr>
          <a:xfrm flipH="1">
            <a:off x="3403231" y="5531049"/>
            <a:ext cx="1162665" cy="1290484"/>
          </a:xfrm>
          <a:prstGeom prst="line">
            <a:avLst/>
          </a:prstGeom>
          <a:ln w="2540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2"/>
            </p:custDataLst>
          </p:nvPr>
        </p:nvSpPr>
        <p:spPr>
          <a:xfrm>
            <a:off x="288925" y="247650"/>
            <a:ext cx="6144895"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文本框 7"/>
          <p:cNvSpPr txBox="1"/>
          <p:nvPr>
            <p:custDataLst>
              <p:tags r:id="rId3"/>
            </p:custDataLst>
          </p:nvPr>
        </p:nvSpPr>
        <p:spPr>
          <a:xfrm>
            <a:off x="702310" y="646430"/>
            <a:ext cx="5240020" cy="5640705"/>
          </a:xfrm>
          <a:prstGeom prst="rect">
            <a:avLst/>
          </a:prstGeom>
          <a:noFill/>
        </p:spPr>
        <p:txBody>
          <a:bodyPr wrap="square" rtlCol="0">
            <a:spAutoFit/>
          </a:bodyPr>
          <a:lstStyle/>
          <a:p>
            <a:pPr>
              <a:lnSpc>
                <a:spcPct val="130000"/>
              </a:lnSpc>
              <a:spcBef>
                <a:spcPts val="0"/>
              </a:spcBef>
              <a:spcAft>
                <a:spcPts val="0"/>
              </a:spcAft>
            </a:pPr>
            <a:r>
              <a:rPr lang="en-US" sz="1850">
                <a:latin typeface="楷体" panose="02010609060101010101" charset="-122"/>
                <a:ea typeface="楷体" panose="02010609060101010101" charset="-122"/>
                <a:cs typeface="楷体" panose="02010609060101010101" charset="-122"/>
              </a:rPr>
              <a:t>    </a:t>
            </a:r>
            <a:r>
              <a:rPr sz="1850">
                <a:latin typeface="楷体" panose="02010609060101010101" charset="-122"/>
                <a:ea typeface="楷体" panose="02010609060101010101" charset="-122"/>
                <a:cs typeface="楷体" panose="02010609060101010101" charset="-122"/>
              </a:rPr>
              <a:t>设计，中国古称“造物”，是取法于自然，施之以人工，以改变物质形态及其价值性能的人类创造行为。《辞海》中“设计”一词的解释为：1.定下计谋；2.根据一定的目的要求，预先制定方案、图样等。由此可见，设计牵涉人、思维、事物，是融多个领域为一体的社会实践活动。设计如同媒介，让人与自然、社会等联系起来，形成一个持续的循环。这个循环影响着我们每个人，以及我们生活的方方面面。</a:t>
            </a:r>
            <a:endParaRPr sz="1850">
              <a:latin typeface="楷体" panose="02010609060101010101" charset="-122"/>
              <a:ea typeface="楷体" panose="02010609060101010101" charset="-122"/>
              <a:cs typeface="楷体" panose="02010609060101010101" charset="-122"/>
            </a:endParaRPr>
          </a:p>
          <a:p>
            <a:pPr>
              <a:lnSpc>
                <a:spcPct val="130000"/>
              </a:lnSpc>
              <a:spcBef>
                <a:spcPts val="0"/>
              </a:spcBef>
              <a:spcAft>
                <a:spcPts val="0"/>
              </a:spcAft>
            </a:pPr>
            <a:r>
              <a:rPr lang="en-US" sz="1850">
                <a:latin typeface="楷体" panose="02010609060101010101" charset="-122"/>
                <a:ea typeface="楷体" panose="02010609060101010101" charset="-122"/>
                <a:cs typeface="楷体" panose="02010609060101010101" charset="-122"/>
              </a:rPr>
              <a:t>    </a:t>
            </a:r>
            <a:r>
              <a:rPr sz="1850">
                <a:latin typeface="楷体" panose="02010609060101010101" charset="-122"/>
                <a:ea typeface="楷体" panose="02010609060101010101" charset="-122"/>
                <a:cs typeface="楷体" panose="02010609060101010101" charset="-122"/>
              </a:rPr>
              <a:t>本单元课程以标识设计、产品设计为例，带领同学们走进设计的世界。通过班徽设计、杯子设计等实践活动引导大家感悟和了解设计在生活中的存在及其意义，领会设计艺术的基本语言和特点，从中初步把握设计规律和设计技巧，体验创造的乐趣，促进创新意识和设计能力的提升。</a:t>
            </a:r>
            <a:endParaRPr sz="1850">
              <a:latin typeface="楷体" panose="02010609060101010101" charset="-122"/>
              <a:ea typeface="楷体" panose="02010609060101010101" charset="-122"/>
              <a:cs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2" name="矩形 1"/>
          <p:cNvSpPr/>
          <p:nvPr/>
        </p:nvSpPr>
        <p:spPr>
          <a:xfrm>
            <a:off x="791845" y="2009775"/>
            <a:ext cx="10607675" cy="226568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9505" y="2635250"/>
            <a:ext cx="7844790" cy="1014730"/>
          </a:xfrm>
          <a:prstGeom prst="rect">
            <a:avLst/>
          </a:prstGeom>
          <a:noFill/>
        </p:spPr>
        <p:txBody>
          <a:bodyPr wrap="square" rtlCol="0">
            <a:spAutoFit/>
          </a:bodyPr>
          <a:lstStyle/>
          <a:p>
            <a:pPr algn="ctr"/>
            <a:r>
              <a:rPr lang="zh-CN" altLang="zh-CN" sz="6000">
                <a:latin typeface="楷体" panose="02010609060101010101" charset="-122"/>
                <a:ea typeface="楷体" panose="02010609060101010101" charset="-122"/>
              </a:rPr>
              <a:t>第</a:t>
            </a:r>
            <a:r>
              <a:rPr lang="en-US" altLang="zh-CN" sz="6000">
                <a:latin typeface="楷体" panose="02010609060101010101" charset="-122"/>
                <a:ea typeface="楷体" panose="02010609060101010101" charset="-122"/>
              </a:rPr>
              <a:t>1</a:t>
            </a:r>
            <a:r>
              <a:rPr lang="zh-CN" altLang="en-US" sz="6000">
                <a:latin typeface="楷体" panose="02010609060101010101" charset="-122"/>
                <a:ea typeface="楷体" panose="02010609060101010101" charset="-122"/>
              </a:rPr>
              <a:t>课</a:t>
            </a:r>
            <a:r>
              <a:rPr lang="en-US" altLang="zh-CN" sz="6000">
                <a:latin typeface="楷体" panose="02010609060101010101" charset="-122"/>
                <a:ea typeface="楷体" panose="02010609060101010101" charset="-122"/>
              </a:rPr>
              <a:t> </a:t>
            </a:r>
            <a:r>
              <a:rPr lang="zh-CN" altLang="en-US" sz="6000">
                <a:latin typeface="楷体" panose="02010609060101010101" charset="-122"/>
                <a:ea typeface="楷体" panose="02010609060101010101" charset="-122"/>
              </a:rPr>
              <a:t>标识设计</a:t>
            </a:r>
            <a:endParaRPr lang="zh-CN" altLang="zh-CN" sz="6000">
              <a:latin typeface="楷体" panose="02010609060101010101" charset="-122"/>
              <a:ea typeface="楷体" panose="02010609060101010101" charset="-122"/>
            </a:endParaRPr>
          </a:p>
        </p:txBody>
      </p:sp>
    </p:spTree>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2" name="矩形 1"/>
          <p:cNvSpPr/>
          <p:nvPr/>
        </p:nvSpPr>
        <p:spPr>
          <a:xfrm>
            <a:off x="791845" y="1217295"/>
            <a:ext cx="10607675" cy="3626485"/>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455160" y="1480820"/>
            <a:ext cx="2907030" cy="1014730"/>
          </a:xfrm>
          <a:prstGeom prst="rect">
            <a:avLst/>
          </a:prstGeom>
          <a:noFill/>
        </p:spPr>
        <p:txBody>
          <a:bodyPr wrap="square" rtlCol="0">
            <a:spAutoFit/>
          </a:bodyPr>
          <a:lstStyle/>
          <a:p>
            <a:pPr algn="ctr"/>
            <a:r>
              <a:rPr lang="zh-CN" sz="6000">
                <a:latin typeface="楷体" panose="02010609060101010101" charset="-122"/>
                <a:ea typeface="楷体" panose="02010609060101010101" charset="-122"/>
              </a:rPr>
              <a:t>目录</a:t>
            </a:r>
            <a:endParaRPr lang="zh-CN" sz="6000">
              <a:latin typeface="楷体" panose="02010609060101010101" charset="-122"/>
              <a:ea typeface="楷体" panose="02010609060101010101" charset="-122"/>
            </a:endParaRPr>
          </a:p>
        </p:txBody>
      </p:sp>
      <p:sp>
        <p:nvSpPr>
          <p:cNvPr id="3" name="文本框 2"/>
          <p:cNvSpPr txBox="1"/>
          <p:nvPr/>
        </p:nvSpPr>
        <p:spPr>
          <a:xfrm>
            <a:off x="2955925" y="2876550"/>
            <a:ext cx="2395855" cy="460375"/>
          </a:xfrm>
          <a:prstGeom prst="rect">
            <a:avLst/>
          </a:prstGeom>
          <a:noFill/>
        </p:spPr>
        <p:txBody>
          <a:bodyPr wrap="square" rtlCol="0">
            <a:spAutoFit/>
          </a:bodyPr>
          <a:lstStyle/>
          <a:p>
            <a:pPr lvl="0" algn="l">
              <a:buClrTx/>
              <a:buSzTx/>
              <a:buFontTx/>
            </a:pPr>
            <a:r>
              <a:rPr lang="zh-CN" sz="2400" b="1" dirty="0">
                <a:solidFill>
                  <a:schemeClr val="tx1">
                    <a:lumMod val="85000"/>
                    <a:lumOff val="15000"/>
                  </a:schemeClr>
                </a:solidFill>
                <a:latin typeface="楷体" panose="02010609060101010101" charset="-122"/>
                <a:ea typeface="楷体" panose="02010609060101010101" charset="-122"/>
                <a:cs typeface="楷体" panose="02010609060101010101" charset="-122"/>
                <a:sym typeface="+mn-lt"/>
              </a:rPr>
              <a:t>无处不在的图标</a:t>
            </a:r>
            <a:endParaRPr lang="zh-CN" sz="2400" b="1" dirty="0">
              <a:solidFill>
                <a:schemeClr val="tx1">
                  <a:lumMod val="85000"/>
                  <a:lumOff val="15000"/>
                </a:schemeClr>
              </a:solidFill>
              <a:latin typeface="楷体" panose="02010609060101010101" charset="-122"/>
              <a:ea typeface="楷体" panose="02010609060101010101" charset="-122"/>
              <a:cs typeface="楷体" panose="02010609060101010101" charset="-122"/>
              <a:sym typeface="+mn-lt"/>
            </a:endParaRPr>
          </a:p>
        </p:txBody>
      </p:sp>
      <p:sp>
        <p:nvSpPr>
          <p:cNvPr id="8" name="文本框 7"/>
          <p:cNvSpPr txBox="1"/>
          <p:nvPr/>
        </p:nvSpPr>
        <p:spPr>
          <a:xfrm>
            <a:off x="7263765" y="2876550"/>
            <a:ext cx="3311525" cy="460375"/>
          </a:xfrm>
          <a:prstGeom prst="rect">
            <a:avLst/>
          </a:prstGeom>
          <a:noFill/>
        </p:spPr>
        <p:txBody>
          <a:bodyPr wrap="square" rtlCol="0">
            <a:spAutoFit/>
          </a:bodyPr>
          <a:lstStyle/>
          <a:p>
            <a:pPr lvl="0" algn="l">
              <a:buClrTx/>
              <a:buSzTx/>
              <a:buFontTx/>
            </a:pPr>
            <a:r>
              <a:rPr lang="zh-CN" sz="2400" b="1" dirty="0">
                <a:solidFill>
                  <a:schemeClr val="tx1">
                    <a:lumMod val="85000"/>
                    <a:lumOff val="15000"/>
                  </a:schemeClr>
                </a:solidFill>
                <a:latin typeface="楷体" panose="02010609060101010101" charset="-122"/>
                <a:ea typeface="楷体" panose="02010609060101010101" charset="-122"/>
                <a:cs typeface="楷体" panose="02010609060101010101" charset="-122"/>
                <a:sym typeface="+mn-lt"/>
              </a:rPr>
              <a:t>实践与练习—设计班徽</a:t>
            </a:r>
            <a:endParaRPr lang="zh-CN" sz="2400" b="1" dirty="0">
              <a:solidFill>
                <a:schemeClr val="tx1">
                  <a:lumMod val="85000"/>
                  <a:lumOff val="15000"/>
                </a:schemeClr>
              </a:solidFill>
              <a:latin typeface="楷体" panose="02010609060101010101" charset="-122"/>
              <a:ea typeface="楷体" panose="02010609060101010101" charset="-122"/>
              <a:cs typeface="楷体" panose="02010609060101010101" charset="-122"/>
              <a:sym typeface="+mn-lt"/>
            </a:endParaRPr>
          </a:p>
        </p:txBody>
      </p:sp>
      <p:pic>
        <p:nvPicPr>
          <p:cNvPr id="4" name="图片 1" descr="templates\docerresourceshop\icons\\32313536313330373b32313536313330323bc9e8bcc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62835" y="2875915"/>
            <a:ext cx="461010" cy="461010"/>
          </a:xfrm>
          <a:prstGeom prst="rect">
            <a:avLst/>
          </a:prstGeom>
        </p:spPr>
      </p:pic>
      <p:pic>
        <p:nvPicPr>
          <p:cNvPr id="10" name="图片 1" descr="templates\docerresourceshop\icons\\32313536313330373b32313536313330323bc9e8bcc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81165" y="2875915"/>
            <a:ext cx="461010" cy="461010"/>
          </a:xfrm>
          <a:prstGeom prst="rect">
            <a:avLst/>
          </a:prstGeom>
        </p:spPr>
      </p:pic>
    </p:spTree>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custDataLst>
              <p:tags r:id="rId2"/>
            </p:custDataLst>
          </p:nvPr>
        </p:nvSpPr>
        <p:spPr>
          <a:xfrm>
            <a:off x="0" y="247650"/>
            <a:ext cx="9115425" cy="4972050"/>
          </a:xfrm>
          <a:prstGeom prst="rect">
            <a:avLst/>
          </a:prstGeom>
          <a:solidFill>
            <a:srgbClr val="3651A8">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矩形 4"/>
          <p:cNvSpPr/>
          <p:nvPr>
            <p:custDataLst>
              <p:tags r:id="rId3"/>
            </p:custDataLst>
          </p:nvPr>
        </p:nvSpPr>
        <p:spPr>
          <a:xfrm>
            <a:off x="924560" y="830580"/>
            <a:ext cx="8041640" cy="35248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 name="组合 2"/>
          <p:cNvGrpSpPr/>
          <p:nvPr/>
        </p:nvGrpSpPr>
        <p:grpSpPr>
          <a:xfrm>
            <a:off x="2097405" y="1231900"/>
            <a:ext cx="6446520" cy="1967865"/>
            <a:chOff x="5375" y="3598"/>
            <a:chExt cx="8451" cy="3604"/>
          </a:xfrm>
          <a:solidFill>
            <a:srgbClr val="536276"/>
          </a:solidFill>
        </p:grpSpPr>
        <p:sp>
          <p:nvSpPr>
            <p:cNvPr id="16" name="Rectangle 14"/>
            <p:cNvSpPr>
              <a:spLocks noChangeArrowheads="1"/>
            </p:cNvSpPr>
            <p:nvPr>
              <p:custDataLst>
                <p:tags r:id="rId4"/>
              </p:custDataLst>
            </p:nvPr>
          </p:nvSpPr>
          <p:spPr bwMode="auto">
            <a:xfrm>
              <a:off x="7267" y="3653"/>
              <a:ext cx="6204" cy="6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 name="Freeform 6"/>
            <p:cNvSpPr>
              <a:spLocks noEditPoints="1"/>
            </p:cNvSpPr>
            <p:nvPr>
              <p:custDataLst>
                <p:tags r:id="rId5"/>
              </p:custDataLst>
            </p:nvPr>
          </p:nvSpPr>
          <p:spPr bwMode="auto">
            <a:xfrm>
              <a:off x="6043" y="3598"/>
              <a:ext cx="155" cy="155"/>
            </a:xfrm>
            <a:custGeom>
              <a:avLst/>
              <a:gdLst>
                <a:gd name="T0" fmla="*/ 11 w 23"/>
                <a:gd name="T1" fmla="*/ 23 h 23"/>
                <a:gd name="T2" fmla="*/ 0 w 23"/>
                <a:gd name="T3" fmla="*/ 11 h 23"/>
                <a:gd name="T4" fmla="*/ 11 w 23"/>
                <a:gd name="T5" fmla="*/ 0 h 23"/>
                <a:gd name="T6" fmla="*/ 23 w 23"/>
                <a:gd name="T7" fmla="*/ 11 h 23"/>
                <a:gd name="T8" fmla="*/ 11 w 23"/>
                <a:gd name="T9" fmla="*/ 23 h 23"/>
                <a:gd name="T10" fmla="*/ 11 w 23"/>
                <a:gd name="T11" fmla="*/ 8 h 23"/>
                <a:gd name="T12" fmla="*/ 8 w 23"/>
                <a:gd name="T13" fmla="*/ 11 h 23"/>
                <a:gd name="T14" fmla="*/ 11 w 23"/>
                <a:gd name="T15" fmla="*/ 15 h 23"/>
                <a:gd name="T16" fmla="*/ 15 w 23"/>
                <a:gd name="T17" fmla="*/ 11 h 23"/>
                <a:gd name="T18" fmla="*/ 11 w 23"/>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3">
                  <a:moveTo>
                    <a:pt x="11" y="23"/>
                  </a:moveTo>
                  <a:cubicBezTo>
                    <a:pt x="5" y="23"/>
                    <a:pt x="0" y="18"/>
                    <a:pt x="0" y="11"/>
                  </a:cubicBezTo>
                  <a:cubicBezTo>
                    <a:pt x="0" y="5"/>
                    <a:pt x="5" y="0"/>
                    <a:pt x="11" y="0"/>
                  </a:cubicBezTo>
                  <a:cubicBezTo>
                    <a:pt x="18" y="0"/>
                    <a:pt x="23" y="5"/>
                    <a:pt x="23" y="11"/>
                  </a:cubicBezTo>
                  <a:cubicBezTo>
                    <a:pt x="23" y="18"/>
                    <a:pt x="18" y="23"/>
                    <a:pt x="11" y="23"/>
                  </a:cubicBezTo>
                  <a:close/>
                  <a:moveTo>
                    <a:pt x="11" y="8"/>
                  </a:moveTo>
                  <a:cubicBezTo>
                    <a:pt x="9" y="8"/>
                    <a:pt x="8" y="9"/>
                    <a:pt x="8" y="11"/>
                  </a:cubicBezTo>
                  <a:cubicBezTo>
                    <a:pt x="8" y="13"/>
                    <a:pt x="9" y="15"/>
                    <a:pt x="11" y="15"/>
                  </a:cubicBezTo>
                  <a:cubicBezTo>
                    <a:pt x="14" y="15"/>
                    <a:pt x="15" y="13"/>
                    <a:pt x="15" y="11"/>
                  </a:cubicBezTo>
                  <a:cubicBezTo>
                    <a:pt x="15" y="9"/>
                    <a:pt x="14" y="8"/>
                    <a:pt x="1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 name="Freeform 7"/>
            <p:cNvSpPr>
              <a:spLocks noEditPoints="1"/>
            </p:cNvSpPr>
            <p:nvPr>
              <p:custDataLst>
                <p:tags r:id="rId6"/>
              </p:custDataLst>
            </p:nvPr>
          </p:nvSpPr>
          <p:spPr bwMode="auto">
            <a:xfrm>
              <a:off x="6259" y="3598"/>
              <a:ext cx="160" cy="155"/>
            </a:xfrm>
            <a:custGeom>
              <a:avLst/>
              <a:gdLst>
                <a:gd name="T0" fmla="*/ 12 w 24"/>
                <a:gd name="T1" fmla="*/ 23 h 23"/>
                <a:gd name="T2" fmla="*/ 0 w 24"/>
                <a:gd name="T3" fmla="*/ 11 h 23"/>
                <a:gd name="T4" fmla="*/ 12 w 24"/>
                <a:gd name="T5" fmla="*/ 0 h 23"/>
                <a:gd name="T6" fmla="*/ 24 w 24"/>
                <a:gd name="T7" fmla="*/ 11 h 23"/>
                <a:gd name="T8" fmla="*/ 12 w 24"/>
                <a:gd name="T9" fmla="*/ 23 h 23"/>
                <a:gd name="T10" fmla="*/ 12 w 24"/>
                <a:gd name="T11" fmla="*/ 8 h 23"/>
                <a:gd name="T12" fmla="*/ 8 w 24"/>
                <a:gd name="T13" fmla="*/ 11 h 23"/>
                <a:gd name="T14" fmla="*/ 12 w 24"/>
                <a:gd name="T15" fmla="*/ 15 h 23"/>
                <a:gd name="T16" fmla="*/ 16 w 24"/>
                <a:gd name="T17" fmla="*/ 11 h 23"/>
                <a:gd name="T18" fmla="*/ 12 w 24"/>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12" y="23"/>
                  </a:moveTo>
                  <a:cubicBezTo>
                    <a:pt x="6" y="23"/>
                    <a:pt x="0" y="18"/>
                    <a:pt x="0" y="11"/>
                  </a:cubicBezTo>
                  <a:cubicBezTo>
                    <a:pt x="0" y="5"/>
                    <a:pt x="6" y="0"/>
                    <a:pt x="12" y="0"/>
                  </a:cubicBezTo>
                  <a:cubicBezTo>
                    <a:pt x="19" y="0"/>
                    <a:pt x="24" y="5"/>
                    <a:pt x="24" y="11"/>
                  </a:cubicBezTo>
                  <a:cubicBezTo>
                    <a:pt x="24" y="18"/>
                    <a:pt x="19" y="23"/>
                    <a:pt x="12" y="23"/>
                  </a:cubicBezTo>
                  <a:close/>
                  <a:moveTo>
                    <a:pt x="12" y="8"/>
                  </a:moveTo>
                  <a:cubicBezTo>
                    <a:pt x="10" y="8"/>
                    <a:pt x="8" y="9"/>
                    <a:pt x="8" y="11"/>
                  </a:cubicBezTo>
                  <a:cubicBezTo>
                    <a:pt x="8" y="13"/>
                    <a:pt x="10" y="15"/>
                    <a:pt x="12" y="15"/>
                  </a:cubicBezTo>
                  <a:cubicBezTo>
                    <a:pt x="14" y="15"/>
                    <a:pt x="16" y="13"/>
                    <a:pt x="16" y="11"/>
                  </a:cubicBezTo>
                  <a:cubicBezTo>
                    <a:pt x="16" y="9"/>
                    <a:pt x="14" y="8"/>
                    <a:pt x="1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 name="Freeform 8"/>
            <p:cNvSpPr>
              <a:spLocks noEditPoints="1"/>
            </p:cNvSpPr>
            <p:nvPr>
              <p:custDataLst>
                <p:tags r:id="rId7"/>
              </p:custDataLst>
            </p:nvPr>
          </p:nvSpPr>
          <p:spPr bwMode="auto">
            <a:xfrm>
              <a:off x="6479" y="3598"/>
              <a:ext cx="160" cy="155"/>
            </a:xfrm>
            <a:custGeom>
              <a:avLst/>
              <a:gdLst>
                <a:gd name="T0" fmla="*/ 12 w 24"/>
                <a:gd name="T1" fmla="*/ 23 h 23"/>
                <a:gd name="T2" fmla="*/ 0 w 24"/>
                <a:gd name="T3" fmla="*/ 11 h 23"/>
                <a:gd name="T4" fmla="*/ 12 w 24"/>
                <a:gd name="T5" fmla="*/ 0 h 23"/>
                <a:gd name="T6" fmla="*/ 24 w 24"/>
                <a:gd name="T7" fmla="*/ 11 h 23"/>
                <a:gd name="T8" fmla="*/ 12 w 24"/>
                <a:gd name="T9" fmla="*/ 23 h 23"/>
                <a:gd name="T10" fmla="*/ 12 w 24"/>
                <a:gd name="T11" fmla="*/ 8 h 23"/>
                <a:gd name="T12" fmla="*/ 8 w 24"/>
                <a:gd name="T13" fmla="*/ 11 h 23"/>
                <a:gd name="T14" fmla="*/ 12 w 24"/>
                <a:gd name="T15" fmla="*/ 15 h 23"/>
                <a:gd name="T16" fmla="*/ 16 w 24"/>
                <a:gd name="T17" fmla="*/ 11 h 23"/>
                <a:gd name="T18" fmla="*/ 12 w 24"/>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12" y="23"/>
                  </a:moveTo>
                  <a:cubicBezTo>
                    <a:pt x="5" y="23"/>
                    <a:pt x="0" y="18"/>
                    <a:pt x="0" y="11"/>
                  </a:cubicBezTo>
                  <a:cubicBezTo>
                    <a:pt x="0" y="5"/>
                    <a:pt x="5" y="0"/>
                    <a:pt x="12" y="0"/>
                  </a:cubicBezTo>
                  <a:cubicBezTo>
                    <a:pt x="18" y="0"/>
                    <a:pt x="24" y="5"/>
                    <a:pt x="24" y="11"/>
                  </a:cubicBezTo>
                  <a:cubicBezTo>
                    <a:pt x="24" y="18"/>
                    <a:pt x="18" y="23"/>
                    <a:pt x="12" y="23"/>
                  </a:cubicBezTo>
                  <a:close/>
                  <a:moveTo>
                    <a:pt x="12" y="8"/>
                  </a:moveTo>
                  <a:cubicBezTo>
                    <a:pt x="10" y="8"/>
                    <a:pt x="8" y="9"/>
                    <a:pt x="8" y="11"/>
                  </a:cubicBezTo>
                  <a:cubicBezTo>
                    <a:pt x="8" y="13"/>
                    <a:pt x="10" y="15"/>
                    <a:pt x="12" y="15"/>
                  </a:cubicBezTo>
                  <a:cubicBezTo>
                    <a:pt x="14" y="15"/>
                    <a:pt x="16" y="13"/>
                    <a:pt x="16" y="11"/>
                  </a:cubicBezTo>
                  <a:cubicBezTo>
                    <a:pt x="16" y="9"/>
                    <a:pt x="14" y="8"/>
                    <a:pt x="1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Freeform 9"/>
            <p:cNvSpPr>
              <a:spLocks noEditPoints="1"/>
            </p:cNvSpPr>
            <p:nvPr>
              <p:custDataLst>
                <p:tags r:id="rId8"/>
              </p:custDataLst>
            </p:nvPr>
          </p:nvSpPr>
          <p:spPr bwMode="auto">
            <a:xfrm>
              <a:off x="6699" y="3598"/>
              <a:ext cx="153" cy="155"/>
            </a:xfrm>
            <a:custGeom>
              <a:avLst/>
              <a:gdLst>
                <a:gd name="T0" fmla="*/ 12 w 23"/>
                <a:gd name="T1" fmla="*/ 23 h 23"/>
                <a:gd name="T2" fmla="*/ 0 w 23"/>
                <a:gd name="T3" fmla="*/ 11 h 23"/>
                <a:gd name="T4" fmla="*/ 12 w 23"/>
                <a:gd name="T5" fmla="*/ 0 h 23"/>
                <a:gd name="T6" fmla="*/ 23 w 23"/>
                <a:gd name="T7" fmla="*/ 11 h 23"/>
                <a:gd name="T8" fmla="*/ 12 w 23"/>
                <a:gd name="T9" fmla="*/ 23 h 23"/>
                <a:gd name="T10" fmla="*/ 12 w 23"/>
                <a:gd name="T11" fmla="*/ 8 h 23"/>
                <a:gd name="T12" fmla="*/ 8 w 23"/>
                <a:gd name="T13" fmla="*/ 11 h 23"/>
                <a:gd name="T14" fmla="*/ 12 w 23"/>
                <a:gd name="T15" fmla="*/ 15 h 23"/>
                <a:gd name="T16" fmla="*/ 15 w 23"/>
                <a:gd name="T17" fmla="*/ 11 h 23"/>
                <a:gd name="T18" fmla="*/ 12 w 23"/>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3">
                  <a:moveTo>
                    <a:pt x="12" y="23"/>
                  </a:moveTo>
                  <a:cubicBezTo>
                    <a:pt x="5" y="23"/>
                    <a:pt x="0" y="18"/>
                    <a:pt x="0" y="11"/>
                  </a:cubicBezTo>
                  <a:cubicBezTo>
                    <a:pt x="0" y="5"/>
                    <a:pt x="5" y="0"/>
                    <a:pt x="12" y="0"/>
                  </a:cubicBezTo>
                  <a:cubicBezTo>
                    <a:pt x="18" y="0"/>
                    <a:pt x="23" y="5"/>
                    <a:pt x="23" y="11"/>
                  </a:cubicBezTo>
                  <a:cubicBezTo>
                    <a:pt x="23" y="18"/>
                    <a:pt x="18" y="23"/>
                    <a:pt x="12" y="23"/>
                  </a:cubicBezTo>
                  <a:close/>
                  <a:moveTo>
                    <a:pt x="12" y="8"/>
                  </a:moveTo>
                  <a:cubicBezTo>
                    <a:pt x="9" y="8"/>
                    <a:pt x="8" y="9"/>
                    <a:pt x="8" y="11"/>
                  </a:cubicBezTo>
                  <a:cubicBezTo>
                    <a:pt x="8" y="13"/>
                    <a:pt x="9" y="15"/>
                    <a:pt x="12" y="15"/>
                  </a:cubicBezTo>
                  <a:cubicBezTo>
                    <a:pt x="14" y="15"/>
                    <a:pt x="15" y="13"/>
                    <a:pt x="15" y="11"/>
                  </a:cubicBezTo>
                  <a:cubicBezTo>
                    <a:pt x="15" y="9"/>
                    <a:pt x="14" y="8"/>
                    <a:pt x="1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Freeform 10"/>
            <p:cNvSpPr>
              <a:spLocks noEditPoints="1"/>
            </p:cNvSpPr>
            <p:nvPr>
              <p:custDataLst>
                <p:tags r:id="rId9"/>
              </p:custDataLst>
            </p:nvPr>
          </p:nvSpPr>
          <p:spPr bwMode="auto">
            <a:xfrm>
              <a:off x="6919" y="3598"/>
              <a:ext cx="155" cy="155"/>
            </a:xfrm>
            <a:custGeom>
              <a:avLst/>
              <a:gdLst>
                <a:gd name="T0" fmla="*/ 11 w 23"/>
                <a:gd name="T1" fmla="*/ 23 h 23"/>
                <a:gd name="T2" fmla="*/ 0 w 23"/>
                <a:gd name="T3" fmla="*/ 11 h 23"/>
                <a:gd name="T4" fmla="*/ 11 w 23"/>
                <a:gd name="T5" fmla="*/ 0 h 23"/>
                <a:gd name="T6" fmla="*/ 23 w 23"/>
                <a:gd name="T7" fmla="*/ 11 h 23"/>
                <a:gd name="T8" fmla="*/ 11 w 23"/>
                <a:gd name="T9" fmla="*/ 23 h 23"/>
                <a:gd name="T10" fmla="*/ 11 w 23"/>
                <a:gd name="T11" fmla="*/ 8 h 23"/>
                <a:gd name="T12" fmla="*/ 8 w 23"/>
                <a:gd name="T13" fmla="*/ 11 h 23"/>
                <a:gd name="T14" fmla="*/ 11 w 23"/>
                <a:gd name="T15" fmla="*/ 15 h 23"/>
                <a:gd name="T16" fmla="*/ 15 w 23"/>
                <a:gd name="T17" fmla="*/ 11 h 23"/>
                <a:gd name="T18" fmla="*/ 11 w 23"/>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3">
                  <a:moveTo>
                    <a:pt x="11" y="23"/>
                  </a:moveTo>
                  <a:cubicBezTo>
                    <a:pt x="5" y="23"/>
                    <a:pt x="0" y="18"/>
                    <a:pt x="0" y="11"/>
                  </a:cubicBezTo>
                  <a:cubicBezTo>
                    <a:pt x="0" y="5"/>
                    <a:pt x="5" y="0"/>
                    <a:pt x="11" y="0"/>
                  </a:cubicBezTo>
                  <a:cubicBezTo>
                    <a:pt x="18" y="0"/>
                    <a:pt x="23" y="5"/>
                    <a:pt x="23" y="11"/>
                  </a:cubicBezTo>
                  <a:cubicBezTo>
                    <a:pt x="23" y="18"/>
                    <a:pt x="18" y="23"/>
                    <a:pt x="11" y="23"/>
                  </a:cubicBezTo>
                  <a:close/>
                  <a:moveTo>
                    <a:pt x="11" y="8"/>
                  </a:moveTo>
                  <a:cubicBezTo>
                    <a:pt x="9" y="8"/>
                    <a:pt x="8" y="9"/>
                    <a:pt x="8" y="11"/>
                  </a:cubicBezTo>
                  <a:cubicBezTo>
                    <a:pt x="8" y="13"/>
                    <a:pt x="9" y="15"/>
                    <a:pt x="11" y="15"/>
                  </a:cubicBezTo>
                  <a:cubicBezTo>
                    <a:pt x="13" y="15"/>
                    <a:pt x="15" y="13"/>
                    <a:pt x="15" y="11"/>
                  </a:cubicBezTo>
                  <a:cubicBezTo>
                    <a:pt x="15" y="9"/>
                    <a:pt x="13" y="8"/>
                    <a:pt x="1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Freeform 11"/>
            <p:cNvSpPr>
              <a:spLocks noEditPoints="1"/>
            </p:cNvSpPr>
            <p:nvPr>
              <p:custDataLst>
                <p:tags r:id="rId10"/>
              </p:custDataLst>
            </p:nvPr>
          </p:nvSpPr>
          <p:spPr bwMode="auto">
            <a:xfrm>
              <a:off x="7135" y="3598"/>
              <a:ext cx="160" cy="155"/>
            </a:xfrm>
            <a:custGeom>
              <a:avLst/>
              <a:gdLst>
                <a:gd name="T0" fmla="*/ 12 w 24"/>
                <a:gd name="T1" fmla="*/ 23 h 23"/>
                <a:gd name="T2" fmla="*/ 0 w 24"/>
                <a:gd name="T3" fmla="*/ 11 h 23"/>
                <a:gd name="T4" fmla="*/ 12 w 24"/>
                <a:gd name="T5" fmla="*/ 0 h 23"/>
                <a:gd name="T6" fmla="*/ 24 w 24"/>
                <a:gd name="T7" fmla="*/ 11 h 23"/>
                <a:gd name="T8" fmla="*/ 12 w 24"/>
                <a:gd name="T9" fmla="*/ 23 h 23"/>
                <a:gd name="T10" fmla="*/ 12 w 24"/>
                <a:gd name="T11" fmla="*/ 8 h 23"/>
                <a:gd name="T12" fmla="*/ 8 w 24"/>
                <a:gd name="T13" fmla="*/ 11 h 23"/>
                <a:gd name="T14" fmla="*/ 12 w 24"/>
                <a:gd name="T15" fmla="*/ 15 h 23"/>
                <a:gd name="T16" fmla="*/ 16 w 24"/>
                <a:gd name="T17" fmla="*/ 11 h 23"/>
                <a:gd name="T18" fmla="*/ 12 w 24"/>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12" y="23"/>
                  </a:moveTo>
                  <a:cubicBezTo>
                    <a:pt x="5" y="23"/>
                    <a:pt x="0" y="18"/>
                    <a:pt x="0" y="11"/>
                  </a:cubicBezTo>
                  <a:cubicBezTo>
                    <a:pt x="0" y="5"/>
                    <a:pt x="5" y="0"/>
                    <a:pt x="12" y="0"/>
                  </a:cubicBezTo>
                  <a:cubicBezTo>
                    <a:pt x="18" y="0"/>
                    <a:pt x="24" y="5"/>
                    <a:pt x="24" y="11"/>
                  </a:cubicBezTo>
                  <a:cubicBezTo>
                    <a:pt x="24" y="18"/>
                    <a:pt x="18" y="23"/>
                    <a:pt x="12" y="23"/>
                  </a:cubicBezTo>
                  <a:close/>
                  <a:moveTo>
                    <a:pt x="12" y="8"/>
                  </a:moveTo>
                  <a:cubicBezTo>
                    <a:pt x="10" y="8"/>
                    <a:pt x="8" y="9"/>
                    <a:pt x="8" y="11"/>
                  </a:cubicBezTo>
                  <a:cubicBezTo>
                    <a:pt x="8" y="13"/>
                    <a:pt x="10" y="15"/>
                    <a:pt x="12" y="15"/>
                  </a:cubicBezTo>
                  <a:cubicBezTo>
                    <a:pt x="14" y="15"/>
                    <a:pt x="16" y="13"/>
                    <a:pt x="16" y="11"/>
                  </a:cubicBezTo>
                  <a:cubicBezTo>
                    <a:pt x="16" y="9"/>
                    <a:pt x="14" y="8"/>
                    <a:pt x="1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Freeform 12"/>
            <p:cNvSpPr/>
            <p:nvPr>
              <p:custDataLst>
                <p:tags r:id="rId11"/>
              </p:custDataLst>
            </p:nvPr>
          </p:nvSpPr>
          <p:spPr bwMode="auto">
            <a:xfrm>
              <a:off x="5375" y="3653"/>
              <a:ext cx="400" cy="3489"/>
            </a:xfrm>
            <a:custGeom>
              <a:avLst/>
              <a:gdLst>
                <a:gd name="T0" fmla="*/ 27 w 160"/>
                <a:gd name="T1" fmla="*/ 1394 h 1394"/>
                <a:gd name="T2" fmla="*/ 0 w 160"/>
                <a:gd name="T3" fmla="*/ 1394 h 1394"/>
                <a:gd name="T4" fmla="*/ 0 w 160"/>
                <a:gd name="T5" fmla="*/ 0 h 1394"/>
                <a:gd name="T6" fmla="*/ 160 w 160"/>
                <a:gd name="T7" fmla="*/ 0 h 1394"/>
                <a:gd name="T8" fmla="*/ 160 w 160"/>
                <a:gd name="T9" fmla="*/ 24 h 1394"/>
                <a:gd name="T10" fmla="*/ 27 w 160"/>
                <a:gd name="T11" fmla="*/ 24 h 1394"/>
                <a:gd name="T12" fmla="*/ 27 w 160"/>
                <a:gd name="T13" fmla="*/ 1394 h 1394"/>
              </a:gdLst>
              <a:ahLst/>
              <a:cxnLst>
                <a:cxn ang="0">
                  <a:pos x="T0" y="T1"/>
                </a:cxn>
                <a:cxn ang="0">
                  <a:pos x="T2" y="T3"/>
                </a:cxn>
                <a:cxn ang="0">
                  <a:pos x="T4" y="T5"/>
                </a:cxn>
                <a:cxn ang="0">
                  <a:pos x="T6" y="T7"/>
                </a:cxn>
                <a:cxn ang="0">
                  <a:pos x="T8" y="T9"/>
                </a:cxn>
                <a:cxn ang="0">
                  <a:pos x="T10" y="T11"/>
                </a:cxn>
                <a:cxn ang="0">
                  <a:pos x="T12" y="T13"/>
                </a:cxn>
              </a:cxnLst>
              <a:rect l="0" t="0" r="r" b="b"/>
              <a:pathLst>
                <a:path w="160" h="1394">
                  <a:moveTo>
                    <a:pt x="27" y="1394"/>
                  </a:moveTo>
                  <a:lnTo>
                    <a:pt x="0" y="1394"/>
                  </a:lnTo>
                  <a:lnTo>
                    <a:pt x="0" y="0"/>
                  </a:lnTo>
                  <a:lnTo>
                    <a:pt x="160" y="0"/>
                  </a:lnTo>
                  <a:lnTo>
                    <a:pt x="160" y="24"/>
                  </a:lnTo>
                  <a:lnTo>
                    <a:pt x="27" y="24"/>
                  </a:lnTo>
                  <a:lnTo>
                    <a:pt x="27" y="139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 name="Rectangle 13"/>
            <p:cNvSpPr>
              <a:spLocks noChangeArrowheads="1"/>
            </p:cNvSpPr>
            <p:nvPr>
              <p:custDataLst>
                <p:tags r:id="rId12"/>
              </p:custDataLst>
            </p:nvPr>
          </p:nvSpPr>
          <p:spPr bwMode="auto">
            <a:xfrm>
              <a:off x="5775" y="3653"/>
              <a:ext cx="75" cy="6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 name="Freeform 15"/>
            <p:cNvSpPr/>
            <p:nvPr>
              <p:custDataLst>
                <p:tags r:id="rId13"/>
              </p:custDataLst>
            </p:nvPr>
          </p:nvSpPr>
          <p:spPr bwMode="auto">
            <a:xfrm>
              <a:off x="13552" y="3678"/>
              <a:ext cx="275" cy="3498"/>
            </a:xfrm>
            <a:custGeom>
              <a:avLst/>
              <a:gdLst>
                <a:gd name="T0" fmla="*/ 110 w 110"/>
                <a:gd name="T1" fmla="*/ 1397 h 1397"/>
                <a:gd name="T2" fmla="*/ 0 w 110"/>
                <a:gd name="T3" fmla="*/ 1397 h 1397"/>
                <a:gd name="T4" fmla="*/ 0 w 110"/>
                <a:gd name="T5" fmla="*/ 1370 h 1397"/>
                <a:gd name="T6" fmla="*/ 83 w 110"/>
                <a:gd name="T7" fmla="*/ 1370 h 1397"/>
                <a:gd name="T8" fmla="*/ 83 w 110"/>
                <a:gd name="T9" fmla="*/ 0 h 1397"/>
                <a:gd name="T10" fmla="*/ 110 w 110"/>
                <a:gd name="T11" fmla="*/ 0 h 1397"/>
                <a:gd name="T12" fmla="*/ 110 w 110"/>
                <a:gd name="T13" fmla="*/ 1397 h 1397"/>
              </a:gdLst>
              <a:ahLst/>
              <a:cxnLst>
                <a:cxn ang="0">
                  <a:pos x="T0" y="T1"/>
                </a:cxn>
                <a:cxn ang="0">
                  <a:pos x="T2" y="T3"/>
                </a:cxn>
                <a:cxn ang="0">
                  <a:pos x="T4" y="T5"/>
                </a:cxn>
                <a:cxn ang="0">
                  <a:pos x="T6" y="T7"/>
                </a:cxn>
                <a:cxn ang="0">
                  <a:pos x="T8" y="T9"/>
                </a:cxn>
                <a:cxn ang="0">
                  <a:pos x="T10" y="T11"/>
                </a:cxn>
                <a:cxn ang="0">
                  <a:pos x="T12" y="T13"/>
                </a:cxn>
              </a:cxnLst>
              <a:rect l="0" t="0" r="r" b="b"/>
              <a:pathLst>
                <a:path w="110" h="1397">
                  <a:moveTo>
                    <a:pt x="110" y="1397"/>
                  </a:moveTo>
                  <a:lnTo>
                    <a:pt x="0" y="1397"/>
                  </a:lnTo>
                  <a:lnTo>
                    <a:pt x="0" y="1370"/>
                  </a:lnTo>
                  <a:lnTo>
                    <a:pt x="83" y="1370"/>
                  </a:lnTo>
                  <a:lnTo>
                    <a:pt x="83" y="0"/>
                  </a:lnTo>
                  <a:lnTo>
                    <a:pt x="110" y="0"/>
                  </a:lnTo>
                  <a:lnTo>
                    <a:pt x="110" y="13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5" name="Rectangle 16"/>
            <p:cNvSpPr>
              <a:spLocks noChangeArrowheads="1"/>
            </p:cNvSpPr>
            <p:nvPr>
              <p:custDataLst>
                <p:tags r:id="rId14"/>
              </p:custDataLst>
            </p:nvPr>
          </p:nvSpPr>
          <p:spPr bwMode="auto">
            <a:xfrm>
              <a:off x="5731" y="7108"/>
              <a:ext cx="7101" cy="6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 name="Freeform 17"/>
            <p:cNvSpPr>
              <a:spLocks noEditPoints="1"/>
            </p:cNvSpPr>
            <p:nvPr>
              <p:custDataLst>
                <p:tags r:id="rId15"/>
              </p:custDataLst>
            </p:nvPr>
          </p:nvSpPr>
          <p:spPr bwMode="auto">
            <a:xfrm>
              <a:off x="13524" y="3605"/>
              <a:ext cx="181" cy="181"/>
            </a:xfrm>
            <a:custGeom>
              <a:avLst/>
              <a:gdLst>
                <a:gd name="T0" fmla="*/ 25 w 27"/>
                <a:gd name="T1" fmla="*/ 20 h 27"/>
                <a:gd name="T2" fmla="*/ 27 w 27"/>
                <a:gd name="T3" fmla="*/ 17 h 27"/>
                <a:gd name="T4" fmla="*/ 23 w 27"/>
                <a:gd name="T5" fmla="*/ 15 h 27"/>
                <a:gd name="T6" fmla="*/ 23 w 27"/>
                <a:gd name="T7" fmla="*/ 12 h 27"/>
                <a:gd name="T8" fmla="*/ 26 w 27"/>
                <a:gd name="T9" fmla="*/ 10 h 27"/>
                <a:gd name="T10" fmla="*/ 25 w 27"/>
                <a:gd name="T11" fmla="*/ 7 h 27"/>
                <a:gd name="T12" fmla="*/ 21 w 27"/>
                <a:gd name="T13" fmla="*/ 7 h 27"/>
                <a:gd name="T14" fmla="*/ 19 w 27"/>
                <a:gd name="T15" fmla="*/ 5 h 27"/>
                <a:gd name="T16" fmla="*/ 20 w 27"/>
                <a:gd name="T17" fmla="*/ 1 h 27"/>
                <a:gd name="T18" fmla="*/ 17 w 27"/>
                <a:gd name="T19" fmla="*/ 0 h 27"/>
                <a:gd name="T20" fmla="*/ 14 w 27"/>
                <a:gd name="T21" fmla="*/ 3 h 27"/>
                <a:gd name="T22" fmla="*/ 12 w 27"/>
                <a:gd name="T23" fmla="*/ 3 h 27"/>
                <a:gd name="T24" fmla="*/ 9 w 27"/>
                <a:gd name="T25" fmla="*/ 0 h 27"/>
                <a:gd name="T26" fmla="*/ 6 w 27"/>
                <a:gd name="T27" fmla="*/ 1 h 27"/>
                <a:gd name="T28" fmla="*/ 7 w 27"/>
                <a:gd name="T29" fmla="*/ 5 h 27"/>
                <a:gd name="T30" fmla="*/ 5 w 27"/>
                <a:gd name="T31" fmla="*/ 7 h 27"/>
                <a:gd name="T32" fmla="*/ 1 w 27"/>
                <a:gd name="T33" fmla="*/ 7 h 27"/>
                <a:gd name="T34" fmla="*/ 0 w 27"/>
                <a:gd name="T35" fmla="*/ 10 h 27"/>
                <a:gd name="T36" fmla="*/ 3 w 27"/>
                <a:gd name="T37" fmla="*/ 12 h 27"/>
                <a:gd name="T38" fmla="*/ 3 w 27"/>
                <a:gd name="T39" fmla="*/ 15 h 27"/>
                <a:gd name="T40" fmla="*/ 0 w 27"/>
                <a:gd name="T41" fmla="*/ 17 h 27"/>
                <a:gd name="T42" fmla="*/ 1 w 27"/>
                <a:gd name="T43" fmla="*/ 21 h 27"/>
                <a:gd name="T44" fmla="*/ 5 w 27"/>
                <a:gd name="T45" fmla="*/ 20 h 27"/>
                <a:gd name="T46" fmla="*/ 7 w 27"/>
                <a:gd name="T47" fmla="*/ 22 h 27"/>
                <a:gd name="T48" fmla="*/ 6 w 27"/>
                <a:gd name="T49" fmla="*/ 26 h 27"/>
                <a:gd name="T50" fmla="*/ 9 w 27"/>
                <a:gd name="T51" fmla="*/ 27 h 27"/>
                <a:gd name="T52" fmla="*/ 12 w 27"/>
                <a:gd name="T53" fmla="*/ 24 h 27"/>
                <a:gd name="T54" fmla="*/ 14 w 27"/>
                <a:gd name="T55" fmla="*/ 24 h 27"/>
                <a:gd name="T56" fmla="*/ 17 w 27"/>
                <a:gd name="T57" fmla="*/ 27 h 27"/>
                <a:gd name="T58" fmla="*/ 20 w 27"/>
                <a:gd name="T59" fmla="*/ 26 h 27"/>
                <a:gd name="T60" fmla="*/ 20 w 27"/>
                <a:gd name="T61" fmla="*/ 22 h 27"/>
                <a:gd name="T62" fmla="*/ 21 w 27"/>
                <a:gd name="T63" fmla="*/ 20 h 27"/>
                <a:gd name="T64" fmla="*/ 25 w 27"/>
                <a:gd name="T65" fmla="*/ 20 h 27"/>
                <a:gd name="T66" fmla="*/ 11 w 27"/>
                <a:gd name="T67" fmla="*/ 18 h 27"/>
                <a:gd name="T68" fmla="*/ 8 w 27"/>
                <a:gd name="T69" fmla="*/ 12 h 27"/>
                <a:gd name="T70" fmla="*/ 15 w 27"/>
                <a:gd name="T71" fmla="*/ 9 h 27"/>
                <a:gd name="T72" fmla="*/ 18 w 27"/>
                <a:gd name="T73" fmla="*/ 16 h 27"/>
                <a:gd name="T74" fmla="*/ 11 w 27"/>
                <a:gd name="T75"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 h="27">
                  <a:moveTo>
                    <a:pt x="25" y="20"/>
                  </a:moveTo>
                  <a:cubicBezTo>
                    <a:pt x="27" y="17"/>
                    <a:pt x="27" y="17"/>
                    <a:pt x="27" y="17"/>
                  </a:cubicBezTo>
                  <a:cubicBezTo>
                    <a:pt x="23" y="15"/>
                    <a:pt x="23" y="15"/>
                    <a:pt x="23" y="15"/>
                  </a:cubicBezTo>
                  <a:cubicBezTo>
                    <a:pt x="23" y="14"/>
                    <a:pt x="23" y="13"/>
                    <a:pt x="23" y="12"/>
                  </a:cubicBezTo>
                  <a:cubicBezTo>
                    <a:pt x="26" y="10"/>
                    <a:pt x="26" y="10"/>
                    <a:pt x="26" y="10"/>
                  </a:cubicBezTo>
                  <a:cubicBezTo>
                    <a:pt x="25" y="7"/>
                    <a:pt x="25" y="7"/>
                    <a:pt x="25" y="7"/>
                  </a:cubicBezTo>
                  <a:cubicBezTo>
                    <a:pt x="21" y="7"/>
                    <a:pt x="21" y="7"/>
                    <a:pt x="21" y="7"/>
                  </a:cubicBezTo>
                  <a:cubicBezTo>
                    <a:pt x="21" y="6"/>
                    <a:pt x="20" y="6"/>
                    <a:pt x="19" y="5"/>
                  </a:cubicBezTo>
                  <a:cubicBezTo>
                    <a:pt x="20" y="1"/>
                    <a:pt x="20" y="1"/>
                    <a:pt x="20" y="1"/>
                  </a:cubicBezTo>
                  <a:cubicBezTo>
                    <a:pt x="17" y="0"/>
                    <a:pt x="17" y="0"/>
                    <a:pt x="17" y="0"/>
                  </a:cubicBezTo>
                  <a:cubicBezTo>
                    <a:pt x="14" y="3"/>
                    <a:pt x="14" y="3"/>
                    <a:pt x="14" y="3"/>
                  </a:cubicBezTo>
                  <a:cubicBezTo>
                    <a:pt x="13" y="3"/>
                    <a:pt x="13" y="3"/>
                    <a:pt x="12" y="3"/>
                  </a:cubicBezTo>
                  <a:cubicBezTo>
                    <a:pt x="9" y="0"/>
                    <a:pt x="9" y="0"/>
                    <a:pt x="9" y="0"/>
                  </a:cubicBezTo>
                  <a:cubicBezTo>
                    <a:pt x="6" y="1"/>
                    <a:pt x="6" y="1"/>
                    <a:pt x="6" y="1"/>
                  </a:cubicBezTo>
                  <a:cubicBezTo>
                    <a:pt x="7" y="5"/>
                    <a:pt x="7" y="5"/>
                    <a:pt x="7" y="5"/>
                  </a:cubicBezTo>
                  <a:cubicBezTo>
                    <a:pt x="6" y="6"/>
                    <a:pt x="5" y="6"/>
                    <a:pt x="5" y="7"/>
                  </a:cubicBezTo>
                  <a:cubicBezTo>
                    <a:pt x="1" y="7"/>
                    <a:pt x="1" y="7"/>
                    <a:pt x="1" y="7"/>
                  </a:cubicBezTo>
                  <a:cubicBezTo>
                    <a:pt x="0" y="10"/>
                    <a:pt x="0" y="10"/>
                    <a:pt x="0" y="10"/>
                  </a:cubicBezTo>
                  <a:cubicBezTo>
                    <a:pt x="3" y="12"/>
                    <a:pt x="3" y="12"/>
                    <a:pt x="3" y="12"/>
                  </a:cubicBezTo>
                  <a:cubicBezTo>
                    <a:pt x="3" y="13"/>
                    <a:pt x="3" y="14"/>
                    <a:pt x="3" y="15"/>
                  </a:cubicBezTo>
                  <a:cubicBezTo>
                    <a:pt x="0" y="17"/>
                    <a:pt x="0" y="17"/>
                    <a:pt x="0" y="17"/>
                  </a:cubicBezTo>
                  <a:cubicBezTo>
                    <a:pt x="1" y="21"/>
                    <a:pt x="1" y="21"/>
                    <a:pt x="1" y="21"/>
                  </a:cubicBezTo>
                  <a:cubicBezTo>
                    <a:pt x="5" y="20"/>
                    <a:pt x="5" y="20"/>
                    <a:pt x="5" y="20"/>
                  </a:cubicBezTo>
                  <a:cubicBezTo>
                    <a:pt x="5" y="21"/>
                    <a:pt x="6" y="21"/>
                    <a:pt x="7" y="22"/>
                  </a:cubicBezTo>
                  <a:cubicBezTo>
                    <a:pt x="6" y="26"/>
                    <a:pt x="6" y="26"/>
                    <a:pt x="6" y="26"/>
                  </a:cubicBezTo>
                  <a:cubicBezTo>
                    <a:pt x="9" y="27"/>
                    <a:pt x="9" y="27"/>
                    <a:pt x="9" y="27"/>
                  </a:cubicBezTo>
                  <a:cubicBezTo>
                    <a:pt x="12" y="24"/>
                    <a:pt x="12" y="24"/>
                    <a:pt x="12" y="24"/>
                  </a:cubicBezTo>
                  <a:cubicBezTo>
                    <a:pt x="13" y="24"/>
                    <a:pt x="13" y="24"/>
                    <a:pt x="14" y="24"/>
                  </a:cubicBezTo>
                  <a:cubicBezTo>
                    <a:pt x="17" y="27"/>
                    <a:pt x="17" y="27"/>
                    <a:pt x="17" y="27"/>
                  </a:cubicBezTo>
                  <a:cubicBezTo>
                    <a:pt x="20" y="26"/>
                    <a:pt x="20" y="26"/>
                    <a:pt x="20" y="26"/>
                  </a:cubicBezTo>
                  <a:cubicBezTo>
                    <a:pt x="20" y="22"/>
                    <a:pt x="20" y="22"/>
                    <a:pt x="20" y="22"/>
                  </a:cubicBezTo>
                  <a:cubicBezTo>
                    <a:pt x="20" y="21"/>
                    <a:pt x="21" y="21"/>
                    <a:pt x="21" y="20"/>
                  </a:cubicBezTo>
                  <a:lnTo>
                    <a:pt x="25" y="20"/>
                  </a:lnTo>
                  <a:close/>
                  <a:moveTo>
                    <a:pt x="11" y="18"/>
                  </a:moveTo>
                  <a:cubicBezTo>
                    <a:pt x="8" y="17"/>
                    <a:pt x="7" y="14"/>
                    <a:pt x="8" y="12"/>
                  </a:cubicBezTo>
                  <a:cubicBezTo>
                    <a:pt x="9" y="9"/>
                    <a:pt x="12" y="8"/>
                    <a:pt x="15" y="9"/>
                  </a:cubicBezTo>
                  <a:cubicBezTo>
                    <a:pt x="18" y="10"/>
                    <a:pt x="19" y="13"/>
                    <a:pt x="18" y="16"/>
                  </a:cubicBezTo>
                  <a:cubicBezTo>
                    <a:pt x="17" y="18"/>
                    <a:pt x="14" y="19"/>
                    <a:pt x="11" y="1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Freeform 18"/>
            <p:cNvSpPr>
              <a:spLocks noEditPoints="1"/>
            </p:cNvSpPr>
            <p:nvPr>
              <p:custDataLst>
                <p:tags r:id="rId16"/>
              </p:custDataLst>
            </p:nvPr>
          </p:nvSpPr>
          <p:spPr bwMode="auto">
            <a:xfrm>
              <a:off x="5503" y="7022"/>
              <a:ext cx="181" cy="181"/>
            </a:xfrm>
            <a:custGeom>
              <a:avLst/>
              <a:gdLst>
                <a:gd name="T0" fmla="*/ 26 w 27"/>
                <a:gd name="T1" fmla="*/ 21 h 27"/>
                <a:gd name="T2" fmla="*/ 27 w 27"/>
                <a:gd name="T3" fmla="*/ 18 h 27"/>
                <a:gd name="T4" fmla="*/ 24 w 27"/>
                <a:gd name="T5" fmla="*/ 15 h 27"/>
                <a:gd name="T6" fmla="*/ 24 w 27"/>
                <a:gd name="T7" fmla="*/ 13 h 27"/>
                <a:gd name="T8" fmla="*/ 27 w 27"/>
                <a:gd name="T9" fmla="*/ 10 h 27"/>
                <a:gd name="T10" fmla="*/ 26 w 27"/>
                <a:gd name="T11" fmla="*/ 7 h 27"/>
                <a:gd name="T12" fmla="*/ 22 w 27"/>
                <a:gd name="T13" fmla="*/ 7 h 27"/>
                <a:gd name="T14" fmla="*/ 20 w 27"/>
                <a:gd name="T15" fmla="*/ 6 h 27"/>
                <a:gd name="T16" fmla="*/ 21 w 27"/>
                <a:gd name="T17" fmla="*/ 2 h 27"/>
                <a:gd name="T18" fmla="*/ 17 w 27"/>
                <a:gd name="T19" fmla="*/ 0 h 27"/>
                <a:gd name="T20" fmla="*/ 15 w 27"/>
                <a:gd name="T21" fmla="*/ 4 h 27"/>
                <a:gd name="T22" fmla="*/ 12 w 27"/>
                <a:gd name="T23" fmla="*/ 4 h 27"/>
                <a:gd name="T24" fmla="*/ 10 w 27"/>
                <a:gd name="T25" fmla="*/ 0 h 27"/>
                <a:gd name="T26" fmla="*/ 7 w 27"/>
                <a:gd name="T27" fmla="*/ 2 h 27"/>
                <a:gd name="T28" fmla="*/ 7 w 27"/>
                <a:gd name="T29" fmla="*/ 6 h 27"/>
                <a:gd name="T30" fmla="*/ 5 w 27"/>
                <a:gd name="T31" fmla="*/ 7 h 27"/>
                <a:gd name="T32" fmla="*/ 2 w 27"/>
                <a:gd name="T33" fmla="*/ 7 h 27"/>
                <a:gd name="T34" fmla="*/ 0 w 27"/>
                <a:gd name="T35" fmla="*/ 10 h 27"/>
                <a:gd name="T36" fmla="*/ 3 w 27"/>
                <a:gd name="T37" fmla="*/ 13 h 27"/>
                <a:gd name="T38" fmla="*/ 3 w 27"/>
                <a:gd name="T39" fmla="*/ 15 h 27"/>
                <a:gd name="T40" fmla="*/ 0 w 27"/>
                <a:gd name="T41" fmla="*/ 18 h 27"/>
                <a:gd name="T42" fmla="*/ 2 w 27"/>
                <a:gd name="T43" fmla="*/ 21 h 27"/>
                <a:gd name="T44" fmla="*/ 6 w 27"/>
                <a:gd name="T45" fmla="*/ 20 h 27"/>
                <a:gd name="T46" fmla="*/ 7 w 27"/>
                <a:gd name="T47" fmla="*/ 22 h 27"/>
                <a:gd name="T48" fmla="*/ 7 w 27"/>
                <a:gd name="T49" fmla="*/ 26 h 27"/>
                <a:gd name="T50" fmla="*/ 10 w 27"/>
                <a:gd name="T51" fmla="*/ 27 h 27"/>
                <a:gd name="T52" fmla="*/ 12 w 27"/>
                <a:gd name="T53" fmla="*/ 24 h 27"/>
                <a:gd name="T54" fmla="*/ 15 w 27"/>
                <a:gd name="T55" fmla="*/ 24 h 27"/>
                <a:gd name="T56" fmla="*/ 17 w 27"/>
                <a:gd name="T57" fmla="*/ 27 h 27"/>
                <a:gd name="T58" fmla="*/ 21 w 27"/>
                <a:gd name="T59" fmla="*/ 26 h 27"/>
                <a:gd name="T60" fmla="*/ 20 w 27"/>
                <a:gd name="T61" fmla="*/ 22 h 27"/>
                <a:gd name="T62" fmla="*/ 22 w 27"/>
                <a:gd name="T63" fmla="*/ 20 h 27"/>
                <a:gd name="T64" fmla="*/ 26 w 27"/>
                <a:gd name="T65" fmla="*/ 21 h 27"/>
                <a:gd name="T66" fmla="*/ 12 w 27"/>
                <a:gd name="T67" fmla="*/ 19 h 27"/>
                <a:gd name="T68" fmla="*/ 9 w 27"/>
                <a:gd name="T69" fmla="*/ 12 h 27"/>
                <a:gd name="T70" fmla="*/ 16 w 27"/>
                <a:gd name="T71" fmla="*/ 9 h 27"/>
                <a:gd name="T72" fmla="*/ 18 w 27"/>
                <a:gd name="T73" fmla="*/ 16 h 27"/>
                <a:gd name="T74" fmla="*/ 12 w 27"/>
                <a:gd name="T75"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 h="27">
                  <a:moveTo>
                    <a:pt x="26" y="21"/>
                  </a:moveTo>
                  <a:cubicBezTo>
                    <a:pt x="27" y="18"/>
                    <a:pt x="27" y="18"/>
                    <a:pt x="27" y="18"/>
                  </a:cubicBezTo>
                  <a:cubicBezTo>
                    <a:pt x="24" y="15"/>
                    <a:pt x="24" y="15"/>
                    <a:pt x="24" y="15"/>
                  </a:cubicBezTo>
                  <a:cubicBezTo>
                    <a:pt x="24" y="14"/>
                    <a:pt x="24" y="13"/>
                    <a:pt x="24" y="13"/>
                  </a:cubicBezTo>
                  <a:cubicBezTo>
                    <a:pt x="27" y="10"/>
                    <a:pt x="27" y="10"/>
                    <a:pt x="27" y="10"/>
                  </a:cubicBezTo>
                  <a:cubicBezTo>
                    <a:pt x="26" y="7"/>
                    <a:pt x="26" y="7"/>
                    <a:pt x="26" y="7"/>
                  </a:cubicBezTo>
                  <a:cubicBezTo>
                    <a:pt x="22" y="7"/>
                    <a:pt x="22" y="7"/>
                    <a:pt x="22" y="7"/>
                  </a:cubicBezTo>
                  <a:cubicBezTo>
                    <a:pt x="21" y="7"/>
                    <a:pt x="21" y="6"/>
                    <a:pt x="20" y="6"/>
                  </a:cubicBezTo>
                  <a:cubicBezTo>
                    <a:pt x="21" y="2"/>
                    <a:pt x="21" y="2"/>
                    <a:pt x="21" y="2"/>
                  </a:cubicBezTo>
                  <a:cubicBezTo>
                    <a:pt x="17" y="0"/>
                    <a:pt x="17" y="0"/>
                    <a:pt x="17" y="0"/>
                  </a:cubicBezTo>
                  <a:cubicBezTo>
                    <a:pt x="15" y="4"/>
                    <a:pt x="15" y="4"/>
                    <a:pt x="15" y="4"/>
                  </a:cubicBezTo>
                  <a:cubicBezTo>
                    <a:pt x="14" y="3"/>
                    <a:pt x="13" y="3"/>
                    <a:pt x="12" y="4"/>
                  </a:cubicBezTo>
                  <a:cubicBezTo>
                    <a:pt x="10" y="0"/>
                    <a:pt x="10" y="0"/>
                    <a:pt x="10" y="0"/>
                  </a:cubicBezTo>
                  <a:cubicBezTo>
                    <a:pt x="7" y="2"/>
                    <a:pt x="7" y="2"/>
                    <a:pt x="7" y="2"/>
                  </a:cubicBezTo>
                  <a:cubicBezTo>
                    <a:pt x="7" y="6"/>
                    <a:pt x="7" y="6"/>
                    <a:pt x="7" y="6"/>
                  </a:cubicBezTo>
                  <a:cubicBezTo>
                    <a:pt x="7" y="6"/>
                    <a:pt x="6" y="7"/>
                    <a:pt x="5" y="7"/>
                  </a:cubicBezTo>
                  <a:cubicBezTo>
                    <a:pt x="2" y="7"/>
                    <a:pt x="2" y="7"/>
                    <a:pt x="2" y="7"/>
                  </a:cubicBezTo>
                  <a:cubicBezTo>
                    <a:pt x="0" y="10"/>
                    <a:pt x="0" y="10"/>
                    <a:pt x="0" y="10"/>
                  </a:cubicBezTo>
                  <a:cubicBezTo>
                    <a:pt x="3" y="13"/>
                    <a:pt x="3" y="13"/>
                    <a:pt x="3" y="13"/>
                  </a:cubicBezTo>
                  <a:cubicBezTo>
                    <a:pt x="3" y="14"/>
                    <a:pt x="3" y="14"/>
                    <a:pt x="3" y="15"/>
                  </a:cubicBezTo>
                  <a:cubicBezTo>
                    <a:pt x="0" y="18"/>
                    <a:pt x="0" y="18"/>
                    <a:pt x="0" y="18"/>
                  </a:cubicBezTo>
                  <a:cubicBezTo>
                    <a:pt x="2" y="21"/>
                    <a:pt x="2" y="21"/>
                    <a:pt x="2" y="21"/>
                  </a:cubicBezTo>
                  <a:cubicBezTo>
                    <a:pt x="6" y="20"/>
                    <a:pt x="6" y="20"/>
                    <a:pt x="6" y="20"/>
                  </a:cubicBezTo>
                  <a:cubicBezTo>
                    <a:pt x="6" y="21"/>
                    <a:pt x="7" y="22"/>
                    <a:pt x="7" y="22"/>
                  </a:cubicBezTo>
                  <a:cubicBezTo>
                    <a:pt x="7" y="26"/>
                    <a:pt x="7" y="26"/>
                    <a:pt x="7" y="26"/>
                  </a:cubicBezTo>
                  <a:cubicBezTo>
                    <a:pt x="10" y="27"/>
                    <a:pt x="10" y="27"/>
                    <a:pt x="10" y="27"/>
                  </a:cubicBezTo>
                  <a:cubicBezTo>
                    <a:pt x="12" y="24"/>
                    <a:pt x="12" y="24"/>
                    <a:pt x="12" y="24"/>
                  </a:cubicBezTo>
                  <a:cubicBezTo>
                    <a:pt x="13" y="24"/>
                    <a:pt x="14" y="24"/>
                    <a:pt x="15" y="24"/>
                  </a:cubicBezTo>
                  <a:cubicBezTo>
                    <a:pt x="17" y="27"/>
                    <a:pt x="17" y="27"/>
                    <a:pt x="17" y="27"/>
                  </a:cubicBezTo>
                  <a:cubicBezTo>
                    <a:pt x="21" y="26"/>
                    <a:pt x="21" y="26"/>
                    <a:pt x="21" y="26"/>
                  </a:cubicBezTo>
                  <a:cubicBezTo>
                    <a:pt x="20" y="22"/>
                    <a:pt x="20" y="22"/>
                    <a:pt x="20" y="22"/>
                  </a:cubicBezTo>
                  <a:cubicBezTo>
                    <a:pt x="21" y="22"/>
                    <a:pt x="21" y="21"/>
                    <a:pt x="22" y="20"/>
                  </a:cubicBezTo>
                  <a:lnTo>
                    <a:pt x="26" y="21"/>
                  </a:lnTo>
                  <a:close/>
                  <a:moveTo>
                    <a:pt x="12" y="19"/>
                  </a:moveTo>
                  <a:cubicBezTo>
                    <a:pt x="9" y="18"/>
                    <a:pt x="8" y="15"/>
                    <a:pt x="9" y="12"/>
                  </a:cubicBezTo>
                  <a:cubicBezTo>
                    <a:pt x="10" y="9"/>
                    <a:pt x="13" y="8"/>
                    <a:pt x="16" y="9"/>
                  </a:cubicBezTo>
                  <a:cubicBezTo>
                    <a:pt x="18" y="10"/>
                    <a:pt x="20" y="13"/>
                    <a:pt x="18" y="16"/>
                  </a:cubicBezTo>
                  <a:cubicBezTo>
                    <a:pt x="17" y="18"/>
                    <a:pt x="14" y="20"/>
                    <a:pt x="12" y="1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Rectangle 19"/>
            <p:cNvSpPr>
              <a:spLocks noChangeArrowheads="1"/>
            </p:cNvSpPr>
            <p:nvPr>
              <p:custDataLst>
                <p:tags r:id="rId17"/>
              </p:custDataLst>
            </p:nvPr>
          </p:nvSpPr>
          <p:spPr bwMode="auto">
            <a:xfrm>
              <a:off x="12916" y="7063"/>
              <a:ext cx="95"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 name="Rectangle 20"/>
            <p:cNvSpPr>
              <a:spLocks noChangeArrowheads="1"/>
            </p:cNvSpPr>
            <p:nvPr>
              <p:custDataLst>
                <p:tags r:id="rId18"/>
              </p:custDataLst>
            </p:nvPr>
          </p:nvSpPr>
          <p:spPr bwMode="auto">
            <a:xfrm>
              <a:off x="13076" y="6896"/>
              <a:ext cx="95" cy="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 name="Rectangle 21"/>
            <p:cNvSpPr>
              <a:spLocks noChangeArrowheads="1"/>
            </p:cNvSpPr>
            <p:nvPr>
              <p:custDataLst>
                <p:tags r:id="rId19"/>
              </p:custDataLst>
            </p:nvPr>
          </p:nvSpPr>
          <p:spPr bwMode="auto">
            <a:xfrm>
              <a:off x="13236" y="6996"/>
              <a:ext cx="102" cy="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5" name="Rectangle 22"/>
            <p:cNvSpPr>
              <a:spLocks noChangeArrowheads="1"/>
            </p:cNvSpPr>
            <p:nvPr>
              <p:custDataLst>
                <p:tags r:id="rId20"/>
              </p:custDataLst>
            </p:nvPr>
          </p:nvSpPr>
          <p:spPr bwMode="auto">
            <a:xfrm>
              <a:off x="13399" y="6840"/>
              <a:ext cx="100"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 name="Freeform 5"/>
            <p:cNvSpPr>
              <a:spLocks noEditPoints="1"/>
            </p:cNvSpPr>
            <p:nvPr>
              <p:custDataLst>
                <p:tags r:id="rId21"/>
              </p:custDataLst>
            </p:nvPr>
          </p:nvSpPr>
          <p:spPr bwMode="auto">
            <a:xfrm>
              <a:off x="5823" y="3598"/>
              <a:ext cx="153" cy="155"/>
            </a:xfrm>
            <a:custGeom>
              <a:avLst/>
              <a:gdLst>
                <a:gd name="T0" fmla="*/ 12 w 23"/>
                <a:gd name="T1" fmla="*/ 23 h 23"/>
                <a:gd name="T2" fmla="*/ 0 w 23"/>
                <a:gd name="T3" fmla="*/ 11 h 23"/>
                <a:gd name="T4" fmla="*/ 12 w 23"/>
                <a:gd name="T5" fmla="*/ 0 h 23"/>
                <a:gd name="T6" fmla="*/ 23 w 23"/>
                <a:gd name="T7" fmla="*/ 11 h 23"/>
                <a:gd name="T8" fmla="*/ 12 w 23"/>
                <a:gd name="T9" fmla="*/ 23 h 23"/>
                <a:gd name="T10" fmla="*/ 12 w 23"/>
                <a:gd name="T11" fmla="*/ 8 h 23"/>
                <a:gd name="T12" fmla="*/ 8 w 23"/>
                <a:gd name="T13" fmla="*/ 11 h 23"/>
                <a:gd name="T14" fmla="*/ 12 w 23"/>
                <a:gd name="T15" fmla="*/ 15 h 23"/>
                <a:gd name="T16" fmla="*/ 15 w 23"/>
                <a:gd name="T17" fmla="*/ 11 h 23"/>
                <a:gd name="T18" fmla="*/ 12 w 23"/>
                <a:gd name="T1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3">
                  <a:moveTo>
                    <a:pt x="12" y="23"/>
                  </a:moveTo>
                  <a:cubicBezTo>
                    <a:pt x="5" y="23"/>
                    <a:pt x="0" y="18"/>
                    <a:pt x="0" y="11"/>
                  </a:cubicBezTo>
                  <a:cubicBezTo>
                    <a:pt x="0" y="5"/>
                    <a:pt x="5" y="0"/>
                    <a:pt x="12" y="0"/>
                  </a:cubicBezTo>
                  <a:cubicBezTo>
                    <a:pt x="18" y="0"/>
                    <a:pt x="23" y="5"/>
                    <a:pt x="23" y="11"/>
                  </a:cubicBezTo>
                  <a:cubicBezTo>
                    <a:pt x="23" y="18"/>
                    <a:pt x="18" y="23"/>
                    <a:pt x="12" y="23"/>
                  </a:cubicBezTo>
                  <a:close/>
                  <a:moveTo>
                    <a:pt x="12" y="8"/>
                  </a:moveTo>
                  <a:cubicBezTo>
                    <a:pt x="10" y="8"/>
                    <a:pt x="8" y="9"/>
                    <a:pt x="8" y="11"/>
                  </a:cubicBezTo>
                  <a:cubicBezTo>
                    <a:pt x="8" y="13"/>
                    <a:pt x="10" y="15"/>
                    <a:pt x="12" y="15"/>
                  </a:cubicBezTo>
                  <a:cubicBezTo>
                    <a:pt x="14" y="15"/>
                    <a:pt x="15" y="13"/>
                    <a:pt x="15" y="11"/>
                  </a:cubicBezTo>
                  <a:cubicBezTo>
                    <a:pt x="15" y="9"/>
                    <a:pt x="14" y="8"/>
                    <a:pt x="1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8" name="文本框 7"/>
          <p:cNvSpPr txBox="1"/>
          <p:nvPr>
            <p:custDataLst>
              <p:tags r:id="rId22"/>
            </p:custDataLst>
          </p:nvPr>
        </p:nvSpPr>
        <p:spPr>
          <a:xfrm>
            <a:off x="2451735" y="1548765"/>
            <a:ext cx="5883275" cy="1291590"/>
          </a:xfrm>
          <a:prstGeom prst="rect">
            <a:avLst/>
          </a:prstGeom>
          <a:noFill/>
        </p:spPr>
        <p:txBody>
          <a:bodyPr wrap="square" rtlCol="0">
            <a:spAutoFit/>
          </a:bodyPr>
          <a:lstStyle/>
          <a:p>
            <a:pPr>
              <a:lnSpc>
                <a:spcPct val="130000"/>
              </a:lnSpc>
              <a:spcBef>
                <a:spcPts val="0"/>
              </a:spcBef>
              <a:spcAft>
                <a:spcPts val="0"/>
              </a:spcAft>
            </a:pPr>
            <a:r>
              <a:rPr sz="2000">
                <a:latin typeface="楷体" panose="02010609060101010101" charset="-122"/>
                <a:ea typeface="楷体" panose="02010609060101010101" charset="-122"/>
                <a:cs typeface="楷体" panose="02010609060101010101" charset="-122"/>
              </a:rPr>
              <a:t>1.了解标识设计的应用。</a:t>
            </a:r>
            <a:endParaRPr sz="2000">
              <a:latin typeface="楷体" panose="02010609060101010101" charset="-122"/>
              <a:ea typeface="楷体" panose="02010609060101010101" charset="-122"/>
              <a:cs typeface="楷体" panose="02010609060101010101" charset="-122"/>
            </a:endParaRPr>
          </a:p>
          <a:p>
            <a:pPr>
              <a:lnSpc>
                <a:spcPct val="130000"/>
              </a:lnSpc>
              <a:spcBef>
                <a:spcPts val="0"/>
              </a:spcBef>
              <a:spcAft>
                <a:spcPts val="0"/>
              </a:spcAft>
            </a:pPr>
            <a:r>
              <a:rPr sz="2000">
                <a:latin typeface="楷体" panose="02010609060101010101" charset="-122"/>
                <a:ea typeface="楷体" panose="02010609060101010101" charset="-122"/>
                <a:cs typeface="楷体" panose="02010609060101010101" charset="-122"/>
              </a:rPr>
              <a:t>2.了解标识设计的环节与要素。</a:t>
            </a:r>
            <a:endParaRPr sz="2000">
              <a:latin typeface="楷体" panose="02010609060101010101" charset="-122"/>
              <a:ea typeface="楷体" panose="02010609060101010101" charset="-122"/>
              <a:cs typeface="楷体" panose="02010609060101010101" charset="-122"/>
            </a:endParaRPr>
          </a:p>
          <a:p>
            <a:pPr>
              <a:lnSpc>
                <a:spcPct val="130000"/>
              </a:lnSpc>
              <a:spcBef>
                <a:spcPts val="0"/>
              </a:spcBef>
              <a:spcAft>
                <a:spcPts val="0"/>
              </a:spcAft>
            </a:pPr>
            <a:r>
              <a:rPr sz="2000">
                <a:latin typeface="楷体" panose="02010609060101010101" charset="-122"/>
                <a:ea typeface="楷体" panose="02010609060101010101" charset="-122"/>
                <a:cs typeface="楷体" panose="02010609060101010101" charset="-122"/>
              </a:rPr>
              <a:t>3.尝试为自己的班级设计班徽。</a:t>
            </a:r>
            <a:endParaRPr sz="2000">
              <a:latin typeface="楷体" panose="02010609060101010101" charset="-122"/>
              <a:ea typeface="楷体" panose="02010609060101010101" charset="-122"/>
              <a:cs typeface="楷体" panose="02010609060101010101" charset="-122"/>
            </a:endParaRPr>
          </a:p>
        </p:txBody>
      </p:sp>
      <p:sp>
        <p:nvSpPr>
          <p:cNvPr id="9" name="文本框 8" descr="7b0a2020202022776f7264617274223a20227b5c2269645c223a32353030323237362c5c227469645c223a31333631327d220a7d0a"/>
          <p:cNvSpPr txBox="1"/>
          <p:nvPr>
            <p:custDataLst>
              <p:tags r:id="rId23"/>
            </p:custDataLst>
          </p:nvPr>
        </p:nvSpPr>
        <p:spPr>
          <a:xfrm>
            <a:off x="1273810" y="1231900"/>
            <a:ext cx="721995" cy="1967865"/>
          </a:xfrm>
          <a:prstGeom prst="rect">
            <a:avLst/>
          </a:prstGeom>
          <a:noFill/>
          <a:ln>
            <a:noFill/>
          </a:ln>
        </p:spPr>
        <p:txBody>
          <a:bodyPr vert="eaVert" wrap="square" rtlCol="0" anchor="t">
            <a:noAutofit/>
            <a:scene3d>
              <a:camera prst="orthographicFront"/>
              <a:lightRig rig="threePt" dir="t"/>
            </a:scene3d>
          </a:bodyPr>
          <a:lstStyle/>
          <a:p>
            <a:pPr algn="l">
              <a:buClrTx/>
              <a:buSzTx/>
              <a:buNone/>
            </a:pPr>
            <a:r>
              <a:rPr lang="zh-CN" altLang="zh-CN" sz="3600">
                <a:ln w="13462">
                  <a:solidFill>
                    <a:schemeClr val="bg1"/>
                  </a:solidFill>
                  <a:prstDash val="solid"/>
                </a:ln>
                <a:solidFill>
                  <a:srgbClr val="4C37AC"/>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rPr>
              <a:t>学习提示</a:t>
            </a:r>
            <a:endParaRPr lang="zh-CN" altLang="zh-CN" sz="3600">
              <a:ln w="13462">
                <a:solidFill>
                  <a:schemeClr val="bg1"/>
                </a:solidFill>
                <a:prstDash val="solid"/>
              </a:ln>
              <a:solidFill>
                <a:srgbClr val="4C37AC"/>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endParaRPr>
          </a:p>
        </p:txBody>
      </p:sp>
    </p:spTree>
  </p:cSld>
  <p:clrMapOvr>
    <a:masterClrMapping/>
  </p:clrMapOvr>
  <p:transition spd="med">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 name="图片 4"/>
          <p:cNvPicPr>
            <a:picLocks noChangeAspect="1"/>
          </p:cNvPicPr>
          <p:nvPr>
            <p:custDataLst>
              <p:tags r:id="rId2"/>
            </p:custDataLst>
          </p:nvPr>
        </p:nvPicPr>
        <p:blipFill>
          <a:blip r:embed="rId3"/>
          <a:stretch>
            <a:fillRect/>
          </a:stretch>
        </p:blipFill>
        <p:spPr>
          <a:xfrm>
            <a:off x="1339215" y="891540"/>
            <a:ext cx="4051300" cy="4745990"/>
          </a:xfrm>
          <a:prstGeom prst="rect">
            <a:avLst/>
          </a:prstGeom>
        </p:spPr>
      </p:pic>
      <p:sp>
        <p:nvSpPr>
          <p:cNvPr id="8" name="文本框 7"/>
          <p:cNvSpPr txBox="1"/>
          <p:nvPr>
            <p:custDataLst>
              <p:tags r:id="rId4"/>
            </p:custDataLst>
          </p:nvPr>
        </p:nvSpPr>
        <p:spPr>
          <a:xfrm>
            <a:off x="6247130" y="2823210"/>
            <a:ext cx="3752850" cy="1210945"/>
          </a:xfrm>
          <a:prstGeom prst="rect">
            <a:avLst/>
          </a:prstGeom>
          <a:noFill/>
        </p:spPr>
        <p:txBody>
          <a:bodyPr wrap="square" rtlCol="0">
            <a:spAutoFit/>
          </a:bodyPr>
          <a:lstStyle/>
          <a:p>
            <a:pPr>
              <a:lnSpc>
                <a:spcPct val="130000"/>
              </a:lnSpc>
              <a:spcBef>
                <a:spcPts val="0"/>
              </a:spcBef>
              <a:spcAft>
                <a:spcPts val="0"/>
              </a:spcAft>
            </a:pPr>
            <a:r>
              <a:rPr lang="zh-CN" sz="2800">
                <a:latin typeface="楷体" panose="02010609060101010101" charset="-122"/>
                <a:ea typeface="楷体" panose="02010609060101010101" charset="-122"/>
                <a:cs typeface="楷体" panose="02010609060101010101" charset="-122"/>
              </a:rPr>
              <a:t>请仔细欣赏左边的图形，</a:t>
            </a:r>
            <a:endParaRPr lang="zh-CN" sz="2800">
              <a:latin typeface="楷体" panose="02010609060101010101" charset="-122"/>
              <a:ea typeface="楷体" panose="02010609060101010101" charset="-122"/>
              <a:cs typeface="楷体" panose="02010609060101010101" charset="-122"/>
            </a:endParaRPr>
          </a:p>
          <a:p>
            <a:pPr>
              <a:lnSpc>
                <a:spcPct val="130000"/>
              </a:lnSpc>
              <a:spcBef>
                <a:spcPts val="0"/>
              </a:spcBef>
              <a:spcAft>
                <a:spcPts val="0"/>
              </a:spcAft>
            </a:pPr>
            <a:r>
              <a:rPr lang="zh-CN" sz="2800">
                <a:latin typeface="楷体" panose="02010609060101010101" charset="-122"/>
                <a:ea typeface="楷体" panose="02010609060101010101" charset="-122"/>
                <a:cs typeface="楷体" panose="02010609060101010101" charset="-122"/>
              </a:rPr>
              <a:t>说说它的寓意是什么。</a:t>
            </a:r>
            <a:endParaRPr lang="zh-CN" sz="2800">
              <a:latin typeface="楷体" panose="02010609060101010101" charset="-122"/>
              <a:ea typeface="楷体" panose="02010609060101010101" charset="-122"/>
              <a:cs typeface="楷体" panose="02010609060101010101" charset="-122"/>
            </a:endParaRPr>
          </a:p>
        </p:txBody>
      </p:sp>
      <p:cxnSp>
        <p:nvCxnSpPr>
          <p:cNvPr id="6" name="肘形连接符 5"/>
          <p:cNvCxnSpPr/>
          <p:nvPr/>
        </p:nvCxnSpPr>
        <p:spPr>
          <a:xfrm flipV="1">
            <a:off x="6158865" y="2821940"/>
            <a:ext cx="4050030" cy="1284605"/>
          </a:xfrm>
          <a:prstGeom prst="bentConnector3">
            <a:avLst>
              <a:gd name="adj1" fmla="val -156"/>
            </a:avLst>
          </a:prstGeom>
          <a:ln w="28575">
            <a:solidFill>
              <a:srgbClr val="24356B"/>
            </a:solidFill>
            <a:prstDash val="sysDot"/>
          </a:ln>
        </p:spPr>
        <p:style>
          <a:lnRef idx="1">
            <a:schemeClr val="accent1"/>
          </a:lnRef>
          <a:fillRef idx="0">
            <a:schemeClr val="accent1"/>
          </a:fillRef>
          <a:effectRef idx="0">
            <a:schemeClr val="accent1"/>
          </a:effectRef>
          <a:fontRef idx="minor">
            <a:schemeClr val="tx1"/>
          </a:fontRef>
        </p:style>
      </p:cxnSp>
      <p:pic>
        <p:nvPicPr>
          <p:cNvPr id="20" name="图片 19" descr="31393935333436303b31393936353335373b95ee53f7"/>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9988550" y="2430780"/>
            <a:ext cx="914400" cy="914400"/>
          </a:xfrm>
          <a:prstGeom prst="rect">
            <a:avLst/>
          </a:prstGeom>
        </p:spPr>
      </p:pic>
    </p:spTree>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线形标注 2(带强调线) 2"/>
          <p:cNvSpPr/>
          <p:nvPr>
            <p:custDataLst>
              <p:tags r:id="rId2"/>
            </p:custDataLst>
          </p:nvPr>
        </p:nvSpPr>
        <p:spPr>
          <a:xfrm>
            <a:off x="6696710" y="1866265"/>
            <a:ext cx="4260850" cy="3124200"/>
          </a:xfrm>
          <a:prstGeom prst="accentCallout2">
            <a:avLst>
              <a:gd name="adj1" fmla="val 101097"/>
              <a:gd name="adj2" fmla="val -3032"/>
              <a:gd name="adj3" fmla="val 100206"/>
              <a:gd name="adj4" fmla="val -19322"/>
              <a:gd name="adj5" fmla="val 101044"/>
              <a:gd name="adj6" fmla="val -67655"/>
            </a:avLst>
          </a:prstGeom>
          <a:solidFill>
            <a:srgbClr val="2532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custDataLst>
              <p:tags r:id="rId3"/>
            </p:custDataLst>
          </p:nvPr>
        </p:nvSpPr>
        <p:spPr>
          <a:xfrm>
            <a:off x="7087235" y="2653030"/>
            <a:ext cx="3506470" cy="1938020"/>
          </a:xfrm>
          <a:prstGeom prst="rect">
            <a:avLst/>
          </a:prstGeom>
          <a:noFill/>
        </p:spPr>
        <p:txBody>
          <a:bodyPr wrap="square" rtlCol="0">
            <a:spAutoFit/>
          </a:bodyPr>
          <a:lstStyle/>
          <a:p>
            <a:pPr algn="l"/>
            <a:r>
              <a:rPr lang="en-US" altLang="zh-CN" sz="2000" dirty="0">
                <a:solidFill>
                  <a:schemeClr val="bg1"/>
                </a:solidFill>
                <a:latin typeface="隶书" panose="02010509060101010101" charset="-122"/>
                <a:ea typeface="隶书" panose="02010509060101010101" charset="-122"/>
                <a:cs typeface="楷体" panose="02010609060101010101" charset="-122"/>
                <a:sym typeface="+mn-lt"/>
              </a:rPr>
              <a:t>  </a:t>
            </a:r>
            <a:r>
              <a:rPr sz="2000" dirty="0">
                <a:solidFill>
                  <a:schemeClr val="bg1"/>
                </a:solidFill>
                <a:latin typeface="隶书" panose="02010509060101010101" charset="-122"/>
                <a:ea typeface="隶书" panose="02010509060101010101" charset="-122"/>
                <a:cs typeface="楷体" panose="02010609060101010101" charset="-122"/>
                <a:sym typeface="+mn-lt"/>
              </a:rPr>
              <a:t>奥运五环由五个奥林匹克环套接组成，有蓝、黑、红、黄、绿五种颜色，象征五大洲的团结以及全世界的运动员以公正、坦率和友好的精神在奥林匹克运动会上相见。</a:t>
            </a:r>
            <a:endParaRPr sz="2000" dirty="0">
              <a:solidFill>
                <a:schemeClr val="bg1"/>
              </a:solidFill>
              <a:latin typeface="隶书" panose="02010509060101010101" charset="-122"/>
              <a:ea typeface="隶书" panose="02010509060101010101" charset="-122"/>
              <a:cs typeface="楷体" panose="02010609060101010101" charset="-122"/>
              <a:sym typeface="+mn-lt"/>
            </a:endParaRPr>
          </a:p>
        </p:txBody>
      </p:sp>
      <p:sp>
        <p:nvSpPr>
          <p:cNvPr id="10" name="文本框 9"/>
          <p:cNvSpPr txBox="1"/>
          <p:nvPr>
            <p:custDataLst>
              <p:tags r:id="rId4"/>
            </p:custDataLst>
          </p:nvPr>
        </p:nvSpPr>
        <p:spPr>
          <a:xfrm>
            <a:off x="7975600" y="2092960"/>
            <a:ext cx="1729740" cy="521970"/>
          </a:xfrm>
          <a:prstGeom prst="rect">
            <a:avLst/>
          </a:prstGeom>
          <a:noFill/>
        </p:spPr>
        <p:txBody>
          <a:bodyPr wrap="square" rtlCol="0" anchor="t">
            <a:spAutoFit/>
          </a:bodyPr>
          <a:lstStyle/>
          <a:p>
            <a:r>
              <a:rPr lang="zh-CN" sz="2800" b="1" dirty="0">
                <a:solidFill>
                  <a:schemeClr val="bg1">
                    <a:lumMod val="95000"/>
                  </a:schemeClr>
                </a:solidFill>
                <a:latin typeface="楷体" panose="02010609060101010101" charset="-122"/>
                <a:ea typeface="楷体" panose="02010609060101010101" charset="-122"/>
                <a:cs typeface="楷体" panose="02010609060101010101" charset="-122"/>
                <a:sym typeface="+mn-lt"/>
              </a:rPr>
              <a:t>奥运五环</a:t>
            </a:r>
            <a:endParaRPr lang="zh-CN" sz="2800" b="1" dirty="0">
              <a:solidFill>
                <a:schemeClr val="bg1">
                  <a:lumMod val="95000"/>
                </a:schemeClr>
              </a:solidFill>
              <a:latin typeface="楷体" panose="02010609060101010101" charset="-122"/>
              <a:ea typeface="楷体" panose="02010609060101010101" charset="-122"/>
              <a:cs typeface="楷体" panose="02010609060101010101" charset="-122"/>
              <a:sym typeface="+mn-lt"/>
            </a:endParaRPr>
          </a:p>
        </p:txBody>
      </p:sp>
      <p:sp>
        <p:nvSpPr>
          <p:cNvPr id="11" name="文本框 10" descr="7b0a2020202022776f7264617274223a20227b5c2269645c223a32353030323237362c5c227469645c223a31333631327d220a7d0a"/>
          <p:cNvSpPr txBox="1"/>
          <p:nvPr>
            <p:custDataLst>
              <p:tags r:id="rId5"/>
            </p:custDataLst>
          </p:nvPr>
        </p:nvSpPr>
        <p:spPr>
          <a:xfrm>
            <a:off x="6563360" y="1203325"/>
            <a:ext cx="2147570" cy="683895"/>
          </a:xfrm>
          <a:prstGeom prst="rect">
            <a:avLst/>
          </a:prstGeom>
          <a:noFill/>
          <a:ln>
            <a:noFill/>
          </a:ln>
        </p:spPr>
        <p:txBody>
          <a:bodyPr wrap="square" rtlCol="0" anchor="t">
            <a:noAutofit/>
            <a:scene3d>
              <a:camera prst="orthographicFront"/>
              <a:lightRig rig="threePt" dir="t"/>
            </a:scene3d>
          </a:bodyPr>
          <a:lstStyle/>
          <a:p>
            <a:pPr algn="l">
              <a:buClrTx/>
              <a:buSzTx/>
              <a:buNone/>
            </a:pPr>
            <a:r>
              <a:rPr lang="zh-CN" sz="3600">
                <a:ln w="13462">
                  <a:solidFill>
                    <a:schemeClr val="bg1"/>
                  </a:solidFill>
                  <a:prstDash val="solid"/>
                </a:ln>
                <a:solidFill>
                  <a:srgbClr val="24336A"/>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rPr>
              <a:t>相关链接</a:t>
            </a:r>
            <a:endParaRPr lang="zh-CN" sz="3600">
              <a:ln w="13462">
                <a:solidFill>
                  <a:schemeClr val="bg1"/>
                </a:solidFill>
                <a:prstDash val="solid"/>
              </a:ln>
              <a:solidFill>
                <a:srgbClr val="24336A"/>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endParaRPr>
          </a:p>
        </p:txBody>
      </p:sp>
      <p:pic>
        <p:nvPicPr>
          <p:cNvPr id="15" name="图片 14"/>
          <p:cNvPicPr>
            <a:picLocks noChangeAspect="1"/>
          </p:cNvPicPr>
          <p:nvPr>
            <p:custDataLst>
              <p:tags r:id="rId6"/>
            </p:custDataLst>
          </p:nvPr>
        </p:nvPicPr>
        <p:blipFill>
          <a:blip r:embed="rId7"/>
          <a:stretch>
            <a:fillRect/>
          </a:stretch>
        </p:blipFill>
        <p:spPr>
          <a:xfrm>
            <a:off x="889635" y="1866265"/>
            <a:ext cx="5482590" cy="2879090"/>
          </a:xfrm>
          <a:prstGeom prst="rect">
            <a:avLst/>
          </a:prstGeom>
        </p:spPr>
      </p:pic>
      <p:pic>
        <p:nvPicPr>
          <p:cNvPr id="16" name="图片 1" descr="templates\docerresourceshop\icons\\32313536313330373b32313536313330323bc9e8bcc6"/>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6046470" y="1307465"/>
            <a:ext cx="461010" cy="461010"/>
          </a:xfrm>
          <a:prstGeom prst="rect">
            <a:avLst/>
          </a:prstGeom>
        </p:spPr>
      </p:pic>
    </p:spTree>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cs typeface="+mn-ea"/>
                <a:sym typeface="+mn-lt"/>
              </a:rPr>
              <a:t> </a:t>
            </a:r>
            <a:endParaRPr lang="en-US" altLang="zh-CN">
              <a:cs typeface="+mn-ea"/>
              <a:sym typeface="+mn-lt"/>
            </a:endParaRPr>
          </a:p>
        </p:txBody>
      </p:sp>
      <p:sp>
        <p:nvSpPr>
          <p:cNvPr id="3" name="文本框 2"/>
          <p:cNvSpPr txBox="1"/>
          <p:nvPr>
            <p:custDataLst>
              <p:tags r:id="rId2"/>
            </p:custDataLst>
          </p:nvPr>
        </p:nvSpPr>
        <p:spPr>
          <a:xfrm>
            <a:off x="637540" y="63881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一、无处不在的图标</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
        <p:nvSpPr>
          <p:cNvPr id="13" name="文本框 12"/>
          <p:cNvSpPr txBox="1"/>
          <p:nvPr>
            <p:custDataLst>
              <p:tags r:id="rId3"/>
            </p:custDataLst>
          </p:nvPr>
        </p:nvSpPr>
        <p:spPr>
          <a:xfrm>
            <a:off x="6518275" y="2627630"/>
            <a:ext cx="3752850" cy="1770380"/>
          </a:xfrm>
          <a:prstGeom prst="rect">
            <a:avLst/>
          </a:prstGeom>
          <a:noFill/>
        </p:spPr>
        <p:txBody>
          <a:bodyPr wrap="square" rtlCol="0">
            <a:spAutoFit/>
          </a:bodyPr>
          <a:lstStyle/>
          <a:p>
            <a:pPr>
              <a:lnSpc>
                <a:spcPct val="130000"/>
              </a:lnSpc>
              <a:spcBef>
                <a:spcPts val="0"/>
              </a:spcBef>
              <a:spcAft>
                <a:spcPts val="0"/>
              </a:spcAft>
            </a:pPr>
            <a:r>
              <a:rPr lang="zh-CN" sz="2800">
                <a:latin typeface="楷体" panose="02010609060101010101" charset="-122"/>
                <a:ea typeface="楷体" panose="02010609060101010101" charset="-122"/>
                <a:cs typeface="楷体" panose="02010609060101010101" charset="-122"/>
              </a:rPr>
              <a:t>说说左边的图标有何特点，与公共场合的各种导视图标相比有何异同？</a:t>
            </a:r>
            <a:endParaRPr lang="zh-CN" sz="2800">
              <a:latin typeface="楷体" panose="02010609060101010101" charset="-122"/>
              <a:ea typeface="楷体" panose="02010609060101010101" charset="-122"/>
              <a:cs typeface="楷体" panose="02010609060101010101" charset="-122"/>
            </a:endParaRPr>
          </a:p>
        </p:txBody>
      </p:sp>
      <p:cxnSp>
        <p:nvCxnSpPr>
          <p:cNvPr id="15" name="肘形连接符 14"/>
          <p:cNvCxnSpPr/>
          <p:nvPr>
            <p:custDataLst>
              <p:tags r:id="rId4"/>
            </p:custDataLst>
          </p:nvPr>
        </p:nvCxnSpPr>
        <p:spPr>
          <a:xfrm flipV="1">
            <a:off x="6373495" y="2666365"/>
            <a:ext cx="4145915" cy="1552575"/>
          </a:xfrm>
          <a:prstGeom prst="bentConnector3">
            <a:avLst>
              <a:gd name="adj1" fmla="val 306"/>
            </a:avLst>
          </a:prstGeom>
          <a:ln w="28575">
            <a:solidFill>
              <a:srgbClr val="24356B"/>
            </a:solidFill>
            <a:prstDash val="sysDot"/>
          </a:ln>
        </p:spPr>
        <p:style>
          <a:lnRef idx="1">
            <a:schemeClr val="accent1"/>
          </a:lnRef>
          <a:fillRef idx="0">
            <a:schemeClr val="accent1"/>
          </a:fillRef>
          <a:effectRef idx="0">
            <a:schemeClr val="accent1"/>
          </a:effectRef>
          <a:fontRef idx="minor">
            <a:schemeClr val="tx1"/>
          </a:fontRef>
        </p:style>
      </p:cxnSp>
      <p:pic>
        <p:nvPicPr>
          <p:cNvPr id="20" name="图片 19" descr="31393935333436303b31393936353335373b95ee53f7"/>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10313035" y="2294890"/>
            <a:ext cx="914400" cy="914400"/>
          </a:xfrm>
          <a:prstGeom prst="rect">
            <a:avLst/>
          </a:prstGeom>
        </p:spPr>
      </p:pic>
      <p:pic>
        <p:nvPicPr>
          <p:cNvPr id="5" name="图片 4"/>
          <p:cNvPicPr>
            <a:picLocks noChangeAspect="1"/>
          </p:cNvPicPr>
          <p:nvPr/>
        </p:nvPicPr>
        <p:blipFill>
          <a:blip r:embed="rId8"/>
          <a:stretch>
            <a:fillRect/>
          </a:stretch>
        </p:blipFill>
        <p:spPr>
          <a:xfrm>
            <a:off x="1678940" y="1493520"/>
            <a:ext cx="3638550" cy="4038600"/>
          </a:xfrm>
          <a:prstGeom prst="rect">
            <a:avLst/>
          </a:prstGeom>
        </p:spPr>
      </p:pic>
    </p:spTree>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templates\picture_hover\&amp;pky240_sjzg_VCG211288550482&amp;"/>
          <p:cNvPicPr>
            <a:picLocks noChangeAspect="1"/>
          </p:cNvPicPr>
          <p:nvPr/>
        </p:nvPicPr>
        <p:blipFill>
          <a:blip r:embed="rId1"/>
          <a:srcRect l="9174" t="6019" r="244" b="4130"/>
          <a:stretch>
            <a:fillRect/>
          </a:stretch>
        </p:blipFill>
        <p:spPr>
          <a:xfrm>
            <a:off x="-127000" y="0"/>
            <a:ext cx="12318365" cy="6859270"/>
          </a:xfrm>
          <a:prstGeom prst="rect">
            <a:avLst/>
          </a:prstGeom>
        </p:spPr>
      </p:pic>
      <p:sp>
        <p:nvSpPr>
          <p:cNvPr id="4" name="矩形 3"/>
          <p:cNvSpPr/>
          <p:nvPr/>
        </p:nvSpPr>
        <p:spPr>
          <a:xfrm>
            <a:off x="288925" y="247650"/>
            <a:ext cx="1140841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线形标注 2(带强调线) 2"/>
          <p:cNvSpPr/>
          <p:nvPr>
            <p:custDataLst>
              <p:tags r:id="rId2"/>
            </p:custDataLst>
          </p:nvPr>
        </p:nvSpPr>
        <p:spPr>
          <a:xfrm>
            <a:off x="6235700" y="1628775"/>
            <a:ext cx="4599940" cy="3702685"/>
          </a:xfrm>
          <a:prstGeom prst="accentCallout2">
            <a:avLst>
              <a:gd name="adj1" fmla="val 101097"/>
              <a:gd name="adj2" fmla="val -3032"/>
              <a:gd name="adj3" fmla="val 100206"/>
              <a:gd name="adj4" fmla="val -19322"/>
              <a:gd name="adj5" fmla="val 101044"/>
              <a:gd name="adj6" fmla="val -67655"/>
            </a:avLst>
          </a:prstGeom>
          <a:solidFill>
            <a:srgbClr val="2532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custDataLst>
              <p:tags r:id="rId3"/>
            </p:custDataLst>
          </p:nvPr>
        </p:nvSpPr>
        <p:spPr>
          <a:xfrm>
            <a:off x="6450965" y="2511425"/>
            <a:ext cx="3987800" cy="2430145"/>
          </a:xfrm>
          <a:prstGeom prst="rect">
            <a:avLst/>
          </a:prstGeom>
          <a:noFill/>
        </p:spPr>
        <p:txBody>
          <a:bodyPr wrap="square" rtlCol="0">
            <a:spAutoFit/>
          </a:bodyPr>
          <a:lstStyle/>
          <a:p>
            <a:pPr algn="just"/>
            <a:r>
              <a:rPr lang="en-US" altLang="zh-CN" sz="1900" dirty="0">
                <a:solidFill>
                  <a:schemeClr val="bg1"/>
                </a:solidFill>
                <a:latin typeface="隶书" panose="02010509060101010101" charset="-122"/>
                <a:ea typeface="隶书" panose="02010509060101010101" charset="-122"/>
                <a:cs typeface="楷体" panose="02010609060101010101" charset="-122"/>
                <a:sym typeface="+mn-lt"/>
              </a:rPr>
              <a:t>   </a:t>
            </a:r>
            <a:r>
              <a:rPr sz="1900" dirty="0">
                <a:solidFill>
                  <a:schemeClr val="bg1"/>
                </a:solidFill>
                <a:latin typeface="隶书" panose="02010509060101010101" charset="-122"/>
                <a:ea typeface="隶书" panose="02010509060101010101" charset="-122"/>
                <a:cs typeface="楷体" panose="02010609060101010101" charset="-122"/>
                <a:sym typeface="+mn-lt"/>
              </a:rPr>
              <a:t>除传达信息外，高品质的图标设计还应该让人们感受到其中蕴含的文化与精神。2022 年北京冬奥会运动图标不仅符合体育图标易识别、易记忆、易使用的要求，更通过其特有的形态，将体育图标与丰厚的文化内涵相结合，达到形与意的和谐统一。</a:t>
            </a:r>
            <a:endParaRPr sz="1900" dirty="0">
              <a:solidFill>
                <a:schemeClr val="bg1"/>
              </a:solidFill>
              <a:latin typeface="隶书" panose="02010509060101010101" charset="-122"/>
              <a:ea typeface="隶书" panose="02010509060101010101" charset="-122"/>
              <a:cs typeface="楷体" panose="02010609060101010101" charset="-122"/>
              <a:sym typeface="+mn-lt"/>
            </a:endParaRPr>
          </a:p>
        </p:txBody>
      </p:sp>
      <p:sp>
        <p:nvSpPr>
          <p:cNvPr id="10" name="文本框 9"/>
          <p:cNvSpPr txBox="1"/>
          <p:nvPr>
            <p:custDataLst>
              <p:tags r:id="rId4"/>
            </p:custDataLst>
          </p:nvPr>
        </p:nvSpPr>
        <p:spPr>
          <a:xfrm>
            <a:off x="6557645" y="1952625"/>
            <a:ext cx="3881120" cy="460375"/>
          </a:xfrm>
          <a:prstGeom prst="rect">
            <a:avLst/>
          </a:prstGeom>
          <a:noFill/>
        </p:spPr>
        <p:txBody>
          <a:bodyPr wrap="square" rtlCol="0" anchor="t">
            <a:spAutoFit/>
          </a:bodyPr>
          <a:lstStyle/>
          <a:p>
            <a:r>
              <a:rPr lang="zh-CN" sz="2400" b="1" dirty="0">
                <a:solidFill>
                  <a:schemeClr val="bg1">
                    <a:lumMod val="95000"/>
                  </a:schemeClr>
                </a:solidFill>
                <a:latin typeface="楷体" panose="02010609060101010101" charset="-122"/>
                <a:ea typeface="楷体" panose="02010609060101010101" charset="-122"/>
                <a:cs typeface="楷体" panose="02010609060101010101" charset="-122"/>
                <a:sym typeface="+mn-lt"/>
              </a:rPr>
              <a:t>2022年北京冬奥会体育图标</a:t>
            </a:r>
            <a:endParaRPr lang="zh-CN" sz="2400" b="1" dirty="0">
              <a:solidFill>
                <a:schemeClr val="bg1">
                  <a:lumMod val="95000"/>
                </a:schemeClr>
              </a:solidFill>
              <a:latin typeface="楷体" panose="02010609060101010101" charset="-122"/>
              <a:ea typeface="楷体" panose="02010609060101010101" charset="-122"/>
              <a:cs typeface="楷体" panose="02010609060101010101" charset="-122"/>
              <a:sym typeface="+mn-lt"/>
            </a:endParaRPr>
          </a:p>
        </p:txBody>
      </p:sp>
      <p:sp>
        <p:nvSpPr>
          <p:cNvPr id="11" name="文本框 10" descr="7b0a2020202022776f7264617274223a20227b5c2269645c223a32353030323237362c5c227469645c223a31333631327d220a7d0a"/>
          <p:cNvSpPr txBox="1"/>
          <p:nvPr>
            <p:custDataLst>
              <p:tags r:id="rId5"/>
            </p:custDataLst>
          </p:nvPr>
        </p:nvSpPr>
        <p:spPr>
          <a:xfrm>
            <a:off x="6235700" y="902335"/>
            <a:ext cx="2147570" cy="683895"/>
          </a:xfrm>
          <a:prstGeom prst="rect">
            <a:avLst/>
          </a:prstGeom>
          <a:noFill/>
          <a:ln>
            <a:noFill/>
          </a:ln>
        </p:spPr>
        <p:txBody>
          <a:bodyPr wrap="square" rtlCol="0" anchor="t">
            <a:noAutofit/>
            <a:scene3d>
              <a:camera prst="orthographicFront"/>
              <a:lightRig rig="threePt" dir="t"/>
            </a:scene3d>
          </a:bodyPr>
          <a:lstStyle/>
          <a:p>
            <a:pPr algn="l">
              <a:buClrTx/>
              <a:buSzTx/>
              <a:buNone/>
            </a:pPr>
            <a:r>
              <a:rPr lang="zh-CN" sz="3600">
                <a:ln w="13462">
                  <a:solidFill>
                    <a:schemeClr val="bg1"/>
                  </a:solidFill>
                  <a:prstDash val="solid"/>
                </a:ln>
                <a:solidFill>
                  <a:srgbClr val="24336A"/>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rPr>
              <a:t>相关链接</a:t>
            </a:r>
            <a:endParaRPr lang="zh-CN" sz="3600">
              <a:ln w="13462">
                <a:solidFill>
                  <a:schemeClr val="bg1"/>
                </a:solidFill>
                <a:prstDash val="solid"/>
              </a:ln>
              <a:solidFill>
                <a:srgbClr val="24336A"/>
              </a:solidFill>
              <a:effectLst>
                <a:outerShdw dist="38100" dir="2700000" algn="bl" rotWithShape="0">
                  <a:schemeClr val="accent5"/>
                </a:outerShdw>
              </a:effectLst>
              <a:latin typeface="汉仪力量黑简" panose="00020600040101010101" charset="-122"/>
              <a:ea typeface="汉仪力量黑简" panose="00020600040101010101" charset="-122"/>
              <a:cs typeface="仿宋" panose="02010609060101010101" charset="-122"/>
            </a:endParaRPr>
          </a:p>
        </p:txBody>
      </p:sp>
      <p:pic>
        <p:nvPicPr>
          <p:cNvPr id="16" name="图片 1" descr="templates\docerresourceshop\icons\\32313536313330373b32313536313330323bc9e8bcc6"/>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5585460" y="977900"/>
            <a:ext cx="461010" cy="461010"/>
          </a:xfrm>
          <a:prstGeom prst="rect">
            <a:avLst/>
          </a:prstGeom>
        </p:spPr>
      </p:pic>
      <p:pic>
        <p:nvPicPr>
          <p:cNvPr id="2" name="图片 1"/>
          <p:cNvPicPr>
            <a:picLocks noChangeAspect="1"/>
          </p:cNvPicPr>
          <p:nvPr>
            <p:custDataLst>
              <p:tags r:id="rId9"/>
            </p:custDataLst>
          </p:nvPr>
        </p:nvPicPr>
        <p:blipFill>
          <a:blip r:embed="rId10"/>
          <a:stretch>
            <a:fillRect/>
          </a:stretch>
        </p:blipFill>
        <p:spPr>
          <a:xfrm>
            <a:off x="956945" y="1449705"/>
            <a:ext cx="5089525" cy="3756025"/>
          </a:xfrm>
          <a:prstGeom prst="rect">
            <a:avLst/>
          </a:prstGeom>
        </p:spPr>
      </p:pic>
      <p:sp>
        <p:nvSpPr>
          <p:cNvPr id="5" name="文本框 4"/>
          <p:cNvSpPr txBox="1"/>
          <p:nvPr>
            <p:custDataLst>
              <p:tags r:id="rId11"/>
            </p:custDataLst>
          </p:nvPr>
        </p:nvSpPr>
        <p:spPr>
          <a:xfrm>
            <a:off x="637540" y="638810"/>
            <a:ext cx="4679950" cy="491490"/>
          </a:xfrm>
          <a:prstGeom prst="rect">
            <a:avLst/>
          </a:prstGeom>
          <a:noFill/>
        </p:spPr>
        <p:txBody>
          <a:bodyPr wrap="square" rtlCol="0">
            <a:spAutoFit/>
          </a:bodyPr>
          <a:lstStyle/>
          <a:p>
            <a:pPr algn="l"/>
            <a:r>
              <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rPr>
              <a:t>一、无处不在的图标</a:t>
            </a:r>
            <a:endParaRPr lang="zh-CN" sz="2600" b="1" dirty="0">
              <a:solidFill>
                <a:srgbClr val="4C37AC"/>
              </a:solidFill>
              <a:latin typeface="宋体" panose="02010600030101010101" pitchFamily="2" charset="-122"/>
              <a:ea typeface="宋体" panose="02010600030101010101" pitchFamily="2" charset="-122"/>
              <a:cs typeface="楷体" panose="02010609060101010101" charset="-122"/>
              <a:sym typeface="+mn-lt"/>
            </a:endParaRPr>
          </a:p>
        </p:txBody>
      </p:sp>
    </p:spTree>
  </p:cSld>
  <p:clrMapOvr>
    <a:masterClrMapping/>
  </p:clrMapOvr>
  <p:transition spd="med">
    <p:wip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8.xml><?xml version="1.0" encoding="utf-8"?>
<p:tagLst xmlns:p="http://schemas.openxmlformats.org/presentationml/2006/main">
  <p:tag name="KSO_WPP_MARK_KEY" val="7d55076b-55a4-4e85-9770-d6f17847b866"/>
  <p:tag name="COMMONDATA" val="eyJjb3VudCI6MjQsImhkaWQiOiI5N2MyMjAwNjlmYjA1ZjdmMThmOGY5MDZiY2YzZDlhNyIsInVzZXJDb3VudCI6MX0="/>
  <p:tag name="commondata" val="eyJjb3VudCI6MjUsImhkaWQiOiI4NTRiZDJmNTlkNDc4MDg0MGIzMGYxNmI5YzkwYTYzZCIsInVzZXJDb3VudCI6MX0="/>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qy5zwod">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CB019B1-382A-4266-B25C-5B523AA43C14-1">
      <extobjdata type="ECB019B1-382A-4266-B25C-5B523AA43C14" data="ewoJIkZpbGVJZCIgOiAiMjQ2NzY5NjIwMTU2IiwKCSJHcm91cElkIiA6ICI4Nzc2Mzc1MzIiLAoJIkltYWdlIiA6ICJpVkJPUncwS0dnb0FBQUFOU1VoRVVnQUFBMEFBQUFES0NBWUFBQUNNb0NCaEFBQUFDWEJJV1hNQUFBc1RBQUFMRXdFQW1wd1lBQUFnQUVsRVFWUjRuTzNkZVhnVDVkb0c4RHRKOTczUUZtZ0xGQ2hRMXJLRGJDS0lJQzZnY0VCQVJVUlJCTVVGWEFBUlZCQVY4Y0FCRDNnUVZCQS9QU0tDQ3lBaSs3NFdpcFRTUXFtVVF2ZDliL0w5a1pPMGFiTTJ5U1NUdVgvWDVYWFpaSksrTGIyZnpQUE96RHN5bFVxbEFoRVJFUkVSa1FUSUhUMEFJaUlpSWlJaW9iQUJJaUlpSWlJaXlXQURSRVJFUkVSRWtzRUdpSWlJaUlpSUpJTU5FQkVSRVJFUlNRWWJJQ0lpSWlJaWtndzJRRVJFUkVSRUpCbHNnSWlJaUlpSVNETFlBQkVSRVJFUmtXU3dBU0lpSWlJaUlzbGdBMFJFUkVSRVJKTEJCb2lJaUlpSWlDU0REUkFSRVJFUkVVa0dHeUFpSWlJaUlwSU1Oa0JFUkVSRVJDUVpiSUNJaUlpSWlFZ3kyQUFSRVJFUkVaRmtzQUVpSWlJaUlpTEpZQU5FUkVSRVJFU1N3UWFJaUlpSWlJZ2tndzBRRVJFUkVSRkpCaHNnSWlJaUlpS1NERFpBUkVSRVJFUWtHV3lBaUlpSWlJaElNdGdBRVJFUkVSR1JaTEFCSWlJaUlpSWl5V0FEUkVSRVJFUkVrc0VHaUlpSWlJaUlKSU1ORUJFUkVSRVJTUVliSUNJaUlpSWlrZ3cyUUVSRVJFUkVKQmxzZ0lpSWlJaUlTRExZQUJFUkVSRVJrV1N3QVNJaUlpSWlJc2xnQTBSRVJFUkVSSkxCQm9pSWlJaUlpQ1NERFJBUkVSRVJFVWtHR3lBaUlpSWlJcElNTmtCRVJFUkVSQ1FaYklDSWlJaUlpRWd5MkFBUkVSRVJFWkZrc0FFaUlpSWlJaUxKWUFORVJFUkVSRVNTd1FhSWlJaUlpSWdrZ3cwUUVSRVJFUkZKQmhzZ0lpSWlJaUtTRERaQVJFUkVSRVFrR1d5QWlFUWtPN3NNVzdZa09ub1lSR1JuekRxUk5ERHJqc0VHaUVoa0ZpNDh6bUpKSkFITU9wRTBNT3ZDWXdORUpFSXNsa1RTd0t3VFNRT3pMaXcyUUVRaXhXSkpKQTNNT3BFME1PdkNZUU5FSkdJc2xrVFN3S3dUU1FPekxndzJRRVFpeDJKSkpBM01PcEUwTU92Mnh3YUl5QVd3V0JKSkE3Tk9KQTNNdW4yeEFTSnlFU3lXUk5MQXJCTkpBN051UDJ5QWlGd0lpeVdSTkREclJOTEFyTnVIbTZNSDRJcVVTaFZTVXd1UmxsYU05UFJpM0x4WmhCczNDbkh6WmhGeWNzcVJuMStPc3JKcVZGUlVBd0RjM2VYdzhuSkRVSkFIZ29JOEVSSGhpNmlvQUVSRytxRlpNMTlFUlBpaFpVdC9LQlF5Qi85a0pBWUxGeDRIQUV5YTFNN0JJM0Z0ekRrNUdyTXVMR2FlSElWWnR6MlpTcVZTT1hvUVlsZFFVSUdMRjdNUkg1K05reWZ2NE96WkRCUVdWdHIwZS9qNHVLRm56ekQwN3QwRW5UczNRcGN1SVFnTzlyVHA5eURubDUxZGhyNTl2emRyMjNmZjdjZGlhVVBNT1FtSldYYzhacDZFd0t3N0JodWdCcnA1c3dpSEQ5L0NybDJwT0hvMEhVcWxzTDlHdVZ5RzNyM0RNSEprU3d3YUZJR29LSDlCdno4NWhpV0ZFbUN4dEJaelRvN0NyRHNHTTA5Q1k5WWRndzJRQlhKenkvSHp6OWZ4M1hkWGNlVktycU9IbzZOTm0wRDg0eC9SR0QyNk5VSkR2UjA5SExJVFN3c2x3R0pwS2VhY25BR3pMaHhtbmh5SldYY01Oa0JtT0g4K0MvLzNmNG5ZdnYwYUtpdVZqaDZPVVc1dWNvd2ExUklUSjdaRHIxNWhrTWw0YnJFcmFVaWhCRmdzemNHY2t6TmgxdTJQbVNkbndLdzdCaHNnQTFRcUZRNGR1b1ZQUHoyUGl4ZXpIVDJjQm1uYk5naXZ2ZFlkdzRaRnNsaTZpSVlXU29ERlVoL21uSndWczI0ZnpEdzVHMmJkTWRnQTZYSDgrQjJzV0hFV1o4OW1Pbm9vTnRHeFl5UE1tZE1EZ3dlSE8zb29aQ1ZyQ2lYQVlsa2JjMDdPakZtM1BXYWVuQkd6N2hoc2dHcEpUczdIb2tVbmNleFl1cU9IWWhjOWVvUmkwYUsrNk5peGthT0hRZzFrYmFFRVdDeVpjeElEWnQxMm1IbHlac3k2WTdBQkFsQmVYbzB2dnJpRVZhc3VvS3JLTnVjQkJ3WjZvSDM3WUVSRytpRTgzQmN0Vy9xalJRdC9CQWQ3d3R2YkRUNCs2djhBR1VwTEsxRlNVbzJTa2tyazUxY2dOYlVRTjI0VTR0YXRJcVNsRmVQS2xWems1SlRiWkZ3S2hRelBQZGNaTDd6UUJWNWV2QTJVMk5paVVBTFNMSmJNT1lrSnMyNDlacDdFZ0ZsM0RNazNRQmN2WnVPTk40NGlNZEc2bFYvQ3czM1J2Mzh6OU80ZGhsNjl3dENpUlFCc2RXcXVTZ1drcFJYaDlPazdPSDA2QTBlT3BPUHZ2NHVzZXMrV0xmMnhiRmwvOU83ZHhEYURKRUhZcWxBQzBpcVd6RGx6TGpiTXVuV1llV1plTEpoMXg1QnNBNlJTcWJCaHcyVXNXM1lHRGYwVlJFY0hZdGl3NW5qZ2dTaDA2TkRJWmtYUkZKVUtTRXJLdzYrL3BtRHYzcjl4K1hMREMveExMOFhpeFJkakJSczdXY2VXaFJKdy9XTEpuS3N4NStMRHJEY01NNi9HeklzSHMrNFlrbXlBaW9zcnNXREJjZno4ODNXTFgrdnBxY0RRb1pGNDhza1lwNWxoaVl2THdsZGZYY2FlUGFrb0xhMjIrUFZEaDBiaWswOEd3dC9md3c2akkxdXlkYUVFWExkWU11ZTZtSE54WWRZdHg4enJZdWJGZ1ZsM0RNazFRSC8vWFlRWk0vWWhJY0d5bVJWZlh6ZE1tdFFlMDZkM1JuQ3dwNTFHWjUzQ3dncHMyUEFYdnZvcUFRVUZGUmE5TmlyS0gydlhEa1YwZEtDZFJrZTJZSTlDQ2JoZXNXVE85V1BPeFlOWnR3d3pyeDh6Ny95WWRjZVFWQU4wOVdvZUprM2FqZHhjOHk4NjlQUlVZTnk0YU15ZUhZdEdqYnpzT0RyYktTaW93T3JWRi9EdHQ0a29MYTB5KzNVQkFSN1l1UEZleE1hRzJIRjBaQTE3RlVyQWRZb2xjMjRjY3k0T3pMcjVtSG5qbUhubnhxdzdobVFhb01SRWRZSE15ek8vUVBidjN3eExsOTZGeUVnL080N01makl5U3JCZ3dYSDgrZWROczEvajcrK09qUnZ2UmJkdW9YWWNHVFdVUFFzbElQNWl5WnliaHpsM2ZzeTZlWmg1OHpEenpvdFpkd3hKTkVCWHJ1UmkwcVRkeU04Mzc5QnhRSUFIM25pako4YVBieXY2Q3doVkt1Q1hYNjdqL2ZkUElUdTd6S3pYK1B0N1lNT0dZZWplbllYUzJkaTdVQUxpTFpiTU9YUHVTcGgxMDVoNVp0NFZNT3VPSVhmMEFPd3RLU2tQa3liOWJuYUI3Tk9uQ1hidkhvMEpFOFJmSUFGQUpnTWVlcWdWZHUwYWpTRkRJc3g2VFdGaEJhWk8vUVB4OGRsMkhoMDVvNFVMajJQTGxrUkhEOE1pekRselRwWVRZOVkxbUhsbW5zd241cXpiaTBzM1FGbFpwWmcyN1UvazU1dDNhUHpKSjJPd2VmTjlDQTMxdHZQSWhCY2M3SW5QUHgrS0dUTzZtTFY5VVZFbG5uMzJUOXk2Vld6bmtaRXpFbE94Wk01ck1PZGtLVEZsWFlPWnI4SE1rN25FbUhWN2N0a0dxTHk4R2pObTdFZGFtdW1iaW5sNUtiQnNXWDhzWE5nSGNya0xUQTBaSUpmTDhOcHIzYkY2OWQzL3UxTzFjWm1acFhqbW1iMG9LN044K1UwU1B6RVVTK2E4UHVhY0xDV0dyR3N3OC9VeDgyUXVNV1hkM2x5MkFmcjQ0N000ZHk3VDVIYSt2bTc0ejMrR1l0eTRhQUZHNVJ4R2pteUp6WnZ2UTBDQTZYc0RKQ2JtWWY3OFl3S01pcHlSc3hkTDV0d3c1cHdzNGV4WjEyRG1EV1BteVJ4aXlicTl1V1FEOVB2dnFmanl5OHNtdC9QemM4ZjY5Y053MTEzTkJCaVZjK25hTlFTYk5nMUhVSkRwUXJsOSt6VjgvLzFWQVVaRnpzaFppeVZ6YmhwelRwWncxcXhyTVBPbU1mTmtEbWZQdWhCY3JnSEt5aXJEdkhtbVp6WDgvZDJ4WWNNd3A3bmpzeU4wNnRRWW16ZVBNT3ZtYng5OGNCcHBhVHhuV0txY3JWZ3k1K1pqenNrU3pwWjFEV2JlZk13OG1jTlpzeTRVbDJ1QTNuNzd1TW43QWJpN3k3RjY5ZDNvMFNOTW9GRTVyNWlZWUt4ZlB3d2VIc2IvRkFvTEsvSEdHMGNFR2hVNUkyY3Fsc3k1WlpoenNvUXpaVjJEbWJjTU0wL21jTWFzQzhXbEdxQzllLy9HbmoycEpyZDc2NjJlR0RBZ1hJQVJpVU5zYkFnKytLQy95ZTJPSDcrTkgzOU1GbUJFNUt5Y29WZ3k1dzNEbkpNbG5DSHJHc3g4d3pEelpBNW55cnFRWEtZQktpbXB3cUpGSjAxdTk5aGpiZkhra3gwRUdKRzRqQjdkR3M4OTE5bmtkaDk5ZEJhRmhlYmRkNEZja3lPTEpYTnVIZWFjTE9FTU8wYk12SFdZZVRLSE0yUmRhQzdUQUczWmtvajBkT1Buc1hiczJBaUxGL2NWYUVUaTgrcXIzZEduai9IenByT3lTdkhaWnhjRkdoRTVLMGNWUytiY2VzdzVXY0xSTzBiTXZQV1llVEtIbzdNdU5KZG9nUEx5eXJGNmRaelJiZHpkNWZqd3cvNVFLRnppUjdZTGhVS0dwVXZ2Z3Flbnd1aDJtemRmUVdabXFVQ2pJbWNsZExGa3ptMkRPU2RMT1dySGlKbTNEV2FlekNXbEpzZ2xLc2JtelZkUVZGUnBkSnRubnVtRURoMGFDVFFpOFlxS0NzRGN1VDJNYmxOYVdvWFZxeThJTkNKeVprSVdTK2JjZHBoenNwUWpkb3lZZWR0aDVzbGNVbW1DUk44QUZSWlc0b3N2TGhuZEpqbzZFTE5ueHdvMEl2Rjc0b24yNk5LbHNkRnR0bTFMTnJraUQwbURFTVdTT2JjOTVwd3NKZVNPRVROdmU4dzhtVXNLVFpEb0c2Q2Zma3BHWWFIeEdhTFhYdXNPTnpmUi82aUNVU2prZU91dFhrYTNLU21wd2hkZi9DWFFpTWpaMmJ0WU11ZTJ4NXhUUXdpMVk4VE0yeDR6VDVadzlTWkkxSlZEcVZUaHE2OFNqRzdUcVZNajNIdHZDNEZHNURwNjkyNkN2bjJOWHpTNWJWc3lsRXFWUUNNaVoyZXZZc21jMnc5elRnMWg3eDBqWnQ1K21IbXloQ3MzUVc2T0hvQTFUcDdNUUVwS2dkRnRYbm9wRmpLWlFBTnlJVElaOFBMTDNUQng0bTZEMjl5K1hZSW5udmdkNGVHK0FvNU0yc3JMbFk0ZWdsRUxGeDRIQUV5YTFNNW03OG1jMnc5ejdyeWttSFVOWnQ1K21Ibm5JK1dzTzVLb0c2QnQyNUtNUHQrcFV5TU1IZHBjb05HNG5sNjkxRE5GSjA3Y01iak44ZU4zK0NGRU9teGRMSmx6KzJMT3FhSHN0V1BFek5zWE0wK1djc1VtU0xTbndKV1dWdUczMzI0WTNXYlNwUFlNc0JWa01tRHExSTRtdDFQeFNEblZZYXZENXN5NS9USG5aQTFibnlMRHpOc2ZNMDhONFdxbnc0bTJBVHB5SkIybHBWVUdudzhJY01lWU1hMEZISkZyR2p3NEhJMGFlUnA4bmg5Q1pJZ3RpaVZ6TGd6bW5LeGh5eDBqWmw0WXpEdzFoQ3MxUWFKdGdQYnR1Mm4wK1h2dWlUUjUweTh5emNORGdVY2ZiV04wR3haS01zVGFZc21jQzRNNUoydlphc2VJbVJjR00wOE41U3BOa0NnYm9PcHFKZmJzU1RXNnpjTVBjNGJJVnU2N3I2WFI1M21Zbkl4cGFMRmt6b1hGbkpPMXJOMHhZdWFGeGN4VFE3bENFeVRLQmlneE1SODVPWVp2MU9YbjU0NkJBNXNKT0NMWEZoc2Jnc0JBRDRQUGM1YUlUR2xJc1dUT2hjV2NreTFZczJQRXpBdUxtU2RyaUwwSkVtVURkT0ZDcHRIbmUvWU1nMEloeWgvTktTa1VNcE1yN25DbWlFeXh0Rmd5NThKaXpzbFdHcnBqeE13TGk1a25hNG01Q1JKbEpURzJkQ01Ba3pmNUlzc05HR0I4MW8welJXUU9TNG9sY3k0ODVweHNwU0U3UnN5ODhKaDVzcFpZbXlCUk5rQ25UMmNZZmI1djM2WUNqVVE2T25WcVpQUjV6aEtSdWN3dGxzeTU4Smh6c2lWTGQ0eVllZUV4ODJRTFlteUNSTmNBRlJaVzROYXRZb1BQZTNvcVRBYWFMTmU2ZFFDOHZBeXZ2Q09Uc1ZDUytVd1ZTK2JjTVpoenNqVnpkNHlZZWNkZzVzbFd4TllFaWE0QlNrNHVNUHA4eTViK2NITVQzWTlsVUZGUkVVNmVQT25vWVVDaGtLTkRCMzc0a08wWUs1WlN5N216WU03SkhzelpNV0xtSFlPWkoxc1NVeFBrNXVnQldPcm16VUtqejdkcUZTRFFTUFRMeTh2RHQ5OStpME9IRGlFMU5SVVZGUlZvMUtnUlltTmpNV0hDQlBUbzBjUGdhNnVycTVHVWxJU0xGeThpUGo0ZThmSHhTRWxKZ1V3bXc2bFRwd1Q4S2ZUcjJERVk1ODRadmtoVkpsTUJhUGdKdzk3ZWJtalZLZ0NYTCtmb25YRUtEdlpFaHc2TjRPV2x3SjkvR3I5WGhDSGp4a1dqZGVzQXBLZVg0TlNwTzBoSXlMWDRQY2FQYjR2NzcxY3ZIenAxNmg4TkdnY0FSRVQ0SWpUVUIrZlBHLzZkenBuVEhUS1pETWVQMzhhaFE3Y2EvTDJjMWNLRnh3RUFreWExMDNuY2xYTis1Y29WN055NUUzRnhjYmh4NHdhS2k0dmg0ZUdCeU1oSTlPdlhEK1BIajBlelpvNWI2Y3JlT1pmTFpWQXFkUU5lZDVaNTVFaDF2bEpUQy9IWFh6a04vbDZXNnRpeEVYcjNib0t2dnJwc2svZnIzYnNKNXMzcmhibHpEeU1wS2QvZ2RrbEpUd0lBOHZMSzBhdlhkemI1M3M3R1VOWTFYRFh6bVptWjJMRmpCMDZjT0lIcjE2K2pvS0FBY3JrY29hR2g2TlNwRXg1ODhFRU1HREJBNEo5R2w3MHpYOXVnUWVFWU1hSUZjbkxLOGNzdjE1R1ltR2VUOXpWSFdKZzNzclBMVUYydFczODB6WFZlWGpteXM4dTBqemR0NmdNQXlNK3YwTGs1cjdlM20zYjF2TnUzU3dRWXViaVl5cnF6RUYwRFpPd1FPUUJFUnZvSk5KTDZ6cDQ5aTdsejV5SXZUemZRbVptWitPT1BQL0RISDM5ZzZ0U3BtRFZyVnIzWFRwczJEWmN2WDBaNWVmMGxRR1ZPY2hWaTY5YUJKcmF3YnB4MzN4MkIxYXZ2Umw1ZU9kNSsremgyN3J5aGZjN1gxeDM3OXo4S1gxOTNsSmRYWTlDZ3JjakpLVFA0WGdxRi9yRk1tUktqbmUxNjZxazllcmRUcVZCdkI2MjJObTBDTVdoUU9BQWdJTUFEVHozVndheWZiOVdxT0oydm4zMjJNeDUvdkQwU0VuSXhhZEp1RkJSVTFIdk45T21kSVpmTFVGV2xkTWtHQ05CZkxGMHg1MHFsRXJObno4YlJvMGZydldkVlZSVVNFeE9SbUppSS8vNzN2MWkwYUJIdXZmZGV1LzRjaHRncjU2MWJCK0QxMTN0Q3BRSm16dHl2elppUGp4djI3bjBFWjg1a1lNMmFpN2g4T1FlclY5OE5BUGoyMjBTOC9mWnh2ZStuYVJwTW1URmpIL2JzK1Z2bnNXblRPbUxjdUdnQXdQMzM3d0FBdlBoaVY4eWFGUXVGUW9iQ3dncjgrR095ZHZ2ZmZ4K0QxcTJONzRCSFIzK3Q4L1hRb1pINC9QT2hBSUJQUHgyTXNXTi9RMFZGdFZsamRsWEdkb3hjTWZNQThPYWJiK0w4K2ZQMUhrOUxTME5hV2hwKy8vMTNEQjQ4R011V0xZT25wNmZkZmdaajdQM1pyaEVVNUltUFB4NklrQkF2bEpaVzRmZmZVOUd5cGIvZWJiT3p5MUJVVktuem1KK2ZPd0lEUGVEcjZ3NC9QM2Y0K3JyRDM5OER3Y0dlYU5USUU0MGFlU0U0MkFzLy9IQVZodytuNjd5MlZhc0FiTnAwSDY1Zkw4Q3NXZnVSbjEvemVmdmRkL2NqSk1RTFgzNTVHZSsvWHpQWmZQandPQURBNHNVbnNXbFRndmJ4Y2VPaThjNDdmUURvNWo0eTBnLzc5ejlxMXU5aTNMaWRHRHc0M09EemRmY1h4RVlNVFpEb0dxRFVWT096Uk0yYjZ3K1R2YVdrcEdEMjdOa29LVEUrRzdCeDQwWkVSa1ppekpneE9vL3JLNURPcGtrVEg2UFBxMVRXclJoejc3M3E1VGlEZ2p5Um0xdU9ObTEwaS9MQmc3ZHcvLzB0NGVtcHdMUnBIWFYyVURTU2s5V3pyRmV1UEdIeSszMzU1WEFEaitzV3daRWpXMnFQK015ZWZWQm4yNEFBRDd6MFVxeko3d1hvRnJUQVFBK01IYXUrQzNkNmVySGU1cWUydWpOV3JxWnVzWFRGbkZkVlZlbHRmdW9xTFMzRnZIbnpFQmtaaVppWUdLdkhiQ2w3NVh6YXRFN2FqTC81Wms4c1hYb2FBREJzV0hPRWhucGo1TWlXK082N3F6cTVEd2p3MFBrNlA3OGNXVm1HSno0TWVmREJLUHp6bjRNQnFIZFl3c0o4MExadGtNNDI4ZkU1a012VlA5aVNKWGNoT1RrZmNYRlpBQXhQcUJoejhPQXRKQ2ZubzAyYlFIVG9FSXhYWHVtR0R6ODhZL0g3dUJwRE8wYXVtSGtBVUpseEFjM0Jnd2Z4MldlZjRaVlhYckZxckExbDc4OTJBSEJ6azJQVnFzRUlDZkVDb0Q2Szh0TlBEeGpjWHQrcFZIUG45c0RreWUxTmZxOGJOd3AwR3FBQkE1cGg1Y3JCQ0FyeVJOT21Qbmo0NGRZNkRVMXRYbDRLYk51bU82NFpNN3JvL0wwR0J0WTBxanQzUGd4QVBhbFRVYUUwT1RhTjd0MURqTzQ3aUwwQkFweS9DUkpkQTNUN2RxblI1eU1pZkFVYWlhNWx5NWJwRk1nQkF3YmdwWmRlZ3JlM056Ny8vSFA4OHNzdjJ1ZldyRm1EVWFOR3djT2ovZzNJNUhJNTJyVnJoNFFFL2VGMHBMQXdiNlBQVzFNZzNkemt1T2VlU0FEQWhRdFptRGl4SFI1NElNcmc5czg5MXhuUFBkZTUzdU4xWjJGdG9WMjdJTzFZNmpaQURmWEVFekh3OW5hRFVxbkNpaFhuQUFCZHVqU3V0OHFSWm9lc2UvZFFQUE5NSjUzbk5tNzh5NlVhbzlyRjBwVno3dWZuaDBjZWVRU0RCZzFDOCticWhpQXVMZzRyVnF4QVJvWjZGYXpxNm1wczNMZ1JIMzc0b1FBL2xTNTc1WHpac2pPNCsrNElORzNxZzZlZjdvZ3JWM0t4ZFdzeUhuMjBqWGFialJ0MWozbzk4RUNVVGgzWXZQa0tGaTA2QVFBWU1XSTdBR0QzN3RFQTFEc012LzZhZ29FRHcvSDIyNzBCQUk4KytodVNrdkl3ZEdpa3lmSHQyM2NUNjlkZndyUFBkb0s3dXh3clZ3N0dmZmR0aDFLcDB1NGdxbFRBL1BuSHRLOFpQejRhM2JxRjZuMi9xaW9sRmk4K2lhKy9WayswVEp2V0VUdDMzc0NGQzFrbXgrTHE5TzBZdVdybXc4TEM4TXd6ejZCLy8vNklqSXlFVENiRDlldlhzVzdkT3B3NVU5TVE3OTY5MjJFTmtEMC8yd0gxQk1LSEgvWkgvLzdtbjlxcnIyK01qOC9XL245cGFSVUtDaXBRWEZ5RjdPeFM1T2FXYTQvcWFFN244L1JVWVBic1dFeWIxa2s3aWZISkorY01OaitBK295YnVrZWxHamYyUWxCUXpiOXA3WHRSYWJiMThGQWdOYlZJVzVjQWRXMjZlYk1JZ1Byb1VPM25qQjM5Y1NYTzNBU0pyZ0hLempaZUpEV3pDMEpLVEV6VXVVYW5XYk5tV0w1OHViWUl2dlBPTzdoOCtUS1NrOVZITEhKeWNuRHc0RUdkVTF5ZWYvNTV4TWJHb25Qbnp2RHg4VUhQbmoyRi9TSE1FQkJnK0k3UmFqSUFEZHNoSHpRb1hIdE83UTgvSk5sc3VkTzZSM09NTWZlVW10cHUzaXd5Mm5UcE8zWEczOThEVTZkMkJBQnMzMzROZCs2VUlpWW1HSDM3TnNXYmIrci9keDgwS0Z4NzJwM0dwazBKcUs1MnJWTnFOTVhTVlhNK1lzUUl2UG5tbXdnSTBQMmJHRDU4T0FJREF6Rmp4Z3p0WTQ0NktteXZuQmNXVnVDOTkwNWl6Wm9oQUlBdVhVSnc1a3dtQmc1czJJNUFjbksrem81WlJrWXBrcFB6ZFk3c3BLUVVvS1NrU3MrcjlWdXg0aHp1dmpzQ1hsNEt2UDc2RVZSVVZHUGt5SmJhVmJKdTN5N0c5OTlmMVc3ZnQyOFRiUU1VR2VtSDlIVDFhVnlhaVltalI5T3hmMzhhK3ZWcmlqVnJMZ2g2UFpPenE3dGo1S3FaWDdac1diMzNiZFNvRVpZdFc0Ymh3MnZPUWlnc05INEV6SjdzK2RudTRhSEFwNThPd29nUkxRQUFtWm1sR0QzNlY1MS9iNFZDanRXcjc5Wk9WRnkrbkl2ZmZrdXA5MTQ3ZGx6SGxTdDVTRWpJUmF0V0FaZy92eGZjM2VXWU5HazNWQ3JnMFVmYllPblN1K0R2NzQ3QVFFL01uaDJMRmkzVURVcFZsUkx6NXgvRDFxMDFaNDdVL2N4LzZxa09lT3FwRHBnOCtYZWNPSEZiKy96Nzc1L0NoUXRaMmlNLy9mczMxVTVJZHV6NGpjNTdhTTVDMGFoOVZLajJjOG5KK2RpNFVmZGF3N2x6ZStpZDJCVTdaMjJDUk5nQUdULzlJU2hJK0hObzkrM2JwL1AxbURGamRHYUE1SEk1SG43NFlYejY2YWZheDQ0ZlA2NVRKSjk5OWxuN0Q5UksvdjdHaTZSS3BXcndUTkdZTWEyMS8vL3p6eW5Zc2lWUk85TnJqc3BLWmIzemhZR2FndVpNWnMzcWlzQkFENVNXVm1INThuT1lQVHNXa3lhMVIwWUdMNllFMU1WUzB3d2JJc2FjZTNoNFlPblNwUWJmdjF1M2JqcGZPMnFIeUo0NTM3MDdGVC84a0lSZHUyNWcvLzQwVEpyVURqSVpVRnhjaVQ1OXZrZDV1YnFoMSt4NEdMc0dDS2c1UXFvWmw3VXFLNVdZTVdNZk1qSktVVnBhaFpBUUw4eWIxMHY3Zk4zRlY2cXFhcjZuNXR6L2Q5ODlpYSsvcnBsaGZ2ZmRrMUFxVmRxWllLcFJlOGZJVlQvYkRhbDd2VytiTm0wTWJHbC85c3A4aXhiK1dMVnFNRHAzYmd4QWZXM3RlKytkZ2x3T2hJYldISFY2K2VWdTJ1WW5JNk1VYjc1NUJON2VidkQyZGtOVmxWSjcydXVMTDNiRnM4OTJ4cUpGSjdCMzc5L28zajBVM3Q1dUdET21EWDc3TFFXelozZURtNXNjUlVXVmFOVElTOXY4WkdTVTRNVVhEK0xNR2VQM21UTGt3UWVqc0hCaEgrM3ZZTWVPNndhM3JUdnBXZnYvTlhYdDJyVUMzSGZmVHcwYWkxZzVZeE1rdWdhb3VOajRiSjdwbVF6YnUzRGhnczdYK2xhRDZkS2xpODdYVjY5ZXJiZU5zL1AxZFRmNmZFTjNpb0tDUERGOGVIUHQxNFdGNnNQWXAwNU5NUHM5RGgyNnBYZEZ0dno4Q3BNZnJCcW1MbksyaGU3ZFE3VU4yZEdqNlJnMEtCeVBQYWJlQ2F5OU14VWQvVFY4ZmQwUkZ6Y1JRTTFPMWRTcEhUQi9mbSs3ajlQUjh2SXFqUDQ5dVdMT2k0cDBkNUNiTm5YTVRSL3RsWE9OTjkrc3VRN3F4SWs3ZU91dG8raldMVlR2UmU1MXJ3RUNnSnljTWpSdDZvTk5tKzdUZVh6Ky9ONllPN2NIM04xclRrLzU4ODlIQU1DaWEyOXUzS2hwUEY5L3ZTZkN3OVduWHBXV1Z1SHp6K04xdGoxNk5GMTdMWi9HaFF2Wk9sL1h2YmJsbzQ4TXIvamw0K05XNy9uOC9ISXNXWExhN1BHTGpXYkhTQXFmN1VxbEVubDVlYmh3NFFMKy9lOS82enczZWZKa0swWnFIWHRsL3AxMyttaWJIMEE5WWJGcTFXQ2pyd2tMODhiMjdROXF2NjdkTEZ5L1hnQ0ZRb2JYWHV1T1gzNUp3WC8rY3drdnZSU0wwYU5ibzBVTGYwUkUrS0t3c0FMTGw1OUZWbFlaMnJjUFFuQ3dKK2JOTzRiczdETDA2QkdLcVZNNzRvMDNqcUNrcEFvdnY2dytwZjI5OS9yQjM5OERCdzZrWWR1MlpDUWxxUmU3aUk3K0doTW50c09pUlgwaGs2a2JPTGxjaGk1ZEdtUElrQjg1cVdFaFoydUNSTmNBbVZwRng4UEQ4QTI5N0NVMU5WWG5hODE1L2JXRmgrdWU1bkg3OW0yN2pza2UzTjJOVjhHR1hpZzVZVUpidS8yN2JkdVdiTmRUNEN6Vm9vVy85bHprWWNPYVk5Z3c5ZDlLY25JK3RtMjdoamx6dW11M3JmMkJuNWRYZjNWQVYyYnE3OGdWYzc1bnp4NmRyd2NOR21UQjZHekhIamx2MHlhdzN2bi9tellsYUsvZkFkUjFvSzY2MXdBQndHZWZYY1NlUGFuMWpnajQrTGpCeDBmM0kwMnpqYW1WTkE4Y0dLdHpqWWxtcDJ2eDRwUG8wQ0VZN2RzSFkrN2NJMGhMMDEycGJQdjJhN2gxcXhqdDJxbFB1NnVzVk9MeTVSeTg5MTQvVEp5byt5R3ZPVlcyOWpWUGRYbDRLT285ZitkT2lVczNRSUI2eDZoMjQ2cVBtRE8vZnYzNmVnMlBocCtmSDE1ODhVV01HREhDaXBGYXgxNmY3U3RXbk1QZ3dSRldUNXBvYk50MkRjOCsyeGt0V3ZpaFg3OG1XTC8rRXVManMzSGdRQnBXcmh3TWxRcjQrT096MmlORzgrY2YwNTZPZXRkZFRiRjI3VDN3OVhWSGl4YitHRDkrSjM3NUpRVUFzR0JCSC9qN3F4c3N6V00rUG01WXVMQ1BkclhJaElSY3ZQcnFJYXhkZXc5YXRRckF6ejgvaUNWTFRtUHIxaVM5MXlzTkdyUVZodzZOeGVYTHVmRDJWaUFxS2dBOWV2d2Z6cDU5VEx0TjNVVVFldlVLczgwdnlvazVVeE1rd2diSStDb2JIaDdDM3lndEowZjN2TzdnNE9CNjJ3UUc2czVpMXAzdEZRTTNOOXQvQUxtN3l6RmxpdjZWcm15eG9JRVFwOENOSDk5V2U3K0F1aG8xMHQxSjI3djNiMVJXS3JWTFczdDZxbituNzcxM0VqRXh1amVqYTk2OFprYmN6OC80REozck1YN091YXZsL002ZE8xaTNicDMyYXc4UEQweWFOS2tCbzdTZVBYTGVyVnVJZHRsWURXTVhJcHVTbFZXR0w3KzhqUHZ2YjRrbVRYeWdWS3F3YVZNQ1ZDcjFSY21hQlZXMmJFbEVSVVUxa3BQejhlMjNsdCtjejkvZkhZY08zVUoyZGpsQ1E3M3h4QlBHVitYNzlkY1U3V2w4WkpuS1N1T25NTHBhNWdIMUFnbFBQLzAwUm8wYTFiQUIyb2c5TWc4QWx5N2w0SzIzam1MV3JLN2FJN3hkdTI3UlByOTkrNFBhK3p2VmZod0FMbHlvWC8rVVNoVm16ejZJckt4U1pHZVhZZEdpdm5qOGNmV3FjTkhSWHlNcUtnQTNidFRjVUZmVC9FeWUzQjRMRi9iUlRqNXUyNWFzTjZmdTduTEV4b1lnS2lvQWMrWjBSN05tNmttUkkwZlNNV3ZXQVJRV1ZtRFNwTjNZc09GZXRHc1hoR1hMK21QS2xCaDgvdmtsN05wMUE1V1ZOZnVubXUrVm4xOE9UMC8xL2tIZDFWN05YVUhXMVRoTEV5UzZCc2dXNTNuYld1MXplZVZ5T2R6YzZ2OWE2ejdtYWhldk45U1lNYTBSRnFhL2ViRGtpRHBNV0dFQUFDQUFTVVJCVkl5UXA4REovL2M1ckNtdUV5YTBSV3hzaUZtdkxTcXF4TUNCUDZDaVFvbmZmbnNJelpyNTR1ZWZyK1B3NGZSNkRWRDM3aldyUzgyZTNRMi8vcHBpMXZkd0JkWmNaMkl2OXNwNVlXRWhYbjc1WmVUbjExd2dPM1BtVERScDBzU0swWXBEZFBUWENBNzJOUHYwcHRxbnAzMzFWWUoyNStmTW1VeTg5NTc2U08vSWtTMjFEZER5NVdlMU94MHBLUVh3OVhWSFZGUUFPbmRXWjAyVDRkVFVRcFNYVjllckFXM2FCR0w2ZFBWRnlRTUhtbDdCYXQrK215Z3Vyc1NSSStrb0thbkN3SUhOMEw2OTdrNnp2b2tkS2R3STFSUXBaVjRqSXlNRHk1WXR3N3AxNjdCNDhXS0gzeERWSG43NElVbWJJUUE2aTVMVTNwMHpaN0dTclZ0SEdmeXNyYnUvRUIzOU5VSkN2UEQrKzNkcGw5K3ZybFpoMGFJVDJzbVFzREJ2ZE8wYUFtOXZkUU00ZVhKN3ZjdHNEeGpRRE9mT1BWYnZjUURvMEtFUlB2MTBFSEp6eTNTVzN1N1lVVjFqMHRPTHRmczREVmxPMzFXZFBIbUhEWkNsUER6a0tDc3pYR0FxSzVVNlN4UUtRU2FUYVJzenBWSUpwVklKdVZ4M0RGVlZ1dUhXdHdTMnM2dXFzbjNUWnUvWjBwOStTdGJlYjhRVWMrNGRCQUJlWHVyWU5QU21odG5aWlhqMzNYNW8xc3dYdWJubGVQZmRrM3EzR3pteXBmYi9HemYyd3B3NVBYRHRtdUc3eWJzVzQzY2VkNVdjNStmblk5YXNXVWhNckRrNk1YTGtTRHorK09NMkdyWGw3Skh6SFR1dVk4K2V2ekZuVG85Nkgzb3paM1kxK3lpdHBubVF5WUIvL25NUTNOelV2Lyt2dnJxc2Qvc1hYNHhGZW5veE5tejRDdzgrMkVxN1BMWkdRa0l1QU9DSkozNEhvSzRCMXV5a2FQNCtkdTI2Z1YyN2J1Q0REL3JYYTRCSVA0VkNadlFHMUdMTy9KTlBQb2tKRXlaQXBWS2hvS0FBVjY5ZXhZNGRPM0R3b1BvYWxOemNYTHoyMm12WXNHRURPbmJzYUtlZnhqQjdaTjZRMnBNZHRYK1Z0cjdHYS9Mazluajk5UjdhNjV0S1Nxcnd5aXVIc0hlditxYklRVUdlT0hyMEgzcGZlK3RXTVpvMjljSHExUmNNSHFVcExhM0NpaFhuTVhkdWR5UWs1TmE3OGFybTJzQ3JWL08wSzFQV3ZXNVI0N1BQTG1wdmh5RUZEejRZaFU4L2Rjd3AzcldKc0FGU0dHMkFLaXFxdFR1b1F2SHo4ME5CUWMxaDE2S2lvbnJMM05aK0hnQ0NnblJ2d2ljR3BrNVJhTWpzM1Y5LzVVQ3BWR0gvL3JSNjkrcTQ2NjcvbXYwK2hwcVJLVk02WU1vVTI1NENGeHlzUHEydHNGQzk2dHpZc2I4WjNGYmZNdGpEaHpmWDdnVEd4MmRqMnJSTzhQWldJRDI5WmhXNGdRUEQwYVdMK3VMUlc3ZUtFUjd1aXdrVDJrcm9LSkR4UHlaWHlQbWRPM2N3YytaTVhMOWVzNkxRa0NGRHNIanhZaHVOdUdIc2tmUEtTaVVxS3lzYVBHbFFsMG9GZlBUUldheGVmVGZpNHJLd2E5Y043WFA1K2VXSWo4OUc1ODZOTVhWcUIxeTdWb0FORy83U1h0Z01xSmZFdlhRcEJ3c1dITlAzOWxwSGpxUmorUENmc0hScGZ3UUV1R1BzMk45MFBuOGlJLzJ3YytmRDhQWjJ3OFdMMmJoMXE5akl1NUVoRHo0WWhZTUhieG05SWJTWU0rL2g0YUZ0akFJQ0FoQVpHWWw3N3JrSHExZXZ4c2FOR3dFQWxaV1ZXTGR1SFZhdVhHbnJIOE1rZTJUZWtOclh3Smp6ZUcwclZwelRmdjVPbk5oTzUzWVptZ1VOTk5MU2lyVU5jM0p5UGw1NFlUK1NrL1BSb29VL1VsTUx0WXN0MVZaVnBjUWZmL3lOMzM2N2dmVDBZcHc3bDRsMTYrTHJiUWVvYTFCRlJUWDI3YnVwSFZOdG10dFdIRHFVanRUVUlyejdibC8wNmVQNlIvVk5VVGMvZzUzaWFLL29HaUJmWDNlalJiS3dzQklCQWNJdWx4a1dGcVpUQkcvZHVsV3ZTS2FscGVsODNhSkZDMEhHWmtzbEpmV1htYTZ0SVJkS1hyOWVnTTgvajBkcGFYVzlCdWpZTWYyek0vb0l1YXlrWm1uTnpFemo5NjNRUjZHUTRZTVArbXUvMXR6Zkp5RWhGei85ZEUzNytBY2YzQVZBUFdzMWFkSnUvUERES0lTRWVPR2hoMXBaT1hweDhQWjJRMW1aNFZNaXhKN3o2OWV2WStiTW1iaHo1NDcyc1RGanhtRCsvUG4xWnBpRlpvK2NtMHZmNldFTEZ2VFdlNFRveEluYjJMUXBBUVVGRmZWV1l0dTBLUUVmZnFnK25jamYzeDFqeDdhQlhDN0Rva1VuVUZXbFFtV2x1b2xKVE15cjk3NjE5ZTdkQlBmZjN4SzllNnN2VGw2NWNqQmVlR0UvcXF0VmNIZVhZOFdLUWZEMmRvTktCU3hkZWxydnhkQjErZmk0V1hSdklsZW4yU0VhUEhpcjVEN2JuM2ppQ1cwREJLaHZpT3dJanN5OEpZNGNVUjlsaVkwTlFhOWV1czNFK1BGdDhkNTdwM0QxYWsybTU4OC9oaTVkR21QNThyTW9LNnZHNDQrM3g5dHY5OEY3NzUzRTVzMVhVRlJVcVhOOTdlYk5WN1NMSnJWcEUxaHZCVXBETkRkZXJXM0JndVB3ODNQSDVjczV1SHc1Qjd0MjNjRG8wYTN4eVNjRGpiNlh1N3RjNTFvaVYrSk16UThnd2dZb0pNUkxlN001ZlhKenl4RVJVWDg1Vlh0cTI3WXRrcEtTdEYrZlAzOGVNVEc2Rjh2V3ZhbGg1ODdpdTltVjVvaUhJUTM1bzY2dVZtSEZpdk9ZTWFPTDZZM05GQnNiZ3BVcnoyUHYzcHY0NnkvMWlreUF1bUhac3VVS2Z2enhBWVNIKytMenorUHgwVWRuQWFpWDUzemtrZFlZT2JJbExsN01OdmpldnI3dTJoV2ZhaGRhYzFWWHEzRHk1QjNjZDUvNlE3S29xQklwS1FYWXYxLzNRMVJ6OGVXLy9oV0htemVMc0dMRk9TeGRlaGNxSzVVbVYwc1N1d2Nmak1LTkc0VkcveDNFblBQNCtIaTg5TkpMT3RmOHpKZ3hBODg4ODR5TlI5d3c5c2k1dWVyZWdSMHdmbzhTY3k0aURnMzExalpEZGYzeVM0ckJhemJlZkxNbk9uWnNoR2VlK1JNOWVvU2ljK2ZHR0Rhc09kYXRHNG8zM3p5Q0pVdnVRbzhlNnV2MHZ2MDJFYWRPM2RIN1Bob3lHVEJtVEJ1OC9ub1BEQjI2RGFXbGJJSnE3eEJKOGJPOTd2VkRkVStuRTRxUW1iZmt6QTRBbUQ2OU00WVBiNDc5KzlOUVdhbEU0OFplV0wzNjducW5xdmJ2M3d5Ly9QSVF2djQ2QVo5K2VnNGxKVlhZdnYwYXRtOVhUeXcrOWxnN3ZQT09lam5ydDkvdWc1TW43MkRCZ21PNGNDRWIzMzkvZjcwYjdkWmVvZElVZlJNM2l4ZjNSVldWRXErOFVuTi9OODBwdTZaKzNzR0R3L0h6ejlleGVmTVZzOGZnN0p5dCtRRkUyQUFGQnh1L0c3UzVGN3piVXI5Ky9iQno1MDd0MTl1MmJjUDQ4ZU8xTTduVjFkWFlzV09Iem12dXVlY2VRY2RvQzhabTU2eGg3THh2QUxoNXN3alRwdTNWKzV5K0lqVnBVbnVNSGRzR0w3elFGUU1HL0tCZGp2YmF0UUtzV2hXSEhUdXU0Zm5udTJENjlNNjRlalVmV1ZtbE9IejRGdTYvUHdwRGhrU2dlL2RRSER5WWh0eGM5UVd3cTFiRllkV3F1UCs5ZHp0dEVkUE1SbG5xWC8rNmdCOS9UTWJGaTltNGM2Zm10RGZObmFVQllPYk0vYmp2dmhiNDRvdS9BQUJidHlZaE5OUWIxZFVxbmFXeVhZMm1TQnI2OTlZUWE4NlBIVHVHdVhQbm9yUlVmZlRRM2QwZEN4Y3VkUGdxVUxYWksrZm0yTHYzRVlkOTc5cGF0dlRITTg5MFFsNWVPU29ycXpGOStwLzQ1cHNSYU5VcUFFT0dST0RRb1hIYWlZaExsM0t3WklucHBmYTNiaDJGcmwzVkYzQ0hoL3ZXdTJPODFOVGRJWExGei9aTGx5NGhLaW9LdnI2KzBPZm5uMy9XK2RwUlo0WUltWGxMejV3WU5hb2xwazd0Z0QxNy9zYXJyeDdDZi80ekZNMmErYUs2V29YVHArOW9UNE1yTGEyQ3Q3Y2Jwazd0Z0JFaldtRFVxQjBvS3FxRVRLYSswZXJNbVYyMTc3bG8wUWtrSnVhWlBBSnNEVy92aHUxZWg0WjZvMmZQTUxScEUrZ3lEWkF6TmorQUNCc2dROHNOYTZTbENiKzg5TkNoUS9ISko1OW9ENVVuSlNWaDRjS0ZtRDU5T2dCZzdkcTFTRWxKMFc3ZnMyZFB0Ryt2dTlLSXFidSsxMzNlMzcvK1RLbTlaV1NVbU5qQytJWHJEVlZSb1RSN1o4SFgxeDBqUjZvL1JIYnZUa1ZPVHYwUHpYLytNdzUzM3gySlE0ZlNzSE5uQ2s2ZG1vQ2twSHhzMlhJRmd3YUZJeWpJRS9QbTljTGN1VWQwWGhjYTZvMlhYMWJQNWhRVVZPaGNkMkNKeE1SY0ZCVlZvbTNiSU54N2IzTkVSUVdnZGVzQW5EcFZjNWZxM2J0VHNYdDN6VDBvcXF0VldMUG1BcVpPdGUrUzNvNVV1MGk2WXM1MzdkcUZkOTU1Unp2TDYrbnBpU1ZMbHFCWHIxNTY4eStUeWVEbkoreU1OMkMvblB2N2U2QkRoNW9GQWFLaUFwQ1NVbURrRmFZWld5cmYwcnV1eTJRMU05MmEyZVdNakZKNGVpcVFrVkdLbDE4K2lLMWJSOEhOVGE1dGZsUXE0Tk5QenhsY3pFVXVyL2s5YVpxZmdvSUt5YThHcFcrSHlCVXpmL2p3WWN5ZVBSdWpSNC9HWFhmZGhlYk5tOFBUMHhPM2I5L0dybDI3c0dXTDd0TFBJMGVPdFA4UHBZZTlQOXRycjk0YkdlbG45ZzFFbXpUeFFaTW02citMeE1SY2JOZ3dUSnVqdFdzdklqRFFVOXNBalJueks5YXNHWUxvNkVEOCttc0tpb29xRVJMaWhZOCtHb0RCZ3lPMDc3bDgrVG1MbHNSZnR5NGVIMzk4dHQ3amI3M1ZDOU9tR1Y2d1l0YXNBL1gyRWN3NUJVNnpYTGkxdGRGWk9HdnpBNGl3QWRKY2YySEkzMzhMWHlSOWZId3dhOVlzTEYyNlZQdll6cDA3ZFdhT05MeTh2UERHRzIvVWUzeklrQ0VHMzErcFZOWjcvc3daOCs5c2JpdDM3cGlhdWJIUFgzanIxZ0ZtTDRrOWNXSTc3YW92MzN5anZzK0k1dnpsMEZBdlJFVDRJaTJ0R09QSDcwUlZsUkpQUEJFRGIyODNkT25TR0Q0Kzd0aXg0eG9lZWFRTkhubWtEYjcrT2tGN0dwYVBqeHZXcnIwSGpScXBaeW5Ycll0SGFXa1ZqaDhmWCsvUXVURlRwblRBdkhtOTZ1MEFxVlRBc1dQNmI1cnA1aVpIVlpVU0NvVU1uVHJWM0ZYYjFKRXpNYWxiSkYweDV3c1dMTkRaRVNndkw4ZWNPWE1NZmorNVhJNVRwOHk3aWE4dDJTUG52WHMzd2NxVmd4RVc1cTE5Yk9mT2gvSG5uemR4L1BodFBQMzBYaFFYVjJxWHBkWTBJM0s1REhLNURHNXVjaWdVTWd3ZEdvbUNnZ29rSmVXalg3K21ocjZkRGo4L041MFZGZlhadGVzR1dyY08xR2xZVHAzS3dPelpCOUMvZnpNODlGQXJqQmpSb3Q0cExESVpzSDc5TU1USFoyUDM3bFFjUDM0YkNRbTUydFBiYWpkOGdIbzF2Q1ZMVGpua2FJYXpNTFJENUlxWkI5UXJ2SDM1NVpmNDhzc3ZqWDZ2bUpnWVBQYVk2WVVBN01IZW4rMVpXYVhhNjJsV3JoeU1yNzlPMExzSVFXMysvaDdhWmU0QjRPalJkTzN5OXVmUForSmYvN3FBQlF0cVZuVk1UczdIbzQvK2loZGU2SXJWcStNd2ZueGJ6Sm5UWGZ1WnJWSUI3NzkvcXQ2S2taNmVDdTB5MlBvRUJYbnF2UllvTU5ENHFuV3JWOTl0OUhuTm1HUXlvRStmSnVqWHJ5bUNnankxQ3lWY3ZTcitJOFRPM1B3QUlteUFhdCt0V3g5elp4WnNiZXpZc1VoUFQ5ZTVvTEV1UHo4L2ZQamhoMmpUeHZDZHdKM1o5ZXZHQTZtK2o0TmovOUpidHc2QVNnVmN1WktyUGFLU2xsYUV5RWcvK1B0NzRNQ0JzWHBmVjFCUWdXM2Jrbkg0OEMxMDZ0UVlxMWJGSVQ1ZTNmd29GREo4OWRWdzdmMEhMbDdNMXA2YVpxbGJ0NHIwenY3bTU1ZnIyVnJ0Nk5GeENBejAxSTRGVUIvdWQ1VUxKZlVWU1ZmTXVUUGV3MHdmZStSY29aQnBtNS9kdTFQUnBJazN1blVMeFlnUkxUQmloR1duL1N4ZnJwNk5OV2NIQXdEQ3dueE1icXM1a2xSV1ZnMHZMd1VPSEVoRFhGd1c5dTkvRkI0ZXVqdEh4Y1dWK1A3N3F4ZzFLa283TzkyNWMyTjA3cXllbkhqMTFVUFlzZU02RkFvWmlvdlYxMVprWnBaaTNyeGoyTGZ2cHZrL3FBc3l0a1BraXBrMzE3Qmh3N0Jnd1FLSDNSN0QzcC90di8xMlEzdWtKalkyeE9SUmtMcFNVZ3B3K25RRzVzMDdodFdyNzhZTEx4eEFWVlg5ejcrU2tpb3NYMzRXaXhmMzFibWZUMGxKRlY1Ly9VaTlJekw3OWoyQ2lBZy83Y1NIdmhXR0oweG9pd2tUMmxvMFhuUGR1bFdNaUFoZjlPb1ZoczJiZFpmSVBublMrRFdGenM3Wm14OUFoQTJRNXZDZ0lkZXZPKzZ3NGF4WnN6Qm8wQ0I4Ly8zM09IZnVITEt5c3FCUUtCQVpHWWtCQXdaZzh1VEpDQTBOTmYxR1R1cnk1Vnlqejl2ckQ5MlNhNERtelR1R0RSdiswallNQUxCNDhVbDgvUEVBQkFYcFgwRW9PN3NNYjcxMUZBVUZGU2dvcU1Db1Vicm5kRmRYcS9EQkI2ZXhidDFRVkZZcU1YUG1mbTN4WGIvK0VueDhETWZveVNkamRMNXZRa0lla3BMeWNlbFNOaElTY25INWNpNFNFM09Sa1ZHcWN3MVFiWEZ4V2RxWkx3MVgyWkV5VkNTWmM4ZXhSODZQSDcrTmxKUUNKQ1RrWXZaczlYSzFqejdhQm1QSFJxTmJ0eEN6TGc0RzFET20yN2RmTjdtejNCREp5Zm40NElQVHVPZWVTTXlZc1E4QkFSNTQrdW1PMmdhb3FLZ1MzMzEzRmV2WFgwSm1aaWxXckRpUGlSUGI0YW1uT2lBOFhEMmVNMmN5c0dPSGVsbno2bW9WWnMwNmdJVUwrK0RkZDA5SytxZ1BZSHFIeUJVelAzSGlSQVFFQk9EWXNXTzRkdTBhc3JPelVWVlZCUjhmSDBSRVJLQnIxNjU0NElFSDBLV0w3UllCYWdoN2Y3WnYyWElGWVdIZWVPcXBEdG96Tk14UlhhM0M0Y08zc0hqeFNWUlhxeEFmbjQySEh2ckY1TkdqVmF2aU1IeDRDNFNGZWVQcTFUeTg5TkpCdllzV1hicVVnK2JOMVVjZVZTcmc4T0ZibHYxZ1Jyenl5aUg4L251cXptTVBQZFFLeTViVnJBTDd6MytleDdKbC9ldE5pcDQ2bFlIZmZrdXgyVmlFSm9ibUJ3QmtLckZNUy82UHFUdGxlM2twRUJjM1NmTG5XTnRhZGJVS1BYcDhpK0ppKzZ4U0V4MGRpSmdZOWVraXYveVNBa0FkSWtDOTQxRjNsVFFOYzdZQjFEUFE0ZUYrOFBEUTNkRXFMNjlHZW5xeDl0UWJZelNId1MyNWVQbUJCNkswaDhxM2JERiszdkc0Y2RIYU8yYlh2bWJoNmFjN1l2ejR0cWlvcUVaK2ZnVXVYTWpDMnJYeEpqOEVuSjJ4SXNtY080WTljOTZuVHhPY1BadFpiK1pXTHBjaEpNUWJQajV1Y0hlWHc4MU5CcGxNZmVwYjdiOE5wVktGaWdxbGRrZkdsdi8ydGZOZmV4bmE2ZE03b1gzN1lQejU1MDNzM2Z1MzNobGl1VnlHUG4yYVlOaXc1dGk1TXdWbno5WmZFdGNVelMwQUtpcVVOdDBKY3hibTdCQXg4NDVoNzgvMjJqU2Z3MTVlQ3FOL0N5cVYrdDVodDI4WEc3M3Y0OVNwSGJYWC9FNllzRXZudVNGREloQWJHNHJQUHJ0ZzhHeUpJVU1pMEx0M0UrVG1sdVBzMlF5ZDdLNWRxMTdNWXRldUd6cTNxTkFZTzdZTmhnOVhmKy9ubjkrbmZmejU1N3NnSk1RTFc3Y20xV3NzWTJORE1HNWNOREl6UzdVTEt6VnE1SVhtemYyME45MHRLS2h3YUxOdkxiRTBQNEFJR3lBQUdEandCOXkrYmZpaXZlM2JIOUM1Vm9Lc2QrMWFQdTY3Yjd1amgwRXV3cHdpeVp3TGp6a25XN05raDRpWkZ4NHpUN1lpcHVZSEFFUjVRNUdlUGNPTVBuL2loTGpQblhSR2x5N2xHSDFlZkcwME9ZcTVSWkk1Rng1elRyWms2UTRSTXk4OFpwNXNRV3pORHlEU0JraHpNWjBoSjA3b1gwMkxHdTdvVWVQM3ZCSFRIejA1amlWRmtqa1hIbk5PdHRLUUhTSm1YbmpNUEZsTGpNMFBJTklHU0xNYWx5R25UMmVZZFUwSG1VZXBWT0hQUDQxZmRNOVpJakxGMGlMSm5BdUxPU2RiYWVnT0VUTXZMR2FlckNYVzVnY1FhUU1VRXhPTWdBRER5MFhtNTFkd3BzaUdMbDNLTm1NRkkxWkpNcXdoUlpJNUZ4WnpUclpnelE0Uk15OHNacDZzSWVibUJ4QnBBNlJReUhEdnZjMk5ick45ZS8xVk82aGg2aTdsV0pjejNQK0huRmREaXlSekxpem1uS3hsN1E0Uk15OHNacDRhU3V6TkR5RFNCZ2dBaGcwelhpVDM3YnZwTWplS2RLVEtTaVYrL0RIWjZEWXltV2ovak1qT3JDMlN6TGt3bUhPeWxxMTJpSmg1WVREejFGQ3UwUHdBSW02QUJneG9CazlQaGNIbmMzTEs4ZXV2MXdVY2tXczZlalFkZCs2VUd0bENCUjRpSjMxc1VTU1pjMkV3NTJRTlcrNFFNZlBDWU9hcElWeWwrUUZFM0FENStibGp4SWdXUnJmNTVwdEVYc0JuQlpVSytQcnJ5eWEyY29FVWtNM1pxa2d5NS9iSG5KTTFiTDFEeE16Ykh6TlBEZUZLelE4QXVEbDZBTlo0NUpFMjJMSEQ4RXpRdVhPWk9ITGtGZ1lPREJkd1ZLN2p3b1VzSERoZy9LN2tnWUVlOFBZVzlaK1JxQ2lWUUVhRzRSc0ZPZ05iRjBubTNMNlljK2NreGF4ck1QUDJ4Y3c3RnlsbjNaRkUvZGZkdjM5VE5Hdm1pL1QwWW9QYnJGd1pod0VEd2wzcUgwMElLaFd3YWxXYzBXMUNRcnh4NU1nNEtCVDg1UW9sTzdzTWZmdCs3K2hoR0dTUElzbWMydzl6N3J5a21IVU5adDUrbUhubkkrV3NPNUpvVDRFREFJVkNqcWVlNm1CMG0zUG5Nbkg0c1BHWkRxb3ZMaTRUQnc2a0dkMW05T2hXTEpDa1phOGl5WnpiRDNOT0RXSHZIU0ptM242WWViS0VxelkvZ01nYklBQVlPN1lOZkh5TUg4aGF2dndzcXF1NWFveTVxcXRWK09panMwYTM4Zkp5dzdQUGRoSm9ST1RzN0Ywa21YUGJZODZwSVlUYUlXTG1iWStaSjB1NGN2TUR1RUFERkJUa2lTbFRqTThVWGJxVWczWHJMZ2swSXZINzczK3Y0dVRKTzBhM2VlaWhLSVNFZUFzMEluSm1RaFJKNXR6Mm1IT3lsSkE3Uk15ODdUSHpaQzVYYjM0QUYyaUFBR0RLbEE0bUw5WmJzK1lDcmwvUEYyaEU0blhyVmpHV0xEbHRkQnRQVHdWZWZERldvQkdSTXhPeVNETG50c09jazZVY3NVUEV6TnNPTTAvbWtrTHpBN2hJQXhRUzRvWG5udXRzZEp2eThtcTg4Y1pSVkZkejdVeERsRW9WM243N09FcExxNHh1TjM1OE5NTERmUVVhRlRrcm9Zc2tjMjRiekRsWnlsRTdSTXk4YlREelpDNnBORCtBaXpSQWdIcW1xSEZqTDZQYm5EMmJpWTgrT2lQUWlNUm4zYnA0a3hkSEJnWjZZUGJzYmdLTmlKeVZvNG9rYzI0OTVwd3M0ZWdkSW1iZWVzdzhtY1BSV1JlYXl6UkEvdjd1ZU9lZHZpYTMrK0tMdi9Eamo4a0NqRWhjL3ZqamIzenl5VG1UMjczeVNqY0VCWGtLTUNKeVZvNHNrc3k1ZFpoenNvUXo3QkF4ODlaaDVza2N6cEIxb2JsTUF3UUFvMGExeE1DQnpVeHV0MkRCTVp3N2x5bkFpTVRoeXBWY3ZQenlRWlBiZGVzV2dzY2ZqeEZnUk9Tc25LRklNdWNOdzV5VEpad2g2eHJNZk1NdzgyUU9aOHE2a0Z5cUFRS0FKVXY2dzkvZncrZzJGUlZLVEovK0p4SVNjZ1VhbGZOS1NTbkEwMC8vZ2JLeWFxUGIrZmk0NGVPUEJ3bzBLbkpHemxRa21YUExNT2RrQ1dmS3VnWXpieGxtbnN6aGpGa1hpc3MxUUJFUnZsaTBxSS9KN1hKenkvSDQ0N3R4NlZLMkFLTnlUdGV1NWVPeHgzYmh6cDFTazl1KyttcDN0R29WSU1Db3lCazVXNUZrenMzSG5KTWxuQzNyR3N5OCtaaDVNb2V6Wmwwb0x0Y0FBY0RvMGEweGJseTB5ZTN5OGlyd3hCTjdjUEZpbGdDamNpNVhyK2Joc2NkMklTdXJ6T1MydzRjM04zbFhibkpkemxva21YUFRtSE95aExObVhZT1pONDJaSjNNNGU5YUY0SklORUFBc1d0UVhNVEhCSnJjcktLakE1TW0vWTgrZVZBRkc1UnlPSEVuSCtQRTdrWk5UYm5MYmxpMERzSHc1RDQ5TGxiTVhTZWJjTU9hY0xPSHNXZGRnNWcxajVza2NZc202dmJsc0ErVGxwY0Rubnc5RmFLanBPeHFYbEZSaHhvejlXTFVxRGtxbDY5NUxRS2xVNFlzdkxtSEtsRDBvTEt3MHVYMXdzQ2UrK0dJb2ZIM2RCUmdkT1JzeEZFbm12RDdtbkN3bGhxeHJNUFAxTWZOa0xqRmwzZDVjdGdFQ2dQQndYNnhmUHhSK2Z1YUZmTldxT015WXNRKzV1YVlQSFl0TllXRUY1c3c1akE4K01POWVDZDdlYnZqWHYrNUdWQlRQRFpZaU1SVko1cndHYzA2V0VsUFdOWmo1R3N3OG1VdU1XYmNubDI2QUFLQlRwOGJZdVBGZWs2dkhhT3pkZXhNalJ1ekE3NytuUXVVQ0UwWXFGWER3WUJydXYzOEhkdXk0YnRacnZMM2Q4TmxuUTlDdlgxTTdqNDZja1JpTEpIUE9uSlBseEpoMURXYWVtU2Z6aVRucjlpSlRxVnloRkpoMi9ud21wazc5dzZ6RHd4cjMzOThTYjcvZEcyRmhQblljbWYzazVwYmhndy9PV0hSek9COGZOL3o3My9kZ3dBRFQ5MXdnNFdWbmw2RnYzKy90OXY1aUw1TE11WG1ZYytmSHJKdUhtVGNQTSsrOG1IWEhrRXdEQkFCeGNWbVlPdlVQRkJSVW1QMGFiMjgzVEovZUdWT214Q0Fnd0x5WkprY3JMcTdFTjk5Y3dXZWZYVVJSa2ZrZkNqNCtibGk3OWg3MDc4OEM2YXpzV1NoZHBVZ3k1OFl4NStMQXJKdVBtVGVPbVhkdXpMcGpTS29CQW9DclYvTXhZOGFmU0VrcHRPaDFBUUVlbURXcksvN3hqMml6RDdrTHJiaTRFai85ZEEwclY1NDNheFdZMnBvMTg4R2FOVVBRdFd1SW5VWkh0bUN2UXVscVJaSTUxNDg1Rnc5bTNUTE12SDdNdlBOajFoMURjZzBRb0w1bzhPV1hEK0hBZ1RTTFgrdnQ3WVp4NDZJeGZudzBPblJvWklmUldlN3ExVHo4OEVNU3Z2dnVxa1d6UWhxOWV6ZkJaNThOUVhDd3B4MUdSN1prajBMcHFrV1NPZGZGbklzTHMyNDVabDRYTXk4T3pMcGpTTElCQXRRWEVLNVljUTcvL3ZmRkJyOUhiR3dJUm85dWpVR0R3aEVWRlNEWUg1cEtCZno5ZHlFT0gwN0h6ejlmdzZsVEdRMStyeWxUT21EKy9GNlF5NWtTTWJCMW9YVDFJc21jcXpIbjRzT3NOd3d6cjhiTWl3ZXo3aGlTYllBMGpoMjdqZm56anlJMXRjaXE5Mm5WS2dDalJrV2hXN2NReE1RRW8ybFRYNXY5OGFsVVFHWm1DUzVmenNXRkMxbll1Zk1HRWhQenJIclBaczE4c1doUlh3d2JGbW1iUVpJZ2JGa29wVlFrbVhQbVhHeVlkZXN3ODh5OFdERHJqaUg1QmdnQXlzcXFzSHo1T1d6YWxJRHFhdHY4T2tKQ3ZOQ2pSeGphdEFsRVJJUXZtamIxUWRPbXZ2RDNkNGVucHdKZVhtN3c4bEw4Ny90WG83eThDbVZsMVNncXFzU2RPeVc0ZmJzRWFXbEZ1SGF0QUdmT1pDQWpvOVFtNDVMTFpSZy92aTNtemVzRkh4ODNtN3duQ2NkV2hWS0tSWkk1SnpGaDFxM0h6Sk1ZTU91T3dRYW9sb3NYcy9EMjJ5Y1FINS90NktIWVJidDJRVmkwcUEvNjlPRTlBTVRLRm9WUzZrV1NPU2N4WU5adGg1a25aOGFzT3dZYklEMTI3MDdGeXBYbnJUNFU3U3lpb3Z6eDRvdXhHRDI2dGFPSFFsYXl0bEN5U05aZ3pzbVpNZXUyeDh5VE0yTFdIWU1Oa0FFcWxRbzdkbHpIbWpVWGNPMWFnYU9IMHlETm0vdmgrZWU3WVB6NHRneUdpN0NtVUxKSTFzZWNrN05pMXUyRG1TZG53Nnc3QmhzZ0UxUXFGUTRkdW9YTm14Tng4R0FhcXFxVWpoNlNVUXFGRFAzN044UGt5ZTB4YkZna1pFeUZTMmxvb1dTUk5JNDVKMmZEck5zWE0wL09nbGwzRERaQUZzaklLTUdtVFZld2MrY05wS1E0MTh4UlJJUXZSbzVzaVNlZmpFRkVoSitqaDBOMjBwQkN5U0pwR2VhY25BR3pMaHhtbmh5SldYY01Oa0FObEpTVWoxOS9UY0hCZzJtNGVERWJTcVd3djBhWkRPallzUkVHRDQ3QUF3OUVJU1ltV05EdlQ0NWhhYUZra2JRT2MwNk93cXc3QmpOUFFtUFdIWU1Oa0EzazVKVGorUEYwbkRxVmdmajRiRnk1a291U2tpcWJmZzlQVHdWaVlvTFJxVk5qOU9vVmhuNzltaUlzek51bTM0T2NueVdGa2tYU3RwaHpFaEt6N25qTVBBbUJXWGNNTmtCMlVGMnRSR0ppUHBLVDg1R1NVb0NiTjR1UW5sNk16TXhTRkJaV29LaW9FdVhsU3UwNXgyNXVjbmg0eU9IbjV3NS9mM2VFaHZxZ1dUTmZSRWI2SVNyS0g2MWFCU0FtSmhodWJuSUgvMlRrYU9ZV1NoWkorMlBPeVo2WWRlZkR6Sk05TU91T3didGwyWUZDSVVlSERzSG8wSUdIcmtsNExKTENZTTdKMFpoMVlUSHo1Q2pNdXUxeDJvSEloYkJJRWtrRHMwNGtEY3k2ZmJBQkluSVJMSkpFMHNDc0Uwa0RzMjQvYklDSVhBQ0xKSkUwTU90RTBzQ3MyeGNiSUNLUlk1RWtrZ1ptblVnYW1IWDdZd05FSkdJc2trVFN3S3dUU1FPekxndzJRRVFpeFNKSkpBM01PcEUwTU92Q1lRTkVKRUlza2tUU3dLd1RTUU96TGl3MlFFUWl3eUpKSkEzTU9wRTBNT3ZDazZsVUtwV2pCMEZFNXFtdVZrRXVsN0ZJRXJrNFpwMUlHcGgxeDJBRFJFUkVSRVJFa3NGVDRJaUlpSWlJU0RMWUFCRVJFUkVSa1dTd0FTSWlJaUlpSXNsZ0EwUkVSRVJFUkpMQkJvaUlpSWlJaUNTRERSQVJFUkVSRVVrR0d5QWlJaUlpSXBJTXNBNVZpUUFBQU5oSlJFRlVOa0JFUkVSRVJDUVpiSUNJaUlpSWlFZ3kyQUFSRVJFUkVaRmtzQUVpSWlJaUlpTEpZQU5FUkVSRVJFU1N3UWFJaUlpSWlJZ2tndzBRRVJFUkVSRkpCaHNnSWlJaUlpS1NERFpBUkVSRVJFUWtHV3lBaUlpSWlJaElNdGdBRVJFUkVSR1JaTEFCSWlJaUlpSWl5V0FEUkVSRVJFUkVrc0VHaUlpSWlJaUlKSU1ORUJFUkVSRVJTUVliSUNJaUlpSWlrZ3cyUUVSRVJFUkVKQmxzZ0lpSWlJaUlTRExZQUJFUkVSRVJrV1N3QVNJaUlpSWlJc2xnQTBSRVJFUkVSSkxCQm9pSWlJaUlpQ1NERFJBUkVSRVJFVW5HL3dPSTN1czZwQmhORkFBQUFBQkpSVTVFcmtKZ2dnPT0iLAoJIlRoZW1lIiA6ICIiLAoJIlR5cGUiIDogImZsb3ciLAoJIlZlcnNpb24iIDogIjEyIgp9Cg=="/>
    </extobj>
    <extobj name="ECB019B1-382A-4266-B25C-5B523AA43C14-2">
      <extobjdata type="ECB019B1-382A-4266-B25C-5B523AA43C14" data="ewoJIkZpbGVJZCIgOiAiMjQ2Nzc0NDMyNjY2IiwKCSJHcm91cElkIiA6ICI4Nzc2Mzc1MzIiLAoJIkltYWdlIiA6ICJpVkJPUncwS0dnb0FBQUFOU1VoRVVnQUFBOTBBQUFLQkNBWUFBQUJLOWNpK0FBQUFDWEJJV1hNQUFBc1RBQUFMRXdFQW1wd1lBQUFnQUVsRVFWUjRuT3pkZVhoVTFma0g4Tzk3NzUxOXkyU3k3eHRySUNBaGhJQWdLQVFRVVZ4dzMyMUJmMjRWdDFhcnhxV2l1QmJYNE5acWExdXBWVnR0cmJZdVZSR3RWRUEyY1FGWkJRSWhoQ3hrbWZ2N0kweVloSkI5Y3BQSjkvTThQbnJPM0h2bkRaS1orOTV6em5zQ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XFLT0VhTURJQ0xxWTJUa3lFa2VpOFUyUnNRL1VWRmtISURCdWk2eElsQ0NEOVIxMUlpZy9uQmJyMjNhUmkyQXVxQkwxNGtFdDFFSDZMVkJ4L3RGcENib2VycUlWRGQ5VDcxSkcyanl1ZzdvQnh2KzNTam9kZEZGL0FkMVhScGYxM1UwT1Y0RUIwWEUzL1JuREc3N214enY5K3UxSWhMMGZ2NG03ZnA2cVZVVVBlaDh2VjVFQ2Y0ejgrdTZOUDZaS0lxL1dWdjhnTDgyNkhxNnlPRzJpT0lIRGg4dlVxL1gxZFVIdlM2NmlOcjRaM3JvUFpxMGEydnJtNzF1YXRKVzFib2FSVkViZjZicTZ0cG1yNnZCZjk2b3FOQ2F0QldsUW05NnZLYXI2dUZqTksyOHlldWFwdWtsSmNGdGs2NnE1aWJIbUV4N21yUjM3bXo2dXRVYTRROXVXeXlibTd5K1pvMDFxTzNTZ1ErYXZJNm1mNGZhMHc1WFVsUlVKRVBYckJITUFlYk1lY1hmOU84N0VSRVJrMjRpb25ZYk8zYktFQkh0VWtET0YwR2MwZkZRMzlEd3NDWDR3WVJlRjl3RzlEcGRSM0FTWEIvOGNBYVFKcStMNlBYQkR4S0FwZzhtMFBCd3BjbURoZUIyUXd4UzA2UWwwdVJCQWFEWE5EMGV6ZHBOanhmUm01OWZDelFrbnlMUW0vL011cTdYSWlneFAzVDlvR1JWYWtYMDREK1RPbDAvL0dlaUtFcDlmWDE5WTd2aFFZMC82T0dLK0VYMFdrQUZBRlZWRmFpcTRsZFZSVlZWYUlxaXdLU3F1cUlvR2hTb3Fxb3FaazBWVVVVVFhSRkZFODFzMWhSTlVWUmQxMVZWVlRXeldkRUFVVVFSazZvb21xb3Ftb2lvaWlKbUVURnBtaUs2MzMrdzNxK1gxOWJXbGRUVStEZGI3ZWF2QjZkRi8rQ3N0dXc0Yy83OEtoQVJVYi9FcEp1SXFBM1oyUVdSTHBmN1poRzVURVI4UnNkRFJMMWZYR3dFanBzd1JIYzVySHQxWUNORS93OTB2RmxXOGVPeStmTWZZUUpPUk5TUE1Pa21JbXBGZnY3MEhFV1Izd042dG9qd001T0lXaVVDREJtVWhMelJtVEJwYXZCTE9xRFg2cEROT3ZCOHZWNy81THg1UHk4ektrNGlJdW81dklFa0lqcUt2THpDaVpxbS9LVS9qVzUzN3JGQzZMOUtldVp4UjdqOEhCM1Y4YUE2K25NMEhOK3hrenIrSHAzNU9UcDZUc1B4cWlvd21UU1l6UnBNSmcyS0NBNGVyRVZ0YlIyR0QwdkJ3S3gyckQ3UnNSOSt2YWhXOFQvUDVKdUlLTHoxeXE5L0lpS2o1ZVVWanRNMDVhK3RKZHlxcXNCczFtQTJtMkV5YVZCVjVkQk5mTnNmcloxSnZucHI0aExxbURwM2p0TDJJYzJ1My9IMzZJbGt0U2NlQkVpUHZFOWZwcW9LbkE0clhDNDdvbjF1UkVWNUVCbnBnc3RwZzl0bGg4VmlBZ0RVMWRXaHJxNE8xZFUxcUtpb3d2N3lBNmlzckVKTlRlM1JMcTBEK0YrOTZOZjk5S2MzZmRSVFB3OFJFZlVzZnNzU0VUV1RtenNseFd3MkxSVkJZa3V2VzYwV3VOME8yR3dXYUpyS2hJVW96Q2lLZ2lpZkcvRnhYaVFtK0JBYjQ0WExhWVBkYnVuUTc3dXU2NmlwclVYNS9nUFl0V3N2OXU4dlAxcFo5d29kdUgzTDlvcEhpNHFLL0MwZlFrUkVmUlh2RkltSW1waWtGUlJZL2diSXRPWnJ1TTFtRTZLakkyQzFkdXpHbTRoNk54R0J3MkZGV2tvTU1qUGlrWjRhQjdOWmc2SjAzeXdBWGRkUlZWMk56WnQzWUY5cFdVdkpkejFFZjZIVzcvbS9lZlBtSFhWb25JaUkraDdlTlJJUkJjblBuMzYrb3NoeklqQUgra1FBajhlRnlFZ1BGSVVmbTBUaHdHelc0STF3SWlNOURnTXlFNUVRSDlrakQ5TjBYY2YrL1Fmd3d3L2JVRkY1UkJGenY2NzduM1Y1di9pL004OWNVdC9TK1VSRTFQZnc3cEdJNkpDUkl5ZEYyR3pXWlNJeUtOQ25LSUxvNkVnNG5UYU9iaFAxY2FxcUlEWW1BZ015RTVDWkVZL282QWdvQnYxZTE5ZlhZK3ZXSDdIang5M1E5Y1BqM3JxdSt3RXN2R3plVGI4d0pEQWlJdXAydklNa0lqcWtvR0RhbllEY0ZwaFdMZ0xFeFVYQmJyY3k0U2Jxd3p3ZUJ3WVBURUwya0JUNGZHNW9xdHIyU1QzQTc5ZXh0M1FmdnZ0dU0veit3MHU1ZFIyMU92eG4vbVRlemE4YkdCNFJFWFVUM2tVU0VRRVlQMzVxZ3E2clh3UGlEUFRGeEhqaGRqdGJPNDJJZWlsTlU1R1NGSTNjVVZuSXlrZ3dPcHhXVlZWVlkvV2FEYWlyT3p5alhJZStYYlM2a1pkZWVzdHVBME1qSXFKdTBEc2U5UklSR1V1U2tnYTlMQ0xEQWgwdWx3T1JrVzZPY0JQMU1XNlhIVG5EMHpCamFpN0dqQjZFU0svTDZKRGFaREpwaVBDNHNMZDBmK09JdDBDYzhDdHh4K1NPLytzSEgzeHdsS0xuUkVUVUYyaEdCMEJFWkxTOHZLbkhBL3Jrd09RZlZWWGc4M21ZY0JQMUlWRStOMGJtWkdEbzRCUTRIRmFqdytrd3U5MkdBUU5Tc1g3OTk0SEVXNkRMbktRaysySUFueGdjSGhFUmRRR1RiaUxxMXdvS0NteUFlcWVJMkFOOWtaRWVxS3BpWkZoRTFFNHgwUjRVNUE5QlJub2NyQlp6MnlmMFVpSUN0OHVKalBSa2ZQdmRENGM2WVpONmVSckFjRU9ESXlLaUx1RmRKUkgxYzU1elJXUXNEZzF6V3l4bU9KMTJqbklUOVhLUlhpZG1Ucy9EcFJjV1l1amdsRDZkY0FlSUNLS2l2SWlLOGdiMVlkanppeGZlWUdCWVJFVFVSYnlySktKK2EvandZNzFPcC9OL0lwSVc2SXVQajRMRFlUTXVLQ0pxbFRmQ2dkR2pCbUprVGdZMExUeEwwOVRWMVdQRnlyV29yYTBMZEpWVzFlcERyN3p5cGgrTmpJdUlpRHFIMDh1SnFOOXlPQnkzQmlmY0RvY05kbnZmV3d0SzFCK1l6UnBHSHpNQWVia0R3djczVkZVVnBLY2xZY00zbXdKZEVUWU5Ed0U0ejdpb2lJaW9zempTVFVUOTBwZ3hKdzdVTlA5S1FCcnYzbE5UNDJFeThWa2tVVzh6ZEhBeWpqOXVCSnhPVzc5WitsRmY3OGZYRzc1SFdWbDVRNGVPS2gzK21aZk51L2w5WXlNaklxS080cHB1SXVxUEZGWDFQeGFjY1B0OEhpYmNSTDJNTjhLSjAwNFpoNU5uam9YTDFiOXFMYWlxZ3RTVUJDaUJuMWxnRThqRGk2NisybUpzWkVSRTFGRzh3eVNpZm1mY3VHa3pkRjBtQk5xYXBzTGxjaGdaRWhFRlVWVUZvMFptWWZ6WUliRForbStPYWJmYkVCc1hoUjA3ZGdNQWRDREhPU3poSWdDTGpZMk1pSWc2b3Y4OE1pWWlBcENkUGNucGRsdmZFNUc4UUY5TVRHUy9HMFVqNnEyaW96eVlkc0lvSkNkSEd4MUtyMUJYVjRjdnYxeUx1dnI2UU5ldXNvcUtRZGRkVjdUUHlMaUlpS2o5T0wyY2lQb1Z0OXQ2SGlDNWdYYkRGbUg5WjUwb1VXOGxBSVpucCtHaTgwNWd3aDFFMHpRTUdKQWUzQlhqZGpoK2JWUThSRVRVY2J6TEpLSitJemQzaXNkczFsYUxTRktnTHlFaE91d3JJUlAxZGphckdaT1BHNEVSdzlQYlByZ2Y4dnY5V0x2dVc1U1hWd1M2RGdqaytFdm0zdkJmSStNaUlxTDI0VWczRWZVYkpwTnBRWERDN1hUYSt2VjZVYUxlSUM3T2l3dk9PWjRKZHlzVVJVRmFhbUx3akJ5bkR2OERpeGF4cUJvUlVWL0FwSnVJK29XOHZHblpJcmdvMEJZUitId1JuRlpPWktBUnc5Tnd6aG5Id2Vkekd4MUtyK2R3MkJFWEc5WFkxbldNZDloU3pqY3dKQ0lpYWljbTNVVFVIeWlhcGp3Z0FudWdnMXVFRVJsSFZSUWNQMmtFVHB3MkJsYXIyZWh3K2dRUlFWSlNIRFJORGJRMTZMajdoVWVLSWd3T2pZaUkyc0NrbTRqQ1huNyt0RmtpK3VSQVc5TlVPSjMyMWs0aG9oQ3gyY3c0N1pSeHlCODl5T2hRK2h4TjA1Q2FrdGpZRmlEZTc3QTlhR0JJUkVUVURreTZpU2lzNWVRVU9oUkZiZ2Vrc1ZxYXorZUJxdkxqajZpbmVUeDJuSDNHY2NqS1REQTZsRDRyS3NvTGg4UFcyQlpkT2ZlWkp4Zmt0bklLRVJFWmpIZWRSQlRXYkRhNUhKQ1JnYmJWYW9iRHdTM0NpSHBhZEpRSGw1dy9GWEd4WHFORDZkTVVSVUZHZXZMaERvRlYwYlFuaW9xS3VGNkdpS2lYWXRKTlJHRXJOM2VLUjFXVm0wVU9mOVpGUlVWQVVmalJSOVNUNHVNaWNja0ZVN2xiUURkeE9PeUlpMnNzcWliUTlkemtPT2RQakl5SmlJaU9qbmVlUkJTMnpHYlRrd0NpQTIyWHl3R0xoVGY5UkQwcExTVUdaODg1amtzNnVwR0lJQ0UrdHJFWXBJaG9JdjVmUFBIRXdqaURReU1pb2hid0c1Q0l3dExvMGRQR2lPZ25COXFLSXZENVBPQ3NjcUtlazU0YWk5Tm1qNGZWWWpJNmxMQmpOcHVRbkJSL3VFTWsyV3JDSGNaRlJFUkVSOE9rbTRqQzBDVE5aSko3ZFIyT1FFOWtKSXVuRWZXazFPUVl6RGx0QWl4bUp0eWhJQ0tJam82RTNXNDczQVc1dVBpeCs0WWJHUmNSRVIySmQ2QkVGSGJHanJXY0JzZ0VPVlF0eldUUzRISTVXRHlOcUlja3hQdHcxaGtUK0tBcnhCUkZRVlpXYW5DWDFXUldmdi9LSzNOVW8ySWlJcUlqOGR1UWlNSktWbGErVzBSdUY0RTUwTWRSYnFLZUV4UGx3WnhUeDBOVm1mZjFCTHZOaXRqWXFNTWRJa1AzNzhsbFVUVWlvbDZFZDZGRUZGWjh2b2lmQVJnYWFOdnRsaVo3MmhKUjZEZ2NGcHcxNXpqWTdWYWpRK2szUkFTSkNiRXdINTdHcnlxS2VtdHg4YS9pV3p1UGlJaDZEcE51SWdvYnVibVRvaFJGNWt2UVBIS2ZMd0tLd21ubFJLR21hU291dmFBUVRnY1Q3cDUyWkZFMUpHa3dGUmtXRUJFUk5jR2ttNGpDaFpoTWxzZEZ4QlBvOEhpY3NGak1yWjFEUk4xQVZSV2Nkc280T0oyY1ZXSUVFWUhQRndHbjB4SFVKZWMrOS9UOW80Mk1pNGlJR2pEcEpxS3dNR2JNdEdORlpHYWdyYW9LdkY2M2tTRVI5UXNpd0lSeDJjaE01MnhtSTZtcWlyUzB4T0F1cDZqS0lxUGlJU0tpdzVoMEUxR2ZsNVUxdzZLcXlqMGlFclJGbUp2RjA0aDZ3SkNCeWNqUEcyUjBHQVRBNmJBalBpNzZjSWVPL09lZXZ2OXk0eUlpSWlLQVNUY1JoWUdvS0p3aGd2RUFCR2hZMytoMGNvc3dvbEJ6T1cwNFpWWUJGSVczRTcyQmlDQXhNUzY0Y3J3aW90eng1Sk1MdkViR1JVVFUzL0Zia29qNnROemNYSStJZmllQXhydE1uNDliaEJHRm1zbWs0cElMcGhvZEJqV2phU3JTVW9PbW1RdGlyYXE2RUljZVNoSVJVYy9qWFNrUjlXbWFGbjJ6aUdRRzJuYTdsZHNWRWZXQUtaTkd3c0ZLNWIxT29LaWF5M1c0cUJvRVp5MWVmRitCa1hFUkVmVm5UTHFKcU0vS3paMlNvaWh5YlhCZlZGUUVwNVVUaGRpQXJBVGtERTgzT2d3NkNsVlZrWnFTR1BSWktDNE55a05GUlVYY3pvR0l5QUJNdW9tb3J4S3pXZjIxQ095QkRxL1hCYlBaWkdSTVJHSFBaalBqcE9sanVJNjdsM002N1lpT2pnenFrZnprV1B1NWhnVkVSTlNQOFJ1VGlQcWsvUHpDS1lCU0dHaXJxZ3FQeDJsa1NFVDl3b21GZWJCYU9XRGEyNGtJVXBMamcrdGJDRlRjVjF4OG44Zkl1SWlJK2lNbTNVVFU1K1RtNXRvVlJlNE9IdVgyK2R6QkZYdUpLQVFHRDB6Q3dBR0piUjlJdllMSlpFSkdla3BqV3lDeHFxNDhibUJJUkVUOUVwTnVJdXB6Tk0xM1BxRGtCZG9XaXhsT3A1MXJ1WWxDeUdZejQ4UnBlVzBmU0wySzErc09McW9HUlpGVG4zM3EzdkVHaGtSRTFPOHc2U2FpUGlVL1A5K3RLTXB0SW9jL3YzdytEOWVYRW9XUWlHQkc0V2hZTEt5WjBOYzBGRlZMQ0g0bzZSQlZ1My9Sb3FzdFJzWkZSTlNmOEM2VmlQb1VSZkhlS3lKSmdiYkRZWVBOeG50SG9sREt6SWpId0N4T0srK3JuRTRIWW1KOGh6dDA1TnN0S1JjYkZoQVJVVC9EcEp1SStveTh2R25aSW5KaG9DMGkzQ0tNS01UTVpnMHpwNDNtNzFrZkppSklTb3lEeWFRRjJwcUlmdnY5OTkvdk1qZzBJcUorZ1VrM0VmVVZpcWJKL2JxdU41WW85M3BkalRlUlJCUWFoY2VQZ3QxdU5Ub002aUtUU1VOcXl1SFpDZ0tKajQ1UUhqTXdKQ0tpZm9OSk54SDFDV1BIRnM0VWtlUGwwSENicHFsd3U3bEZHRkVveGNaRVlQaXdOS1BEb0c0Z0l2RDV2SEE0YkkxZE9uRDJzMDh0T01iSXVJaUkrZ01tM1VUVTYrWGs1RGhFbEY4Q2FMeGJqSXgwQis4L1MwVGRUTk5Veko1VllIUVkxSTBVUlpDUm50eTRWRUFFWmxHMXg0cUtpcmp4T2hGUkNQR09sWWg2UFljai9tSkFSZ2ZhVml1M0NDTUt0ZnpSQStHTjRHeVNjT053MkJFYkV4Vm9pZ0Jqa3VLdGx4Z1pFeEZSdUdQU1RVUzlXbTd1TER1Zy9MTHBGbUVSM0NLTUtJVGNianZHRjJUendWWVlFaEVrSnNaQTB4cnJZWmhFMUY4V0Z4ZEZ0WFllRVJGMUh1OWFpYWhYTTVzUFBpeUN1RURiNmJSeml6Q2lFQklSekppYXkrVWJZY3hzTmlNNU9iNnhMVUNTQ3RzZEJvWkVSQlRXK0kxS1JMMVdRY0dVWXdEbG5FQzdvUkNReDhpUWlNSmVWbVk4TXRMajJ6NlErclNZNk1nbVZla1ZLSmNWRno4NDJNQ1FpSWpDRnBOdUl1cXRWTUQwS3dDTis4aEdScnFoYWFxQklSR0ZOMDFUTWZza0ZrL3JEeFJGUVZabTZ1RU9nYzBFL1E4QXVLYUFpS2liTWVrbW9sNHBQMy9hU1NKbzNDTE1aRkxoZGp1NHhwUW9oQXBQR01VSFcvMkkzVzVEYkd6UVVtN0I4T2NXUC9BVDR5SWlJZ3BQVExxSnFOZkp6cDdrVkJTNUMwRGo0dTNJU0E5VWxja0FVYWpFeFhreGJHaHEyd2RTMkJBUkpDYkV3bVJxTEtxbVF0ZHZmZUtKb3JqV3ppTWlvbzVoMGsxRXZZN1RhWmtIWUhpZ2JiTlo0SERZRFl5SUtMeHBtb0taMC9KWVBLMGZNcHROU0FrdXFpYVNZak01aXNCcDVrUkUzWWJmcmtUVXErVG1UdkVvaXR3aVFmUElHN1lJNC8wZlVhZ016MDVIVEhTRTBXR1FBUm9LVkhxREgyd0tvSi8vN0ZNUGpUUXlMaUtpY01La200aDZGYk5aZTB4RUlnTnR0OXNCcTlWc1pFaEVZYzFpMWpCdHlpaWp3eUFEcWFxS2pQU2tvQjV4S0dyOWt6cEh1NG1JdWdXVGJpTHFOZkx5VHNnRGNHcWdyU2dLdkY2M2dSRVJoYitUWjQ1bGdVS0N3MkZIVEl3dnFFZnluMy82Z1VzTkM0aUlLSXd3NlNhaVhpRTNOOWVrcXFZaUVYRUcrcmhGR0ZGb3BTUkZJek9EZTNKVHd6VHpsT1NFNE05Y2dZSzdIMy84WGw5cjV4RVJVZHVZZEJOUnI2QnBVU2VLWUdxZ2JUWnJjTG5zSElFakNoRk5VM0RpOUR6K2psRWpUVk9SbXByWTJCWWd6bVkyM1c5Z1NFUkVZWUZKTnhFWkxpZW4wS0VvY3JlSW1BSjkzQ0tNS0xUeWNnZkNHK0ZzKzBEcU4wUUV2c2dJdUZ5T3cxM0FtYzg4ZWY5WUkrTWlJdXJybUhRVGtlSHNkcmxTUklZZmJsdmhjTmlNRElrb3JObnRGaHhia0cxMEdOUUxxYXFLMUpTRTRCa1FMa1dUQjR1S2lyVFd6aU1pb3FOajBrMUVoc3JQUHlGV1JHNEs3dlA1SWpqbGxTaUVUajR4bi9VUzZLaWNUZ2Vpb3hzM2tZQkF4aWJIMnM0eU1DUWlvajZOU1RjUkdVcFJUUGNEYUx5N2k0aHd3V0l4dFhJR0VYV0Z6K2RDZWxxYzBXRlFMOVpRVkMwZWl0TDQ4Rk1WVlgyb3VMakkzdHA1UkVUVU1pYmRSR1NZZ29MQ2NZQ2NKb2VHdFJWRlFRVFhtQktGaktvcU9PL015VWFIUVgyQXlXUkNSbnBLVUk4ZXE4SHh1R0VCRVJIMVlVeTZpY2dRV1ZrekxMcXUzQ2tDVjZBdk10TE40bWxFSVZTUVB3UU9oOVhvTUtpUGlJejBCQmRWQTRBNXp5KytiNXhSOFJBUjlWVk11b25JRUZGUjliTVZCWk1DYmJQWnhDM0NpRUxJNmJDaVlNd2dvOE9nUGtSUkZLU21KRForTG92QW9VTlpXRlJVWkRZNE5DS2lQb1ZKTnhIMXVOemNYSk9pcUhjQjBsZ05sNlBjUktFMWJlcG9hQm9MVUZQN2lRaWNUbnR3VVRVUnlOamtCUHU1UnNaRlJOVFhNT2ttb2g1bk1rWGZEbUJnb0cyM1c3aEZHRkVJeGNaNk1UQXJ3ZWd3cUE4U0VTUW54VU03L0ZCVUZlRHVSWXVLM0ViR1JVVFVsekRwSnFJZWxaYzNKVU5SNU1yZ1BtNFJSaFJhNTV3eDBlZ1FxQTh6bTAxSVNRMSthQ05KVG92OUljTUNJaUxxWTVoMEUxR1AwalR0SGwzWEl3THRpQWdYekdadUVVWVVLdU1MaHNKbXN4Z2RCdlZ4MFZFKzJPMUJSZmhFTG5qdTZmdEdHQmNSRVZIZndhU2JpSHJNdUhHRng0dGdWbUNMTUZWVkVSSGg1Q2czVVlnNEhCWVVqQmxzZEJnVUJoUkZrSm1SR3Z4NWJSRkZMUzR1THVaVFV5S2lOakRwSnFJZWtaUlVZQU9VSWtBYU4rSnVLSjdHd2s1RW9US2pNQThtRTMvSHFIczRIRGJFeGtZRmQ0MVNVWGFSVWZFUUVmVVZUTHFKcUVja0owZk1BYVJ4ZjlmRFc0UVpHUlZSK0VwSmlrWldScnpSWVZBWUVSRWt4TWZBYkc1OGtHTlNSSDcrMUZORk1VYkdSVVRVMnpIcEpxS1FTMHViWkFYME93RTBscitOaW9xQW92QWppQ2hVWnM4cTROSU42blptc3dtSmlVMGU1bVNZRk92UGpZcUhpS2d2NEIwdkVZVmNmTHhsZ1lpa0JkcDJ1N1ZwUVI0aTZsYTV4MlRCNGVEdkdIVS9FVUZNZEdUd1o3Z29vczVkdlBpaGdhMmRSMFRVbnpIcEpxS1F5c3VibGcxSTQ1by9FVUZVVkVScnB4QlJGMWd0SmhTZU1Ncm9NQ2lNS1lxQ3JNelU0QzZIaHZyZnZ2TEtIUFZvNXhBUjlXZE11b2tvbEZSVnhaMEFtbXdSeHNKT1JLRno4c3g4bzBPZ2ZzQnV0eUV1N25CUk5WM0g2UEt5TVJjYkZ4RVJVZS9GcEp1SVFpWXZiK29rUlZGT0RHd1JwbWtxUEI1dUVVWVVLbkV4WG1SbUpCZ2RCdlVESW9MRWhGaW9xaHBvYStMWGJ5a3V2czlqY0doRVJMME9rMjRpQ29tc3JDeUx5YVRlQThBVzZQTjYzZEEwemo0a0NnVkZFWngwNGhpanc2Qit4R1F5SVRrNXFLaWFTTHFteSswQStHU1ZpQ2dJazI0aUNvbkl5TXl6ZEYwYU13Q0xwV0dMTUNJS2pXRkRVeEVkeFVGRzZqa2lndWpvU0Rqc3RzTmRpbkxaazAvZXphSnFSRVJCbUhRVFViZkx5U2wwYUpvc0VEbjhHZVB6Y1lzd29sQVJFVXlmbW10MEdOUVBhYXFLMU5URTRDNlBSYlU4YmxROFJFUzlFZStBaWFqYjJlM0tBa0FhRjVZNm5UWnVFVVlVUWlmTkdOTzR0cGFvcDNrOEx2Z2lEKzlLSVNKVG5ubjYvak1NREltSXFGZGgwazFFM1NvL2YzcU9DQzRNdEJWRkVCbkpLYTlFb1JMbGMyUG80QlNqdzZCK0xpMHRxVW5ORGtXUkI1OThjb0hYd0pDSWlIb05KdDFFMUkwbWFZcWkzeWtpalZtMng4TXR3b2hDUlFTWWRXSStGSVYxcThoWUpwUFdwS2lhUUpLdG1ucUhnU0VSRWZVYVRMcUpxTnVNSFd1ZUNpZ25CdG9ta3dxUHg4RXR3b2hDWk1pZ0ZNVEdSTFI5SUZHSWlRaWlmRjQ0SEkwRk14V0JYUGpzVXd1T01USXVJcUxlZ0VrM0VYV0w3T3hzczZMSUFoR1lBMzJSa1I1b0drZTVpVUpCVlZWTUw4emxReTNxTlRSTlEycnE0WDNpZGNDcnFOcUNWMTU1aFFVSGlLaGZZOUpOUk4zQzdVNzZLYUNNQ0xRdEZoTWNEbHRycHhCUkYwd1lOeFFXczhub01JaWFjTHVjVFlxcTZjQUpGYVViWnhrWUVoR1I0WmgwRTFHWDVlWk9paEpSYmcvdWk0cnljb3N3b2hDeFdjMG95QjlpZEJoRVJ4QVJwS1ltTnRZWkVFRFRvU3dxTGk2eXQzRXFFVkhZNGgweEVYV1p5V1M3VjlmMTZFRGI3WGJBYWpXM2Rnb1JkY0Y1WjA4Mk9nU2lvN0pZekVoTFN6cmNJVWcyd2Y2Z2NSRVJFUm1MU1RjUmRjbllzWVg1aW9LejVORENVa1ZSNFBXNnVjNlVLRVN5TXVJUjVYTWJIUVpScXhxS3FoMWVZcVFMemk4dVhqakt3SkNJaUF6RHBKdUlPaTA3Tzlzc290NEJvREVEaUlod05kbXJsWWk2ajZvcW1EWmxGQjlxVWErbnFpcFNVeEliLzY0S3hHVVczRmRjUEplRkNJaW8zMkhTVFVTZDV2RWt6UUQwS1lHMjJhekI3ZVlXWVVTaGtqOTZFTnh1aDlGaEVMV0x5K1ZFbE0vYjJOWWhrelRKT3RuQWtJaUlETUdrbTRnNlpkS2tTWnF1Sy9lSVNPT29SY01XWVJ6bEpnb0ZzMG5EY1JPR0d4MEdVYnNwaWlBcEtRNnEybmk3YVJMSS9TeXFSa1Q5RFpOdUl1cVU2bXJyejBVd0xOQzJXczNjSW93b2hFNDllWnpSSVJCMW1OVnFRVkpTZkhCWHBrbnM5eG9WRHhHUkVaaDBFMUdINWVWTlRCYkJ6NEw3b3FPOW5GWk9GQ0p4TVJISVNJOHpPZ3lpVG9tTGpZTGRibTFzNnpwKytrTHhmWnkyUVVUOUJwTnVJdW93VGJQZkRTQXkwUFo0bkRDYldSdUhLQlFFd0ttbmpEYzZES0pPVXhRRjZXbkpqVzBSc2ZtaC9QcVZWK1p3UFJJUjlRdE11b21vUXdvS1pod25ndE1EVzRTcHFvS0lDQmRIdVlsQ1pQU29BWWp3c0hnYTlXMHVsd014TWI1QVUwVGsySXA5ZVJjWUdSTVJVVTloMGsxRTdkYXdSUmh1QjhRWjZQTjYzVENaTkNQRElncGJOcXNaRThabkd4MEdVWmVKQ0JJVFlvT0xiWnI4a0Y4OC9IQlJaR3ZuRVJHRkF5YmRSTlJ1TGxmeVNZQStNZEEybTAxd3VUZ0NSeFFxa3lmbXdHSXhHeDBHVWJld1dNeElUSWh0YkFzd3dPT3czMmhnU0VSRVBZSkpOeEcxUzFaV2xrVUU5d1BTT0t6dDg3bUR0NElob201a3M1cVJNenpkNkRDSXVvMklJRFkyT3ZoQmtvamdtdWVmdUNlNXRmT0lpUG82M2kwVFVidEVSV1hlSlNKWmdiYk5ab1hEd2ExV2lVTGxzb3NLV1N1QndvNnFLaGc0SUMyb1IreTZ5ZnpuVithd3FCb1JoUzhtM1VUVXB2ejhxUU5FNUNlQnRnZ1FIUjFoWkVoRVlXM1F3RVM0WEh5b1JlSEo0YkFqSnRwM3VFT1hVZVZUV1ZTTmlNSVhrMjRpYW9zaW90NEZ3QnZvOEhoY0xKNUdGQ0thcG1EYUNibEdoMEVVTWlLQ3hNVERSZFZFb0ltT1h4WVhQeGhsY0doRVJDSEJwSnVJV2pWMjdMVGpGUVd6QTF1RWFacktMY0tJUXVqWWNjUGdjRmlORG9Nb3BLeFdDNUtTNGc5M2lHU2E0TC9GdUlpSWlFS0hTVGNSSFZWMmRyWlpVZVIyUUJvekFLL1hGYnpsQ3hGMUk3dmRndnpSQTQwT2c2aEhSRWRGd202M0hlNFF1ZlQ1cCs4ZGFseEVSRVNod2FTYmlJN0s1VXFjbytzeVB0QTJtelZ1RVVZVVFpZE95NE9pOEt1WitnZE5VNUdXbWhqYzVkRkZXd1NBVTZtSUtLendRNDJJV3BTVFUraHdPdFd2QVRUZUVTVWtSTU51NTdUWGpvZ1dJS1dkT2RTcWVxQTJ0T0ZRTHhZVjZjWlBMNTF1ZEJoRVBVclhkWHozM1dic0x0a2I2UElMNU9KTDV0N3drcEZ4RVJGMUp5YmRSTlNpZ29KcGo0a29Wd1hhVHFjTmNYR3NjZE1SZ3hUZ1doUGdhT2NuN1hVSGdiMTZhR09pM2trRW1ILzFxVENiVFVhSFF0VGphbXBxc1dMRld0VDcvUTBkdXI2dEZ2N3NlZk4rWG1ac1pFUkUzWU56Mklqb0NMbTVVNFlEeXZtQnRxSUlJaU05Um9iVXB3aUFFelhnWm5QN0UyN3EzMFlmTTRBSk4vVmJKcE9HbE9CcDVpSUpHcFJmZ1lORFJCUW1tSFFUVVhPcTJhemRKb0xHamJnOUhpZTNDR3VuVkFXNDFReWNwUUVzTjBmdFliR1ljT3k0YktQRElES01pQ0RLRndHSG83R29ta0Rrdk9lZmZuQ0lrWEVSRVhVWEp0MUUxRVJlM3RSSklwZ1ZhR3VhQ28vSHlTM0MycEFvd0Z3VGNLY1pHTUJQVnVxQVNSTnlZTFdhalE2RHlGQ2FwaUVsT2FHeExVQUVGUDhEUlVWRi9FUWxvajZQUTFkRUZHU1NwbW5hcndBMFZrdUxqSFJEMC9oUjBSSVZ3RWdWT0U0RmNoVE9nNlNPY3ptc0dEVXkwM01ZNkVJQUFDQUFTVVJCVk9nd2lIb0ZqOGVGU0s4SGUwc0RTN2xsUmxLOFl3YUF0NHlNaTRpb3EvajBrSWdhRlJSWUx4SkJmcUJ0TnB2Z2ROcU5ES25Yc1F1UXF3SS9OUUdMTE1BMUptQUVFMjdxcERtbkhXdDBDRVM5aG9nZ0xTMHBlR2FWS05DZkxDNHU0aGNSRWZWcFlUMThGZXQweGlSWnJVbkxTMHBXQVBCMzRoS21ZVjd2a0dOOHZoRWpvNkpHUHJObVRmSDY4dklOM1IxbmEwWkdSNCtzcWErdjNiRjM3OVpTd01ncW5uSjFkdmFWelRzZlc3Tm1NWUFhQStMcEZ1bFdhNnB1dFRiSmx6YnQyL2NEZ0g1WFF6bzNkNHBIUk80TzdvdUtpdWozZXdhbkswREtvVzIvQmdxUXpBU2J1a2xxYWd4aVl5T05Eb09vVjdGWXpFaExTOExHalZzYU9rUlNOTmp2QTNDTm9ZRVJFWFZCV0NmZDUyUmtuUHZJMkxHUGxCNDhXUHJoamgwZnZyZDkrL3NmYnR2MjNxclMwdFd0blhmaHdJRVhYVGQ4K00rR2VyMUR6WXJTdU5BdXhtNlB1ZUM5OXk0SWZlU0gvWFhxMURlU25jNFVBS2lvcTZ2WVZsR3hiV3RGeGRiM2QrejQ0SjdseSs5dTYveHVwQzRhUC82eDVwMHZyVm56dTMwR0pkM0ZFeWNXeDl2dDhjWHIxaFcvOWNNUC8wQW5IcXlzUC8vOERjSC9qd0VnZXZGaWR3bFEzbTJCOWhFbWsraytYZGZqQWlNTUxwY2ROcHZGNEtpTVY4U2x0aFFDaWdoT216WE82RENJZXFYb0tDOTI3U3BCUlVWVm9PdmlGeFl2ZlA2U3VUZXRNREl1SXFMT0N1c2hyQmxKU1RNQXdHdXhlR2VucGMxZU5HN2NyOTgvK2VRUEFiUzZMOHZLMHRKVkkzMitrYzJUc2JNek1zNU90MXBUUXhoeUUya1JFV21CaEJzQUhKcm1HT2p4RER3K0llSDRIWldWTzNvcWp0N0k1WEw1TGh3dzRNSlpLU216M3B3MjdjM041NTY3NmZaUm8rNUljTG02dkpGMENWRFhIVEgySmFOSFR6bEdSRDlIRG1YY0lnS3YxODNpYVVRaE1tRjhOb3VuRVIyRnFxcElUVG04aFpoQVhINGRDNHFLaXNKNnNJaUl3bGM0ZjNnNWpvdVBQNjU1NTE4MmJud05RRzFySjY3Y3ZmdkxEM2JzZUg5U2ZQems0SDVOVWJTclJvNjg1dnBseTY3dlFsenQvak9mbnBBd3JhWCtYVlZWdTU1YnQrNFBIYm5XSVNGTEpqZWRlKzZtVktlejJ4NUl5T0xGcldaN1YyVm16ck9xYW1PeHIyU25NL25uSTBmZS9OVFhYeGQzNkgxYW5pbmMzNUp1VmRPMEloRnAzSWpiNjNWeGl6Q2lFTEhiTE1qTEhXaDBHRVM5bXN2bGdNOFhnVDE3OWdFQVJIQjhjb0pqRm9EWGpJMk1pS2pqd3ZhdWVuWmEybFNMcWg0eE4zYkpwazEvYXMvNWk5YXNlYng1MGcwQWx3NGVmT24xeTViZEJxQ3lNM0hwYytlMm12QzNSNHpORnFQUG5YdWdvK2NsdmZSUzhyYXFxcTFIZTMxMld0cnM1bjJ2YjlyMGVrZmZwd2VZcng0MjdLcm1uVStzVy9mRTdvcUtIenR5SVVXa3Bka2UvU3JwTGlpWVBnbVE2WUcyeWFUQjdYWndsSnNvUktaTUhzbUhXa1J0VUJRRnlVa0pLQzNkRDcvZkQwRE0wUFg3SDM3NDRiZm56NTlmMWVZRmlJaDZrYkQ5MWo4NU5mWGs1bjI3cTZ0M1d4VEZycytkMitraVdSRm1jNFErZDI1RmU0OXZhOFMyTjNtdHNQQ0lwOGU5TWY1TEJnMDZMOTV1ancvdU8xQmJlK0NSMWF2djcraTFtaWZkZmwzM28zOFZVVk1BUEN5Q3hubXVYaSszQ0NNS0ZaZlRpdXloUGJaS2lhaFBzOWtzU0VsT3dLWWZHc1lMUkdTQTIxRy9FTURWeGtaR1JOUXg0YnFtV3owcE5mV2s1cDEvM3JqeFZmajk5VVlFUk4xRytmbklrVDl2M3ZuQXlwVVBiaTh2TCtub3hacFBMNi9UOVg0MXlwMmZYemhmUkhJQ2JZdkZCSmVMTzdNUWhjckZGMHcxT2dTaVBpVTIxZ2VyOWZERVJRVzRyUGl4ZXdjYkdCSVJVWWVGNVhEVzhZbUp4MFZicmRITisxLzYrdXVYb3F4VzdzL1NoNTJWbVhubVFJK255V0xJblZWVk81LzYzLzhlYW41c1oyWTBtQlhGM0o3emV1TU1nSTQ2NXBnWjBZcWkzeGpjRngzdDViUnlvaERKSHBJQ3A4Tm1kQmhFZllxaUtNak1TTUdhdGQ4MGRBaXNKb3ZwaVZkZW1WTjQ1cGxMT0pCQ1JIMUNXQ2JkcDZlbm45Njg3NXV5c204KzNiVnI2YXlVbENOR3dJM1cxbHJyenVqS0ZQck9TSHY1NWJUT25EYzdMVzEyUzlQYWowSXBHajM2anVhZGQzM3h4VjI3Z1E2dmNlL3ZyRmI5RGdDTkQ2YzhIaWNzRmxaVGJ1N1dnNGYvV3dHZ1NNUDJCMVlBa1FJTVVJQnhLcUFhRkIvMURhcXFZTnFVVVVhSFFkUW51VndPeE1UNHNHdlhIcUJoaHRxRWluMWo1Z0JML21od2FFUkU3UktPU2JkMlJucjZHYzA3Zjd0aHc0c0E4SFZaMmRxYmxpMjc4Y2pUcUxlN2VNQ0FDd2Q3UEUybWxLMHRMVjM3NUxwMXhRQnd5NmhSdDQ2TWpCeHh6L0xsZDdXMUYzdC9sNTlmbUNzaTUrSFE5SHBGRVVSRXVEakszWUt0elI5Zk5XdC9XQStzOFFPWHQ3b1JJZlYzRTQ4ZHhvZGFSSjBrSWtoTWlNV2VQZnRRWDE4UEFDWWR1THU0K0w1L3pKdjM4ektqNHlNaWFrdllKZDNUa3BLbXhOaHNNY0Y5T3FDL3ZHN2RTd0N3b2F6cyt3ZFdyWHJRbU9oYXR2V0NDN1lZSFVNZjRMaG56Smg3bW5kZXYyelpmQUQxc1U1bnpNOUhqTGpaWlRLNXpzaklPT1BWalJ0Zk5TREdQbUtTSnFMK0FrQkVvTWZyZGJPYWNoZXM5eHNkQWZWbVRvY1Z1U01IR0IwR1VaOW10VnFRbUJpTHpadTNCN3F5TkdnM0FialZ3TENJaU5vbDdPNnl6eDh3NFB6bWZUWDE5VFVicTZ0L0NPN0w4WHFIaFNxR2pYVjFPOHJMeS9lRTZ2cjkwY0t4WTI5UGREZ1NnL3YrK3NNUGYzMTd5NVovQXNEdEkwZmU0VEtaWEVCRGNiU1daanZvZ0w2M3VucHZjSi9QYXZXMWRVeWsxUnA1bFAyOCs2UzhQTXNrRWYza3dJK2thU3JjYm9mQlVmVnRWZjJwM2oxMVdPRUpvMkF5Y1FFQ1VWZkZ4VVpoMTY0U1ZGZlhIT3JScjNucXFRWFBYSEhGTHpZWkdSY1JVVnZDS3VuMkFwN1QwOU5QYTgreEsrZk0rU3BVY1Z5M2JObDFqNjVhOVdpb3J0L2ZqSTZMR3pOLytQRHJnL3VxNnVxcXJsbTI3R2NBTU16bkd6SjM4T0M1d2E5WDF0VlYyald0U1JudXZkWFZlNk5lZkRFcTBIWURrV1Z6NXpaNU9QSkRlZmtQNlgvNFEzcHdYOG1GRjVZMFQ4Nzdya21hcHNtakl0STRHZHJuaTRDcU1pSG9pbjVWOHA0NnhPdHhZT0NBeExZUEpLSTJxYXFLck13MHJGNnpBUUFnQXFkWlVmOElvQUQ5YTd0UEl1cGp3aXJwUG12SWtITnRtdGJuU3NQZThjVVhSZnZyNnJwMVRkSWpZOGMrMHAzWE0wbzA0Rnd5ZWZLZlZKRW1XZUgrMnRyOVR4UVVQTzR3bVd5WkxsZVdwaWhOL2k3Zi9iLy8zYk5nekpoN1c3dTJ5Mlk3WW0rc3NwcWFzRjRiTm5hczVYb1J5UTYwclZZTHR3anJCcHhkVGkwUkFTNjVzSkMxRW9pNmtkTnBSM1IwSkhidkRreEtrOXpuRmkrODZMSzVOLzNHeUxpSWlGb1RWa24zLzJWblgyRjBESjN4M0xwMXozVjM5Zkp3U2JwM0ExVU9rK21JdWMreE5sdnN6SlNVRTFzNlowTloyWWI3VnF4NHFLMmsyOXZDOW5HbE5UVjdXem8ySE9UblQwb1NVYTRMN291Tzlob1ZUbGpoOEFxMVpOVElMSmpOWWZVMVMyUTRFVUZTWWh6MjdpMURmWDA5UktCQnh5K2ZmYmpvcnorWlh4UzIzK0ZFMUxlRnpkM0FjZkh4RTRaSFJnNDNPbzdPT0NVdDdlUTlZWnpzZFZIOW56ZHVmUFdLSVVNdWIrOEpWeTFkZWpXQW1yYU9TM1E0RXByM2JUbHdvRnNmZnZRaW9palcyd0E5SnJDVzIrMTJNQ0hvSmt5NnFUbUx4WVJqeHczbEtEZFJDRmdzNXFaRjFVVFN4V0cvSGl5cVJrUzlWTmpjY2MvUHlibWhJOGZMNHNXaDNPQ252aU1IUHpGaHdoT2hDaVFjdkxKeDQ1L2FtM1MvdW1uVHErOXUyZkpPZTQ0ZEZCRnhSRG5oQTNWMUZSMk5yeS9JeloxMmpBak9iWmp3MnJCbnNOZnJaa0pBRkNLVEorYkFaclVZSFFaUldCSVJ4TVpFWWZldVBhaXFQZ2dBaWtDdWV2YUpCUy84NU1wZmZHdDBmRVJFellWRjBqM001eHN5S3pWMVZnZFBZKzJqYmlDSEJ2bHl2TjVob1NwTzk4SFdyZi9aVVZtNUk4cHFqZHA2NE1EV2JaV1YyeFFSWlZ4czdMamc0eXJyNmlwdit1aWorZTI5N25DZkw2ZDUzOFVEQmx4MC82cFZDMzhvSzl2WUhiSDNEcE0wczFudUFzUVo2UEY0bk53aWpDaEVYQzZiUDJkWXVzS0hXa1NobzJrcTB0T1RzWGJkb1J4YjRGWk1XakdBS2VBRUpDTHFaY0xpcnZ1V0VTTnU2K2lXVHZyY3VTSDdRQTdUNnVVdGxyZldPamlxMzBuKzBXKzhrYk85dkh3dkR0V3NlblA2OUxlYUgzVGI4dVczZlY5VnRibTlGNTBRR3p1aGVaOU4wMnhQRkJROGZ0TGJiOC9zVXNTOXlKZ3hsbW1BekFpME5VMkZ4K05zN1JRaTZvSXhlWU1lVmxYbGVvVFJWb05FdlpIYjdZVFA1OFdlUGFXQnJzblBQTDN3eko5ZWZ0T2ZqSXlMaUtpNWNFaTYxVE15TW83WWs3a3ZHZm5hYTZPMlYxYnU2TTVyN2pydnZHNjlIbzZTZE8vdW9Sa0QyOHZMU3dML2ZjNkFBZWMwTDZLMmJPZk9aUSt2WE5udUJ4M3BWbXZxb0lpSVFTMjlOak1sNWNRNTZlbG5MTm00OGMrZGo3aDNTRXViWkZWVmVVd0VTcUF2S29wYmhCR0ZpcTdySDZTa0R2bUZqcnFaQWhrTUp0NUVJU01pU0V0TnhMNTlaYWl2OXdPQUtJSUhuM3Z1L3I5ZmR0bk41VWJIUjBRVUVBNUpkLzNHOHZLTkF6MmVnVVlIMGxrbEJ3N3MzbDFWOWFQUmNiUW16dWs4b29MNEliVTlHVWUwd3hIM1dFSEJZOEY5Qit2ckQvNzA0NDh2UlFkMmJqcHI4T0J6VzN2OWtYSGpIbjEvNDhaL2xnQjkra3M3UHQ1Mml3Z2E5eDIzMnkxd09ybEZHRkVvNkRycXlzdHJUNTA4ZVhMZDZ0WHYvRlQxeTNzQXpFYkhSUlRPVENZTnFTbUorSDdqRmdDQWlDVDY2L0JMQURjYkd4a1IwV0hoa0hSanhaNDlLL3B5MHIzMWdndTJHQjFEV3l5cWVzUjg1T3I2K21yMHpQVHlScitkT1BGNW45WHFDKzY3Yy9ueXUxYnYyYk91QTVmUkxoODZkRjVyQnlRNkhJbTNqaHQzOTNWTGwvNnNVNEgyQXNjZU95WEQ3OWV2Q0F5MGlRQStYNFRCVVJHRkw3OWZ2L2YxMTMrekR3Q0dEU3Y4Wk4ycWY3MEI0QXh3dEx2ZjBuVWRaV1hsMkZkV2pvcktLdFRXMXNIdjkwTlROWmhNR3B4T085eHVKenh1THZucExCRkJWSlFYUCs0c1FXVmxGZEF3Mm4zSkM4VVB2bkRKdkJ2V0d4MGZFUkVRSmtuM3FqMTd2am96SStOTUFIaDM2OVozcHlZbFRXM3JuR05lZSsyWVVNWHpZMVhWdGxCZDJ5alJObHQwODc0RHRiVUhBdis5cXJSMHRTeGUzT0VieTlscGFiTmZLeXg4clQzSDNqUnk1STB6a3BObkJQZXRLUzFkOCtyR2pYOGNIUmMzSnNscVRVaHhPcE1QK3YyMXhXdlhQbjIwNjh3YlBQalNWS2N6TmJpdlh0ZnJWWkVtYzY2dnpzNis2amZmZlBQYmp2dzh2WWhTWDYvZElpSlJnUTZQeHdtek9aUkYrNG42TDEzWGQ5YlU3SHM0dUs5R3I3L0VMT3FKQUk0MlU0akN6TUdETlZpMWVnTytXcjBCMzIvY2ltM2JkNkttcHUwSllXYXpDWEd4VVVoUFM4U0FyRFNNR0Q0SWtaR2VIb2c0UEtpcWlwU1VCS3hmLzkyaEhvbjJpLytlT1hQbW5MVmt5WkllSFJ3Z0ltcEpXQ1RkYTBwTFZ3T0FYOWY5OHovOTlJYXY1c3haMmRZNUszYnZYaEg2eU1KSGlzV1MyTHl2NU9EQmtwYU9EWVVwQ1FsVDdzM0xXOUM4UDl2cnpmNzZyTE8rQys1N2ZkT21ONDZXZE1jNm5USDM1dWNmY1owL2YvLzluMFZFQWc5dkFFQVZVWXZIajM5YUVWR2FIOS9ialIxYm1BZEk0eFI2VlZYZzhiaTRSUmhSQ09nTmZyRmt5Wkt5NFA0Ukk2WlZmUDNWT3hmNGRlVlZjTFE3ck8zY3VRZC9mZXQ5TFB0OEJhcXJhenA4ZmsxTkxUWnYyWUhOVzNiZ3c0KytBQUJrWmFaZzBzUXhtREErRjVyR09oeHRpZkM0NEl1TXdKNjkrd0FBQXBrOWJjcVk2VXVXTERtaThDb1JVVThMaTZSN2JYbjVlZ0I0YnYzNjUxYVhscTVxeHluS014TW5MZzVWUEl2WHJDbis3NTQ5L3czVjlZMlFGaEdSM3J4dlYyWGxycDU0NzJpSEkrNHYwNmI5cGZsSTlOSHNxS3pjM2xLL3FpanFLNU1udnhKcHNVUTJmKzNSMWFzZjJiVi8vNDVaS1NtemJKcG1DL1RueDhTTTZYemtodEVBWllFSUduK09pQWdYdHdnakNoRmRsNDBIRCs1N3NhWFhCZzB2ZkczdHluZlhpRWcybUhpSG5kcmFPcnp5NnR2NDU3c2ZCd3A1ZFp0dnY5dU1iNy9iakwrODhTN09PbU1HamgwM3FsdXZIMjVFQkdscGlkaGJXZ1pkMXdGQUZkRWZlNkdvNk4rWEZCVlZHeDBmRWZWdllYRVh2bUhQbm05L3JLejg4Zm9WSzM3UnpsT1Vud3dlZkZtbzR2blh0bTMvT2xyU0xZc1hkMlorci9uUmNlTVdYRHRzMkRVQVVGRlhWekh1dGRmR3Jpb3RiZGRhcGNseGNlTnJGYVYrVzFYVjFrNjhOd0JndU5kN3hKN1dteXNxMnIwOVYxZnNycWpZVlY1YlcrNHltVnp0T1g3SFVZclNSWmpORVJQajQ0OXIzdi82cGsydkw5dTU4ek1BV0xoeTVRTjM1T2JlM3JXSWpUVjJiT0hwaWlLVEEyMlRTZU1XWVVRaG91dTZycW80dWJVcHJKcklLZlhBR2dEV0hneU5RcXgwMzM0ODhQRHorR0Z6aTg5NXU4M2V2V1Y0YXZFZnNlenpsZmkvdVdmRGJyZTFmVkkvWlRhYmtaNldkTGlvR2lSZFQ3RGZEZUJHWXlNam92NnV6MDJiUFlxNmN6NzQ0Snp5OHZJOVJnZlNtalBTMCtkY1BHREErVkdBRFExYmJkVUJxSE1EN3BIUjBjT2Evd09nemdPNHZqajk5UDhFRW00QWNHaWE0dzlUcHZ3SmdDWDRPczMvR1JjVGsvZk9pU2YrL2IyVFQvNmdlUHo0WW5UaEljdTQyTmlDNW4xZmw1VnQ2T3oxT3NqLzhqZmYvTDY5QisrcXFtcjNDSHhWWFYzVmpaOTlka09nWGJSOCtmMDd1bm43dHA2VW41L3ZWaFIxWVhCZlZGUUVGQ1ZjZnRXSmVoZEZrVGQrKzl0bjFyUjJ6TUNjS2QvRGorZDZLaVlLdlgxbDVianJWMCtHUE9FTzl1V0tkYmpqN2lkUXVtOS9qNzFuWCtUemVacy9tTGpzK2FjZkhHcFVQRVJFUVBnazNmaGc2OVlQakk2aExiZU9HblhMQzVNbnY3RDUwa3Qzdm56Q0NYK1lucHA2SWdCdHpwQWhwMzE1NnFsZk52OEhBTXFBMHMzbDVVZU1LQS8xZW9lK2ZQenh6eHpscmV4dno1ang5aWV6Wnk4TkZKVWI2dlVPdlhyWXNQL3JUTndEUFo2TWxxckRmMUZTc3J3ejErdU1GemRzZUNtNHJRUDZkL3YzZi9mVzVzMXZQYnhxMWNPWGYvenhGZFAvL3ZjWmcxNTlkVWp4MnJYUHQzU05nL1gxQjB1cXE1dXNRNzkyNmRKcnZ5MHJDMTRUWG5uSEYxL2NFV2o4cjZUa2Z4VjFkUlhkK3NPRWtLSjRiOU4xUFRuUWRqcHRzTnM1dUVZVUNycXUxK3pmWC8yVDloenIzL0R4ZkIzWUYrcVlLUFRxNit2eDBLTXZZTmZ1dlQzKzN0dDM3TUtDaGMrZ3V2cGdqNzkzWDZHcUNsSlNFb0o2SkFLS2Z1OHJjK1p3WVR3UkdTWXNwcGYzQllOY3JrRWpmYjZSQUdEVE5OczVtWmxubjVPWmVmYXN0OTgrdWExekwzdm5uVXRHbm4zMmlIUzNPeU80LzV5c3JIT1c3ZHIxNmFMVnF4OERvT0x3OWwyVnRTM3NuMzFuYm03UmIxZXYvdDErb01VN2hhTlZIejl2NE1DTG0vZlY2M3I5cHovODhHbGJzWGVYcjBwTHYzcGl6Wm9uTmxkVS9MQjAxNjVQMTIvZnZyS2plMmdmcUswOU1ITEprbU5lS1N6ODA3alkySEhQckZ2M3pEUHIxeC94NE9LWjlldWZ2M2I0OEd2ZjNiYnRYOWN0WFhwVHlZVVhibmRvV3ErdlBweVhOeTBid0tWeXFGcWFDQkFaNldIeE5LSVFPRlE4N1pldnZmWml1MlpZWlo5WlZMTisxVHR6ZFNpdmhEbzJDcTAzL3ZZZXZ0L1k2ZFZhWGJadCswNjg4T0pydUdMdTJZYkYwSnVKQ0NJOExuaTlIcFNXbGdHQTZEcG03cDh5WmpwWVZJMklETUtrTzhqWi8vNzNPWC82N3JzL2R1UWNmZTVjdlQzSG5UTm8wRG5OKzdaVlZHeDdjL1BtdjE4MlpNZ2xyWjFiQ3BTZDllNjdaMzl5NnFtZm1CU2x5WnJ3bVNrcEp5MWF2ZnJ4ajA0KytmMFhOMng0NlpuMTY1OEQ0TC8rODg5dm5KNllPRjFUbE1iL3gxNkx4ZnVyOGVQdnZQcVRUNjV1NTQrSE9LY3orcHJzN0NPTy8zREhqZy9MZ05MMlhxYzdYUFhKSjFkMTlScmJxcXEyam4vampjbnpoZzY5dEhqdDJxTVYwNnVmc0dUSitGS2c3Q2l2OTBhS3Fzb05JdEpZSk03dGRySjRHbEhvN0JJNStHUkhUaGljVTdoazNjcC9mUTNCb0ZBRlJhRlZXVm1GdDk3KzBPZ3c4UEhTLzJIcUNlT1FsWmxpZENpOWtvZ2dKVGtlWldYbDhQdjlFSUVtdW43LzN4Y3QrdGVKMTF6RGFRSmhJaEp3ZTkzdUdJdW1XZGJ1M2R2cU1wK3VpQUFpWW55K3VBMTc5dlRLZmQ4VFhLNm9rNU9TNWp5OWJ0MVRYYmxPOGJISEhySHp6NDhIRCs2NjQ3Ly83ZE8xam5vTDNwSDNrSE15TTQ5SXVwOXRTSkRidFgva2YvZnMrZTl0eTVmZmZ0K2hiYk5xL2Y3YTI1WXZ2LzMrTDc5Y0NNQTZOaWFtNE5pNHVBbFhabWRmZWROLy8zdmpPNXMzdjF1OGJsM3hsZG5aVndaZjUvSWhReTUvZk5XcXg3OHVMLys2UGUrN1lQVG9CeUxNNW9qbS9SMVpZeDFLa1lBN1BTb3FLOVBseWhvUUVURndVRVRFd0FGdTk0Q0NOOTRZMzhwcE5hM3Q0dzAwUE9qbzVsQkRLaSt2Y0t5aW9QSHZtS29xaUlqZ0ZtRkVvWEJvbFB1NjMvM3VwUTR2UGJGSFdBb3E5eDNjRFFHbnV2WkJ5NzljMjZrdHdRSkdIVE1VV1JrcEtEOVFnWTgrWG80REZaV2R2dGJiNzN5TXE2NDR0KzBEK3ltNzNZYkV4RmhzMlhLb1RJdEk5ZzVMOWUwQWJqVTBNSU9kbnBGeCt1OG5UMjd4SHU3R1pjdHVlR3pObXNjN2UrM0JMdGZBSnlaT1BPSmg1QWx2dlRXbHM5Y005bkJCd2NNVFltTW54TnJ0TWRFMlc0eFZWYTBBVUZsWFY1bjQvUE9KKzBLd2hPZms1T1NUbno3dXVLZnJkYjErMU91djUrMnVxR2l4V0s5QmxNdUhESmwzNzVneHYvSmFMTjVhdi8vZ2MxOS8zZUlTeS9hWU8zVG92T1o5MyszZi94MlQ3dTdCcExzSFRFMU9MbXkrSnJwZTErc1hyMTM3YkVldWMvK1hYeTQ4T1NWbFZyVFZHbjMrdi85OTd1Y2xKVjhBd05URXhIR0JFZTBSUHQrSWYwNmYvczUvZHV6NGNQNm5uODQvZjhDQTh6MW1zeWR3RFUxUnRQc0tDdTQ3OVoxM1RtM3IvYzRiTU9EY2l3Y092S2g1ZjBsMWRjbHpYMy85Y2tkaTd3SWwxZU5KelhJNjAxS2N6clIwdHpzajArWEt5SEM1TWpJOW5zeG9xelc2K1FsVmRYVlZBTHB0NzVibXN3dDZJZEUwZFNFYUN1c0JBTHhlTjBlNWlVSkVSSGE4OUZMaW56cHpibXJxaE5MMUsvOTlodzc5Ym5BTHNUNW53emViT24zdXVMRWpjZVhsaDVQa2tUbURzZUNCbzVWbWFkdVhLOWVpdnQ0UFZRMmI4anpkTGpFaEZqdDNscUNtcG1IRm5Ram12L0RVZ21jdXVlSVhtNHlOekRDV0JYbDVDeXlxYW1ucHhRaXI5WWd0VlR2Q2JiRzRqMDlNUEtFcjEyak5objM3dnJsdStQRHJtdmZiTmMxKzRiQmhGeHhhYnRrdEVseXVxQWZ6OGhhZGs1WFZPS0R4eHBRcGZ4bjN4aHVUQWJRNFd5SXRJaUp0NDVsbmJ1enFlNDlZc21UNHF0TFMxYTBka3g4Yk8vYko4ZU9mR0JVVjFiaVg0S0x4NHgvN3JLVGswOVY3OXF6cmFnelUvWGhYSHVUeW9VUG5Ua2xNN0phbmNjRnVHRDc4K3VaOWIyM2UvTmIycXFvdHJaMFg1M1JHLzNqZ3dPNmdMditaNzd4ejFyYXFxbElBalNNc0Y3U1FHSStKaWNuL3ZxVGt1MFZyMWp4MjJ6SEgvREw0dGRscGFiTUxZbUxHZmJwcjE5S2p2WGVlejVlM2VNS0VGdThHSGxpMWFpR0E2Z2dnb25UdTNKQk9NWGU1WE41Tlo1MzFmVWZPT1ZCWGQ2Qzczai9CWmt0Mm04M3U3cnBlS09Ubno3aEVCSTBqKzl3aWpDaWsvRFUxZFhsQVVhY2Y3QjJvL1hhaHc1eDVOWURZYm95TGVzRDJIYnZiUHVnb0JnOXFVcFlGQTdKU3V4UkxkWFVOZnR5NUc0a0ovR3QwTkNLQ3pJd1VyRnNmcUpjcVZyK3EvcnFvcU9qVW9xTE8vdzczVlVXNXViY004SGdHSE8zMXUzSno3L3l1ck95N2w3LzlOdVN6R2MvTHlqcS9vK2ZvdWw3djEzVy9JbkxFazZaNVE0WmN2cWU2dWtQM3BEdXFxcmEvdDIzYmV5MjhaUDU0NXN6UG10ZFNLb2lOTFhoaDBxU25ML25nZzFhWGhmYUVoV1BHM0IrY2NBTU5EeDllbWpUcDVXTmVmWFVzanZKZ2dJekRwRHZJcFBqNHlaUGk0eWUzZldUN0RmZDZoeGNtSlJVMjczOXl6WnJHZFJmMWRYVjFMWjM3K0xoeFQvMzhzODl1L3Jhc2JCTU9UVU1QMm12YmxPbDJwMTQwYU5CRjV3OFljTVFIMTV1Yk43OVpDcFE5dlg3OXI2OGZQbnkrWGRQc3dhLy9YM2IyL3gwdDZjNk5paHIxemtrbnZkUDhIQURZdUgvL3hvVXJWblRiazhTMmxKZVg3OWxlV2JrOXdXNVBhUHZvQm5WK2Y0dC9ucTFRenNyTVBQTkFYVjE1ZFYxZFpZMnUxOVRWMWVtSkRrZmkvSnljSTU2b1Z0YlZkWDQrWURmTHppNklWQlRjR2R3WEhlM2x0SEtpRVBINzlWZisrTWZudTdSUDFPalI4MnJYcjNwM25nNzhCVGp5NXBGNnI3MTdPejk3MWVWc1dvK3pxaHNxa084dDNjK2t1dzF1dHhPUmtSN3MzZHV3YWt5QXdvUVkyMGtBL21wc1pEMXJiR3hzL3EzSEhITkxXOGU5TUduUzgxc3JLcmI4WjhlTy80UXludDhkZi94TGJSL1Zma085M3FFZHZlWS90Mno1NTFHUzdwcWJQL3ZzNWxlbVRsM1MvSVdMQnc2OCtIOGxKVjgrdG5yMW91YXY2YnJlWXpkZlYzLzg4WlhMVHovOXkrRGFUUUF3MHVjYitVaEJ3WDNYZmZycEVmZXZaQ3dtM1NFMmY4U0krYzM3dmlrcisrYWZXN2YrTTlEZVVWWFY0dnFRMDlQU1RqODlMZTMwenJ6dnI5ZXMrVFVBYkM4dkwzbG0vZnBuQS90ODc2aXMzSEhYOHVWM1A3MXVYWXVqMk5OVFUwLzgwK1RKZnpqYTZPN2xTNWZPQTFEZG1aZzZhMVZKeWFxRXB2dC9kRGYvUFhsNWQyZTUzVm50T1hoYlJjVzJFTWJTSVM2WDU1ZUFuaGlZcGVweTJXR3p0VGhyaklpNlREOVlWbmFnM1lVb1d6TTRaK29iNjFiOWF6bUF2TzY0SHZXTUF4VlZuVDVYYVRZTmZPMjZiN3NhRHZ6K2ZqZFkyMkdLb2lBNXFhR29XbjI5SDRCWVZVM3VYclNvNklOcnJpbnFGNXVlSjdoY1VYODg0WVEvTlUvUVdtSldGUE5yaFlXdmpmdkxYOFkxci8vVFV2SGdRYSsrT3FTM0ZoanJpaVViTi83NWlUVnJubWhlR3drQUhobzc5c0V2ZHUzNm92bmdsVnRSZW15YTRhclMwdFdQckY3OThJMDVPVGMxZiszYTRjT3YvY2UyYlg5L1ovUG1kM3NxSG1vYm43Q0gyUE1iTmp6NzVwWXRiK3BBNHdmVjQydldQSUdnOXVkYnQzNTZhQjF5dDNodjI3Wi9mN3g5KzhlQjlzSXZ2M3h3ZDNYMTdscysvL3pXaE4vOUx1dFFkY01qUm9QZFFPUnZKazU4L21nSjk2TmZmZldvRWIvQVgrM2J0NnExMTZ2cjY2dFg3Tm16NHVWdnYzMzV0dVhMYjcvOHd3OHY3K2g3ZlB6amp4KzNmVlNEejNidCtyeWoxdytGc1dPbkRGRVV1Zmp3Rm1FQ3I5Zk5VVzZpRU5CMVhRZGt3ZC8rOW9lUzdycm1rSndwWXdDZFdWTWZjdkJnNTR1b05mZkJoLy90OGpXYWo1NVR5K3gyRytMallocmJBdVRZemZackRBeXBKNWwvZjl4eFMxS2R6aVBXTTFUVjFWWDliZlBtdnpYdmo3UllJdCthT2ZNdE45Q2xOZDU5M1ZXZmZITEQydExTdGMzN1RZcGkrbk5oNFpJWWg2UEpOSk0wanllaitiRUFzSExQbnBXZi9QampKODMvNmVyOTVFM0xsdDM1dzRFRFB6VHZGMEJlbURqeE54N0EyNVhyVS9maVNIZUlmYlI5K3ljZmJkOCtLenN5Y3VnTk9UazNucFNTY3RMTHExYzNxU3hZQ3BUZHUzTGxncnR6YysvcTZ2dnRxYTdlYzhYSEg4OE43dHRlVmJVbDVzVVhrOUhHK283OXdONkpmLzNydUxkbXpQaG44MUhmcFR0M0xyM3UwMCtQZUpyV0UxYVVsS3dDR29yUGZWdFc5dTNLdlh0WGZsVmF1bnB0U2NucWxhV2xYMzIzZi8vMzZHTGh0STkyN3Z6NDRoYjJJMi9KYnpac2VLNHI3OVZOVkJIVEx4SDBnZXJ4T0dFMjkvYWFiMFI5azRqOHVIbnpodnU3KzdxNmp1dEY4RWgzWDVkQ283dEdsci9lc0Fsck12eUVZZ0FBSUFCSlJFRlV1bUdrT3lxSzk5VHRsWkFRZzEyNzl4d3VxcWJJVFMrOHNQRFpTeTY1cVRkVm8rNXU4dkx4eC85bVVrTENwSlpldkhicDBtdWZXYi8rTisrZmROSTd6WS9KZExzelg1czU4NVVUM25wck9sb1lxT2x5WUlzWHR6UkNvQldtcEV3K0pTVmw5aW1wcWFja09oeUpPcUJmOFA3NzUvLyttMi9hVThCWCtmZk1tZThjbjVoNFFsVmRYZFcvdG0vLzE5ODJiZnJiYTVzM3YxbFNXYm1qRTJGV1gvVFJSNWNzbXpWcnFTclNaTWVKQkxzOTRaWVJJMjc1MmRLbDF3YjZKc2JHdHJoenpybnZ2MzllUzF1YVJUc2NjYnZPTzY4emNRVlUvbXpwMHArOVZsajRXdk1YRXV6MmhNY25UMzdzZ3ZmZjcvRGFlUW9OSnQxQlFybFA5NXE5ZTljZUtyeGdBM0RFcVBZOXk1ZmZYVlZYVjNucnlKRzNlaTJXRG4rTDZvRCtyNjFiLzNYMVJ4OWR2YUc4dktYQ1krMWFQTGFock96N2NYLzcyNFFQWjg1OGIwaEV4QkFBK0hiLy9tL252UGZlS1FCcWc0L2RCK3c3eW9kbXU4MU9TNXZkMG9kRnNEZS8vZllmK2Z2MjVYMWVVcklhSVpyYS9yK1NrdVh0T2U1WEsxYmMrKzl0Mjk0UFJRd2RrWnM3YlNLZ3p3bE1LOWMwRlJFUkxvT2pJZ3BuL2lzKytPQ0Ridi84V2YxMTZXUERoMFJlRFIwdGpwQlE3NkxyN2ZyS2IvTWF2Ly9qRVlPTEhSWWZGdzIzaXlQZDdhV3FLckl5VTdCMlhVTlJOUUZjOVRYNG5hN3JVMFdrNi85amU2RW5KMHg0TXJqNmRyQ1h2djc2eFdmV3IzOEdBR2EvK2VacG41OTExckxtTyswY241aDR3bVBqeHo5eTlTZWZkTXV5bXZhNFl2RGdLMmVucFowU2FBc2dMeHgzM0cvMlZGZnZlWHZMbG4rMmRtN1I2TkczQjZxbjJ6VE5OaXNsWmRhc2xKUlpPYXRYUDNiMTBxV2RtdG53eFk4L2Z2N29WMTg5ZW4xT1RtTlI1RHEvdis1WEsxYjhxdWlMTCs0Sk9sU2RrNWw1Wmt2WDJMWjNiNGZxZ0NpYTF1Nzg3UFZObTE3L1lQdjJENW8vTkZtMmMrZXlCMWV2ZnFnajcwdWh4YVM3NXgxMUd2bERLMWMrOU5ES2xZOGZtNUNRbCtGMFpqcFYxYUVxU3F0TEFHcnE2MnUyVjFmdlhMRnIxMyszVkZaMnFiaFB3TzZLaWg4bnZmWFc1UC9NblBtaFhkUHNVLzd4ajhMdDVlWGROcVd5by9ZRGV6OHZLZGtieXZkWXNYdjNtb1AxOVFjdHFtcng2N3EvdXI2K3VyS3VybkpmVGMyK0h5c3JkNnpjczJmVnk5OTg4L3VsdTNaOUdzbzQya2t4bStVaEVXa2Mxdlo2M2RBMGJ2dExGQXE2cm05OTZhVm51NTRsdGVETU04K3NYN1BpM1lzVVJUNEVsM3oxQys5OThCbSsrNzdWelV2YUpXZll3TFlQb2liY2JoZWlvcndvS1drb2NpM0FjUzhVUDNBbWdFNXRBZGlMeVJQSEh2djRGVU9HdExqYzdqODdkdnpud2c4Ly9HbWdYUWFVbnZpUGY4ejhiUGJzWlQ2cjFSZDg3RlhaMlZldDJMdDM1WFByMW5Wb205dWp1V25reUJ0ZG11WTUydXNieTh1L3I5ZjErdUNSWlpPaW1KWk1tZkxuUmF0WFArYlhXMTZTNHpTWkhOY2NxbDhVYkZkVjFhNTlOVFg3N3g0OStwNld6Z3U0N2YvWnU4L0FxS3E4RGVEUHVkUFRKaDFDQ3NVZ2dVZ1JJbTFkbFpWbXdiWXJ1NjZ2WGJHNzZxNTkxYXk5Zyt1aUFpcUlBbUowRmV1S29xaWdxS0JJTDZMMEZrZ3ZVKzk1UDRRSlEwalBUTTZVNS9kRjdwbTVkNTRnU2VZLzU5ei9XYjc4bjAwOTlvOWx5KzZmMkt2WCtkbHhjVG1ieXNzM1hmamxseGN0Mzd2M2lLWGhsL2Z0ZTJsalMvaTNWbFp1TFFmYTFGWDlsSXlNVTFZV0Y2OXM3Zk52L3U2N1czODg1NXpsbWhCYXNjTlJmT2NQUDl6MXl2cjFyOER2VmxaU0x5SnYvcnlpYjk4ci9ZKzlIbzluMXViTnMveUd4QlY5KzE3UjhMeXZkKy8rZkZONWVadTJwMnI0V3UyOVRpaktzdGt5cldhejlaZnk4aTB0UDd0OWtnQjc5N1MwbmczSDIvTERwaGtOUDFTU09OUUZ2Z21HUTg4SjZYc3NodzhmZTR1bUdaN3hIWnZOSnVUa2RGVVppUUM4YXUzNE5XNXhBaVg4RlJscTlPTGk2cVNQUDU0VDFJWkw2My8rN0gwSW5JRUkvYjBjS2Q1OWIxRzd6eDAyZEFCTUppUHUvT2RrMU5aMmZOSEVvdy9lZ3B6c2pBNWZKOXJVMWpxd2F2Vkd2MXNGNUZwanVSaDI4VzIzVlRkN1l2Z3d6RHpsbEpjdmJXUTdXUUJZWFZLeStzUzMzanFsQWpocU11TVBtWmwvK1BUMDB6OXR1Q1ZYdWN0Vm5qdHJWbmJ4cEVsSC9SejBiNlEyTkRXMTRMdnp6anVxV1lIL3FzaWRGMTY0TXpNMk5yTTlYMWd3dGJSeWMwS1BIbWVmbHBVMTdyb2xTLzRCNEloZGJMcmI3VDEvUE9lYzVja1d5MUgzd0QrL2J0M3oxeTlaY2xRek5nQklqNDN0c3UvQ0N4dTl2V0ZIVmRYMk1wZXIzTGRGMml1Yk5yMHlaZFdxS1UzbG0zSHl5VFBjWHEvN3JpVkw3bWxya2UvVDJPcmRMUlVWVzNMZmVLTlZqWWFwZVJFNTA5MktUK05rb0Q2eEM5UjFRdEhPMnRwZHFBMVlmN2RHbFFMbHBZRXBzQnZUMW51UW1pdklROEp4eDUzYVJRanROdit4OUhUZTB4Y0tMdW5VbnY3VWlWNE5kc0VOQUtYVk1ST1Q0MnRLcEVRQVByNmhZRG5uckZQYmZhNnU2M2p3MFJjRFVuQWZtOXVkQlhjN1dhMFdkTXRJdzg1ZCt3Nk5pSDRlTzI0QzhLaktYQUVTKzhINDhXK2VrWk56ZW1NUHJpOHJXei9tZi84YjNWakJEUUNmNzlyMWVlR1BQLzdyZ1NGRDZyY2lkWHE5enZNWExacDRBS2dNVnVodzhQN1dyUXZlMzdwMVFjUHg3SmlZYnArTUcvZHhZd1UzQU16WXVMSFIzWUlBWUg5MWRWVlRqMlhIeGVWayt4MXZyYWpZMmx5K3E3NzhjaEk0c3gzU0lyTG9Kb3BRSWk3T2RBK0ErbW50aElSWVdDeG1oWkdJSXBtc0xpMnQ2cFFHa2lOSGpxemR1SExoSktscHN6dmo5YWp6RmYzM0UyemF2RFVnMS9yeithY0Y1RHJSU0FpQmpJeDBIRGhZQmtmZFh1a0NVdDQyWThhVGIxeDExVzIvcWM3WEVSZmw1cDdYVk1HOXVxUms5YWtmZnp5MnVMcDZmM1BYZUhERmlvZCszNlhMaVdPeXNzYTRkTjMxeDg4KysrT25PM1lzREU3aThKWWFFNVB4N2JubmZ0L1V6UDM3MjdlLzM4TEt6ZW9ONWVVYjh1ejJ2SlplYTJseDhiSVdudEprd1gxaXQyNG50blQ5cGxnTkJtdHJ6aStycmExWVUxcmE3RzVEMFk1Rk4xR1lHREZpOUhGQ2lJdHdhUG1wcGdra0pzWnppekNpSU5GMStYZ2d0d2hyU1o5QlkxOWJ2L3F6aHlDUjAxbXZTWjFqNWFvTmVQL0R4UUc1MXVEait5R3ZEL3Z1ZFlUUmFFU1A3cG5Zc1BIUW5ZQkNKQm1rK0RlQUNVcURkZEJydi96eXhvTkRoejdZOE43aWIvYnQrK2IwQlF2T2JPV3lZLzNpcjc2NmNObFpaLzF3OHpmZjNQemh0bTBmQmpKajFwdzVXWUc4WG9BWmhuWHBja0pMVC9wdTM3NWxBSENncG1iUDNDMWI1alMyVjNhMXgxTjk2N2ZmM3RMU3RSNzQ4Y2NINW80YTFXeG45bDNWMWJ1S3E2djNBakIwaTQ5dmNYbGp3ejVNWDU5NTV0Y3RuZE9Vek5qWXpOYWMvOTMrL2Q4TmYvZmQ0ZTE5bldqQW9wc29QQmdBd3dNQUVuMERkbnM4dHdnakNwNjlUbWQ1d0xjSWE0a0pwaFBkMHZVYkdteFBRK0dyK0VBcFhwajJSa0E2bjhmWXJManNvbk1Ea0lxU2t1eElTa3BBYWFudjdoRjU1cXpwajU5MTZhUTczbE1hckdQY1QvejAweE5UZi8vN3FmNkQxVzUzOWF5eFkyZTI1VUpieXN0L3VlVFlZeS85dGJ6OGwxV2xwV3NDRy9Pd2J2SHhxY0c2ZG5NYWF4Q2NDTVF2Ty92c0Zodm0rdC8vZmZ1eVpYZkVHQXl4MStmbkgzSGY5clZmZlhWdGEzb2l6ZHU4ZVo3VDVYTGNObWpRN2NlbnBoNXZNUmdzdnNja0lEMjY3dm1odUhnNUFBeElTdXI3OC9ubnIyNUxQZ29kTExxSndzRHc0ZU5HQWRwWnZtT2owUUM3UFU1bEpLS0k1dlhLcTRxS2lseWQvYnE1L1UvZXNXSDFaek9seEZGTk9pbjh1TjBlVEhsdU5xcXFhMXArY2l0Y2Nla2ZrWnpjWk9ObmFxTWUzYk5RWHI2aHZxbWFMc1ZUVTZjV2ZuNzk5WVZOM21zYjZwNWZ2LzZWd2hOT0tFeXpXdE44WTJPeXNzYTA5M29QcjFyMVNHQ1NOY3E0NjRJTGlvTjQvU2FKNmROTkNORCs0emNzWFhwanF0V2ErdWRqanZrekFQenJ4eC8vOWRvdnY3elcydlAvdTIzYk8vL2R0czIzZmE0RmRVdkZQUWp4eHI3VU50eWVoQ2pFRFJreXhDU0U5cndRaDc5ZlUxTHMzQ0tNS0hqV3pKa3pJNkJMS3R1aXlsbjdOd0FIVmIwK0JjN0xyNzZOcmR0MkJlUmFwNDRhanVIREJnYmtXbFRIWWpFaks4dHY5dzhoanJFWlltNXIrb3l3NEhoKzdkb1hYdHE0TVNDTmZsMU9aMkErTVlwczhpK0xGbDN5MVo0OVgvM3J4eC8vVmJoOGVXRUhydVVFNEFJTDdvakRtVzZpRUdleHBOMEJvTGZ2MkdheklDNHVSbUVpb29pbVM2bWRDb1ZkWUFzS0p0UnNYUG5KOWJwbWVFTlZCdXE0VHhkOWk2K1hyQWpJdFhLUHljSEZGNTRka0d2UllVSUlwS2NsbzdpNHhOZFZYcE1DMTczOC9PTnpyN2p1am8ycTg3Vlg0WW9WRDJUYWJCbFg5dW5UNFJVejVib2VLVnVwQlkzL1Zsc25aV1NjZFAvZ3dmY0g0cnBMOSs1ZGV1Sjc3N1c3Q1JxRkZoYmRSQ0hzK09QSGRKTVNOL24zU2t0SnNiTjVHbEh3VEh2dHRSZVZMSGYwMTJmUXVQbnJWMzMyR0lBZXFyTlEyMjNjdEJXdnpRM01yY0ZKU1hiY2ZPUEZYTjBVSkNhVENkblpHZGkwcWE1eHVSQWlGUWJ4U0dGaDRmbUZoWVhoT3RzWXNDMVFIVjV2cHhmZHZlZlB6L1VJRVpDdndTaWxZZk9mLy94TElLNFZybHA3anpmMzZRNHVGdDFFb1V0WUxOby9oUkQxOTJYWjdkd2lqQ2lJeXQxdTNJY1EyZXUwMmxXYkgydXlWVUNBMVZZWUtTMHR4N1AvbVEydnQrTTFnOWxzd3EwM1hZS2t4SVFBSktPbUpDZlprWlNZZ05LeVEwM1ZCTTd1bmhrekhzQkhTb01GUVhNRjJMNkxMdHFYYnJPbEh6RldWZFhwUmZjdjVlWGJFS0Q3cmRHR1dxY01LRStmTXlmRGR6eTZXN2RSTFhVVzcweXJTa3ZYK1AvL0c1U1dOdWluYzgvOVNXVW1hajBXM1VRaHFxQmc5Q0FoeE1XK1kwM1RZTGR6aXpDaVlKQlNTaW0xUitmTm05WnBXNFMxcEtCZ1FzM2Fuejk5VElPNFIzVVdhaDIzMjRQSno4MUdlVVhIKzNBSklYRHRwTCtnVjg5UTNtRXBNZ2doMEtOSEZzcCtYdS9yTW0vUWRVeWRObTNhc1ZkZmZiVmJkYjdPRW1zeXhmb2Z5N29QSUR2OW5tNDVhWktxdjNONWFHc3VBRUJKYlcxcnRsZ2phaFVXM1VTaFNUT1pqSThKSWVwL0FTWW1jb3N3b21BUlFoU3ZXeWVmVVoyam9mMGx4c0t1S2Q1ckFLU296a0l0ZTNuVzI5ank2NDZBWE9zdkUwL0gwSUwrQWJrV3RjeHF0YUI3OTB4czNib1RBQ0NFNkdHUzVZOEMrSWZhWkozR0dHczBIbEYwT3p3ZUIwSms1VThvMjFoV2RzVDkvNzN0OXQ0SEhJNERwVTVucTRyMlJJc2xzWXZOMXFYaGVKWGJIYlpkOU9sb0xMcUpRdENJRVdQUEVrS005UjBialFZa0puS0xNS0pnMFhYOXp5dFd2QlJ5TTFxalJvM3liRmo3K2VYdzZ2K1Y0REx6VVBieEoxL2o2NldCYVp3MjV0UVJPUE8wa3dOeUxXcTl0TlJrN050YmpGcUhFd0FnZ1V1blQzOWsrcVJKZDI5U0hDM29zaG9wK3FvOUhpVk4xQm9Xc1IzVkp6R3hUeUN2MTFEZW0yL21BVUNtelpZMTdlU1RwL1ZKVE95enQ3WjI3OEMzM2hvR3dOSEM2V0xwMldjdmFhem9mbnJWcWllRGtaZlVZTkZORkdJR0RCZ2JDMmhUL01mUzBoS2hhZHpoanlnNDVMTFhYMy9wUzlVcG1wS1gvNGYzMXYvODJWSUluS1E2Q3pWdXpkck5tRHMvTUx2TURSbWNqMHYrNzV5QVhJdmF4bWcwb0h2M1RHelkrQ3NBUUFpUllwU21SOTk4OC95SkV5Y1dCYXc1bVdxcFFMd0FaREZRalVNejJlZm41azVzK0x4aWgwTkpVOG04Tjk4OERnRzhwN3NUbHF1TGEvcjFtL1Q0MEtGUEpKak5DUUF3SURsNXdMU1RUbnIyNnErK3VycTVFNi9wMTIvU3lDNWRSalljLzNENzlvOCszYlZyVWJBQ1UrZGowVTBVWW1KaXhGMEFjZzRmV3hFVFkxT1lpQ2lpNlM2WFp5SkNmQWxsdGJ2MnRGaXpyUW9BbXpxRW1IMzdEK0s1NStkQTF6dmU2UHJZM082NDRacS9zbmVIUW5aN1BKS1M3Q2d0TGE4YkVKaFFVVHBrUEZBVW1FOVZRc0RGQXdkZTlmU3dZVThEZ0V2WFhWSkthVEVZTEEyZnQ3R3NUTWtNLy9BdVhZYm9nZWhFQ0VBekdJSzZRcWhYUWtMdlh5c3FkdC9hdi8vZmZRVzN6NlM4dkVrYlNrczNURjY5ZW5KajUvWlBTdXIvelBEaFJ6M204SG9kZjErNjlOWmdaU1kxV0hRVGhaQ2hROGYyMURUdGF2aTlzZVlXWVVUQm8rdHl4aHR2ek55cE9rZExDZ29tMUd4WS9kbk5VdUpaMVZub01JZkRpYWVuekVKVmRjZDdUV1YyNjRKLzNISTVlM2NvcG1rYXV1ZDBRM2w1cGUrREZKTVEycE9GaFlXTENnc0xXMW9xSEJaK0tTbXAzMExMckdsTmJvbnkvbzRkNzNkT29pTjllL2JaeTFTOGJsdGQxcWZQWlZmbDVWMDFjc0dDa1Jjc1d2U1hiODQ1NTl1R2Y1OVBEUi8rMUVHbnMyVDJwazJ2K28rbnhjWjJYVEJ1M0xzMm8vR29XWlhDRlN2dTMxaFpHZEFsOXQzdDlwN2J5c3QvQytRMXFXMjRYcFVvZEdpYVpyZ1hRS3B2d0c2UDR4c3dvcUNSWlpwbXZnY2hQc3Z0MCtlNDBjOUJZcXZxSEZSSFNvbXBMODdEcnQzN09ueXRsT1JFM1BtUEt4RWJ5MVZOb2NCbXN5SXJzMnY5c1lEb201MFJjNy9DU0FIMVcxVlZpOFhYNnBLUzFhK3NYLzlhWitRSlI1ZjE2WFBaeXllZi9ISmVZbUllQUt3NGNPREhPNzcvL282R3o5T0UwR2FkY3NyTXEvdjF1OFkzRmg4Zm43TG90Tk1XOWt4STZOWHcrY3YyN1Z2MitNcVZUd2N3cXUzQmdvS0hOdnpwVCt2QXZpQktzZWdtQ2hIRGhvMGVxbW40aSsvWVlOQ1FtQmpIV1c2aUlKQlNTbDNIZzdOblR6Mm9Pa3RyQ1FFSlhWd0l5STZ2WTZZT2UvUHQvK0hIbGVzNmZKMzQrRmpjZWR1VlNFNjJCeUFWQlVwR1JocHN0c01ycm9VUU43NzQ0aE85RlVZS21KMmxwZHViZTN6SjNyMUxUdi93dzlNQXVEb3BVbGk1S0RmM29wZE9PdWtsQVlna2l5VXBMVGEyS3dCTVdiVnF5Z2M3ZG56UThQa0NFQytlZU9JTGswZU1tTndySWFIMzh0TlAvNlovY3ZKUld4TVVPeHpGZjFxNDhId0FBVmxhZjFaMjlsbS9YWERCdW44T0hueVAxV0N3cHNiRXBMZDhGZ1VMbDVjVGhRaE5NejBPb0g2YUl5a3BBU1lUWjdtSmdrT1U3ZHk1NmQrcVU3UlYzK05QL1diOXFzOFdBRGhYZFpabzlzMnlsWGp2Z3k4NmZCMnIxWXpiYjcwYzNUTDRYampVYUpxR0h0MnpzSDdERnQ5UWpGa1RUMG9wenhWQ2hNWHFtS2FVQXVXdmI5NDhKODVraWdNZ1hicnVxbkM1S3JkWFYyOWZ2R2ZQSW92ZmV4Ri8wOWV0bTlad3JNemhhTmRlMWtOVFV3dDZ4TWYzRXRPbjIzQmtoMi90d1lLQ0J4bysvOG5seTUrcEFFcHZ6TSsvL3RGaHd4N3piVzkyME9FNE9PbkxMNi82NzdadDc3VGg1V01uNU9TTWYzLzc5cU1LNU5hWU9XclVURTJJK29uTEU3dDBHZm5PcjcvK0Z3QXUvL2pqQ3hhY2ZmYkNFVjI2akdoNDNzMzkrOTk4NDNISDNXZ1E0cWdaWjQrdWV5NVl0T2pQdTJwck8zeTcwN0VwS1huUG5uREM1UEU1T2VQOXgzdmFiRmtIYW1yMmRQVDYxRDRzdW9sQ3dQRGg0eThWZnAySlRTWUQ3SFp1RVVZVURGSks2WEo1UnkxZXZEaFEzWEU3bGRIVy9RSjN6YlpTSVJwL1kwekI5ZXR2T3pEOTVUY0RjcTJUVHp3QkphVVZLQ2xkMitaemMzdGxJekV4b2VVblVyc2xKTVFoT1RrUkpTVmxRRjJ2bGZHdnpIaGlBb0QzMUNicnVJdSsrT0wvbW5wczgxLytzamszSVNGM1kxblp4cS8zN2Z0NjZlN2RTMmR0M3Z6bTFVdVdYTlBVT1cxMSsvSEgzL1hIbmozUG0rWnlsYjM1NjY5dnZ2N0xMN08vM3IxN0tRRHRuNE1IMzlQdytiTTJiWnFWckdrSmR4MS8vTjMrKzRtbldLMHBiNDhiOTk4WDFxOS84YnF2djc0WmdQUHhvVU1mZTIzejVybHJTa3RYTmJpTThacStmYSs2ZjhpUSs3ckd4SFE5ZCtIQ2M5L2R1dlhkdG1adldEU2ZtSjcrTzEvUlhReFVuYkZnd1dtZm5YZmVGNE5UVTQ5djZWd0FrSUM4ZFBIaXl4YnQydFh4VC9JQXJEMzMzTlZHVFR1cXh1dVJrTkQ5aDRNSGZ3akVhMURic2VnbVVpdy9mMXl5RU9JaC83RzB0R1F1S3ljS25pL256MytsNFp1eHNORzdkMi9ubXA4WDNtU0FOa04xbG1oVFdsYUJaNTU5Rlc1M1lENnYrZVN6cGZqa3M2WHRPdmVXbXk1QndlRDhnT1NneG1tYWh1eXNERlNVVjhKVDEwemJJcVQyOE9USmhWL2Rja3RobWVwOFFTS3lZbU96Z0xyOXJmc2tKdmE1c2srZkt4ZHMzdnhPdTZhMEc1RWVHOXZsck83ZEp3QkFvdG1jT0NrdmI5S2t2THhKNHovNjZMUlBkdTc4cktuenRwYVZiVDNwL2ZkLy8va1paM3lSSFJlWDdmL1lhVmxaNDd2YjdkMjJsWmYvZG5XL2Z0ZmNObWpRN1I5czMvN0I1SlVybi81aTc5NHZ4MmRuajN0MjVNaC9IMnUzSCtzN1orWXBwOHhjUG4vK0R6dHJhM2QxNU91Sjgvc1FBS2hiU1REaDAwL0hmanArL0pmOWtwTDZ0WFQrMzVZdXZXbk9MNys4M3BFTS9ob3J1QUdnbDkxKzFEM2sxSGw0VHplUll2SHh1QU9RM1h6SGNYRXhSOXhIUmtTQkl5VThRb2hMRUNiTjA1cHkzTUN4TDBGS2RxTHRaSlAvL1NwS3l5cFV4NkJPWkxOWmtPRy8vRjhnUHlIR2RyTzZSQjJUQUNRMzkzZzNteTNMYWpCWS9jZTJWbFp1TFFYS1c3cDJpdFdhMXBvTWwrZm1YbXJTdENQdW4vdXRvdUxYVDNidVhOalN1YitVbDIvNS9ZY2Zucnl6dXJwK0dmYXFrcEpWSnl4WU1ISmJlZmx2dlJJU2V0dk5acnNBeElTY25BbWZuM1hXNGxWLyt0TXFnNllaL1F0dW9LN2dmMlhVcUpuTmZEMHBMZVdadVhIaksxY3ZXWEpEZzJITEdabVo1NW9OaGlZN3cvdjdXLy8rTjk4NmNPQ3RkaUNwTmMrdmZ4Rk5zN2I4ckRvN3E2dDNmbmZnd1BkdHVUNEZGb3R1SW9WR2pCaVhLNFM0VlBoTmF5Y25KM0NXbXlnSXBKUlNTbjNXN05uVGQ2ak9FZ2pTN2YwZHd2ekRnM0N6NWRlSStLZERiU0NFUUVaR09veEc0K0VoYUxkUG0vWllTSGUrMDRSb3RPSGlsUU1IWHRyY2VWZjA2M2RadzdFVkJ3NzgySnJYSEp1VE02N2hXSTNIMDNBL1BldU4vZnZmMVBCNXo2MWQreDhBVFRhSnRKdk45WC9mMjhyTGZ4djkzbnVqRHpvY0I3L2FzK2VyVTk1NjZ5VGZ2Y3AveWMyZDJQQmNYVXI5dzIzYlBweStZY1AwaG8rTnljb2FjMkZ1YnFOTDdZOU5UR3kyY2Q1RFAvNzQ4T1ZmZm5rRkFBOVF0Ky8yMDhPSFA3My80b3QzVEQvcHBPbTVDUW01elozdmMweEN3akZQRHh2MmRQR1ZWKzc3WVB6NER5L3QzZnZTN0ppWWJpMmRsOXRJOS9PR2RDbjFaOWVzK2ZmZ09YUDZMdDY1YzNGcjhsQndjSGs1a1RvQ0VQOFVRdFIvaE00dHdvaUNSd2hSNVhDVS9RTVJVcWoyS3hpL1ovM0toYTlDMHk1Vm5ZVW9raGtNR25ybmRqL2NWRTNBWnBMYVd3REdJa1IvbnV5b3FXbDBadnJwWWNPZVBxOTc5L08yVlZWdDA2V3N6NjRKSVk1SlNEaG1XSHI2c0libmZGOWNYTDl2OXJGMmU2L2hYYnI4M2kybHkrdnhlQ1dnRzQxRzA4ajA5SkhYOWV0M1hjTnpEem9jUit3UWNlTnh4MDNxMXFDZ3JISzdxMmF0WHYzS29jTkdDKy9DZ29MN3Ivbnl5K3QzMXpVYWt4c3JLemVlOU1FSEo2OHJLZGtDd0oxcHMyV2QwNnZYMmZjTUduUjN3M00vM0w3OUl3QzQ1NnV2L25GYVZ0YjQ3TGk0bkNQK1RrYU1lR3JoTDcrOFd3eFUrUTBiTCtuZCs1TEdza2hBM3JwczJhMVRWcTJhT2lJOWZlU0VuajBubk5POSs5bDlFeFA3TnZiODFqSnBtdW1Nbkp6VHo4akpPUjBBTnBTWGIxaXlkKytTbFFjT3JGeXlmLzgzUHhjWC8rVC8vUEhaMmFjMWQ3MTFwYVhyTHYvcXF5dSsyN2N2TFBZOWozUXN1b2tVT2VHRXNTTUFjWUh2MkdEUWtKVEVwamhFd1NJbDdpOHFLbXB4aVdRNEVWVzFOOG1FbUxNQTBleVNVU0xxR0xzOUhrbEpkcFNXMXYwSWtjQXBMMDE3L093cnI3Nmp6WTI0T2tuMXhyS3lqWDBTRS9zMGZPQjNYYnYrN25mQTcxcDdvYzkyN3Z6YzkyZXJwc1c4ZXNvcHMxcDc3dnF5c3ZWK2g5WTdCdzA2YWkvckZ6ZHNlTkZ2K2JwKzBPRTQySEJwOTRTY25Ba1RMcnBvUW10ZjE5OXJHemJNQW9BRFFPWGZ2LzMyNzIrT0dWUGsvM2dYbTYzTHhQejhTNmF1WFR2VmY3ekU2U3pwRVIvZnczL01LNlgzbG0rL3ZmVzA3T3p4RHhVVVBCVGI0SDd1NXVoUzZpc1BIdnk1c1FacmpjbXoyL1B5N1BZODlPbURhNVlzdWJaQjBSMXpibzhlamU1aTRaWFMrOFNxVlUvZS9kMTNoUUNjcmMxSHdjWGw1VVJxQ0tOUm15d0U2dS8zU1U1T2dORjRWRk5MSWdxTTJoMDdOajJuT2tTZzVaMTRkcVVRNG04STBkazJva2doaEVCT2RnWU1tdVk3TmdxSUJ4NS8vUFo0eGRHYTlQeTZkVk5iZmxielZwZVVyUDd4d0lFVnZ1TlZwYVZyRzg1ZU4yZlI3dDMxamRHR3BxWWUxL0IrOFVxM3UzTHltaldQKzQ5OXRtdFhrODNVMnVxZHJWdmYyVkJadWNsM1hQVGJiMjk5dFdmUFY3N2pndzdId1d1WExMbG02dHExTHpRNDFYUFI0c1VYTzczZStxTFZLNlgza3NXTEwzNXV6WnAvTDl1Mzc3dTJGTnpMOXUxYk52U2RkMDRZOHQvL0RqNzlvNDlPYi9CaFJMT1c3OSsvZk5xNmRRMlh4dGZjdUhUcGpRMmZ1N1d5Y3V2dkZ5dzQ2ZTd2dnJzTExMaERDb3R1SWdWR2poeC9yUkJpcU8vWVpETENiZy9aMzl0RVlVMUtLVDBlYjk5dzNTS3NKWG45Ujc4T3lHTFZPWWdpWFV5TURWMHpEdmNLRTBMMFQwbEthZGhFSzJUOGU4MmEvOHhZdjc3ZHV4enNyYW5aZStHaVJSYzJHSmJmRmhkLzI1cnpxejJlNmxtYk44LzJIWDkvNE1EeVBxKysydU9lNWN2LzZTdmNKNjlaTTJWM1plVUIvL01Ldi8vK3ZsS25zOFBOMG5kV1YrKzg0ZXV2Lzlady9LWmx5MjUyNjdyN2hmWHJYK3cxZS9heEw5YnRQMzdVc3ZaMUpTVnI3MW0rL0I2Z3J1RCt2ODgvdjNETzVzMXpBZUNCSDM5OGVGVkpTWXU3WUt3cExWM3oxeSsrK091SUJRdEcrdTZOLzNqbnpvLzd2Zm5tZ0lzLy8vemkxbHpqaG0rL3ZiR3hmRE0zYnB3NWMrTkczN0o4dkx0MTY3dUQ1ODBiOU8zKy9kKzBkRTNxZk96V1JOVEpSb3dZbHl5RVdBT0lETjlZVmxZNnJGWjJMQ2NLa2k5bXo1NStLaUo0Tm5qSGptOXNWYVUxVmVDSDZVRjE0YVczcTQ1UWoxdUdxZUh4ZUxCNnpTWTRIUFdUaUNWZXA2UGdxaHZ2RGRuZEJFN056QngxeWJISFhqWXNQWDFZWm14c1psTXp0THFVZXJuTFZiNnB2SHpUQnp0MmZQanNwazNQVjFaV0hqV3IvZmpRb1kvZDNzZ3ljWDhTa0pkLzhjWGxzelp2bnRYWTQ2bEEvQldEQmwwN2ZlWEthWTExUnMrTGp6LzIwUkVqbmpnekorZU1wcmJBYWtxVjIxMVY5T3V2Yjk3My9mZjNOYlVkV0tiTmxyV3I3djd3bG1oZlRwancrYXhObTE2ZHVYSGpFWjNPVCt6VzdjU3Z6enp6NjRZblNFQitzWHYzRjFQV3JQbjMrMXUzdm9jV2Z2ZU15YzRlZTJXZlBsZWMxYjM3V1ExWEFyeTNiZHQ3WjMveXlkbk5uRzc5Nlk5Ly9QYjk3ZHMvdU8rSEgrNXI2YldhSXlkTk91cmNMUlVWVzNMZmVLTlZEZUdvZWJ5bm02aVRTWW5iQVhUMU5TaVBpNHVCeGRLcVhTV0lxSTJrbEY2SHczRUZJcmpnQm9EczdKRzE2My8rOUJrSThRL1ZXWWdpbWRGb1JQZnVtZGk0OFZmZlVMTEJZcGtNNEJ5RnNacTFhTmV1THhidDJ2VkZvSzYzdHBtbDBVNnYxL25kL3YzTEhseXg0cUhQL0phV04zUUFxSHg4NWNvbm1ucDhRMlhscG5NWExqd0hRT3pRMU5TK2Rwc3QyU3BFazIrV2RDR2swKzEyN3F1dDNiZTZ0SFFEQUhkelgwTXJDMjRBMEU5Ky8vM3hBQndOSDFpeWUvZVNEN2R2Ly9DTW5Kd3pnTHF0eTRwKysrMnR1ZXZXdmZwcmJlMzJWbDRmbis3WXNmRFRIVHNXSmdIMmMvcjBPZStNbkp3elQ4M00vSVBkYkxiZjgvMzM5N1oybFI0L0FBQWdBRWxFUVZSd3VtUHMyMi8vdmtFVE9BcEJuT2ttNmtSRGhvek5NNXNOM3doUnR4ZWpwZ2xrWnFhejZDWUtFaW5seTYrOU51TXFSSGpSRFFDYk4zOWs4ZFNhOTZDTmU3MVM2M0dtbXdCQVNvbE5tN2VpcEtTczdoalFkZUU5NzZxcjdseWdPRnBuc2VYYTdkM2NnSzQ1bmJwTENLOWIwOXlPNm1wM0JWQ0dacmIraWpTRDB0SUdEVWxPSHJ4d3g0Ny83YWlwMlIzQVN4djZKU2ZuclNzcFdSdkFhNUpDTExxSk9vOFlNV0w4ZkNIRStiNkJ4TVE0cEtieS9URlJNRWdwcXdGSGw5ZGVlNjFhZFpiT3NuSDFvbk4xcWI4RkNDNHpKd29pcDlPRkgzL3lxNGNrTm03ZjgvMkF3c0lpbDdwVVJCU3ErRXVacUpPTUhEbCtPQ0QrNkRzMkdBemNJb3dvcU9RL282bmdCb0ErL1U5OVJ3aXdpUTVSa0puTkptUm5aeHdlRU9pZG5USDBMbldKaUNpVXNlZ202aHdhSUo0WDR2RDNYRXBLQWd3R2JoRkdGQ1FWRGtkNXhHMFIxaHEyQk90WmlJTGw5RVFxQ1NIUXBVdXFmeE5VRFVKZVAvMC9qeHlyTWhjUmhTWVczVVNkWVBqdzA2NEdNTWgzYkxXYUVSL2Y2dTBkaWFpTmFtdmRJNHFLaXJ5cWM2alF2ZnZ2UzZXVUxUWGZJYUlPTWhtTjZKN1RyZjVZUUtRWlRhWkhwZVR0bTBSMEpQNVFJQXF5b1VOUFRURVlUTXVGRUQxOFk5d2lqQ2g0cE1UeTExNmJQaFJSUHR1N1lkV25aUkxDcmpvSFVhUmJ0MzR6eXN2cm0wZExRSTY2Zk5MdFg2ck1SRVNoaFRQZFJFRm1NSmorN2w5d3g4ZHppekNpSUhKTDZiNGFVVjV3QTRBdzRFenc3NEVvNkhyMXpJRVE5Zk5ZQWhLdkZCWVc4aGM5RWRWajBVMFVSRU9Hak0wRGNKM3ZXTk1Fa3BMaS9YODVFMUZnRmIzKytzeVZxa09FZ2o3NVk1WklpUTlWNXlDS2RGYXJCVGwreTh3aFJLL3NMclovcWt0RVJLR0dSVGRSOEFpeldmdVhFSWVYZDlydDhUQ1pUQ296RVVVc0tWSHJkbGYrRFZHMFIyeExaRW5KQlZKS2JtRkVGR1JwcWNsSDNqWm0wSzZkK2VJVHZkVWxJcUpRd3FLYktFaUdEeDkzcWhCaW91L1lZTkE0eTAwVVhJWHo1czA3b0RwRUtNa2ZOYkVLQUdmY2lJTE1aREtpZTA1bS9iRUFVblVOajU5Ly92bmNwb1NJV0hRVEJVTnVicTVGQ0hIRWRrVXBLWW5RTkg3TEVRV0RsTExrd0lFZHo2ck9FWXI2RFJ6enBBRDJxODVCRk9rU0UrT1JsSFM0ZDZHQU9HUGM2S0hqRlVZaW9oREJDb0FvQ0ZKVGM2OEgwTWQzYkxOWkVCOGZvekFSVVVTVGdPZThqei8rMktrNlNLZ3lTTmNRc0trYVVWQnBtb2FjbkF4b1d2MktOck1ROGtrMlZTTWlGdDFFQVhiODhXTzZhWnI0bS9CYlI1NmNiT2V5Y3FJZ2tWTCtZTE9admxHZEk1VDFIbmo2VGtETVU1MkRLTkxGMkd6SXpPeGFmeXdnK21aMXRSV3FTMFJFb1lCRk4xRmdDYXRWdXcxQWptOGdQajRHVmlzLzVDWUtCaW1sMit0MVhUZDkrblMzNml5aHpoeXJYeWVBY3RVNWlDSmR0NHowSTdZRzFUVHRobW5USHN0cDVoUWlpbkFzdW9rQ2FNaVEwNDhUUWx6cE85WTBEVWxKQ1p6bEpnb09DWWovenAzNzZrK3FnNFNEWTQ0WlV5NkJPOEJsNWtSQnBXa2FldmJNOGgrS013ckQ0d0Q0Wm9Bb1NySG9KZ29nczFrK0FvZzQzN0hkSGdlem1WdUVFUVdEbE5KZFZWVjdFN2hGV0t2MUhUQjZtZ0IycWM1QkZPbnNDZkZJVHE1dnFpWWdjZTcwRng0YnF6SVRFYW5Eb3Bzb1FJWU5HL2RISVhDbTc5aG9OQ0E1T1VGbEpLS0lKaVh1ZXVlZDE5aVZ1NDBNTmE1OGNMYWJLS2cwVFVOT2RqY1lESFZ2dFlXQVJkTzB4NlpPTFl4cjRWUWlpa0FzdW9rQ1lNQ0FzYkVHZy9hRS8xaGFXaUtYbFJNRno0R0RCNjFUVlljSVI3MkhuMTRoSlY1Um5ZTW8wdGxzVm5UTFNLOC8xb1FZWkRIRlhLTXdFaEVwd3FLYktBQmlZdzNYU2lsNytvNWpZaXlJaWJHcGpFUVVzYVNVMHVQUnIvejQ0K2U0UlZnNzFiaHJid0pRcVRvSFVhVEx5RWlIeGU4Mk0wMktlMmZNZUxpTHdraEVwQUNMYnFJT0dqbnlEOTBCM013dHdvZzZoeERhZDI1MytjZXFjNFN6Z29JSk5aQzRFVnhtVGhSVUJvTUJ2WHI1TlM0WFNOQjAwNHZxRWhHUkNpeTZpVHBHU0dtK1N3aGsrZ1lTRW1KaHRWcFVaaUtLV0ZKS2o4Zmp2YUdvcU1pbE9rdTR5OXRZOGpvZ1Y2ak9RUlRwRWhMaWtKUms5eHNScDcwMDdiRXpsQVVpb2s3SG9wdW9BNFlNR1hlOEVPSlMzN0Z2aXpBaUNoYjUzdHk1TDNHTHNBQVFFeWQ2ZFlQM0FnQWUxVm1JSXBtbWFjak82Z3FEZHJpcG1vRDJ3TXN2UHg2dk9Cb1JkUklXM1VUdEo4eG03V2tBOWRQYVNVbnhNSm1NQ2lNUlJUUzlxc3A1TGJoRldNRGs1NC8vUlVvNVhYVU9va2dYRTJORDE2NXA5Y2RDaUVIU0s2NVdHSW1JT2hHTGJxSjJHamx5M1A4SmdaTjl4MGFqQVltSi9OQ2FLRmlrMVAvT0xjSUNyOGFkZExNRTNLcHpFRVV5SVFTNmRVdUgrWEJUTlUxSWNkZTB5UTlucU14RlJKMkRSVGRST3d3YmRscUNsT0orQVBYZDB0TFRrOWs4alNoNERoNDRZSHRCZFloSVZGQlE0QmE2bkFBMlZTTUtLcVBSaUI3ZDYxdkFRQWdrRzJQTlV4UkdJcUpPd3FLYnFCMDBUVjRQb0pmdk9DYkdDcHVOemRPSWdzWHIxYS9uRm1IQnMzcFQ2V2RDWUtucUhFU1JMaVVsQ1hiNzRWVnhBamgveGd1UG5xSXVFUkYxQmhiZFJHMDBmUGo0SGtJYzNpSk1DSUhrNUFUT2NoTUZpWlQ2VHlVbHU5NVZuU09TVFp3NDBldVN1RVN5cVJwUjBQWHNrUVcvdHd6Q29CbW5USnMyeWRUTUtVUVU1bGgwRTdXTkFNUjlnRWozRFhDTE1LS2cwb1dRVjN6ODhjZWM1UTZ5QVFORy95b2d1WVNmS01oc05pdTZaWFE1UENBdzBJamVONnRMUkVUQnhxS2JxQTJHRHg5M3ZCQzR4SGRzTUhDTE1LSmdrbEorT252Mnl5dFY1NGdXMWE2a3Z3TndxTTVCRk9reU10SmdzWmpyandYa3JiTm5QTmxUWVNRaUNpSVczVVJ0b0duYWkwSWMvcjVKVEV5QTBXaFFHWWtvb2prY25vdkFCbCtkcHFDZ3dBMGhUbFdkZ3lqU21Vd201R1Q3TlM0WG9xdGJvckN3c0pEdnpZa2lFTCt4aVZwcDJMQnhGd0U0d1hkc05wdVFtQmluTUJGUlpOTjFlVnRSMGN4aTFUbWl6ZnkzdjE0bXBWeWtPZ2RScEV0SlNVSkNmT3poQVltL1ptZFlSNnBMUkVUQndxS2JxQlg2OXo4eFNkUEVBLzVqcWFtSmJKNUdGQ1JTeXNyeThyM1BxODRSalFvTEMzWE5JaThHOSs0bUNpb2hCSHIxeXZFN2hsSEFNSTJ6M1VTUmg5L1VSSzBRRnhkN3N4Q2loKzg0TnRiR0xjS0lna2pYeFRYdnYvOStqZW9jMFNvdmIreHVBVHlvT2dkUnBMUFpyTWpzZGtSVHRiNVozV0p2VTVlSWlJS0JSVGRSQzBhTUdKY3JoSGFqNzFqVHVFVVlVWERKVlNVbE85NVduU0xhcmRxdzVIRUk3RkdkZ3lqU05XaXFKalNKbTJld3FScFJSR0hSVGRROElhVjRFRUNTYnlBaElRNW1NN2ZUSkFvR0thWDBlTnlYY0lzdzlTWk9MSFJKZytsazFUbUlJcDNKWkVMM25HNkhCd1M2YWpvZVVaZUlpQUtOUlRkUk00WU9IWGVpcG9tLytJNTlXNFJ4bHBzb09JUVFYOCtkTyt0bjFUbW9UcjkrSjIrV1VuNnBPZ2RScEV0T1RvUTlJZDV2UlA1cHhndVBucUlxRHhFRkZvdHVvaWFkWWpRYXRTTWFPU1VuMjJFdzhOdUdLRmdxS3gzbmdWdUVoWlI0by9jOEFDN1ZPWWdpbVJBQzNidG4xbitvTDRRd0dnekd5WXBqRVZHQXNIb2dhc0xJa2JiTHBaVDV2bU9MeFl5RWhOam1UaUdpRHBCU2YvaWRkMllmVkoyRGpwU2RQNzRFdXZ5SDZoeEVrUzQyMW9hTXJtbitRNE5lbWY0RXYvZUlJZ0NMYnFKR25IRENLVjBCM0NQODFwRnppekNpNEpFU3RlWGwrdU9xYzFEajlwWWFYd0N3VVhVT29raVhuWjBCazhub1AxUTRZOGJEWFpwNlBoR0ZCeGJkUkVjVEpwUHRGZ0QxbTJmR3hkbGd0WnFiT1lXSU9rSUllY043NzcxU3FUb0hOVzdVcUZFZUU3UUxBYW1yemtJVXlUUk5RODhlV1g0aklsYVRwc2tBK0trL1VSaGowVTNVd09EQm8vTUFYT3M3MWpRTnljbDJ6bklUQmM4R1RYUFBWUjJDbXBjNzRBOHJJT1dIcW5NUVJicWtKRHNTRXhQcWo0VVU1N3c4N1lreENpTVJVUWV4NkNacXdHSXhQZ1Nndm9XbzNSN0xMY0tJZ2tSS0tYVmRYakZyMWl5SDZpelVzdExxc2orcnprQVU2VFJOUTNaV1YyamFvYmZwQWpZSVBQamtrMCt5c1F4Um1HTFJUZVJueElpeFp3b2h6dk1kR3d4MXM5eEVGQnhDaUpXdnZ6N2pHOVU1cUhWR2pweFlDNC9uVDZwekVFVzZ1TGhZZE8yYVduOHNJSWFtSk9oWEtJeEVSQjNBb3B2b2tQejhmRE5nZU5SL0xDMHRpY3ZLaVlKSHV0MFlxem9FdFUxZStiSUZBTmFxemtFVTZUSzdkWVhCWVBBYjBSNzh6MzhlU1ZFV2lJamFqVVUzMFNIeDhka1hDSUcrdm1PcjFZTFlXSnZLU0VRUlRVbzhNMi9lZEc0UkZtYkVxRUtQcnN1TDJGU05LTGlNUmdPT09TYm44SUJBUW96WjlMeTZSRVRVWGl5NmlRQ01HREhDcG1uaVJnRDFIeW1ucHJKNUdsR3dTQ21yREFiWFF3Q2s2aXpVZHZtRHh2d2tJZGo4amlqSWtwUHNTUEpycWdiSXMxNmU5dlFvWllHSXFGMVlkQk1CRUNKK2hKUTQzbmNjSHg4THE5V2lNaEpSUkpOU3YydldyRmxscW5OUSs1bHNyaXM1MjAwVVhFSUk1T1IwODVzRUVGWUI3eTFLUXhGUm03SG9KZ0tFbE5wZmhhajdmcWpiSWl5aHBYT0lxSjJreEs5R28vY2wxVG1vWTNyM1B0M3AwWEcrNmh4RWtTNG14b2FNakhUL29STm56SGk4YjFQUEo2TFF3Nktib3Q2UUlhTVRBUHpCZDJ5M3g4RmtNaXBNUkJUWk5NMTdHYmNJaXd6SERSejlMaURXcU01QkZPbTZaYVFmM3I1VWlDU0RybkhmYnFJd3dxS2JvcDdKcE9VQjZBRndscHNvMktURXVsZGZmZmtyMVRrb01JUVF1alI2ejJ2NW1VVFVFU2FURVRrNTNRNFBDTW1pbXlpTXNPaW1xQ2VFR0NFTzNTeVZrc0xtYVVUQklxV1VIZzlPVnAyREFxdGZ2N0dicGNDenFuTVFSYnEwMUdURXhCemFWVVdLWExWcGlLZ3RXSFFUUVRzZXFKdmw1aFpoUk1FakJLWnlpN0RJVk9Pc3ZSc0NCMVRuSUlwMFdabGRmWC9zb2pJSEViVU5pMjZLZWtMSXZnQVFHMnVGd2NCdkNhSmdrRkpXdXQyU1c0UkZxSUtDQ1RWQ3lpdFY1eUNLZEFrSnNUQ1pUSUFBNzRVakNpT3NNSWlBTEFDSWpZM2gwbktpSU5FMC9ZRjU4MTdhcHpvSEJVL2VnREVMSU1SZTFUbUlJcG5SYUVSaVlqd0FHRlJuSWFMV1k5Rk5VVTlLa1dJd0dHQ3htRlJISVlwSVVzcWROVFVWVTFYbm9PQ3JxQ2svVGdodzcyNmlJQkZDSUQ0K0ZnQ2Nxck1RVWV1eDZLYW9Kd1RNSnBNQlJpTS9OQ1lLQmwzWEx5MHFLcXBWbllPQ2I5aXc4dzdxVWo2aU9nZFJKSXV4MlFDSlV0VTVpS2oxV0hRVFFYb3NGak9YbGhNRmdaUllNMmZPeTUrcnprR2RwNndxOWhGSTdGYWRneWhTR1kwR0dJM2FEdFU1aUtqMVdIUVRRVlNaVEViVklZZ2lqcFJTU21uNEU5ZzhMYXFNSERteVZnaDVIZmovblNnb2hCQXdHbzFyVk9jZ290WmowVTBFdVl0THk0bUM0dFhjM0M2YlZZZWd6dGVuLzlMM3BSUnJWZWNnaWtTYUpuU0wyZktSNmh4RTFIb3N1b2tndG1nYXZ4V0lBa2xLVkRrY3p2c0xDd3ZaVkNzS0NWR293MjBhcXpvSFVTUXlhSVo5VnJQeEI5VTVpS2oxV0dsUTFCTkMrNW4zY3hNRm1ueXlxR2oyZHRVcFNKMStCU2Z0RWREdlZKMkRLTkpvQnJIampEOWV1VTExRGlKcVBSYmRSUEF1WTgxTkZGQUhBY2ZUcWtPUWVnYWJad3FBRXRVNWlDS0twcTFTSFlHSTJvWkZOMFU5ajhlOFFrclVxTTVCRkNtazlGNzIybXV2VmF2T1FlcjE3bjI2MCt1V2Z3V2JxaEVGaU5RMXIveEdkUW9pYWhzVzNSVDFQSjVkSlNhVGNhbnFIRVNSUWE3ZHNXUEx4NnBUVU9qSUh6ejZVeUVFLzAwUUJZQ0VxSUF1UDFHZGc0amFoa1UzUmIwVksxYTROVTM4b2pvSFVTVHdlTnovdDNqeFlvL3FIQlE2aEJDNlM1ci9Ed0QvWFJCMWtKRHk4N3pCWTNlcnprRkViY09pbXdpQUVPSW4xUm1Jd3ArYzUzWlhyMWFkZ2tMUGdBRy9MNFVVRDZ2T1FSVFdKTHhDTXo2cU9nWVJ0UjJMYmlJQVhxLytNeUJkcW5NUWhTc3BaWTNMNWI2N3FLaklxem9MaGFhOEFkcERBdGl2T2dkUnVKSWEzc3JyUDJxNTZoeEUxSFlzdW9rQXVOMzZiMUppaCtvY1JHSHMyVGZlbUxWVmRRZ0tYVUtNOG5oMU1VRjFEcUt3SkZEaGNYb0xWY2Nnb3ZaaDBVMEVvS2hvWnJHVStGNTFEcUp3NVhDVVBhSTZBNFcrb25lL1hpNGczMVNkZ3lnTXpScFFNRzZENmhCRTFENHN1b2tPZTF0S3lhV3hSRzNrOWNyemlvcUtxbFRub05CWFdGaW9leDJ1dndHUzJ6UVN0ZDR1YVhBK296b0VFYlVmaTI2aVE1ek9zazhBN0ZHZGd5aWNTSWxmWTJQRkI2cHpVUGpJSDNyR1hnQVBxczVCRkNaMEFmRml2MzVuYkZNZGhJamFqMFUzMFNGRlJVVlZVc3FacW5NUWhSTmQ5MDZhUG4yNlczVU9DaTk1L1kxUHNYa2xVU3RJYkxjYzFKNVNIWU9JT29aRk41R2ZuVHQvZVVSS1ZLak9RUlFPZEYxK0hCdHIrRXAxRGdvL1FvenlHS1h4R05VNWlFS2MxRFg5M3A2alJqbFVCeUdpam1IUlRlUm44ZUxGRGlubGZhcHpFSVU2S2FYVDdkWnY1eXczdFZmdWdGRzdJT1RicW5NUWhiQmwrZjNIdnE0NkJCRjFISXR1b2dZcUt2YTlBb0Q3WUJJMVEwck1tai8vNWJXcWMxRDRFZ0xTcE92WFNUWlZJMnFFZEhsMTNLTTZCUkVGQm90dW9nYmVlKys5U2wzMzNndUFNM2hFVGRBMDV6MEFwT29jRk41eUI0N2JMd1R1VkoyREtOUklpQS96QjU3NnBlb2NSQlFZTExxSkd2SDY2eTkvWXJOWi93Y1dGVVJIa1ZKT21qMTc5a0hWT1NneVZEdVRYaFNRTzFUbklBb1pFdVVldC9kaElZU3VPZ29SQlFhTGJxTEdTYVBSY0ZkOFhKeFRkUkNpVUNLbDNPbHdsTTFUbllNaVIwRkJnZHZ0a2VlcHprRVVJaVNFZkhQQWtIRXJWQWNob3NCaDBVM1VoS2xUSjYrTmk3ZE5pWW14cVk1Q0ZESjBIZGNXRlJWVnFjNUJrYVgvNExITGhRU2JxaEZKV1ZIcmNmTmVicUlJdzZLYnFCa3VWODBEcWFtSjJ5MW1rK29vUk1wSktiOTB1Y29XcXM1QmtTazV3M0NwNmd4RXFrbUJwd1lQUHIxWWRRNGlDaXdXM1VUTm1EeDVjcTNENGI0dG8xdWFiakFZVk1jaFVrWktlTHhlM0Z4VVZPUlNuWVVpVTNyNnFDcE40bnJWT1loVUVjQVdhU2lkb2pvSEVRVWVpMjZpRmppZGxRdWt4TUxNekhRSW9Ub05rUnBTNnUvT25UdmpaOVU1S0xKVnVtdG5RY29OcW5NUWRUNnBleUVmenMrZnlOdDNpQ0lRaTI2aUZqejMzSFBPaW9ySyt5eG1VMFZXVmxmVmNZaVU4SHB4QTlqTm40S3NvR0JDRFlTNEhBQzdObE9VRWQrVlY1VytvVG9GRVFVSGkyNmlWbmoyMmFkL2NMbzhNMjAyS3pJenU2aU9ROVNwcE5UL05tL2VTL3RVNTZEbzBIZkE2R1dBV0tJNkIxSG5rUzdwbFErUEhEbXhWblVTSWdvT0Z0MUVyYlIvLys3N3ZWNXZSV3lzRFJrWmFWeHFUbEZCU3JsUDEydG5xYzVCVVVYcUJ2ZTVBRHlxZ3hCMUNvRXYraDAvNWlQVk1ZZ29lRmgwRTdYUzlPblR5eXNyYTY4SGdQajRXSFR0bXFZNkVsSFFTWW1iNXN5WlU2RTZCMFdYL1B6eEpZQitsZW9jUkVFbnBkY0E4eTNnN1R0RUVZMUZOMUViYk51MitVMm4wN1ZZQ0lINCtGaGtacWFyamtRVU5GTGlCNlBSL1o3cUhCU2RyUEc3M3BDUTYxVG5JQW9tQVRIejJQNG5yMWVkZzRpQ2kwVTNVUnNVRlJXNW5FNzNIVjZ2MXlXRVFHeHNEREl6dTNDcE9VVWkzZXZWcjUwMWE1WkRkUkNLVGoxN1h1YUF4QlZnVXpXS1hLVmVvK0ZlMVNHSUtQaFlkQk8xMFJOUFBQeUQwK2wrWFVxSnVzTGJoc3pNcnRBMFZ0NFVPYVNVWDgrZCs5S1Bxbk5RZE9zN1lQVDNVdXB2cXM1QkZBUlNsL0xmK2Ztajlxb09Ra1RCeDZLYnFPMWtXVm5WQTdxdTd3TUFJUVJpWXF6SXpzNkF3V0JRblkwb0lOeHV6MFhnUFlha21CQkN0eGxOdHdCd3FjNUNGRWdTK05VRC9YblZPWWlvYzdEb0ptcUhxVk9mM2xaVDQzak9keXlFZ05WcVFVNU9Cc3htazhwb1JCMG1wWHpnalRkbTdsU2Rnd2dBZXVhUDJpczEvWHJWT1lnQ1Irb0FKZzhjT0c2LzZpUkUxRGxZZEJPMTA3SmxTeDUzT3AyLytJK1p6U2JrNUdUQVpyT29pa1hVUWJMTTQ2bDZEcHpscGhCUzQvanRWUUM3VmVjZ0NwQk5OYTR0MDFXSElLTE93NkticUowV0wxN3NjVGhjMStpNmZzUmVzZ2FEQVZsWlhaR1lHSzhxR2xHN1NTbnZtRGR2M2dIVk9ZajhGUlJjN1FhMHM4QVBneWo4U1FIY1dmZHZtb2lpQll0dW9nNzQvdnR2dm5TNzNVVU54elZOUTNwNkNycDJUV1ZuY3dvYlVzcjFEa2Y1WE5VNWlCcXplc09CbFJKeXB1b2NSQjBqUHUzVGZ3eTNZaVNLTWl5NmlUcGc4ZUxGbm9xS21nZTlYdjFndzhlRUVFaElpRU5PVGpjMldLT3c0UFY2cnk4cUtxcFNuWU9vTVJNblR2UzZLL1c3aEVDbDZpeEU3ZVF5R3ZRN2hlQ0tEYUpvdzZLYnFJT21USGxpdmRQcG1JcEdsajM2R3F6MTdKbkorN3dwcEVrcFY4MmRtL09sNmh4RXpSbjR1M0g3dmREL3BUb0hVYnNJK1VadXY5RXJWY2Nnb3M3SG9wc29BUGJzY1Q3bGRudTJOL1c0N3o3dnROUWtDSzQzcDlBakRRYkQyVUNocmpvSVVZdTB6T2NBN0ZJZGc2aE5wQ3dXdXVjUklRUm51WW1pRUl0dW9nQjQ1WlVuS2lzcUttNlRzdW5mcFpxbUlTblpqdXpzcmpBYXVkeWNRb21jUEd2V2kwMSthRVFVU3ZMejgxMFdxWjJxT2dkUkcwZ2h4TXk4Z2FkdFZCMkVpTlJnMFUwVUlNODg4K1JiVHFmcmcrYWVjM2k1ZVJZUzdYR2RGWTJvU1ZMSzZ0cGE5NU1BT010TllhUG5nRkdiZEVodXVVUmhRUUpseVFiRGc2cHpFSkU2TExxSkFrZFdWZFhlNmZWNnE1dDdraENpcnJ0NWwxUmtaWFhockRjcEpTVUtpNHBtN1ZXZGc2Z3RoQkRTSXZWN0lWR3VPZ3RSUzZTdVQwblBIOFVtbFVSUmpFVTNVUUJObnZ6NE9vZkQ5ZS9tbHBuN0NDRVFHMk5Eang2WlNFcEs2SVIwUkEzSjNWTFdjTGFRd2xMdXdISDdKZlIvcU01QjFDeUpqZnRMZHoyaE9nWVJxY1dpbXlpd1pHVmw2V1N2MTd1bFZjOFdBZ2FEQVdscHllamVQUk5XcXpuSThZZ084M3B4OVp3NWN5cFU1eUJxcjMwbHB0Y2g4WnZxSEVTTkVRSzZMdVY5bzBaZDVsQ2RoWWpVWXRGTkZHRFBQZmRjY1UyTjgwazBzb1ZZVTRRUXNGaE15TW5waHE1ZDA0S1lqcWlPcm1Qem5Ea3pQbEtkZzZnalJvMGE1VEFhY2FicUhFU05rUkxMYWoxSjc2ak9RVVRxc2VnbUNvSmZmOTM0a3NQaC9MNHQ1d2doSUlTQTNSNkgzTndjSkNmYnViMFlCWXZ1ZHV0bmc4M1RLQUwwemgrOUR0QmZWWjJEcUlFYTZjSDlCUVVGYnRWQmlFZzlGdDFFUVZCVVZPU3RyS3kreHV2VlBlMDUzMkF3SURVMUNUMTZaTUp1anc5MFBJcHlVc3FYZGIxOGsrb2NSSUZTV3FYZktxVnN0b2tsVVdlU1VuN2E5L2hURjZuT1FVU2hnVVUzVVpCTW1mTGtTb2ZEUGEyOTV3c2hZRGFiMEtWTENucjJ6RUpDZkd3ZzQxR1VrbEpXZTczNncwVkZSVjdWV1lnQ1plVEk4U1VDK3ZXcWN4RFZrYnBYYy85ZENOSHEyOHlJS0xLeDZDWUtvc3JLZzQ5NVBKNWRIYm1Hci9qdW1wR0dYcjJ5RVJjWEU2aDRGSDJrbFBLWnVYTmYzcVk2Q0ZHZ1dSUE04d0d4Um5VT0lpSEVLLzM3bjk2NmhxcEVGQlZZZEJNRjBYUFBQYmV6cHNiNXNKU3l3N09LUWdpWVRFWjA2NWFPWHIyeWtKSmloOEhBYjJGcUMxbHFOSHFlVVoyQ0tCaDY5aHpsa0ZLL1NrclpydHQ2aUFKa3IzQWE3bElkZ29oQ2kwRjFBS0pJMTYzYmtMWEp5WmJ4UnFNaE14RFhFNGUyR2JQWnJFaE1qSWZWYW9iTDVZSFh5OVhDMUR3cGNmbnMyYThzVjUyREtGalN1aDZ6dTMrL25IeEE1S3ZPUXRGSkFnLzJQZjdVVDFYbklLTFF3dGJJUkozZ2xodHZHNXZhSmVrVEJLRWJ1WlFTVWtwNFBGNlVsbGFnckl6Ykx0UFJwTVJXaDZNMGwvZHlVNlQ3NmFkM0VxMkcrRkxWT1NnS1NibXAybzJoQlFWanlsVkhJYUxRd3FLYnFKUGNmZmY5cjhiR1dpOE85dXZvdWc2bnc0bVMwZ3JVMURpZzY5d1ZLdHBKS2FXdXU0Zk5tVFByQjlWWmlEckRodFdmVDVSU242ODZCMFVQS2VFUlFyK3E3NEN4czFSbklhTFF3eHRDaVRwSlNVbkYzVjZ2Titpekw1cW13UlpqTzNUdmR6YXlzcnJBYm8vai9kOVJUYnk1YTlmV24xU25JT29zQnF0amdZRGtyUlRVYVlUQXozbjlUYStyemtGRW9Za3ozVVNkNks2NzdyMDdOdGIyc0FqQ012UG0rSmFndTF4dU9CeE9WRlJVb2JiVzJha1pTQTBwVWV0eXlVSHo1OC9ndnR3VVVXNjg4VVpMU2txS3dXcTFtc3JMeTgwV2kwVzQzVzZieVdRU0FHSk9HSGpNd0Y3SFpMd09UakJRSjVEQW1INERSbittT2djUmhTYWo2Z0JFMFdUNzlyTC9ISHVzK2E5R283RlRtL3dJSVNDRWdOVnFnY1ZpaHQwZUR5a2xkRjFIYmEwVFpXVjFTOUVwRXVrdnpaLy8wbWJWS2FoT1lXRmh3cUUvR2dIRUFJREI0TEY0dlVZTEFHaWFadE4xM1hUb09iN25RZ2dScjJsU0FJQ1VXb0xmSmV1dnAybDExeE5DV0hWZE45Y05hekdBZnVoM3ZlWjNQVm4vWnlucnJxRnB3cXpyMGxyM09PSjl6L1I3TGUzUTg0VVE5Ui9hSHhxVEFoQVFBcEJTYXY2UENTSHF4OFNoVHh3YnUwYURQd3UvL3paOG5wQlMraTRGajhlTjJOaTZyUlNOeHZyK3NHTGx1cTJ3eGxoRnQ0d2tFQVdYWE5odndCZ1czRVRVSk01MEUzV3lPMis3NTQ5eDl0aDVRZ2hUeTgvdVBMNGkzT3ZWNFhRNjRhaDF3ZUYwd2V2MXdPdXRHNWRTcW81SmJTQ0UwSHYweUZobU5CcHFHbitHYmhWQ2E5TXNvSlRRaElDMWtYR2JFTExCN3hSaGtWSWVzVXVHYUdTWng2RUNxckhmUjQxbDh5L0MvTS8zUDlZYUh2dE9FYUt1WUdzaVQ4TnIxNzkrSXhsYmRWNHpYd2QxQXJQWmlOUEdESWJSd00xYUtEaWtsRFZlRFFYOSs0OVpyem9MRVlVdXpuUVRkVEpyck9rZHA5UDF0ZFZxK1lQcUxQNThXNUVaREFhWXpTYkV4Nk8reUs1Ym5nNUlYWWYzVUdIdTllclFkUzkwWGRiL1dlb1NYbDJIcnV2UWRYbm92TG8vNjdwZWQ0MURTOTBwK05MU0VqV2pVUnZaOU4wTWJhOEZtN3BXM2ZqUkQ3Ym1Wb3FPM203UjhQeTJIcmZuTlZUeDVSQjE4OHAxZjlZTzEveEhqeDg2eisvL3pSSGo5ZGM3L0F6ZjV6RENkMEgvNS9tTmFYNVpEcisrMzM4UFhkRDNQUGhkUXpTNDdsSG5OakhtZTYzNjF6ejhNaENpTHJmVzRPdmJ1NjhhV2QzOEZ3Y1FCWTZVOHJYKy9jZHVVSjJEaUVKYmFMeUxJSW95VjE5OVUrL016QzdyREFZdFlqNzRhcTZRcm50SU5qcm0vOSs2YS9qR2NNU2ZqM3krLytPSEIveGZSOWNQajlkM2NKZUh6OWVsWG4rTzczVVBYUko2Z3krbHNROEttdnA2Mi9xaFFqQStoTkEwRFVJSTlNN05QckpZRkw1YkRkcCtUWEgwQlBPaDEycHE3T2hDdDdIWGJXeWlYUk9OakduaXFKY1hFSTBVMUVjK28rbkhqbjdjdjNERkVYOXREZjRPajByblgrUTE5NWlvSHhJTnh4cWUxZTRpdjdrc3dSTXFIMG8wSmJkSEVpeVdpUGx4UzZGakw3eUdFWDJQSDdWVmRSQWlDbTJoL1Z1U0tJTGRlZWQ5VDhYRldmOGU2bTlXdzFXMHo2WjN5MGhEZkh5czZoaEJ4KzhmYWcyTHhZQmp1aWZ4M3dzRmtwUzZmTGpmb0RIM3FnNUNSS0dQSC9zU0tWSmVYdnl3eFpKeHR0bHN5bFdkSlJKRjg1dHJpOFdFdUxpWXFQNDdJUExuZEhwUld1WkFjcEpOZFJTS0ZCSjdwS24wY2RVeGlDZzhzTGtMa1NJdnZQQkNxZHZoK0plVTBxczZDMFdXdE5Sa0Z0eEVEUlFmckliSHE2dU9RUkZDUWo2VW56K3hTblVPSWdvUExMcUpGRHBRZW1DKzIrVmVxam9IUlE2cnhZeVlHQ3VMYnFJR1BGNko0Z1BWcW1OUUJKQVNQNzM1enRKcHFuTVFVZmpnSGhwRUNxMVlzVUkvNFlUaFczUzdRaFlBQUNBQVNVUkJWQzBXeTErRUVMemRnenBHU21SbGQ0WFJ5SDlLUkkxeE9EeElTclExMmdDUXFEVWs0SkhBbFJQL2N2bG0xVm1JS0h4d3BwdElzYWVlZW15eHcrRjRXM1VPQ244SjluaVlUU0cxL1R0UlNKRUF0dTRvVXgyRHdwcFlXT3Zlc2toMUNpSUtMeXk2aVVMQWpoMEgvK1oyZXc2b3prSGhMVDJOM1ptSld1SjBlVkZhN2xBZGc4SlRwZkI2SGk0b3VOcXRPZ2dSaFJjVzNVUWhZUGJzcVFkcmFoejNSL3MyVjlSKzZXbEowQnJaODVxSWpyYS91QXE2enArMzFEWVNXSkEzYU55M3FuTVFVZmpoT3pTaUVGRldWanpMNVhMemx6bTFtY2xrUUVKQ1BHZTVpVnJKMTFTTlpUZTFRWlZabU80V2d2OXNpS2p0V0hRVGhZanAwNmZYVkZjNzc5ZDFuZXNlcVUzU1VwUFpHSXFvalE2VzFjTGw4cWlPUWVGQ1lGcHUvNU4zcUk1QlJPR0pSVGRSQ0ltUE55OXl1ZHdmY3BrNXRaYlpaRVJzYkF4bnVZbmFTRXBnMTk1SzFURW9ERWdwZHhpclhRK296a0ZFNFl0YmhoR0ZrTVdMRjh0amp1bjNiV0ppM0xXYXBuSGZKMnBSVmxZWG1FejhwMExVSGg2UGpoaWJDV1l6M3c1UjA2VFU3c3dyR0xkVWRRNGlDbCtjNlNZS01UTm5QcitqcHNieEVHZTdxU1Z4Y1RHd1dNeXFZeENGdFoyN0s5aFVqWnF6d2lNOHI2a09RVVRoalVVM1VRaHlPcXVmY2JuY3ExWG5vTkNXbnBiTVplVkVIZVRWSmZZVlY2bU9RYUhKcVV2dll3TUhqcXRXSFlTSXdodUxicUlRTkhueTVGcDNyZU5PWGRlOXFyTlFhRXBOU1lUUnlDV3hSSUZRVnU1Z1V6VTZpcFQ0Ym4rSitWM1ZPWWdvL1BFZEcxR0l5c2pNK0RVcEtXV0EwV2pNQThEcFRLcG5NQmlRMFRXViszSVRCWWdFNEhSNllVK3djUFVJQVFBRTRKV1FmeDA2L05UdHFyTVFVZmpqT3phaUVGVlVWT1N0cWlvdjlIcTk1YXF6VUdoSlMwMWl3VTBVWU5XMWJsVFh1bFhIb0JBaEJZcjZEUnl6VEhVT0lvb01mTmRHRk1JbVQ1Njh1cmJXT1V0MURnb2RCb01COGZIY0lvd29HSGJ0cmxBZGdVSkRxWFNMTzFXSElLTEl3YUtiS01UOThzdkJlOTF1eng3Vk9TZzBjRms1VWZCNHZCSjc5M0h2N21nbmdPbjlCcCs2VFhVT0lvb2NmT2RHRk9LS2lwNnZxcTZ1dmxGS3Fhdk9RbXJaYkJiRXhGaFZ4eUNLYUNWc3FoYmRwUHpOTERCWmRRd2lpaXdzdW9uQ1FHeXNkWUhUNFZxb09nZXAxU1U5aGN2S2lZSk1TbURQdmlwSXliMjdvMDFkOHpUOHUxZi8wZnRVWnlHaXlNS2lteWdNRkJZV2VxcXFhKzdWZFoxTjFhSlVvajBPWnJOSmRReWlxRkJWNDBZTm02cEZIUWxzU1hRN3Bxdk9RVVNSaDBVM1VaaVlQUG1KRmM1YTUyek92a1FmSVFTU2t4TTV5MDNVaVhidHFlUnNkNVNST3U3clZqQ2hSblVPSW9vOExMcUp3b2ZjdTcvOFlhL1h5NlpxVVNZNU9RRkdvMEYxREtLbzR2Ym9LQ21yVlIyRE9zOVgvUWFObnE4NkJCRkZKaGJkUkdIa3BaZWUzVmRWVmZzd1oxK2loNllKSkNYYU9jdE5wTUQrQXpYd2VObkRNZ280WEc3WEhhcERFRkhrWXRGTkZHYTJidDM4b3N2bC9sWjFEdW9jWGJ1bXdtRGdqMm9pRlhSZFlzOWViaUVXK2NSL0J3eisvbnZWS1lnb2N2R2RIRkdZS1NvcThsWlVWRjJuZTczczhoUGhMQll6NG1KalZNY2dpbXFWMVM3VTFQREhiY1NTT09CeDZ3OEpVY2dsRFVRVU5DeTZpY0xRbENsUC9senJjTDNDWmVhUnJVdDZpdW9JUkZGUFNtRHYvaXJvT24vZVJpQXBKZWIzSHpKbXZlb2dSQlRaV0hRVGhTZFpVMVB4bU5mcjNhczZDQVZIZkh3TXJGWXo3K1VtQ2dHMVRnL0tLeDJxWTFEQXlRUFNaSGhJZFFvaWlud3N1b25DMUpRcFU3YlcxdGIrUjBySkpYRVJSZ2dnaFZ1RUVZV1VmY1hWcWlOUW9PbnlQL241by9qaE5SRUZIWXR1b2pDMlpjdm1KMTB1ejJiVk9TaXdFdTN4TUp0TnFtTVFrUit2VjJMSHJuTFZNU2hnNUliVm04b2VWcDJDaUtJRGkyNmlNRlpVVk9TcXJLeTRRVXJwVloyRkFrUktKSE9XbXlna1ZWYTdVT3RnVTdVSTRCRlMzRHR4NGtUKzdpU2lUc0dpbXlqTVRaNzgxR2NPaDdOSWRRNEtqSzRaYVRBYURhcGpFRkVqcEFUMjdLc0NlMWlHTzduRUVPTjZYM1VLSW9vZUxMcUpJb0REVVgyMzErc3RWcDJET3Nac01pSStqbHVFRVlXeVdvY0hGV3lxRnM2cUlmQ3YzcjFQZDZvT1FrVFJnMFUzVVFSNDZxbW5mbk00WE0reHFWcDRTMDlQNXJKeW9qQ3dyN2dhWGk5LzNJWWhLWUZQODQ0Yi9hWHFJRVFVWFZoMEUwV0lmZnQyVGZWNDNKdFU1NkQyc2Rrc3NObXNMTHFKd29EYm82TzRwRVoxREdvckNZYzBhUDhVUXZBR0FTTHFWQ3k2aVNMRXl5Ky9YRkpUNDNnRUFCdkRoS0hVbENSb0duOGtFNFdMa3RKYWVEeWM3UTRyUXArZm4vK0h0YXBqRUZIMDRUczhvZ2p5eEJPUHpuRTRuRitvemtGdEV4OFhBNXZOb2pvR0ViV0JsTUIyYmlFV1BxUXNkc04xcStvWVJCU2RXSFFUUlJhOXBLVGllcS9YeTNXUDRVSktwS1h4WG02aWNGVHI4S0N5aXYyNHdvRFVCWjRaTU9ETVV0VkJpQ2c2c2VnbWlqQlRwejZ6NlZCVE5kVlJxQlZTMDVKaE1obFZ4eUNpZHRwWFhBMWQ1ekx6VUNZaE44RGduYTQ2QnhGRkx4YmRSQkdvc3RMOXROZnIzYWc2QnpYUFlEREFuaENuT2dZUmRZRFQ1Y1hCMGxyVk1hZ0pFdkJJeUNmeTg4ZVhxTTVDUk5HTFJUZFJCSHJ1dVVlTGEydGRUMGtwMlZRdGhLV25KY0ZnNEk5aG9uQjNvS1FXSGk5LzNJWWtLZGZVdXBMbnFJNUJSTkdONy9hSUl0U1dMUnRtdTF6dTcxWG5vTVpaTENiRXhjWHdYbTZpQ0tEckVudjJWYXVPUVVlUk9qVDhzNkNnd0swNkNSRkZOeGJkUkJHcXFLaklWVlZWOHc5ZDUyeDM2SkZJUytVV1lVU1JwS0xTaWRwYWwrb1k1RWRBTE94NzNKaVBWT2NnSXVJN1BxSUk5c3d6ajM5VFcrTjRTWFVPT2xLTXpZYVlHSnZxR0VRVVlMdjJWcW1PUUlkVlE3cHZGZ0xzS2twRXlySG9Kb3B3NVJYdWU5eHV6MjdWT2VnUUtkRzFhd3FYbFJORklLZkxpOUl5TmxVTEFWSUlNVHR2NEdtYlZBY2hJZ0pZZEJORnZLbFRIejNvY0xnZWxGSnlUNXNRa0p4aWg4bGtVaDJEaUlKay84RWFlRHk4cTBleFBkQTlUd0tjNVNhaTBNQ2lteWdLVkZRY2ZOM3RkditvT2tlMDB6UU5pZllFMVRHSUtJZzhIaDBIRHRaQ3N0eFRSZXE2bkowM2NOeHZxb01RRWZtdzZDYUtBczgvLzN4VlRVM1Z2VkxYbmFxelJMUFUxRVFZalFiVk1ZZ295RXJLYStIbEZtSktTTWg5Wm9mN1VkVTVpSWo4c2VnbWloSlBQdm5rLzV3dTV3ZXFjMFFyazhtQWhQZzQzc3RORkFXa0JMYnZxbEFkSXhwSlFFN3VQZngwL3VVVFVVaGgwVTBVUmZic0tiM1o2L1dXcTg0UmJhU1VTRXROaHNIQUg3bEUwYUxXNFVGNWhVTjFqS2dpSVRmc08yaDZSblVPSXFLR3VNNlJLSXI4K09QM0ZjT0dqWFNhemFaeG5ISHRQRGFyQldscHlaemxKb295dFE0UGtoS3QvTjd2SEI1TmlrdFBHSDRxTzVZVFVjamh0QXRSbENrcDJUL040L0dzVUowamFraUpybDFUK2FhYktBcTVQVG9PbG5BTHNVNGg4VldmalNXZnFvNUJSTlFZem5RVFJaa1ZLMWE0Q3dwR0Zsdk14bk9GSnZneklNanNpZkd3Si9CZWJxSm81WEI2a0pCZzRlMGxRU1dyb2VtWHAvM2g3TzJxa3hBUk5ZYS9BWWlpVUVWRjhRZHVqK2NUeVQxdGdrb0lJRG5Kem9LYktJcDVkWW45eGRXcVkwUXlDWWlGODkvK2RwbnFJRVJFVGVFN1FhSW9kY01OZjgvcjBpVjVoYVpwTWFxelJLcVVaRHRTVWhKWmRCTVJqdW1SQkt2RnFEcEdKS3B5QXdNSERCajlxK29nUkVSTjRVdzNVWlQ2ejMrZTNsQmQ3WGlkczkzQllUQm9TRXBLWU1GTlJBQ0FIYnZLd1orM2dTY2szbURCVFVTaGprVTNVUlRiOHYvdDNYbWNYRldkOS9IZnVWWFZYYjN2MlRRa0lXUW5ZVWxRRnJjbzJ6Q0RDcEVtNGd3akQ0OWs1bUVlWkp3QkJ4Q1NBZG1FR0VBRWpjc2pMZ3pTQXdpaU9NUWxzaE9JbWhDU2tFQWdPK2s5WGQxZDY3Mi81NDhRYkpxa3U3cHJPYlY4M3ErWEw3dXFiNTM3N2J4Q3A3NTE3ajNuamQ3TDNZUzczWGFPUXRUVVdDYytIN2ZNQXpnZ0Z2ZWtlejliaUtXWDdxMm9MNy9NZGdvQUdBNmxHeWhpTFMwcnduMzlrV3RVMWJPZHBaQUUvRDZwcXFxMEhRTkFqbW5yNkplRXk2L2JORkh4NU9hSkUwOW1lWGdBT1kvU0RSUzU3dTYyQjJPeCtETzJjeFFNVlprd1lZdzREcGVWQTNpdmVNS1Q5bzUrMnpFS2dvcHM2RXZVL2NCMkRnQklCcVViS0hJclY2Nk05L1gxWCt0NVhxL3RMSVdncXFwQ1NrdExiTWNBa0tPNnVzTVNpN3UyWStTN3VJcTVZY0dDQlh5Q0FTQXZVTG9CeVBMbHR6NFZqY1lmRWhGVytVbUJFV0cxY2dCRDhsUms3NzZRN1JqNVRFVjA3ZXdPNXhIYlFRQWdXWlJ1QUNJaTB0N2VlMlVpNGJiWnpwSFBhbXFxcEtRa1lEc0dnQnpYMnhlWDNyNlk3Umo1S2hHTHUxZWFoUXNUdG9NQVFMSW8zUUJFUk9RNzM3bTlkZi8rMERLMnRCa2R4M0drb2FHR1dXNEFTZG56TnJQZG82SGkvZmFZK1djK2JUc0hBSXdFcFJ2QXUzYnUzTFl5Rmt1OGFEdEhQbXBxckJXLzMyODdCb0E4RVU5NDB0SEZMY2tqWWlUa0pPUi8yNDRCQUNORjZRYndycGFXRmpjU2lWenJlUjVic0l5QXorZElkVFZiaEFFWW1mYk9zQ1FTTEtxV0xGWDkvc3pqVDk5ak93Y0FqQlNsRzhCN2xKZVgvQzRXaXozRVplYkpHeisrU1J5SFg2Y0FSaWFSOEtTTkxjU1NvcUk3ZzhiY2Fqc0hBSXdHN3hJQnZNZXlaY3U4bnA3dWF6eFBPMnhueVFjVjVXVlNGZ3phamdFZ1QzWHRqMGljTGNTR1pJeDRqc3AzajV4NzZqN2JXUUJnTkNqZEFON256anZ2M0JHTlJyN0xiUGZ3R2hwcXhIRllQQTNBNktpSzdHWlJ0U0dweWx1K2NQeGJ0bk1Bd0doUnVnRWMwcFl0dlY5UHhCT2JiZWZJWlZWVjVSSU1sdHFPQVNEUDlmWEhwYStmTGNRT3gvUDB4bWtubnRWak93Y0FqQmFsRzhBaHRiU3NDUGYyOWY5ZlZlVzZ4ME13UnFTeG9ZNHR3Z0NreGQ1OXZjTEZSWWYwcDFlM2ROMW5Pd1FBcElMOWJRQWNWbVZsOFBmUmFPeFh3V0RwMlNKQ3V4eWdvYjVHQWdGK2hSWWpqVVpGMjl2RjYrd1NEWVZFKy9wRW8xR1JXRXpFOVVUVUV6R09pTThSOGZuRkJFdkZCSU5pS2l2RlZGZUxxYThYcDc3dXdDYzN3RHVpTVZlNjlvZWx2cmJNZHBTY29Tb0pFYjIwdWJtWkQzOEI1RFgreFFjd3BLOTg1VCtPcTYydC9KM1A1NnV6blNWWE9JNlJJNmRNRkorUGk0V0toYmRydHlTMmJCVnYrMXZpZFhTbVBxRGZMODc0Y2VLYk5FbjhNNmFMcWVNL0w0Z0UvSTRjT2FsTy9INSt0NGlJcU9xanN4NTU5bHl6Ykpsbk93c0FwSUxTRFdCWVg3dDYyZTNCOHBKL05jYndUbEJFSm94dmxLb3E5dVV1QnU3bTF5VCsvUFBwS2RwRGNDWitVQUlubnlTK2lSTXplaDdrdnNhNk1oa3pwcEkzYUNMNzNVVGk0MGNmZitZNjIwRUFJRlUrMndFQTVMNGpweDY3cHFZbWVJSGpPTFcyczlnV0xDMlJ4a2J1NVM1NDhiaEVIM3RjNGkrK0tCb09aL3gwMnRNajdxc2JSVU85NHBzOFNZUjkzNHRXSkphUSt0cXlZdDhWUVVYTWY4MDU5dlR2MlE0Q0FPbkF2K29BaHZXakg5M1IzZE1UV2lyc0lTWU5qYlhpVUlnS202cEVIM2xVM0RmZXlQcXBFNis4SXBIL2ZsZ2tuc2o2dVpFYlBFOWsxNTdpWHFoYlJidWlubHdySWtYL2J3NkF3c0E3UndCSldiNzhHL2RGb3JIVnRuUFlWRjRlbFBJeUZqa3FkUEdYWGhaM3h3NXI1L2QyN1pMb3IzOXQ3Znl3cjdjL0x1RkkzSFlNaTh6M2p6MzJVN3R0cHdDQWRLRjBBMGhhYjIvNHk1N25oV3puc0dWTVUzMnhYL0paK09JSlNieTR4bllLY2JlK0xva05yOXFPQVl2ZWJpM09MY1NNeUp0bEhiNmx0bk1BUURwUnVnRWtiY1dLV3plRXc5RWZGK05WNW5XMTFWSlNFckFkQXhtV2VQMzFBOXQvNVlENE04K0t1T3lVVkt6Nnd3bnA2YzJOdjR0WnBKNGpWMDladURCaU93Z0FwQk9sRzhCSWFFOVA1MDJ1NjlxNzl0WUNZNHcwTk5Td2VGb1I4TFp2dHgzaFhkcmJLKzdyMmIrdkhMbWp0YjFQUEsrWWRzdlNsd09sc1Vkc3B3Q0FkR1AxY2dBanNtYk5tdENIUDN5U1cxcFNjcm9VeVJaaVk4ZlVTMWxaa05KZEJPTFB2U0RhMTVmU0dJR1BmVlNDNTN4V1RFMU42b3V4T1k3NHAwOUxiUXprTGRkVjhmdDlVbDVXRkZmWlJEelZ5MmJPUG5PajdTQUFrRzVGOFlZWlFIcHQyN2IxdTlGWXZDajJUZzBFL0ZKWlZVSGhMaElhU24zVmFOK1JSNHI0L2VKTFExbjI5dTVOZVF6a3Q3YU92cUs0dDlzWStlUHNlZDIvc3AwREFES0IwZzFneEZwYVdtSnRiYUdMWExmd3IzdHNhcXdUSDF1RUZRMk54bElldzVTVXZPZi9VNkU5UFFmMmtFTFJjbDJWUFc4WCt2cVZHalVtOFZWam1sbkVBRUJCNHAwa2dGRzU5OTdiMTBlanNZSmVWSzIwSkNBVkZXWE1jaGVUZEJUY2czOWQwdkgzUmpWbkZuYURQVDI5VVlrbkNyaVBxancrNCtnemkrTHFLUURGaWRJTllOVDYrcUwvNlhsZVllNmxxaXBOWStyRllaWWJ0aFh3QjF0SWp1ZXA3R3RMYmEyQm5HV2szZk83bDlpT0FRQ1p4THRKQUtOMnh4MjN2QlVPUis5UzFZSzcvcld5cWx6S3k0SzJZd0JwdVV3ZCtTL1VHNVZJTkdFN1J0cXBaKzZZTStmTVR0czVBQ0NUS04wQVV0TFJzZS91UkNMeHFvZ1UxSFRjbUtaNkxpdEhhdUx4bEljd3dhQ0kzNStHTU1oM25uZGdDN0ZDdXFYSGlMd1I5WHErYlRzSEFHUWFwUnRBU2xhdVhObmYweFArRDFVdG1DbVl1dG9xOFZOMGtDS3Z1enZsTVp3eFk5S1FCSVdpdHk5V01MUGRxcEx3UkZZY2Q5dzVxZitIQWdBNWpta2NBR2x4N2JYTEhnNEdTOCt4blNOVlBwOGprNDRZTDRGQVVleUxpMEZTM2FOYlJNU1VsNHRHb3hMNzlXL0UzYll0cGJGS1B2Vko4UjkzYk1xWlVEakt5L3d5NVlnNjJ6RlNwcXAvcWFxdk9Ibml4SlBEdHJNQVFLWXhsUU1nTGJxNjJ2K2xxV25jUXIvZlYyczd5NmlwU24xZERiUGNSY3hVVkNSOWJPejNxOFZyYXoxd1k0VjZCNjcvVGJpaXNaaG9iNitJbTlwcTA2YXlVbnh6WnFjMEJncFBmemdoL2VHNGxKZmw4UWVES3E0YVdVYmhCbEFzZkxZREFDZ01hOWFzQ1oxeTBpbmxnWkxBeHlSUHI2THhCL3d5Ym13REs1WWpLZkUxYThUYnVVdTBwMGMwRkJMdDdSWHQ3eGVKUmxOZmNkeHhwUFF6WjR0VFg1K2VzQ2dvMFdoQ2FtdUMrYnZ1aEdPZW56M3YxSy9hamdFQTJjSTdTd0JwMHgvcHZUTWVUN3hxTzhlb3FNcVlwbnJ4K2Znc0VwWVpJeVYvYzRiNGpqakNkaExrcUVna0liMTlNZHN4UmtWVit6MDN2c1IyRGdESUprbzNnTFJac1dKRlo3ZzNmS09xUm0xbkdhbXlzcUJVVnBiYmpnR0lmOVpNOGMrYVpUc0djcGlLU0h0bnYzaGVIcTVrN3BqNzV4eDdabjUrT0FzQW8wVHBCcEJXMjdadmJZbkY0ay9aempFaXFqSm1ERnVFSVRja05tNlN4S2JOdG1NZ3g0WERDUW1IVTkrV0xxdU10SnRFL0ViYk1RQWcyeWpkQU5LcXBhWEY3ZXpzdWN6enZMeVo3YTZ1cnBUUzBoTGJNWUIzeGY3blNmSDI3Yk1kQXpsTVJhU3RzeitmOXUxV1VmbnhyT1ArNWkzYlFRQWcyeWpkQU5MdTdydVhidzZIdzkvTWh6ZURqakZTWDEvRExEZHlTeUloc2Y5WlpUc0ZjbHgvT0M3UldHcXI1R2VOa1IxT0xIeXo3UmdBWUFPbEcwQkd0TGUzM3VxNjdodTJjd3hGVmFXMnJscEtTdko0NngwVUxLKzFWYnk5ZTIzSFFBNVRGV2x0VDMxditXeFExVHRuTERpNzNYWU9BTENCMGcwZ0kxYXVYTGsvSEE1LzNmUFVzNTNsY0h5T2ticmFhbWE1a2JQY045K3lIUUU1cnJjdkpxNmJzNzltUlVURWlOazhhMjdYWGJaekFJQXRmdHNCQUJTdXZyN1FmNVdVbEY1WVdscnlDY25CdmJ1YnhqU0kzODhXWVJnZ2tVajYwT0NpYzBWVVJOVVRjVDJSUkZ3MEdoWHRDVWxpd3daeHQyeE5PUTczZFdNNHFpSWRYV0VaMDFoaE84cmh4Tlh6TGplbU9VK3Vnd2VBOUtOMEE4aVliMzNyVzlGL3YvemZyd2swMUsxeUhDZW4zaEdXbGdTa3ByclNkZ3prbVA0N1VwK01LMXZ5SlNuOTlOa1NlM0tWSk5hL2t0SlkydFdWY2g0VXZ2MDlFV21zTHhmSHliblBOa1ZFLy9ES2xxN2YyazRCQURaeGVUbUFqTHI5anR1Zmo0WmpEOW5POFI2cTBqU21qc3ZLa1ZIK1k0OUplUXd2MUp1R0pDaDBzYmduZmVHWTdSaUgwdXVwK1hwek03UGNBSW9icFJ0QXh1M2FzLy9MaVVTaXczYU9nOHJMeTZRc0dMUWRBd1hPcWF0TGZaQjRYTVRMN2Z0MWtSdjI5MFFseHphTVVCVlpOWHZlcDU2eEhRUUFiS04wQThpNEgvM29qdTcrL3VoU1ZmdUxxaGtSYVd5c0ZjZmgxeDh5TEpDZVZmRTFscE16bU1neGZYMHhjZDNjbVZCV2tmMXVYSzh4eHVUV1J3RUFZQUh2T2dGa1JTalVlVjhzbGxock5ZU3FWRlZYU0RCWWFqVUdNQ0k1VktTUXV4S3VTbjg0K1lVQU04N29BM1BubjdiSmRnd0F5QVdVYmdCWmNjODk5L1JHbzVHbDZubGhheUdNa2NhR1d1N2x4dUg1V00wZSthdDdmMFEwTjY0eDMrY0UrcSswSFFJQWNnV2xHMERXM0hyclRVL0VZdkZmaTRpVmQ0V05qYlVTU05NbHZ5aE1KaGRMTjM5bmthVCtTRHdYN3V0V1ZiMWw1c3pQaEd3SEFZQmNRZWtHa0ZXaDNzaVZydXRtZlI4a3Y4K1IycHJxYko4VytjYWZ4cDAwMDlSK0RLVWJTWEpkbFhBa2JqV0RxbXlNdisxOXoyb0lBTWd4bEc0QVdiVml4UzNiK3ZyQ2QyYjNFa2lWeHNiNkhOM0RGcm5FbEplbmI3QTByRHB1eXN0RXVCMENJOURaWmU4T0hoR05pV051UGVhTU0vb3NoZ0NBbkVQcEJwQjFMNzc0N0UySmVHSnp0czRYTEMyVnlzcHk3dVhHc0V4bFplcUR2UE9Ca3NaVG4zRTB0V25ZZGd4RkpSeXh1SmlhTVMrcjAvRnpld0VBSURkUnVnRmszZXJWcXhPaDN2QlZudWRsWlMra3hzWTY4Zm40ZFlmaG1icmFsTWZRMklHeXJYMnBUL1k1VFkwcGo0SGlrbkE5aWNlenYrSzlNUkxSdUN5ZE02ZVpQZTRBWUJEZWhRS3dJaFRxK0ZVOG5uZ2kwNWVaVjFTVVNYbDVNS1BuUU9Gd3hvMUxlWXpFK3ZYaWJudFQ0czgrbi9KWXZrbVRVaDREeFVWVnBLYzNhdUhFOG9mWng1LzYyK3lmR0FCeUg2VWJnQlVyVjY2TTkvZEhyMVAxTXJlb21vbzBOZFp4V1RtUzV2dmdCMU1lSS9HblAwdjA0VWZFM2JJbHRZRUNBWEVtVTdveGN2MzlXVjlNTGVURzlKK3lmVklBeUJlVWJnRFczSDc3VGV1ajRkaFBKVU5iaU5VMzFFaEpDU3MvSTNtbXBscWNpYWtYNzNUd0h6MUhURW1KN1JqSVE1Rll0dS9yTnZmTldYRGFqaXlmRkFEeUJxVWJnRld2YlcyL09oNVA3RXozdUk1anBLNjJpbGx1akZqSlJ6OWlmY1Z3RXd4SzRNUVBXODJBL0pWSXFNU3lkViszNm02blZHN0p6c2tBSUQ5UnVnRlkxZEp5VDI4a0V2a1BWVTE5ZjZWM3FUUTIxSXJQNTB2ZmtDZ2F6b1FKRXZqSUtmWUNHQ01sWjV3dXBxTENYZ2JrTmM5VGlVYXpNZHV0bm5HY2UyZk0rTlR1TEp3TUFQSVdwUnVBZFoyZGJmOGRqeWFlU3RkNEpZR0FWRmRYTXN1TlVRdDgrRU5Tc3ZEaklrNlcvNWwwSENuOTI3OFIzN1Nqc250ZUZKeHNiQjFteEd3UFJMMjdNMzRpQU1oelRBTUJzRzd0MnJYZWgwODhZVk5KU2VsaVkweHBxdU9OR1ZzdndkSlNTamRTNGt5WUlMNGpwNGkzYjE5YXR2OGE5bnhOVFZLNjZCeFdMRWRhK0h4R2Fxb3p1WE9EZW82YWE2Y2RmOW96R1R3SkFCUUVTamVBblBEc3M4L3Uvc2pKSC8yZ1ArQmZJQ0tqYnN2QllLazBOZGFMNDFDNGtUcFRXU24rWSthSk02Wkp0TGRQdEtjbjdlZHd4bzZWa29VZmw1SlBmVkpNWldYYXgwZnhxcXNOWnZERFI3UHhnVWVldVhqMTZ0V1ozZmNSQUFvQTcwb0I1SXpMTDc5OGZIMTk0NTk4UHQrb04wcytZdUo0S1N0TGViSWNPQ1FOaGNUZHNsWGMzYnZGMi91MmFDZzA0akZNUllVNFk4ZUlNM0dpK0tjZEphYTJOZ05KVWV4OFBpTkhUYTRYdnovOXQwaW9TTnlJZDlxc2VhZi9NZTJEQTBBQm9uUUR5Q2xYWG5uMVY2dXJLMjhaemV4TWRWV0ZqQnZYeUdYbHlCcU5SRVJESWRHZWtHaC92MGc4THBwSWlMaXVpR1BFK1AwaS9vQ1k4akl4bFZWaWFxckZsSmZiam8waVlJekkxRWwxVWxycXo4RG8rdVRNdWFlZWFZeGhsaHNBa3NBN1V3QTVaOW15NjljSEFvRzVJM21OTVNLVEozMkFmYmtCNEIyVEo5WklSWG02OTNvM0lXT2NUODZjdS9EbE5BOE1BQVdMMWNzQjVKeisvc2lYMWZPaXliOUNwYTZ1V2dLQlRNem9BRUIraXNiU3ZsZTNxbnEvbURsMzRkcDBEd3dBaFl6U0RTRG52UG5tMXFjaTBmZ3ZWSk83Y3RIdjgwdHRUVFdYbFFQQUFORm9la3UzaW5TV2xmaXZPL0FsQUNCWmxHNEFPYWVscGNYdDY0dDh6ZlBjOW1TT3I2K3ZFYitmelJnQVlLQllQTDE3ZFR0R2ZqcGwxc0szMGpvb0FCUUJTamVBbkxSaXhTMnZ4Mkx4ZTFYVkcrcTRRTUF2TlRXVnpISUR3Q0NKUkJvbnBGWDMrSUt4cjZadlFBQW9IcFJ1QURscisvYitXOTFFNHZYREhxQXFZOGMwaU9Qd3F3d0FCdk9TdkVWbmVPcUowV3VtVFR0ckJHdHRBQUFPNHAwcWdKejFrNS9jM3RmYkYvNDNQY3pOM2VVVlpWSmVIc3gyTEFESUMrcWxxWFNydk9yNXV1OVB6MkFBVUh3bzNRQnkybTIzM2Z4NExCYi8vYUY2ZDJOREhaZVZBOEJocEdtbU8ycU1YRHRuVG5Nc0hZTUJRREdpZEFQSWVYMWRQWmQ1bnJmLzNTZFVwYWE2VW9MQmRPOC9Dd0NGSXcyZFcxWDBtUmx6dXg1UFF4d0FLRnFVYmdBNWIvbTNsbTlNeEJMZmwzZTJxWEVjUitycmE1amxCb0FoSkx2dDRoQ3ZEL3Q5dm11TWFVNzdodDhBVUV3bzNRRHlRbDg0ZEVzaTRXNFhFYW1ycTVaQXdHODdFZ0FVTmlPcnBzLzU1SXUyWXdCQXZxTjBBOGdMeTVjdmI0OUVJbDkzSEpPb3E2dG1saHNBaHBIS1JMY1IyWitRNkVYcFN3TUF4WXZTRFNCdjNIenoxMzg0Zmx6VDR6NmZ6M1lVQUNoazZvbDhaOTY4dit1eUhRUUFDZ0dsRzBBKzBmS0txbjhXa1RiYlFRQ2dVQmt4dTkzK3ZoVzJjd0JBb2FCMEE4Z3J6YzNOYjR1YVcrU2RSZFVBQU9salJGd1ZYVEgzeE0vc3M1MEZBQW9GcFJ0QTN0a2Y2dnVlaUs2em5RTUFDb3lxa2RmNll1SHYyQTRDQUlXRTBnMGc3MXg4OGNVaG85NzFxaHF4blFVQWN0VkkxNXRVRlZmVXVYSEJnclA3TTVNSUFJb1RwUnRBWG5LbDVERVI4d2ZiT1FBZ1Y0MThrd2ZkTVBQaHB4N0lSQllBS0dic3VRTWdiejN3d0FOVC9UNTlWVVJLYldjQmdGemo4eG1aZVZSalVzZXFTbHo5Y3V5Y09hZHV6SEFzQUNnNnpIUUR5RnVMRnk5K1EwVHVFUlpWQTREM01jbFBkYXZQTWIra2NBTkFabEM2QWVRMW56OTR2WWk4YVRzSEFPU2FFVnhlM20zRSsxb0dvd0JBVWFOMEE4aHI1NXh6VHJmcnlZMGlrckNkQlFCeWlaTmM2MWIxNVA3cGMwL2JsT2s4QUZDc0tOMEE4cDR4dnArSzZuUENaZVlBOEM3SFNhWjA2OXNCTC9hZkdROERBRVdNMGcwZzd6VTNOOGVNejNldHF2VFp6Z0lBdVNMZ0gvcHRuakhpcWNnOTA0NC9xeTFMa1FDZ0tGRzZBUlNFUll2T2Y4cUk5NWp0SEFDUUswcEsvRU4rWHozWkVTaUwzNWFsT0FCUXRDamRBQXFHSjRITFJiVERkZzRBeUFXbEpiNGh2cXVlSytheWFkUE9pbVl0RUFBVUtVbzNnSUxSM056YzVxbmNLdHpiRFFERGxHNTVhYzY4VHo2ZXJTd0FVTXdvM1FBS1NsbFoxYmRGZEozdEhBQmdrekVpUHQ5aEZsSlRDWHZxWFcyTTRRTktBTWdDU2plQWduTDIyV2YzcXpqTFZEVmlPd3NBMk9KekhIRjhoM3licHlLNjZ0WFg5djh4MjVrQW9GaFJ1Z0VVSEZYbmNUSG1mMnpuQUFCYkhKODUzRDdkb2JqeHZ0cmMzT3htT3hNQUZDdEtONENDMDl6YzdMcXV1VXBWZTJ4bkFRQWJTa3Q4dDJ5Q213QUFFRlpKUkVGVWg5eW4yNGg1YU42OE16WmJpQVFBUll2U0RhQWdMVjY4ZUpNUjh6UGJPUURBaG1EcElSZFI2NGp0RC85YnRyTUFRTEdqZEFNb1dGV1IrQldpdXROMkRnREl0bUJwWVBCVDZvaTVmZDVILzY3TFJoNEFLR2FVYmdBRjY0d0xMK3dUUjc2cXFwN3RMQUNRTFk1anBIVFFUTGVLYkV2NE91NjJGQWtBaWhxbEcwQkIyN09uL1dGanpGTzJjd0JBdGppT2taTEFlMHAzM0tqY01HZE9jNit0VEFCUXpDamRBQXJhWlpkZEZuVTliNm1JaG14bkFZQnNLQzN4aVJtd2NybW4zcC9mN3R6NWM0dVJBS0NvVWJvQkZMem01Z3VlVnBHSFJVUnRad0dBVENzTCtnYzgwcWh4bks4dFhIaFJ4Rm9nQUNoeWxHNEFCYzhZbzZyK0swUjB2KzBzQUpCcGxSVWxmMzJnNXJuWmMwOWRaUzhOQUlEU0RhQW9ORGMzdDZtbnR3bXozUUFLbU9NWUtTOTdaK1Z5bGJBUjkySzdpUUFBbEc0QVJhT2lxbU81aUc2d25RTUFNaVVRY042OW4xdEY3cDk1ekJsdldvNEVBRVdQMGcyZ2FKeDExbVZSVCtWS0VlSGVSZ0FGcWVyZFM4dTExWEc5NjZ5R0FRQ0lpSWh2K0VNQW9KQTRieDQ5ZStieFlzd01FVEhESGc0QWVlUUQ0NnZGNXpPZXFOdys2N2pUSDdlZEJ3REFURGVBSXRQUzB1SjY0bDJuS2wyMnN3QkFPdm45anZoOWpvakl0bmhQOUM3YmVRQUFCMUM2QVJTZDV1YS9mMFZGN3JlZEF3RFNxYUxNcjQ0UlYwUytNZStqZjhjSGl3Q1FJeWpkQUlwU1cxdm5WU0t5MjNZT0FFZ1AxZHFhMHJnWTgvb3JtN3QrYURzTkFPQ3ZLTjBBaXRLbGwxN2FLMGF1VTFYUGRoWUFTSVdxaWhHM3ZhSzhOQ1NlZnJtNXVkbTFuUWtBOEZlVWJnQkZhOE9HMTM1cXhEeHZPd2NBcEVaanRkV0IxWTV4L2pMem1GT2Z0SjBHQVBCZWxHNEFSV3Zac21VeG84N1ZJdEpyT3dzQWpKSjZibXpkdUxIMWtZU2pWeGxqMUhZZ0FNQjdVYm9CRkxWRjU1Ly90SWc4SkNLOFVRV1FkMVMxcDZyQ2Q0VXhwdS9vbzA5OXlYWWVBTUQ3VWJvQkZEczFqcmRVVlZwdEJ3R0FFZkpjejF0MjVLUUpaVzQ4ZnJ2dE1BQ0FRNk4wQXloNml4WjlZYnRqWktYdEhBQXdFcDZuRzJNeDczdEdUZFBjQldlOVlUc1BBT0RRS04wQUlDS3UrcjR1SXB0dDV3Q0FKRVc5ZVB5cVk0NFpXMUUxcHY4aDIyRUFBSWRINlFZQUVXbHVibzU1cXY4cUluSGJXUUJnR09xcHJqNy9DeGYreXZOS1loTW1uTjF2T3hBQTRQQW8zUUR3am8wYnQveFdWSDhqTEtvR0lJZXBTc2p6bkt1Tk1YcmNjUXU3YmVjQkFBek4yQTRBQUxuazRZY2ZPTVp6dmQrSm1BYmJXUURnVU5UVGU4NDcvNEpMYmVjQUFDU0htVzRBR09EY2N4ZXZFNVg3aE5sdUFMbHB1eHIvdjlzT0FRQklIcVViQUFicDZBcGRMeUw3Yk9jQWdJRlVOYUlpLzlEYzNCeTJuUVVBa0R4S053QU1zbVRKa3YwcWVvT3FlcmF6QU1BN0VtTE1yZWVkOS9tbmJRY0JBSXdNcFJzQUR1Rzg4eTY0MTRoNTNuWU9BRkJWVDBWL01LV3o1MGJiV1FBQUkwZnBCb0JEVStPNS95b2liTVVEd0NvanBrVjF5MlVMbGl4aFMwTUF5RU9zWGc0QVEyajUrZjEzaVpGTGpURjhTQWtnMitJaThvUFBuZmY1ZjdZZEJBQXdlcnlKQklBaGxBVEQxeGlSWjRUVnpBRmtqNnBLbDZoM2hhZStmN0VkQmdDUUdtYTZBV0FZRHovODR6R3VXL0pySXpyZmRoWUFCVTlWOUJsVnZheTUrUXQvc1IwR0FKQTZacm9CWUJqbm5udGhhelNhK0tTcVBHazdDNERDcGFyN2pNcVg5dTV0UDQzQ0RRQ0ZnNWx1QUVqU1hYZmRWVHArZk9OU0k4Ni9pR2lWN1R3QUNrSk1STGVyeUhkVlE5OXZibDZ5MzNZZ0FFQjZVYm9CWUlRZWZQRCtreHh4L2syTW5pa2lGYmJ6QU1nN3ZVYk1hNTdvc3o3VkovYjNSVmRmZE5GRkVkdWhBQUNaUWVrR2dGRjQ4TUVIZlo0WFBkcnY5eTBXTldlcnlpeGp1R1VIR2FVaUVoditHQjFtV3luam1RT3JZaCtTcHlMR1NFSlZ2TU9PWUVSRkpTN204QXNNcW9vWW8wbmtOY01jbzU2SVNRdzlpTHFPT2Z3eDZvbW9hTUxJVUQrVEdmYlBWdy84V0VQKytScFZ6eGp6N2pIdi9EbUdSYlJUUGRscGpHNHlmdG5xdXQydHpjMlg5ZzQxRmdDZ01GQzZBU0JGZi9qREgveWRuYnVhak9zN3hoTm5pakZlcmVyUUJkd1k4VHh2NkhLa3huaU80d3hkU0R6WEZjY1pzcEFZVCtLZThRNWJOa1JFSE1lSmlqdEVGa2RWWElrNWpuUFlrcFZRVlpHaFM1WmZ4RldmYjhpOFhpeVdFUDlRYVVSTXdoOHpKV2JJbjBuVml3NTVIcyt2SXRFaDgvcDhqaGVMT2NQdGplelcrSHhESHRNVmIwL1UxVlVQK1RPSjFBK1o5NERYaC8zMk1FZkl1SEhqa2xpSmYrT1EzKzNxR3ArVzFmeW5UNSt1SW44YzhwZy9EdjF0RVJHWlBYdDJFbmxhaHZ6dXhvMXowdkl6TFYyNlZBZSt2VElIdm1UM0F3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HUmU4SjMvQVFDQVBPTzNIUUFBZ0V5YjN0QXc4N1ZGaXpZTmZ0NnNYR2xTSFR0eThjV1J3YzhGZi9DRHBBcnk5U2VjY01PczJ0cVp2OW14NDRsSGQrNThvcjIvZisraGpsc3llL1lYN3pyNTVEdlh0cld0ZldiZnZxZWYyclBubWFkMjdIaTJSNlF6MWZ3QUFDQ3pLTjBBZ0lMd3NmSGpQM2JPNU1ubnJPL3NYTCt1bzJQOW45cmJYeFdSOXhYaWRDdjErVXBIKzlvdlRwdjJqeE1yS3lkK2JzcVV6MzFQUlAvYzN2NlgrN1pzK1g5M2JkandyWUhITFpvOCtkd1N4eWs1YWV6WWswNGFPL2FrSytiTnUvTDVmZnVlUC9uUlIwOU8vU2NBQUFDWlJPa0dBQlNFVDArYTlPbkw1ODY5L09Eai9rU2l2K0tIUDZ3WGtXaXFZMCt0cmo1cTRPTm9QQjdlRlE3dlRtWE1FeG9hVHBoWVdUbng0R01qWW81dmJEenVpVjI3bmhoNFhJMUkzU2NtVFBqRTROYy90bjM3TDFNNVB3QUF5QTVLTndDZ0lKdzRac3lKQXgrLzNOYjJrcVNoY0l1SXZMNTQ4ZGFCajU5OSsrMW5QL0xZWXg5SlpjeHpqanJxM0VNOS8rRFdyZjgxOFBGbnAwOC9PK0E0Z2NISC9YTEhqa2RUT1Q4QUFNZ094M1lBQUFEU0lEQy9xV24rd0NkVzdkbnpPMXRoa3JGbzh1VDNsZTROWFYwYjFuZDFiUmo0M09lblRyMWc4SEdidXJzM3Zkclp1VEdUK1FBQVFIb3cwdzBBeUhzbk5EUWNHL1Q1M3JONDJRM3o1MTkvdy96NTF3LzFPcjNrRWozYzk2NTg0WVVyYmx1Ly92WjBaUnhvd2JoeEg1cGVVek45OFBNL2ZmMzFudzE4UEttbVpzcnBFeWVlUHZpNHgzZnMrR1dUU0dVcUdkcEVYQkVKcHpJR0FBQVlIcVViQUpEM1R2bkFCMDZ4bldFa2xzeVk4YVhCenlVOEwvSERMVnQrTlBDNVM2WlAvNUlSZWQ4SzYxZk1tM2ZsRmZQbVhabEtoblVkSGV1T2ZlaWhZMU1aQXdBQURJL0x5d0VBZWUrc0QzN3dMTnNaa3RVa1VybjR5Q01YRDM3KzBlM2JIMnZyNjN0N3dGT0JpMmZPL0Y5WmpBWUFBREtBMGcwQXlIY1ZIeHMvL21PMlF5VHIwN05tTGE0TUJONTNhZmozTjI5ZU9mRHhGNDQ2NnZ5eFpXVmpzNWNNQUFCa0FwZVhBd0R5MnFjblR2elU0TDJ5cjF1N2Rta2tIdTgvK0xpcHZMenBVSmRqWC9uQ0MxY2NidHcvN3Rtek9wMDVEL3FuR1RPV0hPcjUzK3pjdVdyQVE5KzF4eC8vdFV5Y0h3QUFaQmVsR3dDUTEvNTIwcVQzWEZyK1duZjNhemVzWGZ1ZUJkU21OelRNUEZUcHp0UkNhWWR6Nm9RSnB5NFlNMmJCWWI3dEhmemlncU9PV2p5anRuWkdsbUlCQUlBTW9uUURBUExhZDdac3VWY2N4M3grNnRUUFZ3VUNWWS9sOFA3VjE4eWZmM1VTaHpuWHpwLy92bG51dU9mRkovL3NaMU12bVRQbjRxWEhINzkwOFBmTnlwWHZXM0FOQUFEWVIra0dBT1MxUDdlMnJsdlMycnJrcXFlZXV1SWY1ODY5K0hlN2RxMGEvbFhaZCtMWXNSLyt4UGp4QzRjN2JzbnMyWmZNckttWk9majVuMjdkK3BNOTRmRE96S1FEQUFDWlF1a0dBT1Mxb2ZiYVR2VzFENzMxMWtPZmUvTEp6NDEyL0lHdVB1NjRhNFk3Wmx4bFpkUE5KNXh3MCtEblhWWDNHMy82MDYzcHlBRUFBTEtMMWNzQkFNaXdoZVBHZmZ6c0k0NDRlN2pqYnBvLy85YTYwdEs2d2MvL2VNdVcremFIUWxzeWt3NEFBR1FTcFJzQWdNeHl2bm5LS1hjTWQxQ05TTjAvVEp2MkQ0T2ZqN2h1NU5vMWE5NTNEemNBQU1nUFhGNE9BRUFHZldubXpJdVBiV2c0ZHJqajlvdDAzYjF4NDdjdlAvcm9Mdzk4L2h2cjE5KzJPeHplTmR6cms3M01mdVhHamQ5ZDhzd3ovNVRNc1FBQUlIV1ViZ0JBWGh0cXIrMkRSck5QdDRqSXB1N3UxMUxKSmlMbWhoTk91Q0haZzI5ODdybHJ6NXN5NVhNZnFLajRnSWpJR3owOWJ5eDk2YVgzM2VNTkFBRHlCNlViQUpEWGt0bHIyK0krM1JxS3gwTmp5OHJHSm5Od3Uwam9LODg5OTVXZm4zYmF6MVZFLzg5enovMnppRVF5bkJFQUFHUVE5M1FEQUpCQkw3UzJ2akR3c2F2cURuWDhnMisrK2VCeisvWTk5KzBORys1K2NzZU9uTnorREFBQUpJK1piZ0JBM2p0LzZ0VEZzK3JxM3JlMzlVR05wYVdOaDNwKzJZSUZ5dzczbWsxZFhadC8vc1liRDZTYTdhWFcxalYvZjlSUmZ5OGlrdkM4eERmV3JidnQ2dU9PdTJxbzExenk5Tk5mZXJXejg4MlJuS2NqRXVsSTVyaFFJdEU3a25FQkFFQnFLTjBBZ0x5M2VPclV4WitkUFBrekkzM2QwdU9QUCt5cTRMOTQ2NjFIMDFHNlgyNXRmZm5nMTllOS9QTFNUZDNkRzRkN3phdWRuY01lTTFqamozOTh5QThXQUFDQVhWeGVEZ0JBQm0xdGJYM0ZVL1ZXN2RxMTZ1YS8vT1VXMjNrQUFFQjJVYm9CQU1pZ05wSGVwL2J1ZldyUjAwOS9Ya1E4MjNrQUFFQjJjWGs1QUFBWmRzN2pqNThURXVtMm5RTUFBR1FmcFJzQVVKRE15cFhtNE5mVEd4cG12clpvMGFhaGp0RkxMdEZNWmVuT1F1RnV2L0RDOW1TUHZXbmR1cHUrdVc3ZE56T1pCd0FBSEVEcEJnQ2dBRFFFZ3czSkhsdm1PT1daekFJQUFQNktlN29CQUFBQUFNZ1FTamNBQUFBQUFCbkM1ZVVBQUlpWUliODU0TjV2QUFDQWthQjBBd0NLVnFOSVZidEkrT1BqeDU4MHlpRkswaG9vQlh3d0FBQkFicUowQXdDSzFtMmYrTVJkWDV3Ky9ZdUgrbDRvR3QwLzNPcy8xTmc0TCsyaEFBQkFRYUYwQXdDSzFndXRyUzhlcm5SdjcrdmJlZkRyUlVjZXVTam84NVh1ajBaRFVkZnRqM2xlYkV3d09QYTZCUXVXRG41ZDFIV2pHWXdNQUFEeURLVWJBRkMwWG01dFhYTzQ3LzFxNTg1Zkh2ejZ2Q2xUemp0LzZ0VHpreG16TlJ4dVRVYzJBQUJRR0ZpOUhBQlF0TmEydDcrYThMekU0T2QvOGRaYnYzaGgzNzRYM3oydXJlM2xaTWQ4c2EzdHhlR1BBZ0FBeFlLWmJnQkEzbnRtMzc2bm82NGJHY1ZMb3kzYnRyV01MeThmSDBra0lwMnhXT2Z2OXU3OS9RODNiYnB2NEVFdmRYWW1YYnBYYnQ3OHZWSGtBQUFBQllyU0RRREllOHZYclZzKzJ0ZGU4UHZmWHpEY01adTZ1emNtTTlhS1YxNVpzV3JuemlkSG13VUFBQlFlU2pjQUFNUFkxOXZiMmhHSmREUUVndzJEdjljVmpYYXRiVzlmZTgrbVRmYytzbTNidzhPTjFSZVBoMTdyN241dHRGbDY0dkdlM1gxOXUwZjdlZ0FBa0YzczZRa0FLSGlONWVYamIvdlFoMjRlL1B4RnExZC9NZGt4YWtWcVBSSEhFZkg4SW02N1NGeEVZaUxpcFRFc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9TbS93OHJmU012UXEwQ1F3QUFBQUJKUlU1RXJrSmdnZz09IiwKCSJUaGVtZSIgOiAiIiwKCSJUeXBlIiA6ICJmbG93IiwKCSJWZXJzaW9uIiA6ICIiCn0K"/>
    </extobj>
  </extobjs>
</s:customData>
</file>

<file path=customXml/itemProps77.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1333</Words>
  <Application>WPS 演示</Application>
  <PresentationFormat>宽屏</PresentationFormat>
  <Paragraphs>108</Paragraphs>
  <Slides>18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18</vt:i4>
      </vt:variant>
    </vt:vector>
  </HeadingPairs>
  <TitlesOfParts>
    <vt:vector size="29" baseType="lpstr">
      <vt:lpstr>Arial</vt:lpstr>
      <vt:lpstr>宋体</vt:lpstr>
      <vt:lpstr>Wingdings</vt:lpstr>
      <vt:lpstr>楷体</vt:lpstr>
      <vt:lpstr>汉仪力量黑简</vt:lpstr>
      <vt:lpstr>仿宋</vt:lpstr>
      <vt:lpstr>隶书</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王昊</cp:lastModifiedBy>
  <cp:revision>207</cp:revision>
  <dcterms:created xsi:type="dcterms:W3CDTF">2018-07-11T11:06:00Z</dcterms:created>
  <dcterms:modified xsi:type="dcterms:W3CDTF">2026-07-17T06:55:03Z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KSOTemplateUUID">
    <vt:lpwstr>v1.0_mb_4fKEeLE3as8TYU2lfZvB6g==</vt:lpwstr>
  </property>
  <property fmtid="{D5CDD505-2E9C-101B-9397-08002B2CF9AE}" pid="4" name="ICV">
    <vt:lpwstr>EC47285B546E445AAADF3D6BC771A44C_13</vt:lpwstr>
  </property>
</Properties>
</file>