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7" r:id="rId3"/>
    <p:sldId id="282" r:id="rId4"/>
    <p:sldId id="315" r:id="rId5"/>
    <p:sldId id="321" r:id="rId6"/>
    <p:sldId id="289" r:id="rId7"/>
    <p:sldId id="276" r:id="rId8"/>
    <p:sldId id="326" r:id="rId9"/>
    <p:sldId id="327" r:id="rId10"/>
    <p:sldId id="320" r:id="rId11"/>
    <p:sldId id="291" r:id="rId12"/>
    <p:sldId id="328" r:id="rId13"/>
    <p:sldId id="319" r:id="rId14"/>
    <p:sldId id="296" r:id="rId15"/>
    <p:sldId id="322" r:id="rId16"/>
    <p:sldId id="323" r:id="rId17"/>
    <p:sldId id="324" r:id="rId18"/>
    <p:sldId id="325" r:id="rId19"/>
    <p:sldId id="317" r:id="rId20"/>
    <p:sldId id="329" r:id="rId21"/>
    <p:sldId id="330" r:id="rId22"/>
    <p:sldId id="331" r:id="rId23"/>
    <p:sldId id="316" r:id="rId24"/>
    <p:sldId id="318" r:id="rId25"/>
    <p:sldId id="302" r:id="rId26"/>
    <p:sldId id="280" r:id="rId27"/>
  </p:sldIdLst>
  <p:sldSz cx="12192000" cy="6858000"/>
  <p:notesSz cx="6858000" cy="9144000"/>
  <p:embeddedFontLst>
    <p:embeddedFont>
      <p:font typeface="楷体" panose="02010609060101010101" charset="-122"/>
      <p:regular r:id="rId31"/>
    </p:embeddedFont>
    <p:embeddedFont>
      <p:font typeface="Blackout" panose="02000806000000020004" pitchFamily="2" charset="0"/>
      <p:regular r:id="rId32"/>
    </p:embeddedFont>
    <p:embeddedFont>
      <p:font typeface="禹卫硬笔常规体" panose="02000603000000000000" pitchFamily="2" charset="-122"/>
      <p:regular r:id="rId33"/>
    </p:embeddedFont>
    <p:embeddedFont>
      <p:font typeface="汉仪力量黑简" panose="00020600040101010101" charset="-122"/>
      <p:regular r:id="rId34"/>
    </p:embeddedFont>
    <p:embeddedFont>
      <p:font typeface="仿宋" panose="02010609060101010101" charset="-122"/>
      <p:regular r:id="rId35"/>
    </p:embeddedFont>
    <p:embeddedFont>
      <p:font typeface="微软雅黑" panose="020B0503020204020204" charset="-122"/>
      <p:regular r:id="rId36"/>
    </p:embeddedFont>
    <p:embeddedFont>
      <p:font typeface="隶书" panose="02010509060101010101" charset="-122"/>
      <p:regular r:id="rId37"/>
    </p:embeddedFont>
  </p:embeddedFontLst>
  <p:custDataLst>
    <p:tags r:id="rId3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81" userDrawn="1">
          <p15:clr>
            <a:srgbClr val="A4A3A4"/>
          </p15:clr>
        </p15:guide>
        <p15:guide id="2" pos="3839" userDrawn="1">
          <p15:clr>
            <a:srgbClr val="A4A3A4"/>
          </p15:clr>
        </p15:guide>
        <p15:guide id="3" pos="698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78F83"/>
    <a:srgbClr val="FFFFFF"/>
    <a:srgbClr val="334D78"/>
    <a:srgbClr val="3F5D94"/>
    <a:srgbClr val="6C7B92"/>
    <a:srgbClr val="536276"/>
    <a:srgbClr val="61728A"/>
    <a:srgbClr val="000000"/>
    <a:srgbClr val="5E2887"/>
    <a:srgbClr val="E1E1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91" autoAdjust="0"/>
    <p:restoredTop sz="94660"/>
  </p:normalViewPr>
  <p:slideViewPr>
    <p:cSldViewPr snapToGrid="0" showGuides="1">
      <p:cViewPr varScale="1">
        <p:scale>
          <a:sx n="81" d="100"/>
          <a:sy n="81" d="100"/>
        </p:scale>
        <p:origin x="725" y="62"/>
      </p:cViewPr>
      <p:guideLst>
        <p:guide orient="horz" pos="2281"/>
        <p:guide pos="3839"/>
        <p:guide pos="6986"/>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8" Type="http://schemas.openxmlformats.org/officeDocument/2006/relationships/tags" Target="tags/tag33.xml"/><Relationship Id="rId37" Type="http://schemas.openxmlformats.org/officeDocument/2006/relationships/font" Target="fonts/font7.fntdata"/><Relationship Id="rId36" Type="http://schemas.openxmlformats.org/officeDocument/2006/relationships/font" Target="fonts/font6.fntdata"/><Relationship Id="rId35" Type="http://schemas.openxmlformats.org/officeDocument/2006/relationships/font" Target="fonts/font5.fntdata"/><Relationship Id="rId34" Type="http://schemas.openxmlformats.org/officeDocument/2006/relationships/font" Target="fonts/font4.fntdata"/><Relationship Id="rId33" Type="http://schemas.openxmlformats.org/officeDocument/2006/relationships/font" Target="fonts/font3.fntdata"/><Relationship Id="rId32" Type="http://schemas.openxmlformats.org/officeDocument/2006/relationships/font" Target="fonts/font2.fntdata"/><Relationship Id="rId31" Type="http://schemas.openxmlformats.org/officeDocument/2006/relationships/font" Target="fonts/font1.fntdata"/><Relationship Id="rId30" Type="http://schemas.openxmlformats.org/officeDocument/2006/relationships/tableStyles" Target="tableStyles.xml"/><Relationship Id="rId3" Type="http://schemas.openxmlformats.org/officeDocument/2006/relationships/slide" Target="slides/slide1.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C3D30F17-E3A8-4466-AF09-0723B4A8761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2750A85-15C1-47CC-8BEA-240A2060C8D1}" type="slidenum">
              <a:rPr lang="zh-CN" altLang="en-US" smtClean="0"/>
            </a:fld>
            <a:endParaRPr lang="zh-CN" altLang="en-US"/>
          </a:p>
        </p:txBody>
      </p:sp>
    </p:spTree>
  </p:cSld>
  <p:clrMapOvr>
    <a:masterClrMapping/>
  </p:clrMapOvr>
  <p:transition spd="med">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C3D30F17-E3A8-4466-AF09-0723B4A8761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2750A85-15C1-47CC-8BEA-240A2060C8D1}" type="slidenum">
              <a:rPr lang="zh-CN" altLang="en-US" smtClean="0"/>
            </a:fld>
            <a:endParaRPr lang="zh-CN" altLang="en-US"/>
          </a:p>
        </p:txBody>
      </p:sp>
    </p:spTree>
  </p:cSld>
  <p:clrMapOvr>
    <a:masterClrMapping/>
  </p:clrMapOvr>
  <p:transition spd="med">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C3D30F17-E3A8-4466-AF09-0723B4A8761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2750A85-15C1-47CC-8BEA-240A2060C8D1}" type="slidenum">
              <a:rPr lang="zh-CN" altLang="en-US" smtClean="0"/>
            </a:fld>
            <a:endParaRPr lang="zh-CN" altLang="en-US"/>
          </a:p>
        </p:txBody>
      </p:sp>
    </p:spTree>
  </p:cSld>
  <p:clrMapOvr>
    <a:masterClrMapping/>
  </p:clrMapOvr>
  <p:transition spd="med">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C3D30F17-E3A8-4466-AF09-0723B4A8761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2750A85-15C1-47CC-8BEA-240A2060C8D1}" type="slidenum">
              <a:rPr lang="zh-CN" altLang="en-US" smtClean="0"/>
            </a:fld>
            <a:endParaRPr lang="zh-CN" altLang="en-US"/>
          </a:p>
        </p:txBody>
      </p:sp>
    </p:spTree>
  </p:cSld>
  <p:clrMapOvr>
    <a:masterClrMapping/>
  </p:clrMapOvr>
  <p:transition spd="med">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C3D30F17-E3A8-4466-AF09-0723B4A8761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2750A85-15C1-47CC-8BEA-240A2060C8D1}" type="slidenum">
              <a:rPr lang="zh-CN" altLang="en-US" smtClean="0"/>
            </a:fld>
            <a:endParaRPr lang="zh-CN" altLang="en-US"/>
          </a:p>
        </p:txBody>
      </p:sp>
    </p:spTree>
  </p:cSld>
  <p:clrMapOvr>
    <a:masterClrMapping/>
  </p:clrMapOvr>
  <p:transition spd="med">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C3D30F17-E3A8-4466-AF09-0723B4A8761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2750A85-15C1-47CC-8BEA-240A2060C8D1}" type="slidenum">
              <a:rPr lang="zh-CN" altLang="en-US" smtClean="0"/>
            </a:fld>
            <a:endParaRPr lang="zh-CN" altLang="en-US"/>
          </a:p>
        </p:txBody>
      </p:sp>
    </p:spTree>
  </p:cSld>
  <p:clrMapOvr>
    <a:masterClrMapping/>
  </p:clrMapOvr>
  <p:transition spd="med">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C3D30F17-E3A8-4466-AF09-0723B4A8761A}"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2750A85-15C1-47CC-8BEA-240A2060C8D1}" type="slidenum">
              <a:rPr lang="zh-CN" altLang="en-US" smtClean="0"/>
            </a:fld>
            <a:endParaRPr lang="zh-CN" altLang="en-US"/>
          </a:p>
        </p:txBody>
      </p:sp>
    </p:spTree>
  </p:cSld>
  <p:clrMapOvr>
    <a:masterClrMapping/>
  </p:clrMapOvr>
  <p:transition spd="med">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C3D30F17-E3A8-4466-AF09-0723B4A8761A}"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2750A85-15C1-47CC-8BEA-240A2060C8D1}" type="slidenum">
              <a:rPr lang="zh-CN" altLang="en-US" smtClean="0"/>
            </a:fld>
            <a:endParaRPr lang="zh-CN" altLang="en-US"/>
          </a:p>
        </p:txBody>
      </p:sp>
    </p:spTree>
  </p:cSld>
  <p:clrMapOvr>
    <a:masterClrMapping/>
  </p:clrMapOvr>
  <p:transition spd="med">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3D30F17-E3A8-4466-AF09-0723B4A8761A}"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2750A85-15C1-47CC-8BEA-240A2060C8D1}" type="slidenum">
              <a:rPr lang="zh-CN" altLang="en-US" smtClean="0"/>
            </a:fld>
            <a:endParaRPr lang="zh-CN" altLang="en-US"/>
          </a:p>
        </p:txBody>
      </p:sp>
    </p:spTree>
  </p:cSld>
  <p:clrMapOvr>
    <a:masterClrMapping/>
  </p:clrMapOvr>
  <p:transition spd="med">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C3D30F17-E3A8-4466-AF09-0723B4A8761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2750A85-15C1-47CC-8BEA-240A2060C8D1}" type="slidenum">
              <a:rPr lang="zh-CN" altLang="en-US" smtClean="0"/>
            </a:fld>
            <a:endParaRPr lang="zh-CN" altLang="en-US"/>
          </a:p>
        </p:txBody>
      </p:sp>
    </p:spTree>
  </p:cSld>
  <p:clrMapOvr>
    <a:masterClrMapping/>
  </p:clrMapOvr>
  <p:transition spd="med">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C3D30F17-E3A8-4466-AF09-0723B4A8761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2750A85-15C1-47CC-8BEA-240A2060C8D1}" type="slidenum">
              <a:rPr lang="zh-CN" altLang="en-US" smtClean="0"/>
            </a:fld>
            <a:endParaRPr lang="zh-CN" altLang="en-US"/>
          </a:p>
        </p:txBody>
      </p:sp>
    </p:spTree>
  </p:cSld>
  <p:clrMapOvr>
    <a:masterClrMapping/>
  </p:clrMapOvr>
  <p:transition spd="med">
    <p:wipe/>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microsoft.com/office/2007/relationships/hdphoto" Target="../media/image2.wdp"/><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extLst>
              <a:ext uri="{BEBA8EAE-BF5A-486C-A8C5-ECC9F3942E4B}">
                <a14:imgProps xmlns:a14="http://schemas.microsoft.com/office/drawing/2010/main">
                  <a14:imgLayer r:embed="rId13">
                    <a14:imgEffect>
                      <a14:colorTemperature colorTemp="5900"/>
                    </a14:imgEffect>
                    <a14:imgEffect>
                      <a14:saturation sat="103000"/>
                    </a14:imgEffect>
                  </a14:imgLayer>
                </a14:imgProps>
              </a:ext>
            </a:extLst>
          </a:blip>
          <a:srcRect/>
          <a:stretch>
            <a:fillRect l="-41000" r="-4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D30F17-E3A8-4466-AF09-0723B4A8761A}"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750A85-15C1-47CC-8BEA-240A2060C8D1}"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3.xml"/><Relationship Id="rId1" Type="http://schemas.openxmlformats.org/officeDocument/2006/relationships/tags" Target="../tags/tag2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png"/><Relationship Id="rId1" Type="http://schemas.openxmlformats.org/officeDocument/2006/relationships/tags" Target="../tags/tag2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0.png"/><Relationship Id="rId1" Type="http://schemas.openxmlformats.org/officeDocument/2006/relationships/tags" Target="../tags/tag2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1.png"/><Relationship Id="rId1" Type="http://schemas.openxmlformats.org/officeDocument/2006/relationships/tags" Target="../tags/tag26.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png"/><Relationship Id="rId1" Type="http://schemas.openxmlformats.org/officeDocument/2006/relationships/tags" Target="../tags/tag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4.png"/><Relationship Id="rId1" Type="http://schemas.openxmlformats.org/officeDocument/2006/relationships/tags" Target="../tags/tag30.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2.xml"/><Relationship Id="rId1" Type="http://schemas.openxmlformats.org/officeDocument/2006/relationships/tags" Target="../tags/tag31.xml"/></Relationships>
</file>

<file path=ppt/slides/_rels/slide3.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1" Type="http://schemas.openxmlformats.org/officeDocument/2006/relationships/slideLayout" Target="../slideLayouts/slideLayout2.xml"/><Relationship Id="rId20" Type="http://schemas.openxmlformats.org/officeDocument/2006/relationships/tags" Target="../tags/tag20.xml"/><Relationship Id="rId2" Type="http://schemas.openxmlformats.org/officeDocument/2006/relationships/tags" Target="../tags/tag2.xml"/><Relationship Id="rId19" Type="http://schemas.openxmlformats.org/officeDocument/2006/relationships/tags" Target="../tags/tag19.xml"/><Relationship Id="rId18" Type="http://schemas.openxmlformats.org/officeDocument/2006/relationships/tags" Target="../tags/tag18.xml"/><Relationship Id="rId17" Type="http://schemas.openxmlformats.org/officeDocument/2006/relationships/tags" Target="../tags/tag17.xml"/><Relationship Id="rId16" Type="http://schemas.openxmlformats.org/officeDocument/2006/relationships/tags" Target="../tags/tag16.xml"/><Relationship Id="rId15" Type="http://schemas.openxmlformats.org/officeDocument/2006/relationships/tags" Target="../tags/tag15.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4"/>
          <p:cNvSpPr/>
          <p:nvPr/>
        </p:nvSpPr>
        <p:spPr>
          <a:xfrm>
            <a:off x="2694305" y="1967593"/>
            <a:ext cx="6658610" cy="3026410"/>
          </a:xfrm>
          <a:custGeom>
            <a:avLst/>
            <a:gdLst>
              <a:gd name="connsiteX0" fmla="*/ 306779 w 6494463"/>
              <a:gd name="connsiteY0" fmla="*/ 294078 h 3026568"/>
              <a:gd name="connsiteX1" fmla="*/ 6171808 w 6494463"/>
              <a:gd name="connsiteY1" fmla="*/ 294078 h 3026568"/>
              <a:gd name="connsiteX2" fmla="*/ 6171808 w 6494463"/>
              <a:gd name="connsiteY2" fmla="*/ 2749157 h 3026568"/>
              <a:gd name="connsiteX3" fmla="*/ 306779 w 6494463"/>
              <a:gd name="connsiteY3" fmla="*/ 2749157 h 3026568"/>
              <a:gd name="connsiteX4" fmla="*/ 200819 w 6494463"/>
              <a:gd name="connsiteY4" fmla="*/ 188118 h 3026568"/>
              <a:gd name="connsiteX5" fmla="*/ 200819 w 6494463"/>
              <a:gd name="connsiteY5" fmla="*/ 2855117 h 3026568"/>
              <a:gd name="connsiteX6" fmla="*/ 6277768 w 6494463"/>
              <a:gd name="connsiteY6" fmla="*/ 2855117 h 3026568"/>
              <a:gd name="connsiteX7" fmla="*/ 6277768 w 6494463"/>
              <a:gd name="connsiteY7" fmla="*/ 188118 h 3026568"/>
              <a:gd name="connsiteX8" fmla="*/ 0 w 6494463"/>
              <a:gd name="connsiteY8" fmla="*/ 0 h 3026568"/>
              <a:gd name="connsiteX9" fmla="*/ 6494463 w 6494463"/>
              <a:gd name="connsiteY9" fmla="*/ 0 h 3026568"/>
              <a:gd name="connsiteX10" fmla="*/ 6494463 w 6494463"/>
              <a:gd name="connsiteY10" fmla="*/ 3026568 h 3026568"/>
              <a:gd name="connsiteX11" fmla="*/ 0 w 6494463"/>
              <a:gd name="connsiteY11" fmla="*/ 3026568 h 3026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94463" h="3026568">
                <a:moveTo>
                  <a:pt x="306779" y="294078"/>
                </a:moveTo>
                <a:lnTo>
                  <a:pt x="6171808" y="294078"/>
                </a:lnTo>
                <a:lnTo>
                  <a:pt x="6171808" y="2749157"/>
                </a:lnTo>
                <a:lnTo>
                  <a:pt x="306779" y="2749157"/>
                </a:lnTo>
                <a:close/>
                <a:moveTo>
                  <a:pt x="200819" y="188118"/>
                </a:moveTo>
                <a:lnTo>
                  <a:pt x="200819" y="2855117"/>
                </a:lnTo>
                <a:lnTo>
                  <a:pt x="6277768" y="2855117"/>
                </a:lnTo>
                <a:lnTo>
                  <a:pt x="6277768" y="188118"/>
                </a:lnTo>
                <a:close/>
                <a:moveTo>
                  <a:pt x="0" y="0"/>
                </a:moveTo>
                <a:lnTo>
                  <a:pt x="6494463" y="0"/>
                </a:lnTo>
                <a:lnTo>
                  <a:pt x="6494463" y="3026568"/>
                </a:lnTo>
                <a:lnTo>
                  <a:pt x="0" y="30265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文本框 2"/>
          <p:cNvSpPr txBox="1"/>
          <p:nvPr/>
        </p:nvSpPr>
        <p:spPr>
          <a:xfrm>
            <a:off x="3142615" y="3733800"/>
            <a:ext cx="459740" cy="1321435"/>
          </a:xfrm>
          <a:prstGeom prst="rect">
            <a:avLst/>
          </a:prstGeom>
          <a:noFill/>
        </p:spPr>
        <p:txBody>
          <a:bodyPr vert="eaVert" wrap="square" rtlCol="0">
            <a:spAutoFit/>
          </a:bodyPr>
          <a:lstStyle/>
          <a:p>
            <a:r>
              <a:rPr lang="zh-CN" altLang="zh-CN">
                <a:solidFill>
                  <a:schemeClr val="bg1">
                    <a:lumMod val="65000"/>
                  </a:schemeClr>
                </a:solidFill>
              </a:rPr>
              <a:t>基础模块</a:t>
            </a:r>
            <a:endParaRPr lang="zh-CN" altLang="zh-CN">
              <a:solidFill>
                <a:schemeClr val="bg1">
                  <a:lumMod val="65000"/>
                </a:schemeClr>
              </a:solidFill>
            </a:endParaRPr>
          </a:p>
        </p:txBody>
      </p:sp>
      <p:sp>
        <p:nvSpPr>
          <p:cNvPr id="6" name="文本框 5"/>
          <p:cNvSpPr txBox="1"/>
          <p:nvPr/>
        </p:nvSpPr>
        <p:spPr>
          <a:xfrm>
            <a:off x="4723765" y="2832735"/>
            <a:ext cx="4431030" cy="1383665"/>
          </a:xfrm>
          <a:prstGeom prst="rect">
            <a:avLst/>
          </a:prstGeom>
          <a:noFill/>
        </p:spPr>
        <p:txBody>
          <a:bodyPr wrap="square" rtlCol="0">
            <a:spAutoFit/>
          </a:bodyPr>
          <a:lstStyle/>
          <a:p>
            <a:pPr algn="ctr"/>
            <a:r>
              <a:rPr lang="zh-CN" altLang="zh-CN" sz="3200" dirty="0">
                <a:latin typeface="楷体" panose="02010609060101010101" charset="-122"/>
                <a:ea typeface="楷体" panose="02010609060101010101" charset="-122"/>
              </a:rPr>
              <a:t>第</a:t>
            </a:r>
            <a:r>
              <a:rPr lang="zh-CN" altLang="en-US" sz="3200" dirty="0">
                <a:latin typeface="楷体" panose="02010609060101010101" charset="-122"/>
                <a:ea typeface="楷体" panose="02010609060101010101" charset="-122"/>
              </a:rPr>
              <a:t>一</a:t>
            </a:r>
            <a:r>
              <a:rPr lang="zh-CN" altLang="zh-CN" sz="3200" dirty="0">
                <a:latin typeface="楷体" panose="02010609060101010101" charset="-122"/>
                <a:ea typeface="楷体" panose="02010609060101010101" charset="-122"/>
              </a:rPr>
              <a:t>单元</a:t>
            </a:r>
            <a:endParaRPr lang="zh-CN" altLang="zh-CN" sz="3200" dirty="0">
              <a:latin typeface="楷体" panose="02010609060101010101" charset="-122"/>
              <a:ea typeface="楷体" panose="02010609060101010101" charset="-122"/>
            </a:endParaRPr>
          </a:p>
          <a:p>
            <a:pPr algn="ctr"/>
            <a:r>
              <a:rPr lang="zh-CN" altLang="en-US" sz="5200" dirty="0">
                <a:latin typeface="楷体" panose="02010609060101010101" charset="-122"/>
                <a:ea typeface="楷体" panose="02010609060101010101" charset="-122"/>
              </a:rPr>
              <a:t>鉴赏基础</a:t>
            </a:r>
            <a:endParaRPr lang="zh-CN" altLang="zh-CN" sz="5200" dirty="0">
              <a:latin typeface="楷体" panose="02010609060101010101" charset="-122"/>
              <a:ea typeface="楷体" panose="02010609060101010101" charset="-122"/>
            </a:endParaRPr>
          </a:p>
        </p:txBody>
      </p:sp>
      <p:sp>
        <p:nvSpPr>
          <p:cNvPr id="8" name="文本框 7"/>
          <p:cNvSpPr txBox="1"/>
          <p:nvPr/>
        </p:nvSpPr>
        <p:spPr>
          <a:xfrm>
            <a:off x="3893367" y="1947212"/>
            <a:ext cx="1409671" cy="3154710"/>
          </a:xfrm>
          <a:prstGeom prst="rect">
            <a:avLst/>
          </a:prstGeom>
          <a:noFill/>
        </p:spPr>
        <p:txBody>
          <a:bodyPr wrap="square" rtlCol="0">
            <a:spAutoFit/>
          </a:bodyPr>
          <a:lstStyle/>
          <a:p>
            <a:r>
              <a:rPr lang="en-US" altLang="zh-CN" sz="19900" dirty="0" smtClean="0">
                <a:solidFill>
                  <a:schemeClr val="bg1">
                    <a:lumMod val="65000"/>
                  </a:schemeClr>
                </a:solidFill>
                <a:latin typeface="Blackout" panose="02000806000000020004" pitchFamily="2" charset="0"/>
                <a:ea typeface="禹卫硬笔常规体" panose="02000603000000000000" pitchFamily="2" charset="-122"/>
              </a:rPr>
              <a:t>1</a:t>
            </a:r>
            <a:endParaRPr lang="zh-CN" altLang="en-US" sz="19900" dirty="0">
              <a:solidFill>
                <a:schemeClr val="bg1">
                  <a:lumMod val="65000"/>
                </a:schemeClr>
              </a:solidFill>
              <a:latin typeface="Blackout" panose="02000806000000020004" pitchFamily="2" charset="0"/>
              <a:ea typeface="禹卫硬笔常规体" panose="02000603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277495" y="219710"/>
            <a:ext cx="11636375"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cs typeface="+mn-ea"/>
                <a:sym typeface="+mn-lt"/>
              </a:rPr>
              <a:t>文艺复兴的主要成就</a:t>
            </a:r>
            <a:endParaRPr lang="zh-CN" altLang="en-US">
              <a:cs typeface="+mn-ea"/>
              <a:sym typeface="+mn-lt"/>
            </a:endParaRPr>
          </a:p>
          <a:p>
            <a:pPr algn="ctr"/>
            <a:r>
              <a:rPr lang="zh-CN" altLang="en-US">
                <a:cs typeface="+mn-ea"/>
                <a:sym typeface="+mn-lt"/>
              </a:rPr>
              <a:t>文艺复兴的主要成就，一方面体现在对自然美的欣赏，另一方面体现在对人物面貌、性格、</a:t>
            </a:r>
            <a:endParaRPr lang="zh-CN" altLang="en-US">
              <a:cs typeface="+mn-ea"/>
              <a:sym typeface="+mn-lt"/>
            </a:endParaRPr>
          </a:p>
          <a:p>
            <a:pPr algn="ctr"/>
            <a:r>
              <a:rPr lang="zh-CN" altLang="en-US">
                <a:cs typeface="+mn-ea"/>
                <a:sym typeface="+mn-lt"/>
              </a:rPr>
              <a:t>思想、情感等全方位的细致刻画。艺术家通过对透视法、人体解剖学、明暗画法等的运用，表现</a:t>
            </a:r>
            <a:endParaRPr lang="zh-CN" altLang="en-US">
              <a:cs typeface="+mn-ea"/>
              <a:sym typeface="+mn-lt"/>
            </a:endParaRPr>
          </a:p>
          <a:p>
            <a:pPr algn="ctr"/>
            <a:r>
              <a:rPr lang="zh-CN" altLang="en-US">
                <a:cs typeface="+mn-ea"/>
                <a:sym typeface="+mn-lt"/>
              </a:rPr>
              <a:t>真实的自然景象和生动的人类情感。</a:t>
            </a:r>
            <a:endParaRPr lang="zh-CN" altLang="en-US">
              <a:cs typeface="+mn-ea"/>
              <a:sym typeface="+mn-lt"/>
            </a:endParaRPr>
          </a:p>
        </p:txBody>
      </p:sp>
      <p:sp>
        <p:nvSpPr>
          <p:cNvPr id="8" name="文本框 7"/>
          <p:cNvSpPr txBox="1"/>
          <p:nvPr/>
        </p:nvSpPr>
        <p:spPr>
          <a:xfrm>
            <a:off x="5140509" y="2423495"/>
            <a:ext cx="1909823" cy="461665"/>
          </a:xfrm>
          <a:prstGeom prst="rect">
            <a:avLst/>
          </a:prstGeom>
          <a:noFill/>
        </p:spPr>
        <p:txBody>
          <a:bodyPr wrap="square" rtlCol="0">
            <a:spAutoFit/>
          </a:bodyPr>
          <a:lstStyle/>
          <a:p>
            <a:r>
              <a:rPr lang="zh-CN" altLang="en-US" sz="2400" dirty="0" smtClean="0">
                <a:latin typeface="楷体" panose="02010609060101010101" charset="-122"/>
                <a:ea typeface="楷体" panose="02010609060101010101" charset="-122"/>
              </a:rPr>
              <a:t>赏 名作</a:t>
            </a:r>
            <a:endParaRPr lang="zh-CN" altLang="en-US" sz="2400" dirty="0">
              <a:latin typeface="楷体" panose="02010609060101010101" charset="-122"/>
              <a:ea typeface="楷体" panose="02010609060101010101" charset="-122"/>
            </a:endParaRPr>
          </a:p>
        </p:txBody>
      </p:sp>
      <p:sp>
        <p:nvSpPr>
          <p:cNvPr id="9" name="文本框 8"/>
          <p:cNvSpPr txBox="1"/>
          <p:nvPr/>
        </p:nvSpPr>
        <p:spPr>
          <a:xfrm>
            <a:off x="5140347" y="4155447"/>
            <a:ext cx="3203128" cy="461665"/>
          </a:xfrm>
          <a:prstGeom prst="rect">
            <a:avLst/>
          </a:prstGeom>
          <a:noFill/>
        </p:spPr>
        <p:txBody>
          <a:bodyPr wrap="square" rtlCol="0">
            <a:spAutoFit/>
          </a:bodyPr>
          <a:lstStyle/>
          <a:p>
            <a:r>
              <a:rPr lang="zh-CN" altLang="en-US" sz="2400" dirty="0" smtClean="0">
                <a:latin typeface="楷体" panose="02010609060101010101" charset="-122"/>
                <a:ea typeface="楷体" panose="02010609060101010101" charset="-122"/>
              </a:rPr>
              <a:t>评 形态元素“</a:t>
            </a:r>
            <a:r>
              <a:rPr lang="zh-CN" altLang="en-US" sz="2400" dirty="0">
                <a:latin typeface="楷体" panose="02010609060101010101" charset="-122"/>
                <a:ea typeface="楷体" panose="02010609060101010101" charset="-122"/>
              </a:rPr>
              <a:t>体</a:t>
            </a:r>
            <a:r>
              <a:rPr lang="zh-CN" altLang="en-US" sz="2400" dirty="0" smtClean="0">
                <a:latin typeface="楷体" panose="02010609060101010101" charset="-122"/>
                <a:ea typeface="楷体" panose="02010609060101010101" charset="-122"/>
              </a:rPr>
              <a:t>”</a:t>
            </a:r>
            <a:endParaRPr lang="zh-CN" altLang="en-US" sz="2400" dirty="0">
              <a:latin typeface="楷体" panose="02010609060101010101" charset="-122"/>
              <a:ea typeface="楷体" panose="02010609060101010101" charset="-122"/>
            </a:endParaRPr>
          </a:p>
        </p:txBody>
      </p:sp>
      <p:sp>
        <p:nvSpPr>
          <p:cNvPr id="11" name="文本框 10"/>
          <p:cNvSpPr txBox="1"/>
          <p:nvPr/>
        </p:nvSpPr>
        <p:spPr>
          <a:xfrm>
            <a:off x="944245" y="1664970"/>
            <a:ext cx="9745980" cy="553085"/>
          </a:xfrm>
          <a:prstGeom prst="rect">
            <a:avLst/>
          </a:prstGeom>
          <a:noFill/>
        </p:spPr>
        <p:txBody>
          <a:bodyPr wrap="square" rtlCol="0">
            <a:spAutoFit/>
          </a:bodyPr>
          <a:lstStyle/>
          <a:p>
            <a:pPr>
              <a:lnSpc>
                <a:spcPct val="150000"/>
              </a:lnSpc>
            </a:pPr>
            <a:r>
              <a:rPr lang="zh-CN" altLang="en-US" sz="2000" b="1" dirty="0">
                <a:latin typeface="楷体" panose="02010609060101010101" charset="-122"/>
                <a:ea typeface="楷体" panose="02010609060101010101" charset="-122"/>
              </a:rPr>
              <a:t>体</a:t>
            </a:r>
            <a:r>
              <a:rPr lang="zh-CN" altLang="en-US" sz="2000" b="1" dirty="0" smtClean="0">
                <a:latin typeface="楷体" panose="02010609060101010101" charset="-122"/>
                <a:ea typeface="楷体" panose="02010609060101010101" charset="-122"/>
              </a:rPr>
              <a:t>：</a:t>
            </a:r>
            <a:r>
              <a:rPr lang="zh-CN" altLang="en-US" dirty="0">
                <a:latin typeface="楷体" panose="02010609060101010101" charset="-122"/>
                <a:ea typeface="楷体" panose="02010609060101010101" charset="-122"/>
              </a:rPr>
              <a:t>体是有体积感的元素。与点、线、面相比，体具有更强的空间感和体量感。</a:t>
            </a:r>
            <a:endParaRPr lang="zh-CN" altLang="en-US" dirty="0">
              <a:latin typeface="楷体" panose="02010609060101010101" charset="-122"/>
              <a:ea typeface="楷体" panose="02010609060101010101" charset="-122"/>
            </a:endParaRPr>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44245" y="2423795"/>
            <a:ext cx="4260850" cy="3291840"/>
          </a:xfrm>
          <a:prstGeom prst="rect">
            <a:avLst/>
          </a:prstGeom>
        </p:spPr>
      </p:pic>
      <p:sp>
        <p:nvSpPr>
          <p:cNvPr id="13" name="文本框 12"/>
          <p:cNvSpPr txBox="1"/>
          <p:nvPr/>
        </p:nvSpPr>
        <p:spPr>
          <a:xfrm>
            <a:off x="6425114" y="2371446"/>
            <a:ext cx="4570482" cy="1630045"/>
          </a:xfrm>
          <a:prstGeom prst="rect">
            <a:avLst/>
          </a:prstGeom>
        </p:spPr>
        <p:txBody>
          <a:bodyPr wrap="square">
            <a:spAutoFit/>
          </a:bodyPr>
          <a:lstStyle>
            <a:defPPr>
              <a:defRPr lang="zh-CN"/>
            </a:defPPr>
            <a:lvl1pPr>
              <a:lnSpc>
                <a:spcPct val="150000"/>
              </a:lnSpc>
              <a:defRPr>
                <a:latin typeface="楷体" panose="02010609060101010101" charset="-122"/>
                <a:ea typeface="楷体" panose="02010609060101010101" charset="-122"/>
              </a:defRPr>
            </a:lvl1pPr>
          </a:lstStyle>
          <a:p>
            <a:pPr indent="0" fontAlgn="auto">
              <a:lnSpc>
                <a:spcPts val="2400"/>
              </a:lnSpc>
            </a:pPr>
            <a:r>
              <a:rPr lang="zh-CN" altLang="en-US" sz="1600" dirty="0"/>
              <a:t>名称：水果篮</a:t>
            </a:r>
            <a:endParaRPr lang="zh-CN" altLang="en-US" sz="1600" dirty="0"/>
          </a:p>
          <a:p>
            <a:pPr indent="0" fontAlgn="auto">
              <a:lnSpc>
                <a:spcPts val="2400"/>
              </a:lnSpc>
            </a:pPr>
            <a:r>
              <a:rPr lang="zh-CN" altLang="en-US" sz="1600" dirty="0"/>
              <a:t>作者：卡拉瓦乔［意大利］</a:t>
            </a:r>
            <a:endParaRPr lang="zh-CN" altLang="en-US" sz="1600" dirty="0"/>
          </a:p>
          <a:p>
            <a:pPr indent="0" fontAlgn="auto">
              <a:lnSpc>
                <a:spcPts val="2400"/>
              </a:lnSpc>
            </a:pPr>
            <a:r>
              <a:rPr lang="zh-CN" altLang="en-US" sz="1600" dirty="0"/>
              <a:t>年代：</a:t>
            </a:r>
            <a:r>
              <a:rPr lang="en-US" altLang="zh-CN" sz="1600" dirty="0"/>
              <a:t>1597-1600</a:t>
            </a:r>
            <a:r>
              <a:rPr lang="zh-CN" altLang="en-US" sz="1600" dirty="0"/>
              <a:t>年</a:t>
            </a:r>
            <a:endParaRPr lang="zh-CN" altLang="en-US" sz="1600" dirty="0"/>
          </a:p>
          <a:p>
            <a:pPr indent="0" fontAlgn="auto">
              <a:lnSpc>
                <a:spcPts val="2400"/>
              </a:lnSpc>
            </a:pPr>
            <a:r>
              <a:rPr lang="zh-CN" altLang="en-US" sz="1600" dirty="0"/>
              <a:t>类别：布面油画</a:t>
            </a:r>
            <a:endParaRPr lang="zh-CN" altLang="en-US" sz="1600" dirty="0"/>
          </a:p>
          <a:p>
            <a:pPr indent="0" fontAlgn="auto">
              <a:lnSpc>
                <a:spcPts val="2400"/>
              </a:lnSpc>
            </a:pPr>
            <a:r>
              <a:rPr lang="zh-CN" altLang="en-US" sz="1600" dirty="0"/>
              <a:t>现藏位置：意大利米兰安布罗西阿纳美术馆</a:t>
            </a:r>
            <a:endParaRPr lang="zh-CN" altLang="en-US" sz="1600" dirty="0"/>
          </a:p>
        </p:txBody>
      </p:sp>
      <p:sp>
        <p:nvSpPr>
          <p:cNvPr id="12" name="文本框 11"/>
          <p:cNvSpPr txBox="1"/>
          <p:nvPr/>
        </p:nvSpPr>
        <p:spPr>
          <a:xfrm>
            <a:off x="7421880" y="4155440"/>
            <a:ext cx="4491990" cy="1630045"/>
          </a:xfrm>
          <a:prstGeom prst="rect">
            <a:avLst/>
          </a:prstGeom>
          <a:noFill/>
        </p:spPr>
        <p:txBody>
          <a:bodyPr wrap="square" rtlCol="0">
            <a:spAutoFit/>
          </a:bodyPr>
          <a:lstStyle>
            <a:defPPr>
              <a:defRPr lang="zh-CN"/>
            </a:defPPr>
            <a:lvl1pPr>
              <a:lnSpc>
                <a:spcPct val="150000"/>
              </a:lnSpc>
              <a:defRPr sz="1600">
                <a:latin typeface="仿宋" panose="02010609060101010101" charset="-122"/>
                <a:ea typeface="仿宋" panose="02010609060101010101" charset="-122"/>
              </a:defRPr>
            </a:lvl1pPr>
          </a:lstStyle>
          <a:p>
            <a:pPr indent="0" fontAlgn="auto">
              <a:lnSpc>
                <a:spcPts val="2400"/>
              </a:lnSpc>
            </a:pPr>
            <a:r>
              <a:rPr lang="en-US" altLang="zh-CN" dirty="0">
                <a:latin typeface="楷体" panose="02010609060101010101" charset="-122"/>
                <a:ea typeface="楷体" panose="02010609060101010101" charset="-122"/>
              </a:rPr>
              <a:t>  《</a:t>
            </a:r>
            <a:r>
              <a:rPr lang="zh-CN" altLang="en-US" dirty="0">
                <a:latin typeface="楷体" panose="02010609060101010101" charset="-122"/>
                <a:ea typeface="楷体" panose="02010609060101010101" charset="-122"/>
              </a:rPr>
              <a:t>水果篮</a:t>
            </a:r>
            <a:r>
              <a:rPr lang="en-US" altLang="zh-CN" dirty="0">
                <a:latin typeface="楷体" panose="02010609060101010101" charset="-122"/>
                <a:ea typeface="楷体" panose="02010609060101010101" charset="-122"/>
              </a:rPr>
              <a:t>》</a:t>
            </a:r>
            <a:r>
              <a:rPr lang="zh-CN" altLang="en-US" dirty="0">
                <a:latin typeface="楷体" panose="02010609060101010101" charset="-122"/>
                <a:ea typeface="楷体" panose="02010609060101010101" charset="-122"/>
              </a:rPr>
              <a:t>表现的是编织果篮中的几种常见水果，带有虫洞的苹果、不同颜色的葡萄、熟透的无花果、带有鸟虫啄食痕迹的梨子，以及虫噬过的叶子等，其体量、色彩、触感均与真实物品无异，使观者产生触手可及之感。</a:t>
            </a:r>
            <a:endParaRPr lang="zh-CN" altLang="en-US" dirty="0">
              <a:latin typeface="楷体" panose="02010609060101010101" charset="-122"/>
              <a:ea typeface="楷体" panose="02010609060101010101" charset="-122"/>
            </a:endParaRPr>
          </a:p>
        </p:txBody>
      </p:sp>
      <p:sp>
        <p:nvSpPr>
          <p:cNvPr id="14" name="文本框 13"/>
          <p:cNvSpPr txBox="1"/>
          <p:nvPr/>
        </p:nvSpPr>
        <p:spPr>
          <a:xfrm>
            <a:off x="783771" y="654050"/>
            <a:ext cx="5090160" cy="892552"/>
          </a:xfrm>
          <a:prstGeom prst="rect">
            <a:avLst/>
          </a:prstGeom>
          <a:noFill/>
        </p:spPr>
        <p:txBody>
          <a:bodyPr wrap="square" rtlCol="0">
            <a:spAutoFit/>
          </a:bodyPr>
          <a:lstStyle/>
          <a:p>
            <a:r>
              <a:rPr lang="zh-CN" altLang="zh-CN" sz="2600" b="1" dirty="0" smtClean="0">
                <a:latin typeface="楷体" panose="02010609060101010101" charset="-122"/>
                <a:ea typeface="楷体" panose="02010609060101010101" charset="-122"/>
                <a:cs typeface="楷体" panose="02010609060101010101" charset="-122"/>
                <a:sym typeface="+mn-lt"/>
              </a:rPr>
              <a:t>一、</a:t>
            </a:r>
            <a:r>
              <a:rPr lang="zh-CN" altLang="en-US" sz="2600" b="1" dirty="0" smtClean="0">
                <a:latin typeface="楷体" panose="02010609060101010101" charset="-122"/>
                <a:ea typeface="楷体" panose="02010609060101010101" charset="-122"/>
                <a:cs typeface="楷体" panose="02010609060101010101" charset="-122"/>
                <a:sym typeface="+mn-lt"/>
              </a:rPr>
              <a:t>形式</a:t>
            </a:r>
            <a:endParaRPr lang="zh-CN" altLang="en-US" sz="2600" b="1" dirty="0">
              <a:latin typeface="楷体" panose="02010609060101010101" charset="-122"/>
              <a:ea typeface="楷体" panose="02010609060101010101" charset="-122"/>
              <a:cs typeface="楷体" panose="02010609060101010101" charset="-122"/>
              <a:sym typeface="+mn-lt"/>
            </a:endParaRPr>
          </a:p>
          <a:p>
            <a:pPr algn="l"/>
            <a:endParaRPr lang="zh-CN" altLang="en-US" sz="2600" b="1" dirty="0">
              <a:latin typeface="楷体" panose="02010609060101010101" charset="-122"/>
              <a:ea typeface="楷体" panose="02010609060101010101" charset="-122"/>
              <a:cs typeface="楷体" panose="02010609060101010101" charset="-122"/>
              <a:sym typeface="+mn-lt"/>
            </a:endParaRPr>
          </a:p>
        </p:txBody>
      </p:sp>
      <p:sp>
        <p:nvSpPr>
          <p:cNvPr id="15" name="文本框 14"/>
          <p:cNvSpPr txBox="1"/>
          <p:nvPr/>
        </p:nvSpPr>
        <p:spPr>
          <a:xfrm>
            <a:off x="783771" y="1203504"/>
            <a:ext cx="3359021" cy="461665"/>
          </a:xfrm>
          <a:prstGeom prst="rect">
            <a:avLst/>
          </a:prstGeom>
          <a:noFill/>
        </p:spPr>
        <p:txBody>
          <a:bodyPr wrap="square" rtlCol="0">
            <a:spAutoFit/>
          </a:bodyPr>
          <a:lstStyle/>
          <a:p>
            <a:r>
              <a:rPr lang="zh-CN" altLang="en-US" sz="2400" dirty="0" smtClean="0">
                <a:latin typeface="楷体" panose="02010609060101010101" charset="-122"/>
                <a:ea typeface="楷体" panose="02010609060101010101" charset="-122"/>
              </a:rPr>
              <a:t>（一）形态元素</a:t>
            </a:r>
            <a:endParaRPr lang="zh-CN" altLang="en-US" sz="2400" dirty="0">
              <a:latin typeface="楷体" panose="02010609060101010101" charset="-122"/>
              <a:ea typeface="楷体" panose="02010609060101010101" charset="-122"/>
            </a:endParaRPr>
          </a:p>
        </p:txBody>
      </p:sp>
    </p:spTree>
  </p:cSld>
  <p:clrMapOvr>
    <a:masterClrMapping/>
  </p:clrMapOvr>
  <p:transition spd="med">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277495" y="219710"/>
            <a:ext cx="11636375"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cs typeface="+mn-ea"/>
                <a:sym typeface="+mn-lt"/>
              </a:rPr>
              <a:t>文艺复兴的主要成就</a:t>
            </a:r>
            <a:endParaRPr lang="zh-CN" altLang="en-US">
              <a:cs typeface="+mn-ea"/>
              <a:sym typeface="+mn-lt"/>
            </a:endParaRPr>
          </a:p>
          <a:p>
            <a:pPr algn="ctr"/>
            <a:r>
              <a:rPr lang="zh-CN" altLang="en-US">
                <a:cs typeface="+mn-ea"/>
                <a:sym typeface="+mn-lt"/>
              </a:rPr>
              <a:t>文艺复兴的主要成就，一方面体现在对自然美的欣赏，另一方面体现在对人物面貌、性格、</a:t>
            </a:r>
            <a:endParaRPr lang="zh-CN" altLang="en-US">
              <a:cs typeface="+mn-ea"/>
              <a:sym typeface="+mn-lt"/>
            </a:endParaRPr>
          </a:p>
          <a:p>
            <a:pPr algn="ctr"/>
            <a:r>
              <a:rPr lang="zh-CN" altLang="en-US">
                <a:cs typeface="+mn-ea"/>
                <a:sym typeface="+mn-lt"/>
              </a:rPr>
              <a:t>思想、情感等全方位的细致刻画。艺术家通过对透视法、人体解剖学、明暗画法等的运用，表现</a:t>
            </a:r>
            <a:endParaRPr lang="zh-CN" altLang="en-US">
              <a:cs typeface="+mn-ea"/>
              <a:sym typeface="+mn-lt"/>
            </a:endParaRPr>
          </a:p>
          <a:p>
            <a:pPr algn="ctr"/>
            <a:r>
              <a:rPr lang="zh-CN" altLang="en-US">
                <a:cs typeface="+mn-ea"/>
                <a:sym typeface="+mn-lt"/>
              </a:rPr>
              <a:t>真实的自然景象和生动的人类情感。</a:t>
            </a:r>
            <a:endParaRPr lang="zh-CN" altLang="en-US">
              <a:cs typeface="+mn-ea"/>
              <a:sym typeface="+mn-lt"/>
            </a:endParaRPr>
          </a:p>
        </p:txBody>
      </p:sp>
      <p:sp>
        <p:nvSpPr>
          <p:cNvPr id="8" name="文本框 7"/>
          <p:cNvSpPr txBox="1"/>
          <p:nvPr/>
        </p:nvSpPr>
        <p:spPr>
          <a:xfrm>
            <a:off x="4713311" y="1438682"/>
            <a:ext cx="1909823" cy="461665"/>
          </a:xfrm>
          <a:prstGeom prst="rect">
            <a:avLst/>
          </a:prstGeom>
          <a:noFill/>
        </p:spPr>
        <p:txBody>
          <a:bodyPr wrap="square" rtlCol="0">
            <a:spAutoFit/>
          </a:bodyPr>
          <a:lstStyle/>
          <a:p>
            <a:r>
              <a:rPr lang="zh-CN" altLang="en-US" sz="2400" dirty="0" smtClean="0">
                <a:latin typeface="楷体" panose="02010609060101010101" charset="-122"/>
                <a:ea typeface="楷体" panose="02010609060101010101" charset="-122"/>
              </a:rPr>
              <a:t>赏 名作</a:t>
            </a:r>
            <a:endParaRPr lang="zh-CN" altLang="en-US" sz="2400" dirty="0">
              <a:latin typeface="楷体" panose="02010609060101010101" charset="-122"/>
              <a:ea typeface="楷体" panose="02010609060101010101" charset="-122"/>
            </a:endParaRPr>
          </a:p>
        </p:txBody>
      </p:sp>
      <p:sp>
        <p:nvSpPr>
          <p:cNvPr id="9" name="文本框 8"/>
          <p:cNvSpPr txBox="1"/>
          <p:nvPr/>
        </p:nvSpPr>
        <p:spPr>
          <a:xfrm>
            <a:off x="4765597" y="3603676"/>
            <a:ext cx="3203128" cy="461665"/>
          </a:xfrm>
          <a:prstGeom prst="rect">
            <a:avLst/>
          </a:prstGeom>
          <a:noFill/>
        </p:spPr>
        <p:txBody>
          <a:bodyPr wrap="square" rtlCol="0">
            <a:spAutoFit/>
          </a:bodyPr>
          <a:lstStyle/>
          <a:p>
            <a:r>
              <a:rPr lang="zh-CN" altLang="en-US" sz="2400" dirty="0" smtClean="0">
                <a:latin typeface="楷体" panose="02010609060101010101" charset="-122"/>
                <a:ea typeface="楷体" panose="02010609060101010101" charset="-122"/>
              </a:rPr>
              <a:t>评 形态元素“</a:t>
            </a:r>
            <a:r>
              <a:rPr lang="zh-CN" altLang="en-US" sz="2400" dirty="0">
                <a:latin typeface="楷体" panose="02010609060101010101" charset="-122"/>
                <a:ea typeface="楷体" panose="02010609060101010101" charset="-122"/>
              </a:rPr>
              <a:t>体</a:t>
            </a:r>
            <a:r>
              <a:rPr lang="zh-CN" altLang="en-US" sz="2400" dirty="0" smtClean="0">
                <a:latin typeface="楷体" panose="02010609060101010101" charset="-122"/>
                <a:ea typeface="楷体" panose="02010609060101010101" charset="-122"/>
              </a:rPr>
              <a:t>”</a:t>
            </a:r>
            <a:endParaRPr lang="zh-CN" altLang="en-US" sz="2400" dirty="0">
              <a:latin typeface="楷体" panose="02010609060101010101" charset="-122"/>
              <a:ea typeface="楷体" panose="02010609060101010101" charset="-122"/>
            </a:endParaRPr>
          </a:p>
        </p:txBody>
      </p:sp>
      <p:sp>
        <p:nvSpPr>
          <p:cNvPr id="13" name="文本框 12"/>
          <p:cNvSpPr txBox="1"/>
          <p:nvPr/>
        </p:nvSpPr>
        <p:spPr>
          <a:xfrm>
            <a:off x="6159841" y="1438632"/>
            <a:ext cx="2954655" cy="1630045"/>
          </a:xfrm>
          <a:prstGeom prst="rect">
            <a:avLst/>
          </a:prstGeom>
        </p:spPr>
        <p:txBody>
          <a:bodyPr wrap="square">
            <a:spAutoFit/>
          </a:bodyPr>
          <a:lstStyle>
            <a:defPPr>
              <a:defRPr lang="zh-CN"/>
            </a:defPPr>
            <a:lvl1pPr>
              <a:lnSpc>
                <a:spcPct val="150000"/>
              </a:lnSpc>
              <a:defRPr>
                <a:latin typeface="楷体" panose="02010609060101010101" charset="-122"/>
                <a:ea typeface="楷体" panose="02010609060101010101" charset="-122"/>
              </a:defRPr>
            </a:lvl1pPr>
          </a:lstStyle>
          <a:p>
            <a:pPr indent="0" fontAlgn="auto">
              <a:lnSpc>
                <a:spcPts val="2400"/>
              </a:lnSpc>
            </a:pPr>
            <a:r>
              <a:rPr lang="zh-CN" altLang="en-US" sz="1600" dirty="0"/>
              <a:t>名称：关山密雪图</a:t>
            </a:r>
            <a:endParaRPr lang="zh-CN" altLang="en-US" sz="1600" dirty="0"/>
          </a:p>
          <a:p>
            <a:pPr indent="0" fontAlgn="auto">
              <a:lnSpc>
                <a:spcPts val="2400"/>
              </a:lnSpc>
            </a:pPr>
            <a:r>
              <a:rPr lang="zh-CN" altLang="en-US" sz="1600" dirty="0"/>
              <a:t>作者：许道宁</a:t>
            </a:r>
            <a:endParaRPr lang="zh-CN" altLang="en-US" sz="1600" dirty="0"/>
          </a:p>
          <a:p>
            <a:pPr indent="0" fontAlgn="auto">
              <a:lnSpc>
                <a:spcPts val="2400"/>
              </a:lnSpc>
            </a:pPr>
            <a:r>
              <a:rPr lang="zh-CN" altLang="en-US" sz="1600" dirty="0"/>
              <a:t>年代：北宋</a:t>
            </a:r>
            <a:endParaRPr lang="zh-CN" altLang="en-US" sz="1600" dirty="0"/>
          </a:p>
          <a:p>
            <a:pPr indent="0" fontAlgn="auto">
              <a:lnSpc>
                <a:spcPts val="2400"/>
              </a:lnSpc>
            </a:pPr>
            <a:r>
              <a:rPr lang="zh-CN" altLang="en-US" sz="1600" dirty="0"/>
              <a:t>类别：绢本设色</a:t>
            </a:r>
            <a:endParaRPr lang="zh-CN" altLang="en-US" sz="1600" dirty="0"/>
          </a:p>
          <a:p>
            <a:pPr indent="0" fontAlgn="auto">
              <a:lnSpc>
                <a:spcPts val="2400"/>
              </a:lnSpc>
            </a:pPr>
            <a:r>
              <a:rPr lang="zh-CN" altLang="en-US" sz="1600" dirty="0"/>
              <a:t>现藏位置：台北故宫博物院</a:t>
            </a:r>
            <a:endParaRPr lang="zh-CN" altLang="en-US" sz="1600" dirty="0"/>
          </a:p>
        </p:txBody>
      </p:sp>
      <p:pic>
        <p:nvPicPr>
          <p:cNvPr id="12" name="图片 1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440815" y="1438910"/>
            <a:ext cx="3096260" cy="4658995"/>
          </a:xfrm>
          <a:prstGeom prst="rect">
            <a:avLst/>
          </a:prstGeom>
        </p:spPr>
      </p:pic>
      <p:sp>
        <p:nvSpPr>
          <p:cNvPr id="14" name="文本框 13"/>
          <p:cNvSpPr txBox="1"/>
          <p:nvPr/>
        </p:nvSpPr>
        <p:spPr>
          <a:xfrm>
            <a:off x="7291070" y="3603625"/>
            <a:ext cx="2499995" cy="2553335"/>
          </a:xfrm>
          <a:prstGeom prst="rect">
            <a:avLst/>
          </a:prstGeom>
          <a:noFill/>
        </p:spPr>
        <p:txBody>
          <a:bodyPr wrap="square" rtlCol="0">
            <a:spAutoFit/>
          </a:bodyPr>
          <a:lstStyle>
            <a:defPPr>
              <a:defRPr lang="zh-CN"/>
            </a:defPPr>
            <a:lvl1pPr>
              <a:lnSpc>
                <a:spcPct val="150000"/>
              </a:lnSpc>
              <a:defRPr sz="1600">
                <a:latin typeface="仿宋" panose="02010609060101010101" charset="-122"/>
                <a:ea typeface="仿宋" panose="02010609060101010101" charset="-122"/>
              </a:defRPr>
            </a:lvl1pPr>
          </a:lstStyle>
          <a:p>
            <a:pPr indent="0" fontAlgn="auto">
              <a:lnSpc>
                <a:spcPts val="2400"/>
              </a:lnSpc>
            </a:pPr>
            <a:r>
              <a:rPr lang="en-US" altLang="zh-CN" dirty="0">
                <a:latin typeface="楷体" panose="02010609060101010101" charset="-122"/>
                <a:ea typeface="楷体" panose="02010609060101010101" charset="-122"/>
              </a:rPr>
              <a:t>  </a:t>
            </a:r>
            <a:r>
              <a:rPr lang="zh-CN" altLang="en-US" dirty="0">
                <a:latin typeface="楷体" panose="02010609060101010101" charset="-122"/>
                <a:ea typeface="楷体" panose="02010609060101010101" charset="-122"/>
              </a:rPr>
              <a:t>画面表现的是深山春雪过后的景色。画面上部为巨大的山体，山峦叠嶂，积雪重重，一望而使人产生厚重之感。而山石间的树木寥寥数株，间杂生长，与山峦庞大的体势形成鲜明对比。</a:t>
            </a:r>
            <a:endParaRPr lang="zh-CN" altLang="en-US" dirty="0">
              <a:latin typeface="楷体" panose="02010609060101010101" charset="-122"/>
              <a:ea typeface="楷体" panose="02010609060101010101" charset="-122"/>
            </a:endParaRPr>
          </a:p>
        </p:txBody>
      </p:sp>
      <p:sp>
        <p:nvSpPr>
          <p:cNvPr id="11" name="文本框 10"/>
          <p:cNvSpPr txBox="1"/>
          <p:nvPr/>
        </p:nvSpPr>
        <p:spPr>
          <a:xfrm>
            <a:off x="591366" y="315595"/>
            <a:ext cx="5090160" cy="892552"/>
          </a:xfrm>
          <a:prstGeom prst="rect">
            <a:avLst/>
          </a:prstGeom>
          <a:noFill/>
        </p:spPr>
        <p:txBody>
          <a:bodyPr wrap="square" rtlCol="0">
            <a:spAutoFit/>
          </a:bodyPr>
          <a:lstStyle/>
          <a:p>
            <a:r>
              <a:rPr lang="zh-CN" altLang="zh-CN" sz="2600" b="1" dirty="0" smtClean="0">
                <a:latin typeface="楷体" panose="02010609060101010101" charset="-122"/>
                <a:ea typeface="楷体" panose="02010609060101010101" charset="-122"/>
                <a:cs typeface="楷体" panose="02010609060101010101" charset="-122"/>
                <a:sym typeface="+mn-lt"/>
              </a:rPr>
              <a:t>一、</a:t>
            </a:r>
            <a:r>
              <a:rPr lang="zh-CN" altLang="en-US" sz="2600" b="1" dirty="0" smtClean="0">
                <a:latin typeface="楷体" panose="02010609060101010101" charset="-122"/>
                <a:ea typeface="楷体" panose="02010609060101010101" charset="-122"/>
                <a:cs typeface="楷体" panose="02010609060101010101" charset="-122"/>
                <a:sym typeface="+mn-lt"/>
              </a:rPr>
              <a:t>形式</a:t>
            </a:r>
            <a:endParaRPr lang="zh-CN" altLang="en-US" sz="2600" b="1" dirty="0">
              <a:latin typeface="楷体" panose="02010609060101010101" charset="-122"/>
              <a:ea typeface="楷体" panose="02010609060101010101" charset="-122"/>
              <a:cs typeface="楷体" panose="02010609060101010101" charset="-122"/>
              <a:sym typeface="+mn-lt"/>
            </a:endParaRPr>
          </a:p>
          <a:p>
            <a:pPr algn="l"/>
            <a:endParaRPr lang="zh-CN" altLang="en-US" sz="2600" b="1" dirty="0">
              <a:latin typeface="楷体" panose="02010609060101010101" charset="-122"/>
              <a:ea typeface="楷体" panose="02010609060101010101" charset="-122"/>
              <a:cs typeface="楷体" panose="02010609060101010101" charset="-122"/>
              <a:sym typeface="+mn-lt"/>
            </a:endParaRPr>
          </a:p>
        </p:txBody>
      </p:sp>
      <p:sp>
        <p:nvSpPr>
          <p:cNvPr id="15" name="文本框 14"/>
          <p:cNvSpPr txBox="1"/>
          <p:nvPr/>
        </p:nvSpPr>
        <p:spPr>
          <a:xfrm>
            <a:off x="854891" y="868859"/>
            <a:ext cx="3359021" cy="461665"/>
          </a:xfrm>
          <a:prstGeom prst="rect">
            <a:avLst/>
          </a:prstGeom>
          <a:noFill/>
        </p:spPr>
        <p:txBody>
          <a:bodyPr wrap="square" rtlCol="0">
            <a:spAutoFit/>
          </a:bodyPr>
          <a:lstStyle/>
          <a:p>
            <a:r>
              <a:rPr lang="zh-CN" altLang="en-US" sz="2400" dirty="0" smtClean="0">
                <a:latin typeface="楷体" panose="02010609060101010101" charset="-122"/>
                <a:ea typeface="楷体" panose="02010609060101010101" charset="-122"/>
              </a:rPr>
              <a:t>（一）形态元素</a:t>
            </a:r>
            <a:endParaRPr lang="zh-CN" altLang="en-US" sz="2400" dirty="0">
              <a:latin typeface="楷体" panose="02010609060101010101" charset="-122"/>
              <a:ea typeface="楷体" panose="02010609060101010101" charset="-122"/>
            </a:endParaRPr>
          </a:p>
        </p:txBody>
      </p:sp>
    </p:spTree>
  </p:cSld>
  <p:clrMapOvr>
    <a:masterClrMapping/>
  </p:clrMapOvr>
  <p:transition spd="med">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277495" y="219710"/>
            <a:ext cx="11636375"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cs typeface="+mn-ea"/>
                <a:sym typeface="+mn-lt"/>
              </a:rPr>
              <a:t>文艺复兴的主要成就</a:t>
            </a:r>
            <a:endParaRPr lang="zh-CN" altLang="en-US">
              <a:cs typeface="+mn-ea"/>
              <a:sym typeface="+mn-lt"/>
            </a:endParaRPr>
          </a:p>
          <a:p>
            <a:pPr algn="ctr"/>
            <a:r>
              <a:rPr lang="zh-CN" altLang="en-US">
                <a:cs typeface="+mn-ea"/>
                <a:sym typeface="+mn-lt"/>
              </a:rPr>
              <a:t>文艺复兴的主要成就，一方面体现在对自然美的欣赏，另一方面体现在对人物面貌、性格、</a:t>
            </a:r>
            <a:endParaRPr lang="zh-CN" altLang="en-US">
              <a:cs typeface="+mn-ea"/>
              <a:sym typeface="+mn-lt"/>
            </a:endParaRPr>
          </a:p>
          <a:p>
            <a:pPr algn="ctr"/>
            <a:r>
              <a:rPr lang="zh-CN" altLang="en-US">
                <a:cs typeface="+mn-ea"/>
                <a:sym typeface="+mn-lt"/>
              </a:rPr>
              <a:t>思想、情感等全方位的细致刻画。艺术家通过对透视法、人体解剖学、明暗画法等的运用，表现</a:t>
            </a:r>
            <a:endParaRPr lang="zh-CN" altLang="en-US">
              <a:cs typeface="+mn-ea"/>
              <a:sym typeface="+mn-lt"/>
            </a:endParaRPr>
          </a:p>
          <a:p>
            <a:pPr algn="ctr"/>
            <a:r>
              <a:rPr lang="zh-CN" altLang="en-US">
                <a:cs typeface="+mn-ea"/>
                <a:sym typeface="+mn-lt"/>
              </a:rPr>
              <a:t>真实的自然景象和生动的人类情感。</a:t>
            </a:r>
            <a:endParaRPr lang="zh-CN" altLang="en-US">
              <a:cs typeface="+mn-ea"/>
              <a:sym typeface="+mn-lt"/>
            </a:endParaRPr>
          </a:p>
        </p:txBody>
      </p:sp>
      <p:sp>
        <p:nvSpPr>
          <p:cNvPr id="5" name="矩形 4"/>
          <p:cNvSpPr/>
          <p:nvPr/>
        </p:nvSpPr>
        <p:spPr>
          <a:xfrm>
            <a:off x="3345180" y="2988945"/>
            <a:ext cx="7965440" cy="284924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4065905" y="3912870"/>
            <a:ext cx="6867525" cy="1630045"/>
          </a:xfrm>
          <a:prstGeom prst="rect">
            <a:avLst/>
          </a:prstGeom>
          <a:noFill/>
        </p:spPr>
        <p:txBody>
          <a:bodyPr wrap="square" rtlCol="0">
            <a:spAutoFit/>
          </a:bodyPr>
          <a:lstStyle/>
          <a:p>
            <a:pPr indent="457200"/>
            <a:r>
              <a:rPr lang="zh-CN" altLang="en-US" sz="2000" dirty="0">
                <a:solidFill>
                  <a:schemeClr val="bg1"/>
                </a:solidFill>
                <a:latin typeface="隶书" panose="02010509060101010101" charset="-122"/>
                <a:ea typeface="隶书" panose="02010509060101010101" charset="-122"/>
                <a:cs typeface="楷体" panose="02010609060101010101" charset="-122"/>
                <a:sym typeface="+mn-lt"/>
              </a:rPr>
              <a:t>美术鉴赏可分为描述、分析、解释、评价四个步骤。描述是用语言陈述作品的基本内容；分析是解读作品的形式要素，并联系作者的其他作品与其他作者的同类作品，辨析这件作品的特点；解释是对艺术家为何选择这样的形式与内容来表达主题形成表述；评价是对作品的价值作出自己的判定。</a:t>
            </a:r>
            <a:endParaRPr lang="zh-CN" sz="2000" dirty="0">
              <a:solidFill>
                <a:schemeClr val="bg1"/>
              </a:solidFill>
              <a:latin typeface="隶书" panose="02010509060101010101" charset="-122"/>
              <a:ea typeface="隶书" panose="02010509060101010101" charset="-122"/>
              <a:cs typeface="楷体" panose="02010609060101010101" charset="-122"/>
              <a:sym typeface="+mn-lt"/>
            </a:endParaRPr>
          </a:p>
        </p:txBody>
      </p:sp>
      <p:sp>
        <p:nvSpPr>
          <p:cNvPr id="6" name="文本框 5"/>
          <p:cNvSpPr txBox="1"/>
          <p:nvPr/>
        </p:nvSpPr>
        <p:spPr>
          <a:xfrm>
            <a:off x="5873433" y="3298020"/>
            <a:ext cx="4175760" cy="474518"/>
          </a:xfrm>
          <a:prstGeom prst="rect">
            <a:avLst/>
          </a:prstGeom>
          <a:noFill/>
        </p:spPr>
        <p:txBody>
          <a:bodyPr wrap="square" rtlCol="0" anchor="t">
            <a:spAutoFit/>
          </a:bodyPr>
          <a:lstStyle/>
          <a:p>
            <a:r>
              <a:rPr lang="zh-CN" altLang="en-US" sz="2800" b="1" dirty="0">
                <a:solidFill>
                  <a:schemeClr val="bg1"/>
                </a:solidFill>
                <a:latin typeface="楷体" panose="02010609060101010101" charset="-122"/>
                <a:ea typeface="楷体" panose="02010609060101010101" charset="-122"/>
                <a:cs typeface="楷体" panose="02010609060101010101" charset="-122"/>
                <a:sym typeface="+mn-lt"/>
              </a:rPr>
              <a:t>美术鉴赏的步骤</a:t>
            </a:r>
            <a:endParaRPr lang="zh-CN" altLang="en-US" sz="2800" b="1" dirty="0">
              <a:solidFill>
                <a:schemeClr val="bg1"/>
              </a:solidFill>
              <a:latin typeface="楷体" panose="02010609060101010101" charset="-122"/>
              <a:ea typeface="楷体" panose="02010609060101010101" charset="-122"/>
              <a:cs typeface="楷体" panose="02010609060101010101" charset="-122"/>
              <a:sym typeface="+mn-lt"/>
            </a:endParaRPr>
          </a:p>
        </p:txBody>
      </p:sp>
      <p:sp>
        <p:nvSpPr>
          <p:cNvPr id="9" name="文本框 8" descr="7b0a2020202022776f7264617274223a20227b5c2269645c223a32353030323237362c5c227469645c223a31333631327d220a7d0a"/>
          <p:cNvSpPr txBox="1"/>
          <p:nvPr>
            <p:custDataLst>
              <p:tags r:id="rId1"/>
            </p:custDataLst>
          </p:nvPr>
        </p:nvSpPr>
        <p:spPr>
          <a:xfrm>
            <a:off x="967740" y="3099358"/>
            <a:ext cx="2147570" cy="621723"/>
          </a:xfrm>
          <a:prstGeom prst="rect">
            <a:avLst/>
          </a:prstGeom>
          <a:noFill/>
          <a:ln>
            <a:noFill/>
          </a:ln>
        </p:spPr>
        <p:txBody>
          <a:bodyPr wrap="square" rtlCol="0" anchor="t">
            <a:noAutofit/>
            <a:scene3d>
              <a:camera prst="orthographicFront"/>
              <a:lightRig rig="threePt" dir="t"/>
            </a:scene3d>
          </a:bodyPr>
          <a:lstStyle/>
          <a:p>
            <a:pPr algn="l">
              <a:buClrTx/>
              <a:buSzTx/>
              <a:buNone/>
            </a:pPr>
            <a:r>
              <a:rPr lang="zh-CN" sz="3600" dirty="0">
                <a:ln w="13462">
                  <a:solidFill>
                    <a:schemeClr val="bg1"/>
                  </a:solidFill>
                  <a:prstDash val="solid"/>
                </a:ln>
                <a:solidFill>
                  <a:srgbClr val="7030A0"/>
                </a:solidFill>
                <a:effectLst>
                  <a:outerShdw dist="38100" dir="2700000" algn="bl" rotWithShape="0">
                    <a:schemeClr val="accent5"/>
                  </a:outerShdw>
                </a:effectLst>
                <a:latin typeface="汉仪力量黑简" panose="00020600040101010101" charset="-122"/>
                <a:ea typeface="汉仪力量黑简" panose="00020600040101010101" charset="-122"/>
                <a:cs typeface="仿宋" panose="02010609060101010101" charset="-122"/>
              </a:rPr>
              <a:t>相关链接</a:t>
            </a:r>
            <a:endParaRPr lang="zh-CN" sz="3600" dirty="0">
              <a:ln w="13462">
                <a:solidFill>
                  <a:schemeClr val="bg1"/>
                </a:solidFill>
                <a:prstDash val="solid"/>
              </a:ln>
              <a:solidFill>
                <a:srgbClr val="7030A0"/>
              </a:solidFill>
              <a:effectLst>
                <a:outerShdw dist="38100" dir="2700000" algn="bl" rotWithShape="0">
                  <a:schemeClr val="accent5"/>
                </a:outerShdw>
              </a:effectLst>
              <a:latin typeface="汉仪力量黑简" panose="00020600040101010101" charset="-122"/>
              <a:ea typeface="汉仪力量黑简" panose="00020600040101010101" charset="-122"/>
              <a:cs typeface="仿宋" panose="02010609060101010101" charset="-122"/>
            </a:endParaRPr>
          </a:p>
        </p:txBody>
      </p:sp>
      <p:sp>
        <p:nvSpPr>
          <p:cNvPr id="8" name="文本框 7"/>
          <p:cNvSpPr txBox="1"/>
          <p:nvPr/>
        </p:nvSpPr>
        <p:spPr>
          <a:xfrm>
            <a:off x="909320" y="1664970"/>
            <a:ext cx="9832975" cy="922020"/>
          </a:xfrm>
          <a:prstGeom prst="rect">
            <a:avLst/>
          </a:prstGeom>
          <a:noFill/>
        </p:spPr>
        <p:txBody>
          <a:bodyPr wrap="square" rtlCol="0">
            <a:spAutoFit/>
          </a:bodyPr>
          <a:lstStyle/>
          <a:p>
            <a:pPr indent="457200">
              <a:lnSpc>
                <a:spcPct val="150000"/>
              </a:lnSpc>
            </a:pPr>
            <a:r>
              <a:rPr lang="zh-CN" altLang="en-US" dirty="0">
                <a:latin typeface="楷体" panose="02010609060101010101" charset="-122"/>
                <a:ea typeface="楷体" panose="02010609060101010101" charset="-122"/>
              </a:rPr>
              <a:t>点、线、面、体的空间形态是相对而言的。美术作品中的艺术形象必然要以某种形态呈现，只有了解了形态语言，才能更好地鉴赏艺术作品。</a:t>
            </a:r>
            <a:endParaRPr lang="zh-CN" altLang="en-US" dirty="0">
              <a:latin typeface="楷体" panose="02010609060101010101" charset="-122"/>
              <a:ea typeface="楷体" panose="02010609060101010101" charset="-122"/>
            </a:endParaRPr>
          </a:p>
        </p:txBody>
      </p:sp>
      <p:sp>
        <p:nvSpPr>
          <p:cNvPr id="12" name="文本框 11"/>
          <p:cNvSpPr txBox="1"/>
          <p:nvPr/>
        </p:nvSpPr>
        <p:spPr>
          <a:xfrm>
            <a:off x="783771" y="654050"/>
            <a:ext cx="5090160" cy="892552"/>
          </a:xfrm>
          <a:prstGeom prst="rect">
            <a:avLst/>
          </a:prstGeom>
          <a:noFill/>
        </p:spPr>
        <p:txBody>
          <a:bodyPr wrap="square" rtlCol="0">
            <a:spAutoFit/>
          </a:bodyPr>
          <a:lstStyle/>
          <a:p>
            <a:r>
              <a:rPr lang="zh-CN" altLang="zh-CN" sz="2600" b="1" dirty="0" smtClean="0">
                <a:latin typeface="楷体" panose="02010609060101010101" charset="-122"/>
                <a:ea typeface="楷体" panose="02010609060101010101" charset="-122"/>
                <a:cs typeface="楷体" panose="02010609060101010101" charset="-122"/>
                <a:sym typeface="+mn-lt"/>
              </a:rPr>
              <a:t>一、</a:t>
            </a:r>
            <a:r>
              <a:rPr lang="zh-CN" altLang="en-US" sz="2600" b="1" dirty="0" smtClean="0">
                <a:latin typeface="楷体" panose="02010609060101010101" charset="-122"/>
                <a:ea typeface="楷体" panose="02010609060101010101" charset="-122"/>
                <a:cs typeface="楷体" panose="02010609060101010101" charset="-122"/>
                <a:sym typeface="+mn-lt"/>
              </a:rPr>
              <a:t>形式</a:t>
            </a:r>
            <a:endParaRPr lang="zh-CN" altLang="en-US" sz="2600" b="1" dirty="0">
              <a:latin typeface="楷体" panose="02010609060101010101" charset="-122"/>
              <a:ea typeface="楷体" panose="02010609060101010101" charset="-122"/>
              <a:cs typeface="楷体" panose="02010609060101010101" charset="-122"/>
              <a:sym typeface="+mn-lt"/>
            </a:endParaRPr>
          </a:p>
          <a:p>
            <a:pPr algn="l"/>
            <a:endParaRPr lang="zh-CN" altLang="en-US" sz="2600" b="1" dirty="0">
              <a:latin typeface="楷体" panose="02010609060101010101" charset="-122"/>
              <a:ea typeface="楷体" panose="02010609060101010101" charset="-122"/>
              <a:cs typeface="楷体" panose="02010609060101010101" charset="-122"/>
              <a:sym typeface="+mn-lt"/>
            </a:endParaRPr>
          </a:p>
        </p:txBody>
      </p:sp>
      <p:sp>
        <p:nvSpPr>
          <p:cNvPr id="13" name="文本框 12"/>
          <p:cNvSpPr txBox="1"/>
          <p:nvPr/>
        </p:nvSpPr>
        <p:spPr>
          <a:xfrm>
            <a:off x="783771" y="1203504"/>
            <a:ext cx="3359021" cy="461665"/>
          </a:xfrm>
          <a:prstGeom prst="rect">
            <a:avLst/>
          </a:prstGeom>
          <a:noFill/>
        </p:spPr>
        <p:txBody>
          <a:bodyPr wrap="square" rtlCol="0">
            <a:spAutoFit/>
          </a:bodyPr>
          <a:lstStyle/>
          <a:p>
            <a:r>
              <a:rPr lang="zh-CN" altLang="en-US" sz="2400" dirty="0" smtClean="0">
                <a:latin typeface="楷体" panose="02010609060101010101" charset="-122"/>
                <a:ea typeface="楷体" panose="02010609060101010101" charset="-122"/>
              </a:rPr>
              <a:t>（一）形态元素</a:t>
            </a:r>
            <a:endParaRPr lang="zh-CN" altLang="en-US" sz="2400" dirty="0">
              <a:latin typeface="楷体" panose="02010609060101010101" charset="-122"/>
              <a:ea typeface="楷体" panose="02010609060101010101" charset="-122"/>
            </a:endParaRPr>
          </a:p>
        </p:txBody>
      </p:sp>
    </p:spTree>
  </p:cSld>
  <p:clrMapOvr>
    <a:masterClrMapping/>
  </p:clrMapOvr>
  <p:transition spd="med">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277495" y="219710"/>
            <a:ext cx="11636375"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cs typeface="+mn-ea"/>
                <a:sym typeface="+mn-lt"/>
              </a:rPr>
              <a:t>文艺复兴的主要成就</a:t>
            </a:r>
            <a:endParaRPr lang="zh-CN" altLang="en-US" dirty="0">
              <a:cs typeface="+mn-ea"/>
              <a:sym typeface="+mn-lt"/>
            </a:endParaRPr>
          </a:p>
          <a:p>
            <a:pPr algn="ctr"/>
            <a:r>
              <a:rPr lang="zh-CN" altLang="en-US" dirty="0">
                <a:cs typeface="+mn-ea"/>
                <a:sym typeface="+mn-lt"/>
              </a:rPr>
              <a:t>文艺复兴的主要成就，一方面体现在对自然美的欣赏，另一方面体现在对人物面貌、性格、</a:t>
            </a:r>
            <a:endParaRPr lang="zh-CN" altLang="en-US" dirty="0">
              <a:cs typeface="+mn-ea"/>
              <a:sym typeface="+mn-lt"/>
            </a:endParaRPr>
          </a:p>
          <a:p>
            <a:pPr algn="ctr"/>
            <a:r>
              <a:rPr lang="zh-CN" altLang="en-US" dirty="0">
                <a:cs typeface="+mn-ea"/>
                <a:sym typeface="+mn-lt"/>
              </a:rPr>
              <a:t>思想、情感等全方位的细致刻画。艺术家通过对透视法、人体解剖学、明暗画法等的运用，表现</a:t>
            </a:r>
            <a:endParaRPr lang="zh-CN" altLang="en-US" dirty="0">
              <a:cs typeface="+mn-ea"/>
              <a:sym typeface="+mn-lt"/>
            </a:endParaRPr>
          </a:p>
          <a:p>
            <a:pPr algn="ctr"/>
            <a:r>
              <a:rPr lang="zh-CN" altLang="en-US" dirty="0">
                <a:cs typeface="+mn-ea"/>
                <a:sym typeface="+mn-lt"/>
              </a:rPr>
              <a:t>真实的自然景象和生动的人类情感。</a:t>
            </a:r>
            <a:endParaRPr lang="zh-CN" altLang="en-US" dirty="0">
              <a:cs typeface="+mn-ea"/>
              <a:sym typeface="+mn-lt"/>
            </a:endParaRPr>
          </a:p>
        </p:txBody>
      </p:sp>
      <p:sp>
        <p:nvSpPr>
          <p:cNvPr id="8" name="文本框 7"/>
          <p:cNvSpPr txBox="1"/>
          <p:nvPr>
            <p:custDataLst>
              <p:tags r:id="rId1"/>
            </p:custDataLst>
          </p:nvPr>
        </p:nvSpPr>
        <p:spPr>
          <a:xfrm>
            <a:off x="1068705" y="1722755"/>
            <a:ext cx="10622280" cy="429895"/>
          </a:xfrm>
          <a:prstGeom prst="rect">
            <a:avLst/>
          </a:prstGeom>
          <a:noFill/>
        </p:spPr>
        <p:txBody>
          <a:bodyPr wrap="square" rtlCol="0">
            <a:spAutoFit/>
          </a:bodyPr>
          <a:lstStyle/>
          <a:p>
            <a:r>
              <a:rPr lang="en-US" altLang="zh-CN" sz="2200" b="1" dirty="0">
                <a:latin typeface="仿宋" panose="02010609060101010101" charset="-122"/>
                <a:ea typeface="仿宋" panose="02010609060101010101" charset="-122"/>
                <a:cs typeface="仿宋" panose="02010609060101010101" charset="-122"/>
                <a:sym typeface="+mn-lt"/>
              </a:rPr>
              <a:t>   </a:t>
            </a:r>
            <a:endParaRPr lang="zh-CN" sz="2200" b="1" dirty="0">
              <a:solidFill>
                <a:srgbClr val="FF0000"/>
              </a:solidFill>
              <a:latin typeface="仿宋" panose="02010609060101010101" charset="-122"/>
              <a:ea typeface="仿宋" panose="02010609060101010101" charset="-122"/>
              <a:cs typeface="仿宋" panose="02010609060101010101" charset="-122"/>
              <a:sym typeface="+mn-lt"/>
            </a:endParaRPr>
          </a:p>
        </p:txBody>
      </p:sp>
      <p:sp>
        <p:nvSpPr>
          <p:cNvPr id="10" name="文本框 9"/>
          <p:cNvSpPr txBox="1"/>
          <p:nvPr/>
        </p:nvSpPr>
        <p:spPr>
          <a:xfrm>
            <a:off x="944245" y="654050"/>
            <a:ext cx="5090160" cy="492443"/>
          </a:xfrm>
          <a:prstGeom prst="rect">
            <a:avLst/>
          </a:prstGeom>
          <a:noFill/>
        </p:spPr>
        <p:txBody>
          <a:bodyPr wrap="square" rtlCol="0">
            <a:spAutoFit/>
          </a:bodyPr>
          <a:lstStyle/>
          <a:p>
            <a:r>
              <a:rPr lang="zh-CN" altLang="zh-CN" sz="2600" b="1" dirty="0" smtClean="0">
                <a:latin typeface="楷体" panose="02010609060101010101" charset="-122"/>
                <a:ea typeface="楷体" panose="02010609060101010101" charset="-122"/>
                <a:cs typeface="楷体" panose="02010609060101010101" charset="-122"/>
                <a:sym typeface="+mn-lt"/>
              </a:rPr>
              <a:t>一、</a:t>
            </a:r>
            <a:r>
              <a:rPr lang="zh-CN" altLang="en-US" sz="2600" b="1" dirty="0" smtClean="0">
                <a:latin typeface="楷体" panose="02010609060101010101" charset="-122"/>
                <a:ea typeface="楷体" panose="02010609060101010101" charset="-122"/>
                <a:cs typeface="楷体" panose="02010609060101010101" charset="-122"/>
                <a:sym typeface="+mn-lt"/>
              </a:rPr>
              <a:t>形式</a:t>
            </a:r>
            <a:endParaRPr lang="zh-CN" altLang="en-US" sz="2600" b="1" dirty="0">
              <a:latin typeface="楷体" panose="02010609060101010101" charset="-122"/>
              <a:ea typeface="楷体" panose="02010609060101010101" charset="-122"/>
              <a:cs typeface="楷体" panose="02010609060101010101" charset="-122"/>
              <a:sym typeface="+mn-lt"/>
            </a:endParaRPr>
          </a:p>
        </p:txBody>
      </p:sp>
      <p:sp>
        <p:nvSpPr>
          <p:cNvPr id="6" name="文本框 5"/>
          <p:cNvSpPr txBox="1"/>
          <p:nvPr/>
        </p:nvSpPr>
        <p:spPr>
          <a:xfrm>
            <a:off x="783771" y="1203504"/>
            <a:ext cx="3359021" cy="461665"/>
          </a:xfrm>
          <a:prstGeom prst="rect">
            <a:avLst/>
          </a:prstGeom>
          <a:noFill/>
        </p:spPr>
        <p:txBody>
          <a:bodyPr wrap="square" rtlCol="0">
            <a:spAutoFit/>
          </a:bodyPr>
          <a:lstStyle/>
          <a:p>
            <a:r>
              <a:rPr lang="zh-CN" altLang="en-US" sz="2400" dirty="0" smtClean="0">
                <a:latin typeface="楷体" panose="02010609060101010101" charset="-122"/>
                <a:ea typeface="楷体" panose="02010609060101010101" charset="-122"/>
              </a:rPr>
              <a:t>（二）色彩元素</a:t>
            </a:r>
            <a:endParaRPr lang="zh-CN" altLang="en-US" sz="2400" dirty="0">
              <a:latin typeface="楷体" panose="02010609060101010101" charset="-122"/>
              <a:ea typeface="楷体" panose="02010609060101010101" charset="-122"/>
            </a:endParaRPr>
          </a:p>
        </p:txBody>
      </p:sp>
      <p:sp>
        <p:nvSpPr>
          <p:cNvPr id="3" name="文本框 2"/>
          <p:cNvSpPr txBox="1"/>
          <p:nvPr/>
        </p:nvSpPr>
        <p:spPr>
          <a:xfrm>
            <a:off x="1068705" y="1606550"/>
            <a:ext cx="9930130" cy="922020"/>
          </a:xfrm>
          <a:prstGeom prst="rect">
            <a:avLst/>
          </a:prstGeom>
          <a:noFill/>
        </p:spPr>
        <p:txBody>
          <a:bodyPr wrap="square" rtlCol="0">
            <a:spAutoFit/>
          </a:bodyPr>
          <a:lstStyle/>
          <a:p>
            <a:pPr indent="457200">
              <a:lnSpc>
                <a:spcPct val="150000"/>
              </a:lnSpc>
            </a:pPr>
            <a:r>
              <a:rPr lang="zh-CN" altLang="en-US" dirty="0">
                <a:latin typeface="仿宋" panose="02010609060101010101" charset="-122"/>
                <a:ea typeface="仿宋" panose="02010609060101010101" charset="-122"/>
              </a:rPr>
              <a:t>在美术作品中，色彩善于吸引注意、唤起情感，是最生动、最具感染力的元素。不同色彩的搭配会产生丰富的视觉效果。</a:t>
            </a:r>
            <a:endParaRPr lang="zh-CN" altLang="en-US" dirty="0">
              <a:latin typeface="仿宋" panose="02010609060101010101" charset="-122"/>
              <a:ea typeface="仿宋" panose="02010609060101010101" charset="-122"/>
            </a:endParaRPr>
          </a:p>
        </p:txBody>
      </p:sp>
      <p:sp>
        <p:nvSpPr>
          <p:cNvPr id="9" name="矩形 8"/>
          <p:cNvSpPr/>
          <p:nvPr/>
        </p:nvSpPr>
        <p:spPr>
          <a:xfrm>
            <a:off x="2999740" y="2988310"/>
            <a:ext cx="8745220" cy="298005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3496310" y="3891280"/>
            <a:ext cx="8248650" cy="1630045"/>
          </a:xfrm>
          <a:prstGeom prst="rect">
            <a:avLst/>
          </a:prstGeom>
          <a:noFill/>
        </p:spPr>
        <p:txBody>
          <a:bodyPr wrap="square" rtlCol="0">
            <a:spAutoFit/>
          </a:bodyPr>
          <a:lstStyle/>
          <a:p>
            <a:pPr indent="457200"/>
            <a:r>
              <a:rPr lang="zh-CN" altLang="en-US" sz="2000" dirty="0">
                <a:solidFill>
                  <a:schemeClr val="bg1"/>
                </a:solidFill>
                <a:latin typeface="隶书" panose="02010509060101010101" charset="-122"/>
                <a:ea typeface="隶书" panose="02010509060101010101" charset="-122"/>
                <a:cs typeface="楷体" panose="02010609060101010101" charset="-122"/>
                <a:sym typeface="+mn-lt"/>
              </a:rPr>
              <a:t>为便于描述和分析，我们对色彩进行性质的区分，可以归纳出色彩的三要素，即色相、纯度、明度。色相是色彩的“相貌”，如大红色、黄绿色、天蓝色等。纯度是色彩的鲜艳程度，纯度越高，颜色越鲜艳；纯度越低，颜色越“灰”。明度是色彩的明暗程度，越接近黑色，明度越低；反之，越接近白色，明度越高。</a:t>
            </a:r>
            <a:endParaRPr lang="zh-CN" sz="2000" dirty="0">
              <a:solidFill>
                <a:schemeClr val="bg1"/>
              </a:solidFill>
              <a:latin typeface="隶书" panose="02010509060101010101" charset="-122"/>
              <a:ea typeface="隶书" panose="02010509060101010101" charset="-122"/>
              <a:cs typeface="楷体" panose="02010609060101010101" charset="-122"/>
              <a:sym typeface="+mn-lt"/>
            </a:endParaRPr>
          </a:p>
        </p:txBody>
      </p:sp>
      <p:sp>
        <p:nvSpPr>
          <p:cNvPr id="12" name="文本框 11"/>
          <p:cNvSpPr txBox="1"/>
          <p:nvPr/>
        </p:nvSpPr>
        <p:spPr>
          <a:xfrm>
            <a:off x="6343692" y="3167300"/>
            <a:ext cx="2553885" cy="523220"/>
          </a:xfrm>
          <a:prstGeom prst="rect">
            <a:avLst/>
          </a:prstGeom>
          <a:noFill/>
        </p:spPr>
        <p:txBody>
          <a:bodyPr wrap="square" rtlCol="0" anchor="t">
            <a:spAutoFit/>
          </a:bodyPr>
          <a:lstStyle/>
          <a:p>
            <a:r>
              <a:rPr lang="zh-CN" altLang="en-US" sz="2800" b="1" dirty="0">
                <a:solidFill>
                  <a:schemeClr val="bg1"/>
                </a:solidFill>
                <a:latin typeface="楷体" panose="02010609060101010101" charset="-122"/>
                <a:ea typeface="楷体" panose="02010609060101010101" charset="-122"/>
                <a:cs typeface="楷体" panose="02010609060101010101" charset="-122"/>
                <a:sym typeface="+mn-lt"/>
              </a:rPr>
              <a:t>色彩三要素</a:t>
            </a:r>
            <a:endParaRPr lang="zh-CN" altLang="en-US" sz="2800" b="1" dirty="0">
              <a:solidFill>
                <a:schemeClr val="bg1"/>
              </a:solidFill>
              <a:latin typeface="楷体" panose="02010609060101010101" charset="-122"/>
              <a:ea typeface="楷体" panose="02010609060101010101" charset="-122"/>
              <a:cs typeface="楷体" panose="02010609060101010101" charset="-122"/>
              <a:sym typeface="+mn-lt"/>
            </a:endParaRPr>
          </a:p>
        </p:txBody>
      </p:sp>
      <p:sp>
        <p:nvSpPr>
          <p:cNvPr id="13" name="文本框 12" descr="7b0a2020202022776f7264617274223a20227b5c2269645c223a32353030323237362c5c227469645c223a31333631327d220a7d0a"/>
          <p:cNvSpPr txBox="1"/>
          <p:nvPr>
            <p:custDataLst>
              <p:tags r:id="rId2"/>
            </p:custDataLst>
          </p:nvPr>
        </p:nvSpPr>
        <p:spPr>
          <a:xfrm>
            <a:off x="944561" y="2909909"/>
            <a:ext cx="2147570" cy="621723"/>
          </a:xfrm>
          <a:prstGeom prst="rect">
            <a:avLst/>
          </a:prstGeom>
          <a:noFill/>
          <a:ln>
            <a:noFill/>
          </a:ln>
        </p:spPr>
        <p:txBody>
          <a:bodyPr wrap="square" rtlCol="0" anchor="t">
            <a:noAutofit/>
            <a:scene3d>
              <a:camera prst="orthographicFront"/>
              <a:lightRig rig="threePt" dir="t"/>
            </a:scene3d>
          </a:bodyPr>
          <a:lstStyle/>
          <a:p>
            <a:pPr algn="l">
              <a:buClrTx/>
              <a:buSzTx/>
              <a:buNone/>
            </a:pPr>
            <a:r>
              <a:rPr lang="zh-CN" sz="3600" dirty="0">
                <a:ln w="13462">
                  <a:solidFill>
                    <a:schemeClr val="bg1"/>
                  </a:solidFill>
                  <a:prstDash val="solid"/>
                </a:ln>
                <a:solidFill>
                  <a:srgbClr val="7030A0"/>
                </a:solidFill>
                <a:effectLst>
                  <a:outerShdw dist="38100" dir="2700000" algn="bl" rotWithShape="0">
                    <a:schemeClr val="accent5"/>
                  </a:outerShdw>
                </a:effectLst>
                <a:latin typeface="汉仪力量黑简" panose="00020600040101010101" charset="-122"/>
                <a:ea typeface="汉仪力量黑简" panose="00020600040101010101" charset="-122"/>
                <a:cs typeface="仿宋" panose="02010609060101010101" charset="-122"/>
              </a:rPr>
              <a:t>相关链接</a:t>
            </a:r>
            <a:endParaRPr lang="zh-CN" sz="3600" dirty="0">
              <a:ln w="13462">
                <a:solidFill>
                  <a:schemeClr val="bg1"/>
                </a:solidFill>
                <a:prstDash val="solid"/>
              </a:ln>
              <a:solidFill>
                <a:srgbClr val="7030A0"/>
              </a:solidFill>
              <a:effectLst>
                <a:outerShdw dist="38100" dir="2700000" algn="bl" rotWithShape="0">
                  <a:schemeClr val="accent5"/>
                </a:outerShdw>
              </a:effectLst>
              <a:latin typeface="汉仪力量黑简" panose="00020600040101010101" charset="-122"/>
              <a:ea typeface="汉仪力量黑简" panose="00020600040101010101" charset="-122"/>
              <a:cs typeface="仿宋" panose="02010609060101010101" charset="-122"/>
            </a:endParaRPr>
          </a:p>
        </p:txBody>
      </p:sp>
    </p:spTree>
  </p:cSld>
  <p:clrMapOvr>
    <a:masterClrMapping/>
  </p:clrMapOvr>
  <p:transition spd="med">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277495" y="219710"/>
            <a:ext cx="11636375"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cs typeface="+mn-ea"/>
                <a:sym typeface="+mn-lt"/>
              </a:rPr>
              <a:t>文艺复兴的主要成就</a:t>
            </a:r>
            <a:endParaRPr lang="zh-CN" altLang="en-US">
              <a:cs typeface="+mn-ea"/>
              <a:sym typeface="+mn-lt"/>
            </a:endParaRPr>
          </a:p>
          <a:p>
            <a:pPr algn="ctr"/>
            <a:r>
              <a:rPr lang="zh-CN" altLang="en-US">
                <a:cs typeface="+mn-ea"/>
                <a:sym typeface="+mn-lt"/>
              </a:rPr>
              <a:t>文艺复兴的主要成就，一方面体现在对自然美的欣赏，另一方面体现在对人物面貌、性格、</a:t>
            </a:r>
            <a:endParaRPr lang="zh-CN" altLang="en-US">
              <a:cs typeface="+mn-ea"/>
              <a:sym typeface="+mn-lt"/>
            </a:endParaRPr>
          </a:p>
          <a:p>
            <a:pPr algn="ctr"/>
            <a:r>
              <a:rPr lang="zh-CN" altLang="en-US">
                <a:cs typeface="+mn-ea"/>
                <a:sym typeface="+mn-lt"/>
              </a:rPr>
              <a:t>思想、情感等全方位的细致刻画。艺术家通过对透视法、人体解剖学、明暗画法等的运用，表现</a:t>
            </a:r>
            <a:endParaRPr lang="zh-CN" altLang="en-US">
              <a:cs typeface="+mn-ea"/>
              <a:sym typeface="+mn-lt"/>
            </a:endParaRPr>
          </a:p>
          <a:p>
            <a:pPr algn="ctr"/>
            <a:r>
              <a:rPr lang="zh-CN" altLang="en-US">
                <a:cs typeface="+mn-ea"/>
                <a:sym typeface="+mn-lt"/>
              </a:rPr>
              <a:t>真实的自然景象和生动的人类情感。</a:t>
            </a:r>
            <a:endParaRPr lang="zh-CN" altLang="en-US">
              <a:cs typeface="+mn-ea"/>
              <a:sym typeface="+mn-lt"/>
            </a:endParaRPr>
          </a:p>
        </p:txBody>
      </p:sp>
      <p:sp>
        <p:nvSpPr>
          <p:cNvPr id="8" name="文本框 7"/>
          <p:cNvSpPr txBox="1"/>
          <p:nvPr>
            <p:custDataLst>
              <p:tags r:id="rId1"/>
            </p:custDataLst>
          </p:nvPr>
        </p:nvSpPr>
        <p:spPr>
          <a:xfrm>
            <a:off x="1068705" y="1722755"/>
            <a:ext cx="10622280" cy="429895"/>
          </a:xfrm>
          <a:prstGeom prst="rect">
            <a:avLst/>
          </a:prstGeom>
          <a:noFill/>
        </p:spPr>
        <p:txBody>
          <a:bodyPr wrap="square" rtlCol="0">
            <a:spAutoFit/>
          </a:bodyPr>
          <a:lstStyle/>
          <a:p>
            <a:r>
              <a:rPr lang="en-US" altLang="zh-CN" sz="2200" b="1" dirty="0">
                <a:latin typeface="仿宋" panose="02010609060101010101" charset="-122"/>
                <a:ea typeface="仿宋" panose="02010609060101010101" charset="-122"/>
                <a:cs typeface="仿宋" panose="02010609060101010101" charset="-122"/>
                <a:sym typeface="+mn-lt"/>
              </a:rPr>
              <a:t>   </a:t>
            </a:r>
            <a:endParaRPr lang="zh-CN" sz="2200" b="1" dirty="0">
              <a:solidFill>
                <a:srgbClr val="FF0000"/>
              </a:solidFill>
              <a:latin typeface="仿宋" panose="02010609060101010101" charset="-122"/>
              <a:ea typeface="仿宋" panose="02010609060101010101" charset="-122"/>
              <a:cs typeface="仿宋" panose="02010609060101010101" charset="-122"/>
              <a:sym typeface="+mn-lt"/>
            </a:endParaRPr>
          </a:p>
        </p:txBody>
      </p:sp>
      <p:sp>
        <p:nvSpPr>
          <p:cNvPr id="10" name="文本框 9"/>
          <p:cNvSpPr txBox="1"/>
          <p:nvPr/>
        </p:nvSpPr>
        <p:spPr>
          <a:xfrm>
            <a:off x="944245" y="654050"/>
            <a:ext cx="5090160" cy="492443"/>
          </a:xfrm>
          <a:prstGeom prst="rect">
            <a:avLst/>
          </a:prstGeom>
          <a:noFill/>
        </p:spPr>
        <p:txBody>
          <a:bodyPr wrap="square" rtlCol="0">
            <a:spAutoFit/>
          </a:bodyPr>
          <a:lstStyle/>
          <a:p>
            <a:r>
              <a:rPr lang="zh-CN" altLang="zh-CN" sz="2600" b="1" dirty="0" smtClean="0">
                <a:latin typeface="楷体" panose="02010609060101010101" charset="-122"/>
                <a:ea typeface="楷体" panose="02010609060101010101" charset="-122"/>
                <a:cs typeface="楷体" panose="02010609060101010101" charset="-122"/>
                <a:sym typeface="+mn-lt"/>
              </a:rPr>
              <a:t>一、</a:t>
            </a:r>
            <a:r>
              <a:rPr lang="zh-CN" altLang="en-US" sz="2600" b="1" dirty="0" smtClean="0">
                <a:latin typeface="楷体" panose="02010609060101010101" charset="-122"/>
                <a:ea typeface="楷体" panose="02010609060101010101" charset="-122"/>
                <a:cs typeface="楷体" panose="02010609060101010101" charset="-122"/>
                <a:sym typeface="+mn-lt"/>
              </a:rPr>
              <a:t>形式</a:t>
            </a:r>
            <a:endParaRPr lang="zh-CN" altLang="en-US" sz="2600" b="1" dirty="0">
              <a:latin typeface="楷体" panose="02010609060101010101" charset="-122"/>
              <a:ea typeface="楷体" panose="02010609060101010101" charset="-122"/>
              <a:cs typeface="楷体" panose="02010609060101010101" charset="-122"/>
              <a:sym typeface="+mn-lt"/>
            </a:endParaRPr>
          </a:p>
        </p:txBody>
      </p:sp>
      <p:sp>
        <p:nvSpPr>
          <p:cNvPr id="5" name="文本框 4"/>
          <p:cNvSpPr txBox="1"/>
          <p:nvPr/>
        </p:nvSpPr>
        <p:spPr>
          <a:xfrm>
            <a:off x="783771" y="1203504"/>
            <a:ext cx="3359021" cy="461665"/>
          </a:xfrm>
          <a:prstGeom prst="rect">
            <a:avLst/>
          </a:prstGeom>
          <a:noFill/>
        </p:spPr>
        <p:txBody>
          <a:bodyPr wrap="square" rtlCol="0">
            <a:spAutoFit/>
          </a:bodyPr>
          <a:lstStyle/>
          <a:p>
            <a:r>
              <a:rPr lang="zh-CN" altLang="en-US" sz="2400" dirty="0" smtClean="0">
                <a:latin typeface="楷体" panose="02010609060101010101" charset="-122"/>
                <a:ea typeface="楷体" panose="02010609060101010101" charset="-122"/>
              </a:rPr>
              <a:t>（二）色彩元素</a:t>
            </a:r>
            <a:endParaRPr lang="zh-CN" altLang="en-US" sz="2400" dirty="0">
              <a:latin typeface="楷体" panose="02010609060101010101" charset="-122"/>
              <a:ea typeface="楷体" panose="02010609060101010101" charset="-122"/>
            </a:endParaRP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2475" y="1286510"/>
            <a:ext cx="5572760" cy="4586605"/>
          </a:xfrm>
          <a:prstGeom prst="rect">
            <a:avLst/>
          </a:prstGeom>
        </p:spPr>
      </p:pic>
      <p:sp>
        <p:nvSpPr>
          <p:cNvPr id="9" name="文本框 8"/>
          <p:cNvSpPr txBox="1"/>
          <p:nvPr/>
        </p:nvSpPr>
        <p:spPr>
          <a:xfrm>
            <a:off x="1005482" y="1803149"/>
            <a:ext cx="1909823" cy="461665"/>
          </a:xfrm>
          <a:prstGeom prst="rect">
            <a:avLst/>
          </a:prstGeom>
          <a:noFill/>
        </p:spPr>
        <p:txBody>
          <a:bodyPr wrap="square" rtlCol="0">
            <a:spAutoFit/>
          </a:bodyPr>
          <a:lstStyle/>
          <a:p>
            <a:r>
              <a:rPr lang="zh-CN" altLang="en-US" sz="2400" dirty="0" smtClean="0">
                <a:latin typeface="楷体" panose="02010609060101010101" charset="-122"/>
                <a:ea typeface="楷体" panose="02010609060101010101" charset="-122"/>
              </a:rPr>
              <a:t>赏 名作</a:t>
            </a:r>
            <a:endParaRPr lang="zh-CN" altLang="en-US" sz="2400" dirty="0">
              <a:latin typeface="楷体" panose="02010609060101010101" charset="-122"/>
              <a:ea typeface="楷体" panose="02010609060101010101" charset="-122"/>
            </a:endParaRPr>
          </a:p>
        </p:txBody>
      </p:sp>
      <p:sp>
        <p:nvSpPr>
          <p:cNvPr id="11" name="文本框 10"/>
          <p:cNvSpPr txBox="1"/>
          <p:nvPr/>
        </p:nvSpPr>
        <p:spPr>
          <a:xfrm>
            <a:off x="2235477" y="1803591"/>
            <a:ext cx="3877985" cy="1630045"/>
          </a:xfrm>
          <a:prstGeom prst="rect">
            <a:avLst/>
          </a:prstGeom>
        </p:spPr>
        <p:txBody>
          <a:bodyPr wrap="square">
            <a:spAutoFit/>
          </a:bodyPr>
          <a:lstStyle>
            <a:defPPr>
              <a:defRPr lang="zh-CN"/>
            </a:defPPr>
            <a:lvl1pPr>
              <a:lnSpc>
                <a:spcPct val="150000"/>
              </a:lnSpc>
              <a:defRPr>
                <a:latin typeface="楷体" panose="02010609060101010101" charset="-122"/>
                <a:ea typeface="楷体" panose="02010609060101010101" charset="-122"/>
              </a:defRPr>
            </a:lvl1pPr>
          </a:lstStyle>
          <a:p>
            <a:pPr indent="0" fontAlgn="auto">
              <a:lnSpc>
                <a:spcPts val="2400"/>
              </a:lnSpc>
            </a:pPr>
            <a:r>
              <a:rPr lang="zh-CN" altLang="en-US" sz="1600" dirty="0"/>
              <a:t>名称：静物</a:t>
            </a:r>
            <a:endParaRPr lang="zh-CN" altLang="en-US" sz="1600" dirty="0"/>
          </a:p>
          <a:p>
            <a:pPr indent="0" fontAlgn="auto">
              <a:lnSpc>
                <a:spcPts val="2400"/>
              </a:lnSpc>
            </a:pPr>
            <a:r>
              <a:rPr lang="zh-CN" altLang="en-US" sz="1600" dirty="0"/>
              <a:t>作者：莫兰迪［意大利］</a:t>
            </a:r>
            <a:endParaRPr lang="zh-CN" altLang="en-US" sz="1600" dirty="0"/>
          </a:p>
          <a:p>
            <a:pPr indent="0" fontAlgn="auto">
              <a:lnSpc>
                <a:spcPts val="2400"/>
              </a:lnSpc>
            </a:pPr>
            <a:r>
              <a:rPr lang="zh-CN" altLang="en-US" sz="1600" dirty="0"/>
              <a:t>年代：</a:t>
            </a:r>
            <a:r>
              <a:rPr lang="en-US" altLang="zh-CN" sz="1600" dirty="0"/>
              <a:t>1949</a:t>
            </a:r>
            <a:r>
              <a:rPr lang="zh-CN" altLang="en-US" sz="1600" dirty="0"/>
              <a:t>年</a:t>
            </a:r>
            <a:endParaRPr lang="zh-CN" altLang="en-US" sz="1600" dirty="0"/>
          </a:p>
          <a:p>
            <a:pPr indent="0" fontAlgn="auto">
              <a:lnSpc>
                <a:spcPts val="2400"/>
              </a:lnSpc>
            </a:pPr>
            <a:r>
              <a:rPr lang="zh-CN" altLang="en-US" sz="1600" dirty="0"/>
              <a:t>类别：布面油画</a:t>
            </a:r>
            <a:endParaRPr lang="zh-CN" altLang="en-US" sz="1600" dirty="0"/>
          </a:p>
          <a:p>
            <a:pPr indent="0" fontAlgn="auto">
              <a:lnSpc>
                <a:spcPts val="2400"/>
              </a:lnSpc>
            </a:pPr>
            <a:r>
              <a:rPr lang="zh-CN" altLang="en-US" sz="1600" dirty="0"/>
              <a:t>现藏位置：美国纽约现代艺术博物馆</a:t>
            </a:r>
            <a:endParaRPr lang="zh-CN" altLang="en-US" sz="1600" dirty="0"/>
          </a:p>
        </p:txBody>
      </p:sp>
      <p:sp>
        <p:nvSpPr>
          <p:cNvPr id="13" name="文本框 12"/>
          <p:cNvSpPr txBox="1"/>
          <p:nvPr/>
        </p:nvSpPr>
        <p:spPr>
          <a:xfrm>
            <a:off x="2915285" y="3934460"/>
            <a:ext cx="2719070" cy="2245360"/>
          </a:xfrm>
          <a:prstGeom prst="rect">
            <a:avLst/>
          </a:prstGeom>
          <a:noFill/>
        </p:spPr>
        <p:txBody>
          <a:bodyPr wrap="square" rtlCol="0">
            <a:spAutoFit/>
          </a:bodyPr>
          <a:lstStyle>
            <a:defPPr>
              <a:defRPr lang="zh-CN"/>
            </a:defPPr>
            <a:lvl1pPr>
              <a:lnSpc>
                <a:spcPct val="150000"/>
              </a:lnSpc>
              <a:defRPr sz="1600">
                <a:latin typeface="仿宋" panose="02010609060101010101" charset="-122"/>
                <a:ea typeface="仿宋" panose="02010609060101010101" charset="-122"/>
              </a:defRPr>
            </a:lvl1pPr>
          </a:lstStyle>
          <a:p>
            <a:pPr indent="0" fontAlgn="auto">
              <a:lnSpc>
                <a:spcPts val="2400"/>
              </a:lnSpc>
            </a:pPr>
            <a:r>
              <a:rPr lang="en-US" altLang="zh-CN" dirty="0">
                <a:latin typeface="楷体" panose="02010609060101010101" charset="-122"/>
                <a:ea typeface="楷体" panose="02010609060101010101" charset="-122"/>
              </a:rPr>
              <a:t>  </a:t>
            </a:r>
            <a:r>
              <a:rPr lang="zh-CN" altLang="en-US" dirty="0">
                <a:latin typeface="楷体" panose="02010609060101010101" charset="-122"/>
                <a:ea typeface="楷体" panose="02010609060101010101" charset="-122"/>
              </a:rPr>
              <a:t>画中大面积的黄色与灰色纯度都很低，中部的砖红色瓶子与右侧的橙色纸盒在整体的灰色调中显得纯度稍高，成为视觉的重点。整个场景的色彩平淡适中，达成了精致的平衡。</a:t>
            </a:r>
            <a:endParaRPr lang="zh-CN" altLang="en-US" dirty="0">
              <a:latin typeface="楷体" panose="02010609060101010101" charset="-122"/>
              <a:ea typeface="楷体" panose="02010609060101010101" charset="-122"/>
            </a:endParaRPr>
          </a:p>
        </p:txBody>
      </p:sp>
      <p:sp>
        <p:nvSpPr>
          <p:cNvPr id="14" name="文本框 13"/>
          <p:cNvSpPr txBox="1"/>
          <p:nvPr/>
        </p:nvSpPr>
        <p:spPr>
          <a:xfrm>
            <a:off x="1069340" y="3934460"/>
            <a:ext cx="2133600" cy="460375"/>
          </a:xfrm>
          <a:prstGeom prst="rect">
            <a:avLst/>
          </a:prstGeom>
          <a:noFill/>
        </p:spPr>
        <p:txBody>
          <a:bodyPr wrap="square" rtlCol="0">
            <a:spAutoFit/>
          </a:bodyPr>
          <a:lstStyle/>
          <a:p>
            <a:r>
              <a:rPr lang="zh-CN" altLang="en-US" sz="2400" dirty="0" smtClean="0">
                <a:latin typeface="楷体" panose="02010609060101010101" charset="-122"/>
                <a:ea typeface="楷体" panose="02010609060101010101" charset="-122"/>
              </a:rPr>
              <a:t>评 色彩元素</a:t>
            </a:r>
            <a:endParaRPr lang="zh-CN" altLang="en-US" sz="2400" dirty="0">
              <a:latin typeface="楷体" panose="02010609060101010101" charset="-122"/>
              <a:ea typeface="楷体" panose="02010609060101010101" charset="-122"/>
            </a:endParaRPr>
          </a:p>
        </p:txBody>
      </p:sp>
    </p:spTree>
  </p:cSld>
  <p:clrMapOvr>
    <a:masterClrMapping/>
  </p:clrMapOvr>
  <p:transition spd="med">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277495" y="219710"/>
            <a:ext cx="11636375"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cs typeface="+mn-ea"/>
                <a:sym typeface="+mn-lt"/>
              </a:rPr>
              <a:t>文艺复兴的主要成就</a:t>
            </a:r>
            <a:endParaRPr lang="zh-CN" altLang="en-US">
              <a:cs typeface="+mn-ea"/>
              <a:sym typeface="+mn-lt"/>
            </a:endParaRPr>
          </a:p>
          <a:p>
            <a:pPr algn="ctr"/>
            <a:r>
              <a:rPr lang="zh-CN" altLang="en-US">
                <a:cs typeface="+mn-ea"/>
                <a:sym typeface="+mn-lt"/>
              </a:rPr>
              <a:t>文艺复兴的主要成就，一方面体现在对自然美的欣赏，另一方面体现在对人物面貌、性格、</a:t>
            </a:r>
            <a:endParaRPr lang="zh-CN" altLang="en-US">
              <a:cs typeface="+mn-ea"/>
              <a:sym typeface="+mn-lt"/>
            </a:endParaRPr>
          </a:p>
          <a:p>
            <a:pPr algn="ctr"/>
            <a:r>
              <a:rPr lang="zh-CN" altLang="en-US">
                <a:cs typeface="+mn-ea"/>
                <a:sym typeface="+mn-lt"/>
              </a:rPr>
              <a:t>思想、情感等全方位的细致刻画。艺术家通过对透视法、人体解剖学、明暗画法等的运用，表现</a:t>
            </a:r>
            <a:endParaRPr lang="zh-CN" altLang="en-US">
              <a:cs typeface="+mn-ea"/>
              <a:sym typeface="+mn-lt"/>
            </a:endParaRPr>
          </a:p>
          <a:p>
            <a:pPr algn="ctr"/>
            <a:r>
              <a:rPr lang="zh-CN" altLang="en-US">
                <a:cs typeface="+mn-ea"/>
                <a:sym typeface="+mn-lt"/>
              </a:rPr>
              <a:t>真实的自然景象和生动的人类情感。</a:t>
            </a:r>
            <a:endParaRPr lang="zh-CN" altLang="en-US">
              <a:cs typeface="+mn-ea"/>
              <a:sym typeface="+mn-lt"/>
            </a:endParaRPr>
          </a:p>
        </p:txBody>
      </p:sp>
      <p:sp>
        <p:nvSpPr>
          <p:cNvPr id="8" name="文本框 7"/>
          <p:cNvSpPr txBox="1"/>
          <p:nvPr>
            <p:custDataLst>
              <p:tags r:id="rId1"/>
            </p:custDataLst>
          </p:nvPr>
        </p:nvSpPr>
        <p:spPr>
          <a:xfrm>
            <a:off x="1068705" y="1722755"/>
            <a:ext cx="10622280" cy="429895"/>
          </a:xfrm>
          <a:prstGeom prst="rect">
            <a:avLst/>
          </a:prstGeom>
          <a:noFill/>
        </p:spPr>
        <p:txBody>
          <a:bodyPr wrap="square" rtlCol="0">
            <a:spAutoFit/>
          </a:bodyPr>
          <a:lstStyle/>
          <a:p>
            <a:r>
              <a:rPr lang="en-US" altLang="zh-CN" sz="2200" b="1" dirty="0">
                <a:latin typeface="仿宋" panose="02010609060101010101" charset="-122"/>
                <a:ea typeface="仿宋" panose="02010609060101010101" charset="-122"/>
                <a:cs typeface="仿宋" panose="02010609060101010101" charset="-122"/>
                <a:sym typeface="+mn-lt"/>
              </a:rPr>
              <a:t>   </a:t>
            </a:r>
            <a:endParaRPr lang="zh-CN" sz="2200" b="1" dirty="0">
              <a:solidFill>
                <a:srgbClr val="FF0000"/>
              </a:solidFill>
              <a:latin typeface="仿宋" panose="02010609060101010101" charset="-122"/>
              <a:ea typeface="仿宋" panose="02010609060101010101" charset="-122"/>
              <a:cs typeface="仿宋" panose="02010609060101010101" charset="-122"/>
              <a:sym typeface="+mn-lt"/>
            </a:endParaRPr>
          </a:p>
        </p:txBody>
      </p:sp>
      <p:sp>
        <p:nvSpPr>
          <p:cNvPr id="10" name="文本框 9"/>
          <p:cNvSpPr txBox="1"/>
          <p:nvPr/>
        </p:nvSpPr>
        <p:spPr>
          <a:xfrm>
            <a:off x="944245" y="654050"/>
            <a:ext cx="5090160" cy="492443"/>
          </a:xfrm>
          <a:prstGeom prst="rect">
            <a:avLst/>
          </a:prstGeom>
          <a:noFill/>
        </p:spPr>
        <p:txBody>
          <a:bodyPr wrap="square" rtlCol="0">
            <a:spAutoFit/>
          </a:bodyPr>
          <a:lstStyle/>
          <a:p>
            <a:r>
              <a:rPr lang="zh-CN" altLang="zh-CN" sz="2600" b="1" dirty="0" smtClean="0">
                <a:latin typeface="楷体" panose="02010609060101010101" charset="-122"/>
                <a:ea typeface="楷体" panose="02010609060101010101" charset="-122"/>
                <a:cs typeface="楷体" panose="02010609060101010101" charset="-122"/>
                <a:sym typeface="+mn-lt"/>
              </a:rPr>
              <a:t>一、</a:t>
            </a:r>
            <a:r>
              <a:rPr lang="zh-CN" altLang="en-US" sz="2600" b="1" dirty="0" smtClean="0">
                <a:latin typeface="楷体" panose="02010609060101010101" charset="-122"/>
                <a:ea typeface="楷体" panose="02010609060101010101" charset="-122"/>
                <a:cs typeface="楷体" panose="02010609060101010101" charset="-122"/>
                <a:sym typeface="+mn-lt"/>
              </a:rPr>
              <a:t>形式</a:t>
            </a:r>
            <a:endParaRPr lang="zh-CN" altLang="en-US" sz="2600" b="1" dirty="0">
              <a:latin typeface="楷体" panose="02010609060101010101" charset="-122"/>
              <a:ea typeface="楷体" panose="02010609060101010101" charset="-122"/>
              <a:cs typeface="楷体" panose="02010609060101010101" charset="-122"/>
              <a:sym typeface="+mn-lt"/>
            </a:endParaRPr>
          </a:p>
        </p:txBody>
      </p:sp>
      <p:sp>
        <p:nvSpPr>
          <p:cNvPr id="5" name="文本框 4"/>
          <p:cNvSpPr txBox="1"/>
          <p:nvPr/>
        </p:nvSpPr>
        <p:spPr>
          <a:xfrm>
            <a:off x="783771" y="1203504"/>
            <a:ext cx="3359021" cy="461665"/>
          </a:xfrm>
          <a:prstGeom prst="rect">
            <a:avLst/>
          </a:prstGeom>
          <a:noFill/>
        </p:spPr>
        <p:txBody>
          <a:bodyPr wrap="square" rtlCol="0">
            <a:spAutoFit/>
          </a:bodyPr>
          <a:lstStyle/>
          <a:p>
            <a:r>
              <a:rPr lang="zh-CN" altLang="en-US" sz="2400" dirty="0" smtClean="0">
                <a:latin typeface="楷体" panose="02010609060101010101" charset="-122"/>
                <a:ea typeface="楷体" panose="02010609060101010101" charset="-122"/>
              </a:rPr>
              <a:t>（二）色彩元素</a:t>
            </a:r>
            <a:endParaRPr lang="zh-CN" altLang="en-US" sz="2400" dirty="0">
              <a:latin typeface="楷体" panose="02010609060101010101" charset="-122"/>
              <a:ea typeface="楷体" panose="02010609060101010101" charset="-122"/>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6045" y="1804670"/>
            <a:ext cx="4121150" cy="4104005"/>
          </a:xfrm>
          <a:prstGeom prst="rect">
            <a:avLst/>
          </a:prstGeom>
        </p:spPr>
      </p:pic>
      <p:sp>
        <p:nvSpPr>
          <p:cNvPr id="7" name="文本框 6"/>
          <p:cNvSpPr txBox="1"/>
          <p:nvPr/>
        </p:nvSpPr>
        <p:spPr>
          <a:xfrm>
            <a:off x="5658693" y="3985270"/>
            <a:ext cx="3203128" cy="461665"/>
          </a:xfrm>
          <a:prstGeom prst="rect">
            <a:avLst/>
          </a:prstGeom>
          <a:noFill/>
        </p:spPr>
        <p:txBody>
          <a:bodyPr wrap="square" rtlCol="0">
            <a:spAutoFit/>
          </a:bodyPr>
          <a:lstStyle/>
          <a:p>
            <a:r>
              <a:rPr lang="zh-CN" altLang="en-US" sz="2400" dirty="0" smtClean="0">
                <a:latin typeface="楷体" panose="02010609060101010101" charset="-122"/>
                <a:ea typeface="楷体" panose="02010609060101010101" charset="-122"/>
              </a:rPr>
              <a:t>评 色彩元素</a:t>
            </a:r>
            <a:endParaRPr lang="zh-CN" altLang="en-US" sz="2400" dirty="0">
              <a:latin typeface="楷体" panose="02010609060101010101" charset="-122"/>
              <a:ea typeface="楷体" panose="02010609060101010101" charset="-122"/>
            </a:endParaRPr>
          </a:p>
        </p:txBody>
      </p:sp>
      <p:sp>
        <p:nvSpPr>
          <p:cNvPr id="9" name="文本框 8"/>
          <p:cNvSpPr txBox="1"/>
          <p:nvPr/>
        </p:nvSpPr>
        <p:spPr>
          <a:xfrm>
            <a:off x="7414895" y="3985260"/>
            <a:ext cx="4131310" cy="1795780"/>
          </a:xfrm>
          <a:prstGeom prst="rect">
            <a:avLst/>
          </a:prstGeom>
          <a:noFill/>
        </p:spPr>
        <p:txBody>
          <a:bodyPr wrap="square" rtlCol="0">
            <a:noAutofit/>
          </a:bodyPr>
          <a:lstStyle>
            <a:defPPr>
              <a:defRPr lang="zh-CN"/>
            </a:defPPr>
            <a:lvl1pPr>
              <a:lnSpc>
                <a:spcPct val="150000"/>
              </a:lnSpc>
              <a:defRPr sz="1600">
                <a:latin typeface="仿宋" panose="02010609060101010101" charset="-122"/>
                <a:ea typeface="仿宋" panose="02010609060101010101" charset="-122"/>
              </a:defRPr>
            </a:lvl1pPr>
          </a:lstStyle>
          <a:p>
            <a:pPr indent="0" fontAlgn="auto">
              <a:lnSpc>
                <a:spcPts val="2400"/>
              </a:lnSpc>
            </a:pPr>
            <a:r>
              <a:rPr lang="en-US" altLang="zh-CN" dirty="0">
                <a:latin typeface="楷体" panose="02010609060101010101" charset="-122"/>
                <a:ea typeface="楷体" panose="02010609060101010101" charset="-122"/>
              </a:rPr>
              <a:t>   《</a:t>
            </a:r>
            <a:r>
              <a:rPr lang="zh-CN" altLang="en-US" dirty="0">
                <a:latin typeface="楷体" panose="02010609060101010101" charset="-122"/>
                <a:ea typeface="楷体" panose="02010609060101010101" charset="-122"/>
              </a:rPr>
              <a:t>枇杷山鸟图</a:t>
            </a:r>
            <a:r>
              <a:rPr lang="en-US" altLang="zh-CN" dirty="0">
                <a:latin typeface="楷体" panose="02010609060101010101" charset="-122"/>
                <a:ea typeface="楷体" panose="02010609060101010101" charset="-122"/>
              </a:rPr>
              <a:t>》</a:t>
            </a:r>
            <a:r>
              <a:rPr lang="zh-CN" altLang="en-US" dirty="0">
                <a:latin typeface="楷体" panose="02010609060101010101" charset="-122"/>
                <a:ea typeface="楷体" panose="02010609060101010101" charset="-122"/>
              </a:rPr>
              <a:t>以黄色、绿色为主色，看起来舒缓、和谐。画家运用工笔分染法，使枇杷轮廓和脐处深黄，果实浅黄，枇杷叶脉处深绿，叶边缘浅绿，经反复晕染，果实匀称饱满，叶片生动自然，画面清幽而不寡淡。</a:t>
            </a:r>
            <a:endParaRPr lang="zh-CN" altLang="en-US" dirty="0">
              <a:latin typeface="楷体" panose="02010609060101010101" charset="-122"/>
              <a:ea typeface="楷体" panose="02010609060101010101" charset="-122"/>
            </a:endParaRPr>
          </a:p>
        </p:txBody>
      </p:sp>
      <p:sp>
        <p:nvSpPr>
          <p:cNvPr id="11" name="文本框 10"/>
          <p:cNvSpPr txBox="1"/>
          <p:nvPr/>
        </p:nvSpPr>
        <p:spPr>
          <a:xfrm>
            <a:off x="5597733" y="1804788"/>
            <a:ext cx="1909823" cy="461665"/>
          </a:xfrm>
          <a:prstGeom prst="rect">
            <a:avLst/>
          </a:prstGeom>
          <a:noFill/>
        </p:spPr>
        <p:txBody>
          <a:bodyPr wrap="square" rtlCol="0">
            <a:spAutoFit/>
          </a:bodyPr>
          <a:lstStyle/>
          <a:p>
            <a:r>
              <a:rPr lang="zh-CN" altLang="en-US" sz="2400" dirty="0" smtClean="0">
                <a:latin typeface="楷体" panose="02010609060101010101" charset="-122"/>
                <a:ea typeface="楷体" panose="02010609060101010101" charset="-122"/>
              </a:rPr>
              <a:t>赏 名作</a:t>
            </a:r>
            <a:endParaRPr lang="zh-CN" altLang="en-US" sz="2400" dirty="0">
              <a:latin typeface="楷体" panose="02010609060101010101" charset="-122"/>
              <a:ea typeface="楷体" panose="02010609060101010101" charset="-122"/>
            </a:endParaRPr>
          </a:p>
        </p:txBody>
      </p:sp>
      <p:sp>
        <p:nvSpPr>
          <p:cNvPr id="12" name="文本框 11"/>
          <p:cNvSpPr txBox="1"/>
          <p:nvPr/>
        </p:nvSpPr>
        <p:spPr>
          <a:xfrm>
            <a:off x="6968698" y="1804477"/>
            <a:ext cx="2954655" cy="1630045"/>
          </a:xfrm>
          <a:prstGeom prst="rect">
            <a:avLst/>
          </a:prstGeom>
        </p:spPr>
        <p:txBody>
          <a:bodyPr wrap="square">
            <a:spAutoFit/>
          </a:bodyPr>
          <a:lstStyle>
            <a:defPPr>
              <a:defRPr lang="zh-CN"/>
            </a:defPPr>
            <a:lvl1pPr>
              <a:lnSpc>
                <a:spcPct val="150000"/>
              </a:lnSpc>
              <a:defRPr>
                <a:latin typeface="楷体" panose="02010609060101010101" charset="-122"/>
                <a:ea typeface="楷体" panose="02010609060101010101" charset="-122"/>
              </a:defRPr>
            </a:lvl1pPr>
          </a:lstStyle>
          <a:p>
            <a:pPr indent="0" fontAlgn="auto">
              <a:lnSpc>
                <a:spcPts val="2400"/>
              </a:lnSpc>
            </a:pPr>
            <a:r>
              <a:rPr lang="zh-CN" altLang="en-US" sz="1600" dirty="0"/>
              <a:t>名称：枇杷山鸟图</a:t>
            </a:r>
            <a:endParaRPr lang="zh-CN" altLang="en-US" sz="1600" dirty="0"/>
          </a:p>
          <a:p>
            <a:pPr indent="0" fontAlgn="auto">
              <a:lnSpc>
                <a:spcPts val="2400"/>
              </a:lnSpc>
            </a:pPr>
            <a:r>
              <a:rPr lang="zh-CN" altLang="en-US" sz="1600" dirty="0"/>
              <a:t>作者：林椿</a:t>
            </a:r>
            <a:endParaRPr lang="zh-CN" altLang="en-US" sz="1600" dirty="0"/>
          </a:p>
          <a:p>
            <a:pPr indent="0" fontAlgn="auto">
              <a:lnSpc>
                <a:spcPts val="2400"/>
              </a:lnSpc>
            </a:pPr>
            <a:r>
              <a:rPr lang="zh-CN" altLang="en-US" sz="1600" dirty="0"/>
              <a:t>年代：南宋</a:t>
            </a:r>
            <a:endParaRPr lang="zh-CN" altLang="en-US" sz="1600" dirty="0"/>
          </a:p>
          <a:p>
            <a:pPr indent="0" fontAlgn="auto">
              <a:lnSpc>
                <a:spcPts val="2400"/>
              </a:lnSpc>
            </a:pPr>
            <a:r>
              <a:rPr lang="zh-CN" altLang="en-US" sz="1600" dirty="0"/>
              <a:t>类别：绢本设色</a:t>
            </a:r>
            <a:endParaRPr lang="zh-CN" altLang="en-US" sz="1600" dirty="0"/>
          </a:p>
          <a:p>
            <a:pPr indent="0" fontAlgn="auto">
              <a:lnSpc>
                <a:spcPts val="2400"/>
              </a:lnSpc>
            </a:pPr>
            <a:r>
              <a:rPr lang="zh-CN" altLang="en-US" sz="1600" dirty="0"/>
              <a:t>现藏位置：北京故宫博物院</a:t>
            </a:r>
            <a:endParaRPr lang="zh-CN" altLang="en-US" sz="1600" dirty="0"/>
          </a:p>
        </p:txBody>
      </p:sp>
    </p:spTree>
  </p:cSld>
  <p:clrMapOvr>
    <a:masterClrMapping/>
  </p:clrMapOvr>
  <p:transition spd="med">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277495" y="219710"/>
            <a:ext cx="11636375"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cs typeface="+mn-ea"/>
                <a:sym typeface="+mn-lt"/>
              </a:rPr>
              <a:t>文艺复兴的主要成就</a:t>
            </a:r>
            <a:endParaRPr lang="zh-CN" altLang="en-US">
              <a:cs typeface="+mn-ea"/>
              <a:sym typeface="+mn-lt"/>
            </a:endParaRPr>
          </a:p>
          <a:p>
            <a:pPr algn="ctr"/>
            <a:r>
              <a:rPr lang="zh-CN" altLang="en-US">
                <a:cs typeface="+mn-ea"/>
                <a:sym typeface="+mn-lt"/>
              </a:rPr>
              <a:t>文艺复兴的主要成就，一方面体现在对自然美的欣赏，另一方面体现在对人物面貌、性格、</a:t>
            </a:r>
            <a:endParaRPr lang="zh-CN" altLang="en-US">
              <a:cs typeface="+mn-ea"/>
              <a:sym typeface="+mn-lt"/>
            </a:endParaRPr>
          </a:p>
          <a:p>
            <a:pPr algn="ctr"/>
            <a:r>
              <a:rPr lang="zh-CN" altLang="en-US">
                <a:cs typeface="+mn-ea"/>
                <a:sym typeface="+mn-lt"/>
              </a:rPr>
              <a:t>思想、情感等全方位的细致刻画。艺术家通过对透视法、人体解剖学、明暗画法等的运用，表现</a:t>
            </a:r>
            <a:endParaRPr lang="zh-CN" altLang="en-US">
              <a:cs typeface="+mn-ea"/>
              <a:sym typeface="+mn-lt"/>
            </a:endParaRPr>
          </a:p>
          <a:p>
            <a:pPr algn="ctr"/>
            <a:r>
              <a:rPr lang="zh-CN" altLang="en-US">
                <a:cs typeface="+mn-ea"/>
                <a:sym typeface="+mn-lt"/>
              </a:rPr>
              <a:t>真实的自然景象和生动的人类情感。</a:t>
            </a:r>
            <a:endParaRPr lang="zh-CN" altLang="en-US">
              <a:cs typeface="+mn-ea"/>
              <a:sym typeface="+mn-lt"/>
            </a:endParaRPr>
          </a:p>
        </p:txBody>
      </p:sp>
      <p:sp>
        <p:nvSpPr>
          <p:cNvPr id="8" name="文本框 7"/>
          <p:cNvSpPr txBox="1"/>
          <p:nvPr>
            <p:custDataLst>
              <p:tags r:id="rId1"/>
            </p:custDataLst>
          </p:nvPr>
        </p:nvSpPr>
        <p:spPr>
          <a:xfrm>
            <a:off x="1068705" y="1722755"/>
            <a:ext cx="10622280" cy="429895"/>
          </a:xfrm>
          <a:prstGeom prst="rect">
            <a:avLst/>
          </a:prstGeom>
          <a:noFill/>
        </p:spPr>
        <p:txBody>
          <a:bodyPr wrap="square" rtlCol="0">
            <a:spAutoFit/>
          </a:bodyPr>
          <a:lstStyle/>
          <a:p>
            <a:r>
              <a:rPr lang="en-US" altLang="zh-CN" sz="2200" b="1" dirty="0">
                <a:latin typeface="仿宋" panose="02010609060101010101" charset="-122"/>
                <a:ea typeface="仿宋" panose="02010609060101010101" charset="-122"/>
                <a:cs typeface="仿宋" panose="02010609060101010101" charset="-122"/>
                <a:sym typeface="+mn-lt"/>
              </a:rPr>
              <a:t>   </a:t>
            </a:r>
            <a:endParaRPr lang="zh-CN" sz="2200" b="1" dirty="0">
              <a:solidFill>
                <a:srgbClr val="FF0000"/>
              </a:solidFill>
              <a:latin typeface="仿宋" panose="02010609060101010101" charset="-122"/>
              <a:ea typeface="仿宋" panose="02010609060101010101" charset="-122"/>
              <a:cs typeface="仿宋" panose="02010609060101010101" charset="-122"/>
              <a:sym typeface="+mn-lt"/>
            </a:endParaRPr>
          </a:p>
        </p:txBody>
      </p:sp>
      <p:sp>
        <p:nvSpPr>
          <p:cNvPr id="10" name="文本框 9"/>
          <p:cNvSpPr txBox="1"/>
          <p:nvPr/>
        </p:nvSpPr>
        <p:spPr>
          <a:xfrm>
            <a:off x="585470" y="356235"/>
            <a:ext cx="5090160" cy="492443"/>
          </a:xfrm>
          <a:prstGeom prst="rect">
            <a:avLst/>
          </a:prstGeom>
          <a:noFill/>
        </p:spPr>
        <p:txBody>
          <a:bodyPr wrap="square" rtlCol="0">
            <a:spAutoFit/>
          </a:bodyPr>
          <a:lstStyle/>
          <a:p>
            <a:r>
              <a:rPr lang="zh-CN" altLang="zh-CN" sz="2600" b="1" dirty="0" smtClean="0">
                <a:latin typeface="楷体" panose="02010609060101010101" charset="-122"/>
                <a:ea typeface="楷体" panose="02010609060101010101" charset="-122"/>
                <a:cs typeface="楷体" panose="02010609060101010101" charset="-122"/>
                <a:sym typeface="+mn-lt"/>
              </a:rPr>
              <a:t>一、</a:t>
            </a:r>
            <a:r>
              <a:rPr lang="zh-CN" altLang="en-US" sz="2600" b="1" dirty="0" smtClean="0">
                <a:latin typeface="楷体" panose="02010609060101010101" charset="-122"/>
                <a:ea typeface="楷体" panose="02010609060101010101" charset="-122"/>
                <a:cs typeface="楷体" panose="02010609060101010101" charset="-122"/>
                <a:sym typeface="+mn-lt"/>
              </a:rPr>
              <a:t>形式</a:t>
            </a:r>
            <a:endParaRPr lang="zh-CN" altLang="en-US" sz="2600" b="1" dirty="0">
              <a:latin typeface="楷体" panose="02010609060101010101" charset="-122"/>
              <a:ea typeface="楷体" panose="02010609060101010101" charset="-122"/>
              <a:cs typeface="楷体" panose="02010609060101010101" charset="-122"/>
              <a:sym typeface="+mn-lt"/>
            </a:endParaRPr>
          </a:p>
        </p:txBody>
      </p:sp>
      <p:sp>
        <p:nvSpPr>
          <p:cNvPr id="5" name="文本框 4"/>
          <p:cNvSpPr txBox="1"/>
          <p:nvPr/>
        </p:nvSpPr>
        <p:spPr>
          <a:xfrm>
            <a:off x="783771" y="849174"/>
            <a:ext cx="3359021" cy="461665"/>
          </a:xfrm>
          <a:prstGeom prst="rect">
            <a:avLst/>
          </a:prstGeom>
          <a:noFill/>
        </p:spPr>
        <p:txBody>
          <a:bodyPr wrap="square" rtlCol="0">
            <a:spAutoFit/>
          </a:bodyPr>
          <a:lstStyle/>
          <a:p>
            <a:r>
              <a:rPr lang="zh-CN" altLang="en-US" sz="2400" dirty="0" smtClean="0">
                <a:latin typeface="楷体" panose="02010609060101010101" charset="-122"/>
                <a:ea typeface="楷体" panose="02010609060101010101" charset="-122"/>
              </a:rPr>
              <a:t>（三）</a:t>
            </a:r>
            <a:r>
              <a:rPr lang="zh-CN" altLang="en-US" sz="2400" dirty="0">
                <a:latin typeface="楷体" panose="02010609060101010101" charset="-122"/>
                <a:ea typeface="楷体" panose="02010609060101010101" charset="-122"/>
              </a:rPr>
              <a:t>质地</a:t>
            </a:r>
            <a:r>
              <a:rPr lang="zh-CN" altLang="en-US" sz="2400" dirty="0" smtClean="0">
                <a:latin typeface="楷体" panose="02010609060101010101" charset="-122"/>
                <a:ea typeface="楷体" panose="02010609060101010101" charset="-122"/>
              </a:rPr>
              <a:t>元素</a:t>
            </a:r>
            <a:endParaRPr lang="zh-CN" altLang="en-US" sz="2400" dirty="0">
              <a:latin typeface="楷体" panose="02010609060101010101" charset="-122"/>
              <a:ea typeface="楷体" panose="02010609060101010101" charset="-122"/>
            </a:endParaRPr>
          </a:p>
        </p:txBody>
      </p:sp>
      <p:sp>
        <p:nvSpPr>
          <p:cNvPr id="2" name="文本框 1"/>
          <p:cNvSpPr txBox="1"/>
          <p:nvPr/>
        </p:nvSpPr>
        <p:spPr>
          <a:xfrm>
            <a:off x="944245" y="1311275"/>
            <a:ext cx="10056495" cy="368300"/>
          </a:xfrm>
          <a:prstGeom prst="rect">
            <a:avLst/>
          </a:prstGeom>
          <a:noFill/>
        </p:spPr>
        <p:txBody>
          <a:bodyPr wrap="square" rtlCol="0">
            <a:spAutoFit/>
          </a:bodyPr>
          <a:lstStyle/>
          <a:p>
            <a:pPr indent="457200"/>
            <a:r>
              <a:rPr lang="zh-CN" altLang="en-US" dirty="0">
                <a:latin typeface="仿宋" panose="02010609060101010101" charset="-122"/>
                <a:ea typeface="仿宋" panose="02010609060101010101" charset="-122"/>
              </a:rPr>
              <a:t>美术是基于材料的创造。而材料具有不同的质地，金属坚硬而有光泽，棉布柔软而轻薄</a:t>
            </a:r>
            <a:r>
              <a:rPr lang="en-US" altLang="zh-CN" dirty="0">
                <a:latin typeface="仿宋" panose="02010609060101010101" charset="-122"/>
                <a:ea typeface="仿宋" panose="02010609060101010101" charset="-122"/>
              </a:rPr>
              <a:t>……</a:t>
            </a:r>
            <a:endParaRPr lang="zh-CN" altLang="en-US" dirty="0">
              <a:latin typeface="仿宋" panose="02010609060101010101" charset="-122"/>
              <a:ea typeface="仿宋" panose="02010609060101010101" charset="-122"/>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1935" y="1834515"/>
            <a:ext cx="2462530" cy="4622800"/>
          </a:xfrm>
          <a:prstGeom prst="rect">
            <a:avLst/>
          </a:prstGeom>
        </p:spPr>
      </p:pic>
      <p:sp>
        <p:nvSpPr>
          <p:cNvPr id="9" name="文本框 8"/>
          <p:cNvSpPr txBox="1"/>
          <p:nvPr/>
        </p:nvSpPr>
        <p:spPr>
          <a:xfrm>
            <a:off x="6998817" y="1901432"/>
            <a:ext cx="3203128" cy="460375"/>
          </a:xfrm>
          <a:prstGeom prst="rect">
            <a:avLst/>
          </a:prstGeom>
          <a:noFill/>
        </p:spPr>
        <p:txBody>
          <a:bodyPr wrap="square" rtlCol="0">
            <a:spAutoFit/>
          </a:bodyPr>
          <a:lstStyle/>
          <a:p>
            <a:r>
              <a:rPr lang="zh-CN" altLang="en-US" sz="2400" dirty="0" smtClean="0">
                <a:latin typeface="楷体" panose="02010609060101010101" charset="-122"/>
                <a:ea typeface="楷体" panose="02010609060101010101" charset="-122"/>
              </a:rPr>
              <a:t>评 质地元素</a:t>
            </a:r>
            <a:endParaRPr lang="zh-CN" altLang="en-US" sz="2400" dirty="0">
              <a:latin typeface="楷体" panose="02010609060101010101" charset="-122"/>
              <a:ea typeface="楷体" panose="02010609060101010101" charset="-122"/>
            </a:endParaRPr>
          </a:p>
        </p:txBody>
      </p:sp>
      <p:sp>
        <p:nvSpPr>
          <p:cNvPr id="11" name="文本框 10"/>
          <p:cNvSpPr txBox="1"/>
          <p:nvPr/>
        </p:nvSpPr>
        <p:spPr>
          <a:xfrm>
            <a:off x="6998970" y="2361565"/>
            <a:ext cx="4193540" cy="3784600"/>
          </a:xfrm>
          <a:prstGeom prst="rect">
            <a:avLst/>
          </a:prstGeom>
          <a:noFill/>
        </p:spPr>
        <p:txBody>
          <a:bodyPr wrap="square" rtlCol="0">
            <a:spAutoFit/>
          </a:bodyPr>
          <a:lstStyle>
            <a:defPPr>
              <a:defRPr lang="zh-CN"/>
            </a:defPPr>
            <a:lvl1pPr>
              <a:lnSpc>
                <a:spcPct val="150000"/>
              </a:lnSpc>
              <a:defRPr sz="1600">
                <a:latin typeface="楷体" panose="02010609060101010101" charset="-122"/>
                <a:ea typeface="楷体" panose="02010609060101010101" charset="-122"/>
              </a:defRPr>
            </a:lvl1pPr>
          </a:lstStyle>
          <a:p>
            <a:pPr indent="0" fontAlgn="auto">
              <a:lnSpc>
                <a:spcPts val="2400"/>
              </a:lnSpc>
            </a:pPr>
            <a:r>
              <a:rPr lang="en-US" altLang="zh-CN" dirty="0"/>
              <a:t>  </a:t>
            </a:r>
            <a:r>
              <a:rPr lang="zh-CN" altLang="en-US" dirty="0"/>
              <a:t>作品表现的是两只喜鹊迎着萧瑟的秋风向一只山兔鸣叫示警的场景，生趣盎然。此画对质感的表现极为精细，古树盘根错节，翠竹细枝劲挺，竹叶则较为柔软，在风中摇曳。残叶枯草随风扑倒，又是一种情状</a:t>
            </a:r>
            <a:r>
              <a:rPr lang="zh-CN" altLang="en-US" dirty="0"/>
              <a:t>。</a:t>
            </a:r>
            <a:endParaRPr lang="en-US" altLang="zh-CN" dirty="0"/>
          </a:p>
          <a:p>
            <a:pPr indent="0" fontAlgn="auto">
              <a:lnSpc>
                <a:spcPts val="2400"/>
              </a:lnSpc>
            </a:pPr>
            <a:r>
              <a:rPr lang="en-US" altLang="zh-CN" dirty="0"/>
              <a:t>  </a:t>
            </a:r>
            <a:r>
              <a:rPr lang="zh-CN" altLang="en-US" dirty="0"/>
              <a:t>崔白对动物皮毛的刻画最为谨细，喜鹊翎毛填染白粉，营造出反光的错觉，层次分明。山兔嘴边的须毛刚硬、背上的短毛渐软，耳背及耳郭内的绒毛最为细软，崔白均用不同笔法一一画出。而精细刻画的枝叶与皮毛质感也与大片留白的平整背景形成了对比，使主体更加突出。</a:t>
            </a:r>
            <a:endParaRPr lang="zh-CN" altLang="en-US" dirty="0"/>
          </a:p>
        </p:txBody>
      </p:sp>
      <p:sp>
        <p:nvSpPr>
          <p:cNvPr id="12" name="文本框 11"/>
          <p:cNvSpPr txBox="1"/>
          <p:nvPr/>
        </p:nvSpPr>
        <p:spPr>
          <a:xfrm>
            <a:off x="4044289" y="1901017"/>
            <a:ext cx="1909823" cy="461665"/>
          </a:xfrm>
          <a:prstGeom prst="rect">
            <a:avLst/>
          </a:prstGeom>
          <a:noFill/>
        </p:spPr>
        <p:txBody>
          <a:bodyPr wrap="square" rtlCol="0">
            <a:spAutoFit/>
          </a:bodyPr>
          <a:lstStyle/>
          <a:p>
            <a:r>
              <a:rPr lang="zh-CN" altLang="en-US" sz="2400" dirty="0" smtClean="0">
                <a:latin typeface="楷体" panose="02010609060101010101" charset="-122"/>
                <a:ea typeface="楷体" panose="02010609060101010101" charset="-122"/>
              </a:rPr>
              <a:t>赏 名作</a:t>
            </a:r>
            <a:endParaRPr lang="zh-CN" altLang="en-US" sz="2400" dirty="0">
              <a:latin typeface="楷体" panose="02010609060101010101" charset="-122"/>
              <a:ea typeface="楷体" panose="02010609060101010101" charset="-122"/>
            </a:endParaRPr>
          </a:p>
        </p:txBody>
      </p:sp>
      <p:sp>
        <p:nvSpPr>
          <p:cNvPr id="13" name="文本框 12"/>
          <p:cNvSpPr txBox="1"/>
          <p:nvPr/>
        </p:nvSpPr>
        <p:spPr>
          <a:xfrm>
            <a:off x="4044289" y="2476738"/>
            <a:ext cx="2954655" cy="1630045"/>
          </a:xfrm>
          <a:prstGeom prst="rect">
            <a:avLst/>
          </a:prstGeom>
        </p:spPr>
        <p:txBody>
          <a:bodyPr wrap="square">
            <a:spAutoFit/>
          </a:bodyPr>
          <a:lstStyle>
            <a:defPPr>
              <a:defRPr lang="zh-CN"/>
            </a:defPPr>
            <a:lvl1pPr>
              <a:lnSpc>
                <a:spcPct val="150000"/>
              </a:lnSpc>
              <a:defRPr>
                <a:latin typeface="楷体" panose="02010609060101010101" charset="-122"/>
                <a:ea typeface="楷体" panose="02010609060101010101" charset="-122"/>
              </a:defRPr>
            </a:lvl1pPr>
          </a:lstStyle>
          <a:p>
            <a:pPr indent="0" fontAlgn="auto">
              <a:lnSpc>
                <a:spcPts val="2400"/>
              </a:lnSpc>
            </a:pPr>
            <a:r>
              <a:rPr lang="zh-CN" altLang="en-US" sz="1600" dirty="0"/>
              <a:t>名称：双喜图</a:t>
            </a:r>
            <a:endParaRPr lang="zh-CN" altLang="en-US" sz="1600" dirty="0"/>
          </a:p>
          <a:p>
            <a:pPr indent="0" fontAlgn="auto">
              <a:lnSpc>
                <a:spcPts val="2400"/>
              </a:lnSpc>
            </a:pPr>
            <a:r>
              <a:rPr lang="zh-CN" altLang="en-US" sz="1600" dirty="0"/>
              <a:t>作者：崔白</a:t>
            </a:r>
            <a:endParaRPr lang="zh-CN" altLang="en-US" sz="1600" dirty="0"/>
          </a:p>
          <a:p>
            <a:pPr indent="0" fontAlgn="auto">
              <a:lnSpc>
                <a:spcPts val="2400"/>
              </a:lnSpc>
            </a:pPr>
            <a:r>
              <a:rPr lang="zh-CN" altLang="en-US" sz="1600" dirty="0"/>
              <a:t>年代：北宋</a:t>
            </a:r>
            <a:endParaRPr lang="en-US" altLang="zh-CN" sz="1600" dirty="0"/>
          </a:p>
          <a:p>
            <a:pPr indent="0" fontAlgn="auto">
              <a:lnSpc>
                <a:spcPts val="2400"/>
              </a:lnSpc>
            </a:pPr>
            <a:r>
              <a:rPr lang="zh-CN" altLang="en-US" sz="1600" dirty="0"/>
              <a:t>类别：绢本设色</a:t>
            </a:r>
            <a:endParaRPr lang="en-US" altLang="zh-CN" sz="1600" dirty="0"/>
          </a:p>
          <a:p>
            <a:pPr indent="0" fontAlgn="auto">
              <a:lnSpc>
                <a:spcPts val="2400"/>
              </a:lnSpc>
            </a:pPr>
            <a:r>
              <a:rPr lang="zh-CN" altLang="en-US" sz="1600" dirty="0"/>
              <a:t>现藏位置：台北故宫博物院</a:t>
            </a:r>
            <a:endParaRPr lang="zh-CN" altLang="en-US" sz="1600" dirty="0"/>
          </a:p>
        </p:txBody>
      </p:sp>
    </p:spTree>
  </p:cSld>
  <p:clrMapOvr>
    <a:masterClrMapping/>
  </p:clrMapOvr>
  <p:transition spd="med">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277495" y="219710"/>
            <a:ext cx="11636375"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cs typeface="+mn-ea"/>
                <a:sym typeface="+mn-lt"/>
              </a:rPr>
              <a:t>文艺复兴的主要成就</a:t>
            </a:r>
            <a:endParaRPr lang="zh-CN" altLang="en-US">
              <a:cs typeface="+mn-ea"/>
              <a:sym typeface="+mn-lt"/>
            </a:endParaRPr>
          </a:p>
          <a:p>
            <a:pPr algn="ctr"/>
            <a:r>
              <a:rPr lang="zh-CN" altLang="en-US">
                <a:cs typeface="+mn-ea"/>
                <a:sym typeface="+mn-lt"/>
              </a:rPr>
              <a:t>文艺复兴的主要成就，一方面体现在对自然美的欣赏，另一方面体现在对人物面貌、性格、</a:t>
            </a:r>
            <a:endParaRPr lang="zh-CN" altLang="en-US">
              <a:cs typeface="+mn-ea"/>
              <a:sym typeface="+mn-lt"/>
            </a:endParaRPr>
          </a:p>
          <a:p>
            <a:pPr algn="ctr"/>
            <a:r>
              <a:rPr lang="zh-CN" altLang="en-US">
                <a:cs typeface="+mn-ea"/>
                <a:sym typeface="+mn-lt"/>
              </a:rPr>
              <a:t>思想、情感等全方位的细致刻画。艺术家通过对透视法、人体解剖学、明暗画法等的运用，表现</a:t>
            </a:r>
            <a:endParaRPr lang="zh-CN" altLang="en-US">
              <a:cs typeface="+mn-ea"/>
              <a:sym typeface="+mn-lt"/>
            </a:endParaRPr>
          </a:p>
          <a:p>
            <a:pPr algn="ctr"/>
            <a:r>
              <a:rPr lang="zh-CN" altLang="en-US">
                <a:cs typeface="+mn-ea"/>
                <a:sym typeface="+mn-lt"/>
              </a:rPr>
              <a:t>真实的自然景象和生动的人类情感。</a:t>
            </a:r>
            <a:endParaRPr lang="zh-CN" altLang="en-US">
              <a:cs typeface="+mn-ea"/>
              <a:sym typeface="+mn-lt"/>
            </a:endParaRPr>
          </a:p>
        </p:txBody>
      </p:sp>
      <p:sp>
        <p:nvSpPr>
          <p:cNvPr id="10" name="文本框 9"/>
          <p:cNvSpPr txBox="1"/>
          <p:nvPr/>
        </p:nvSpPr>
        <p:spPr>
          <a:xfrm>
            <a:off x="944245" y="654050"/>
            <a:ext cx="5090160" cy="492443"/>
          </a:xfrm>
          <a:prstGeom prst="rect">
            <a:avLst/>
          </a:prstGeom>
          <a:noFill/>
        </p:spPr>
        <p:txBody>
          <a:bodyPr wrap="square" rtlCol="0">
            <a:spAutoFit/>
          </a:bodyPr>
          <a:lstStyle/>
          <a:p>
            <a:r>
              <a:rPr lang="zh-CN" altLang="zh-CN" sz="2600" b="1" dirty="0" smtClean="0">
                <a:latin typeface="楷体" panose="02010609060101010101" charset="-122"/>
                <a:ea typeface="楷体" panose="02010609060101010101" charset="-122"/>
                <a:cs typeface="楷体" panose="02010609060101010101" charset="-122"/>
                <a:sym typeface="+mn-lt"/>
              </a:rPr>
              <a:t>一、</a:t>
            </a:r>
            <a:r>
              <a:rPr lang="zh-CN" altLang="en-US" sz="2600" b="1" dirty="0" smtClean="0">
                <a:latin typeface="楷体" panose="02010609060101010101" charset="-122"/>
                <a:ea typeface="楷体" panose="02010609060101010101" charset="-122"/>
                <a:cs typeface="楷体" panose="02010609060101010101" charset="-122"/>
                <a:sym typeface="+mn-lt"/>
              </a:rPr>
              <a:t>形式</a:t>
            </a:r>
            <a:endParaRPr lang="zh-CN" altLang="en-US" sz="2600" b="1" dirty="0">
              <a:latin typeface="楷体" panose="02010609060101010101" charset="-122"/>
              <a:ea typeface="楷体" panose="02010609060101010101" charset="-122"/>
              <a:cs typeface="楷体" panose="02010609060101010101" charset="-122"/>
              <a:sym typeface="+mn-lt"/>
            </a:endParaRPr>
          </a:p>
        </p:txBody>
      </p:sp>
      <p:sp>
        <p:nvSpPr>
          <p:cNvPr id="5" name="文本框 4"/>
          <p:cNvSpPr txBox="1"/>
          <p:nvPr/>
        </p:nvSpPr>
        <p:spPr>
          <a:xfrm>
            <a:off x="1229541" y="1369874"/>
            <a:ext cx="3359021" cy="461665"/>
          </a:xfrm>
          <a:prstGeom prst="rect">
            <a:avLst/>
          </a:prstGeom>
          <a:noFill/>
        </p:spPr>
        <p:txBody>
          <a:bodyPr wrap="square" rtlCol="0">
            <a:spAutoFit/>
          </a:bodyPr>
          <a:lstStyle/>
          <a:p>
            <a:r>
              <a:rPr lang="zh-CN" altLang="en-US" sz="2400" dirty="0" smtClean="0">
                <a:latin typeface="楷体" panose="02010609060101010101" charset="-122"/>
                <a:ea typeface="楷体" panose="02010609060101010101" charset="-122"/>
              </a:rPr>
              <a:t>（</a:t>
            </a:r>
            <a:r>
              <a:rPr lang="zh-CN" altLang="en-US" sz="2400" dirty="0">
                <a:latin typeface="楷体" panose="02010609060101010101" charset="-122"/>
                <a:ea typeface="楷体" panose="02010609060101010101" charset="-122"/>
              </a:rPr>
              <a:t>三</a:t>
            </a:r>
            <a:r>
              <a:rPr lang="zh-CN" altLang="en-US" sz="2400" dirty="0" smtClean="0">
                <a:latin typeface="楷体" panose="02010609060101010101" charset="-122"/>
                <a:ea typeface="楷体" panose="02010609060101010101" charset="-122"/>
              </a:rPr>
              <a:t>）质地元素</a:t>
            </a:r>
            <a:endParaRPr lang="zh-CN" altLang="en-US" sz="2400" dirty="0">
              <a:latin typeface="楷体" panose="02010609060101010101" charset="-122"/>
              <a:ea typeface="楷体" panose="02010609060101010101" charset="-122"/>
            </a:endParaRPr>
          </a:p>
        </p:txBody>
      </p:sp>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r="8153"/>
          <a:stretch>
            <a:fillRect/>
          </a:stretch>
        </p:blipFill>
        <p:spPr>
          <a:xfrm>
            <a:off x="9515062" y="653851"/>
            <a:ext cx="1124774" cy="5599746"/>
          </a:xfrm>
          <a:prstGeom prst="rect">
            <a:avLst/>
          </a:prstGeom>
        </p:spPr>
      </p:pic>
      <p:sp>
        <p:nvSpPr>
          <p:cNvPr id="7" name="文本框 6"/>
          <p:cNvSpPr txBox="1"/>
          <p:nvPr/>
        </p:nvSpPr>
        <p:spPr>
          <a:xfrm>
            <a:off x="5157150" y="2335510"/>
            <a:ext cx="3203128" cy="460375"/>
          </a:xfrm>
          <a:prstGeom prst="rect">
            <a:avLst/>
          </a:prstGeom>
          <a:noFill/>
        </p:spPr>
        <p:txBody>
          <a:bodyPr wrap="square" rtlCol="0">
            <a:spAutoFit/>
          </a:bodyPr>
          <a:lstStyle/>
          <a:p>
            <a:r>
              <a:rPr lang="zh-CN" altLang="en-US" sz="2400" dirty="0" smtClean="0">
                <a:latin typeface="楷体" panose="02010609060101010101" charset="-122"/>
                <a:ea typeface="楷体" panose="02010609060101010101" charset="-122"/>
              </a:rPr>
              <a:t>评 质地元素</a:t>
            </a:r>
            <a:endParaRPr lang="zh-CN" altLang="en-US" sz="2400" dirty="0">
              <a:latin typeface="楷体" panose="02010609060101010101" charset="-122"/>
              <a:ea typeface="楷体" panose="02010609060101010101" charset="-122"/>
            </a:endParaRPr>
          </a:p>
        </p:txBody>
      </p:sp>
      <p:sp>
        <p:nvSpPr>
          <p:cNvPr id="9" name="文本框 8"/>
          <p:cNvSpPr txBox="1"/>
          <p:nvPr/>
        </p:nvSpPr>
        <p:spPr>
          <a:xfrm>
            <a:off x="5087300" y="3290371"/>
            <a:ext cx="4083491" cy="2306955"/>
          </a:xfrm>
          <a:prstGeom prst="rect">
            <a:avLst/>
          </a:prstGeom>
          <a:noFill/>
        </p:spPr>
        <p:txBody>
          <a:bodyPr wrap="square" rtlCol="0">
            <a:spAutoFit/>
          </a:bodyPr>
          <a:lstStyle>
            <a:defPPr>
              <a:defRPr lang="zh-CN"/>
            </a:defPPr>
            <a:lvl1pPr>
              <a:lnSpc>
                <a:spcPct val="150000"/>
              </a:lnSpc>
              <a:defRPr sz="1600">
                <a:latin typeface="楷体" panose="02010609060101010101" charset="-122"/>
                <a:ea typeface="楷体" panose="02010609060101010101" charset="-122"/>
              </a:defRPr>
            </a:lvl1pPr>
          </a:lstStyle>
          <a:p>
            <a:r>
              <a:rPr lang="en-US" altLang="zh-CN" dirty="0"/>
              <a:t>   </a:t>
            </a:r>
            <a:r>
              <a:rPr lang="zh-CN" altLang="en-US" dirty="0"/>
              <a:t>雕塑家布朗库西对质感十分着迷，</a:t>
            </a:r>
            <a:r>
              <a:rPr lang="en-US" altLang="zh-CN" dirty="0"/>
              <a:t>《</a:t>
            </a:r>
            <a:r>
              <a:rPr lang="zh-CN" altLang="en-US" dirty="0"/>
              <a:t>空间中的鸟</a:t>
            </a:r>
            <a:r>
              <a:rPr lang="en-US" altLang="zh-CN" dirty="0"/>
              <a:t>》</a:t>
            </a:r>
            <a:r>
              <a:rPr lang="zh-CN" altLang="en-US" dirty="0"/>
              <a:t>是他的代表作，用打磨得极为光亮的青铜制造出一个流线型的形状，虽没有翅膀，却表现出了鸟飞翔的速度感。光滑的雕塑主体与粗糙的底座形成了鲜明的质地对比，给人以独特的美感。</a:t>
            </a:r>
            <a:endParaRPr lang="zh-CN" altLang="en-US" dirty="0"/>
          </a:p>
        </p:txBody>
      </p:sp>
      <p:sp>
        <p:nvSpPr>
          <p:cNvPr id="11" name="文本框 10"/>
          <p:cNvSpPr txBox="1"/>
          <p:nvPr/>
        </p:nvSpPr>
        <p:spPr>
          <a:xfrm>
            <a:off x="1442085" y="2387600"/>
            <a:ext cx="1909823" cy="461665"/>
          </a:xfrm>
          <a:prstGeom prst="rect">
            <a:avLst/>
          </a:prstGeom>
          <a:noFill/>
        </p:spPr>
        <p:txBody>
          <a:bodyPr wrap="square" rtlCol="0">
            <a:spAutoFit/>
          </a:bodyPr>
          <a:lstStyle/>
          <a:p>
            <a:r>
              <a:rPr lang="zh-CN" altLang="en-US" sz="2400" dirty="0" smtClean="0">
                <a:latin typeface="楷体" panose="02010609060101010101" charset="-122"/>
                <a:ea typeface="楷体" panose="02010609060101010101" charset="-122"/>
              </a:rPr>
              <a:t>赏 名作</a:t>
            </a:r>
            <a:endParaRPr lang="zh-CN" altLang="en-US" sz="2400" dirty="0">
              <a:latin typeface="楷体" panose="02010609060101010101" charset="-122"/>
              <a:ea typeface="楷体" panose="02010609060101010101" charset="-122"/>
            </a:endParaRPr>
          </a:p>
        </p:txBody>
      </p:sp>
      <p:sp>
        <p:nvSpPr>
          <p:cNvPr id="12" name="文本框 11"/>
          <p:cNvSpPr txBox="1"/>
          <p:nvPr/>
        </p:nvSpPr>
        <p:spPr>
          <a:xfrm>
            <a:off x="1441851" y="3290370"/>
            <a:ext cx="3877985" cy="1938020"/>
          </a:xfrm>
          <a:prstGeom prst="rect">
            <a:avLst/>
          </a:prstGeom>
        </p:spPr>
        <p:txBody>
          <a:bodyPr wrap="square">
            <a:spAutoFit/>
          </a:bodyPr>
          <a:lstStyle>
            <a:defPPr>
              <a:defRPr lang="zh-CN"/>
            </a:defPPr>
            <a:lvl1pPr>
              <a:lnSpc>
                <a:spcPct val="150000"/>
              </a:lnSpc>
              <a:defRPr>
                <a:latin typeface="楷体" panose="02010609060101010101" charset="-122"/>
                <a:ea typeface="楷体" panose="02010609060101010101" charset="-122"/>
              </a:defRPr>
            </a:lvl1pPr>
          </a:lstStyle>
          <a:p>
            <a:r>
              <a:rPr lang="zh-CN" altLang="en-US" sz="1600" dirty="0"/>
              <a:t>名称：空间中的鸟</a:t>
            </a:r>
            <a:endParaRPr lang="zh-CN" altLang="en-US" sz="1600" dirty="0"/>
          </a:p>
          <a:p>
            <a:r>
              <a:rPr lang="zh-CN" altLang="en-US" sz="1600" dirty="0"/>
              <a:t>作者：布朗库西［罗马尼亚］</a:t>
            </a:r>
            <a:endParaRPr lang="zh-CN" altLang="en-US" sz="1600" dirty="0"/>
          </a:p>
          <a:p>
            <a:r>
              <a:rPr lang="zh-CN" altLang="en-US" sz="1600" dirty="0"/>
              <a:t>年代：</a:t>
            </a:r>
            <a:r>
              <a:rPr lang="en-US" altLang="zh-CN" sz="1600" dirty="0"/>
              <a:t>1928</a:t>
            </a:r>
            <a:r>
              <a:rPr lang="zh-CN" altLang="en-US" sz="1600" dirty="0"/>
              <a:t>年</a:t>
            </a:r>
            <a:endParaRPr lang="zh-CN" altLang="en-US" sz="1600" dirty="0"/>
          </a:p>
          <a:p>
            <a:r>
              <a:rPr lang="zh-CN" altLang="en-US" sz="1600" dirty="0"/>
              <a:t>材料：青铜</a:t>
            </a:r>
            <a:endParaRPr lang="zh-CN" altLang="en-US" sz="1600" dirty="0"/>
          </a:p>
          <a:p>
            <a:r>
              <a:rPr lang="zh-CN" altLang="en-US" sz="1600" dirty="0"/>
              <a:t>现藏位置：美国纽约现代艺术博物馆</a:t>
            </a:r>
            <a:endParaRPr lang="zh-CN" altLang="en-US" sz="1600" dirty="0"/>
          </a:p>
        </p:txBody>
      </p:sp>
    </p:spTree>
  </p:cSld>
  <p:clrMapOvr>
    <a:masterClrMapping/>
  </p:clrMapOvr>
  <p:transition spd="med">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277495" y="219710"/>
            <a:ext cx="11636375"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cs typeface="+mn-ea"/>
                <a:sym typeface="+mn-lt"/>
              </a:rPr>
              <a:t>文艺复兴的主要成就</a:t>
            </a:r>
            <a:endParaRPr lang="zh-CN" altLang="en-US">
              <a:cs typeface="+mn-ea"/>
              <a:sym typeface="+mn-lt"/>
            </a:endParaRPr>
          </a:p>
          <a:p>
            <a:pPr algn="ctr"/>
            <a:r>
              <a:rPr lang="zh-CN" altLang="en-US">
                <a:cs typeface="+mn-ea"/>
                <a:sym typeface="+mn-lt"/>
              </a:rPr>
              <a:t>文艺复兴的主要成就，一方面体现在对自然美的欣赏，另一方面体现在对人物面貌、性格、</a:t>
            </a:r>
            <a:endParaRPr lang="zh-CN" altLang="en-US">
              <a:cs typeface="+mn-ea"/>
              <a:sym typeface="+mn-lt"/>
            </a:endParaRPr>
          </a:p>
          <a:p>
            <a:pPr algn="ctr"/>
            <a:r>
              <a:rPr lang="zh-CN" altLang="en-US">
                <a:cs typeface="+mn-ea"/>
                <a:sym typeface="+mn-lt"/>
              </a:rPr>
              <a:t>思想、情感等全方位的细致刻画。艺术家通过对透视法、人体解剖学、明暗画法等的运用，表现</a:t>
            </a:r>
            <a:endParaRPr lang="zh-CN" altLang="en-US">
              <a:cs typeface="+mn-ea"/>
              <a:sym typeface="+mn-lt"/>
            </a:endParaRPr>
          </a:p>
          <a:p>
            <a:pPr algn="ctr"/>
            <a:r>
              <a:rPr lang="zh-CN" altLang="en-US">
                <a:cs typeface="+mn-ea"/>
                <a:sym typeface="+mn-lt"/>
              </a:rPr>
              <a:t>真实的自然景象和生动的人类情感。</a:t>
            </a:r>
            <a:endParaRPr lang="zh-CN" altLang="en-US">
              <a:cs typeface="+mn-ea"/>
              <a:sym typeface="+mn-lt"/>
            </a:endParaRPr>
          </a:p>
        </p:txBody>
      </p:sp>
      <p:sp>
        <p:nvSpPr>
          <p:cNvPr id="8" name="文本框 7"/>
          <p:cNvSpPr txBox="1"/>
          <p:nvPr>
            <p:custDataLst>
              <p:tags r:id="rId1"/>
            </p:custDataLst>
          </p:nvPr>
        </p:nvSpPr>
        <p:spPr>
          <a:xfrm>
            <a:off x="1068705" y="1722755"/>
            <a:ext cx="10622280" cy="429895"/>
          </a:xfrm>
          <a:prstGeom prst="rect">
            <a:avLst/>
          </a:prstGeom>
          <a:noFill/>
        </p:spPr>
        <p:txBody>
          <a:bodyPr wrap="square" rtlCol="0">
            <a:spAutoFit/>
          </a:bodyPr>
          <a:lstStyle/>
          <a:p>
            <a:r>
              <a:rPr lang="en-US" altLang="zh-CN" sz="2200" b="1" dirty="0">
                <a:latin typeface="仿宋" panose="02010609060101010101" charset="-122"/>
                <a:ea typeface="仿宋" panose="02010609060101010101" charset="-122"/>
                <a:cs typeface="仿宋" panose="02010609060101010101" charset="-122"/>
                <a:sym typeface="+mn-lt"/>
              </a:rPr>
              <a:t>   </a:t>
            </a:r>
            <a:endParaRPr lang="zh-CN" sz="2200" b="1" dirty="0">
              <a:solidFill>
                <a:srgbClr val="FF0000"/>
              </a:solidFill>
              <a:latin typeface="仿宋" panose="02010609060101010101" charset="-122"/>
              <a:ea typeface="仿宋" panose="02010609060101010101" charset="-122"/>
              <a:cs typeface="仿宋" panose="02010609060101010101" charset="-122"/>
              <a:sym typeface="+mn-lt"/>
            </a:endParaRPr>
          </a:p>
        </p:txBody>
      </p:sp>
      <p:sp>
        <p:nvSpPr>
          <p:cNvPr id="10" name="文本框 9"/>
          <p:cNvSpPr txBox="1"/>
          <p:nvPr/>
        </p:nvSpPr>
        <p:spPr>
          <a:xfrm>
            <a:off x="944245" y="654050"/>
            <a:ext cx="5090160" cy="492443"/>
          </a:xfrm>
          <a:prstGeom prst="rect">
            <a:avLst/>
          </a:prstGeom>
          <a:noFill/>
        </p:spPr>
        <p:txBody>
          <a:bodyPr wrap="square" rtlCol="0">
            <a:spAutoFit/>
          </a:bodyPr>
          <a:lstStyle/>
          <a:p>
            <a:r>
              <a:rPr lang="zh-CN" altLang="en-US" sz="2600" b="1" dirty="0" smtClean="0">
                <a:latin typeface="宋体" panose="02010600030101010101" pitchFamily="2" charset="-122"/>
                <a:ea typeface="宋体" panose="02010600030101010101" pitchFamily="2" charset="-122"/>
                <a:cs typeface="楷体" panose="02010609060101010101" charset="-122"/>
                <a:sym typeface="+mn-lt"/>
              </a:rPr>
              <a:t>二</a:t>
            </a:r>
            <a:r>
              <a:rPr lang="zh-CN" altLang="zh-CN" sz="2600" b="1" dirty="0" smtClean="0">
                <a:latin typeface="宋体" panose="02010600030101010101" pitchFamily="2" charset="-122"/>
                <a:ea typeface="宋体" panose="02010600030101010101" pitchFamily="2" charset="-122"/>
                <a:cs typeface="楷体" panose="02010609060101010101" charset="-122"/>
                <a:sym typeface="+mn-lt"/>
              </a:rPr>
              <a:t>、</a:t>
            </a:r>
            <a:r>
              <a:rPr lang="zh-CN" altLang="en-US" sz="2600" b="1" dirty="0" smtClean="0">
                <a:latin typeface="楷体" panose="02010609060101010101" charset="-122"/>
                <a:ea typeface="楷体" panose="02010609060101010101" charset="-122"/>
                <a:cs typeface="楷体" panose="02010609060101010101" charset="-122"/>
                <a:sym typeface="+mn-lt"/>
              </a:rPr>
              <a:t>内容</a:t>
            </a:r>
            <a:endParaRPr lang="zh-CN" altLang="en-US" sz="2600" b="1" dirty="0">
              <a:latin typeface="楷体" panose="02010609060101010101" charset="-122"/>
              <a:ea typeface="楷体" panose="02010609060101010101" charset="-122"/>
              <a:cs typeface="楷体" panose="02010609060101010101" charset="-122"/>
              <a:sym typeface="+mn-lt"/>
            </a:endParaRPr>
          </a:p>
        </p:txBody>
      </p:sp>
      <p:sp>
        <p:nvSpPr>
          <p:cNvPr id="5" name="文本框 4"/>
          <p:cNvSpPr txBox="1"/>
          <p:nvPr/>
        </p:nvSpPr>
        <p:spPr>
          <a:xfrm>
            <a:off x="944245" y="2254410"/>
            <a:ext cx="3359021" cy="461665"/>
          </a:xfrm>
          <a:prstGeom prst="rect">
            <a:avLst/>
          </a:prstGeom>
          <a:noFill/>
        </p:spPr>
        <p:txBody>
          <a:bodyPr wrap="square" rtlCol="0">
            <a:spAutoFit/>
          </a:bodyPr>
          <a:lstStyle/>
          <a:p>
            <a:r>
              <a:rPr lang="zh-CN" altLang="en-US" sz="2400" dirty="0" smtClean="0"/>
              <a:t>（一）</a:t>
            </a:r>
            <a:r>
              <a:rPr lang="zh-CN" altLang="en-US" sz="2400" dirty="0" smtClean="0">
                <a:latin typeface="楷体" panose="02010609060101010101" charset="-122"/>
                <a:ea typeface="楷体" panose="02010609060101010101" charset="-122"/>
              </a:rPr>
              <a:t>题材</a:t>
            </a:r>
            <a:endParaRPr lang="zh-CN" altLang="en-US" sz="2400" dirty="0">
              <a:latin typeface="楷体" panose="02010609060101010101" charset="-122"/>
              <a:ea typeface="楷体" panose="02010609060101010101" charset="-122"/>
            </a:endParaRPr>
          </a:p>
        </p:txBody>
      </p:sp>
      <p:sp>
        <p:nvSpPr>
          <p:cNvPr id="2" name="文本框 1"/>
          <p:cNvSpPr txBox="1"/>
          <p:nvPr/>
        </p:nvSpPr>
        <p:spPr>
          <a:xfrm>
            <a:off x="1697355" y="1492250"/>
            <a:ext cx="9780905" cy="506730"/>
          </a:xfrm>
          <a:prstGeom prst="rect">
            <a:avLst/>
          </a:prstGeom>
          <a:noFill/>
        </p:spPr>
        <p:txBody>
          <a:bodyPr wrap="square" rtlCol="0">
            <a:spAutoFit/>
          </a:bodyPr>
          <a:lstStyle/>
          <a:p>
            <a:pPr>
              <a:lnSpc>
                <a:spcPct val="150000"/>
              </a:lnSpc>
            </a:pPr>
            <a:r>
              <a:rPr lang="zh-CN" altLang="en-US" dirty="0">
                <a:latin typeface="仿宋" panose="02010609060101010101" charset="-122"/>
                <a:ea typeface="仿宋" panose="02010609060101010101" charset="-122"/>
              </a:rPr>
              <a:t>美术作品的内容通常指作品的形式所展现或暗示的题材、主题、情感与情境等各类要素的总和。</a:t>
            </a:r>
            <a:endParaRPr lang="zh-CN" altLang="en-US" dirty="0">
              <a:latin typeface="仿宋" panose="02010609060101010101" charset="-122"/>
              <a:ea typeface="仿宋" panose="02010609060101010101" charset="-122"/>
            </a:endParaRPr>
          </a:p>
        </p:txBody>
      </p:sp>
      <p:sp>
        <p:nvSpPr>
          <p:cNvPr id="3" name="文本框 2"/>
          <p:cNvSpPr txBox="1"/>
          <p:nvPr/>
        </p:nvSpPr>
        <p:spPr>
          <a:xfrm>
            <a:off x="1697355" y="2971165"/>
            <a:ext cx="9393555" cy="2584450"/>
          </a:xfrm>
          <a:prstGeom prst="rect">
            <a:avLst/>
          </a:prstGeom>
          <a:noFill/>
        </p:spPr>
        <p:txBody>
          <a:bodyPr wrap="square" rtlCol="0">
            <a:spAutoFit/>
          </a:bodyPr>
          <a:lstStyle/>
          <a:p>
            <a:r>
              <a:rPr lang="en-US" altLang="zh-CN" dirty="0">
                <a:latin typeface="仿宋" panose="02010609060101010101" charset="-122"/>
                <a:ea typeface="仿宋" panose="02010609060101010101" charset="-122"/>
              </a:rPr>
              <a:t>    </a:t>
            </a:r>
            <a:r>
              <a:rPr lang="zh-CN" altLang="en-US" dirty="0">
                <a:latin typeface="仿宋" panose="02010609060101010101" charset="-122"/>
                <a:ea typeface="仿宋" panose="02010609060101010101" charset="-122"/>
              </a:rPr>
              <a:t>题材是美术创作的取材范围，我们经常以此来划分作品的种类。每类题材都存有共性，</a:t>
            </a:r>
            <a:endParaRPr lang="zh-CN" altLang="en-US" dirty="0">
              <a:latin typeface="仿宋" panose="02010609060101010101" charset="-122"/>
              <a:ea typeface="仿宋" panose="02010609060101010101" charset="-122"/>
            </a:endParaRPr>
          </a:p>
          <a:p>
            <a:r>
              <a:rPr lang="zh-CN" altLang="en-US" dirty="0">
                <a:latin typeface="仿宋" panose="02010609060101010101" charset="-122"/>
                <a:ea typeface="仿宋" panose="02010609060101010101" charset="-122"/>
              </a:rPr>
              <a:t>反映了特定的审美价值与社会意义。其中，历史与神话题材通常抓取历史事件、神话传说中</a:t>
            </a:r>
            <a:endParaRPr lang="zh-CN" altLang="en-US" dirty="0">
              <a:latin typeface="仿宋" panose="02010609060101010101" charset="-122"/>
              <a:ea typeface="仿宋" panose="02010609060101010101" charset="-122"/>
            </a:endParaRPr>
          </a:p>
          <a:p>
            <a:r>
              <a:rPr lang="zh-CN" altLang="en-US" dirty="0">
                <a:latin typeface="仿宋" panose="02010609060101010101" charset="-122"/>
                <a:ea typeface="仿宋" panose="02010609060101010101" charset="-122"/>
              </a:rPr>
              <a:t>的典型片段，以宏大的叙事来传达对民族兴衰、人类命运的理解。山水题材描绘的是艺术家</a:t>
            </a:r>
            <a:endParaRPr lang="zh-CN" altLang="en-US" dirty="0">
              <a:latin typeface="仿宋" panose="02010609060101010101" charset="-122"/>
              <a:ea typeface="仿宋" panose="02010609060101010101" charset="-122"/>
            </a:endParaRPr>
          </a:p>
          <a:p>
            <a:r>
              <a:rPr lang="zh-CN" altLang="en-US" dirty="0">
                <a:latin typeface="仿宋" panose="02010609060101010101" charset="-122"/>
                <a:ea typeface="仿宋" panose="02010609060101010101" charset="-122"/>
              </a:rPr>
              <a:t>理想中的风景，于山水间抒发对自然的崇拜、对人生的理想，最受中国传统文人青睐。风俗</a:t>
            </a:r>
            <a:endParaRPr lang="zh-CN" altLang="en-US" dirty="0">
              <a:latin typeface="仿宋" panose="02010609060101010101" charset="-122"/>
              <a:ea typeface="仿宋" panose="02010609060101010101" charset="-122"/>
            </a:endParaRPr>
          </a:p>
          <a:p>
            <a:r>
              <a:rPr lang="zh-CN" altLang="en-US" dirty="0">
                <a:latin typeface="仿宋" panose="02010609060101010101" charset="-122"/>
                <a:ea typeface="仿宋" panose="02010609060101010101" charset="-122"/>
              </a:rPr>
              <a:t>题材描绘的是日常生活，通常富有寓意，有祝福、劝诫或讽刺等社会功能。人物题材一般要</a:t>
            </a:r>
            <a:endParaRPr lang="zh-CN" altLang="en-US" dirty="0">
              <a:latin typeface="仿宋" panose="02010609060101010101" charset="-122"/>
              <a:ea typeface="仿宋" panose="02010609060101010101" charset="-122"/>
            </a:endParaRPr>
          </a:p>
          <a:p>
            <a:r>
              <a:rPr lang="zh-CN" altLang="en-US" dirty="0">
                <a:latin typeface="仿宋" panose="02010609060101010101" charset="-122"/>
                <a:ea typeface="仿宋" panose="02010609060101010101" charset="-122"/>
              </a:rPr>
              <a:t>求刻画出对象的容貌特征与精神气质，以形神兼备为上。中国画中，花鸟类的题材将花鸟鱼</a:t>
            </a:r>
            <a:endParaRPr lang="zh-CN" altLang="en-US" dirty="0">
              <a:latin typeface="仿宋" panose="02010609060101010101" charset="-122"/>
              <a:ea typeface="仿宋" panose="02010609060101010101" charset="-122"/>
            </a:endParaRPr>
          </a:p>
          <a:p>
            <a:r>
              <a:rPr lang="zh-CN" altLang="en-US" dirty="0">
                <a:latin typeface="仿宋" panose="02010609060101010101" charset="-122"/>
                <a:ea typeface="仿宋" panose="02010609060101010101" charset="-122"/>
              </a:rPr>
              <a:t>虫当作有情之物，既追摹自然真实，又寄托志向、传达情感。在西方绘画中，静物题材以日</a:t>
            </a:r>
            <a:endParaRPr lang="zh-CN" altLang="en-US" dirty="0">
              <a:latin typeface="仿宋" panose="02010609060101010101" charset="-122"/>
              <a:ea typeface="仿宋" panose="02010609060101010101" charset="-122"/>
            </a:endParaRPr>
          </a:p>
          <a:p>
            <a:r>
              <a:rPr lang="zh-CN" altLang="en-US" dirty="0">
                <a:latin typeface="仿宋" panose="02010609060101010101" charset="-122"/>
                <a:ea typeface="仿宋" panose="02010609060101010101" charset="-122"/>
              </a:rPr>
              <a:t>用物品与果蔬花草为主，其中有的画奇珍重器炫耀物质富足，有的画沙漏、蜡烛寓意生命易</a:t>
            </a:r>
            <a:endParaRPr lang="zh-CN" altLang="en-US" dirty="0">
              <a:latin typeface="仿宋" panose="02010609060101010101" charset="-122"/>
              <a:ea typeface="仿宋" panose="02010609060101010101" charset="-122"/>
            </a:endParaRPr>
          </a:p>
          <a:p>
            <a:r>
              <a:rPr lang="zh-CN" altLang="en-US" dirty="0">
                <a:latin typeface="仿宋" panose="02010609060101010101" charset="-122"/>
                <a:ea typeface="仿宋" panose="02010609060101010101" charset="-122"/>
              </a:rPr>
              <a:t>逝、人生无常。</a:t>
            </a:r>
            <a:endParaRPr lang="zh-CN" altLang="en-US" dirty="0">
              <a:latin typeface="仿宋" panose="02010609060101010101" charset="-122"/>
              <a:ea typeface="仿宋" panose="02010609060101010101" charset="-122"/>
            </a:endParaRPr>
          </a:p>
        </p:txBody>
      </p:sp>
    </p:spTree>
  </p:cSld>
  <p:clrMapOvr>
    <a:masterClrMapping/>
  </p:clrMapOvr>
  <p:transition spd="med">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277495" y="219710"/>
            <a:ext cx="11636375"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cs typeface="+mn-ea"/>
                <a:sym typeface="+mn-lt"/>
              </a:rPr>
              <a:t>文艺复兴的主要成就</a:t>
            </a:r>
            <a:endParaRPr lang="zh-CN" altLang="en-US">
              <a:cs typeface="+mn-ea"/>
              <a:sym typeface="+mn-lt"/>
            </a:endParaRPr>
          </a:p>
          <a:p>
            <a:pPr algn="ctr"/>
            <a:r>
              <a:rPr lang="zh-CN" altLang="en-US">
                <a:cs typeface="+mn-ea"/>
                <a:sym typeface="+mn-lt"/>
              </a:rPr>
              <a:t>文艺复兴的主要成就，一方面体现在对自然美的欣赏，另一方面体现在对人物面貌、性格、</a:t>
            </a:r>
            <a:endParaRPr lang="zh-CN" altLang="en-US">
              <a:cs typeface="+mn-ea"/>
              <a:sym typeface="+mn-lt"/>
            </a:endParaRPr>
          </a:p>
          <a:p>
            <a:pPr algn="ctr"/>
            <a:r>
              <a:rPr lang="zh-CN" altLang="en-US">
                <a:cs typeface="+mn-ea"/>
                <a:sym typeface="+mn-lt"/>
              </a:rPr>
              <a:t>思想、情感等全方位的细致刻画。艺术家通过对透视法、人体解剖学、明暗画法等的运用，表现</a:t>
            </a:r>
            <a:endParaRPr lang="zh-CN" altLang="en-US">
              <a:cs typeface="+mn-ea"/>
              <a:sym typeface="+mn-lt"/>
            </a:endParaRPr>
          </a:p>
          <a:p>
            <a:pPr algn="ctr"/>
            <a:r>
              <a:rPr lang="zh-CN" altLang="en-US">
                <a:cs typeface="+mn-ea"/>
                <a:sym typeface="+mn-lt"/>
              </a:rPr>
              <a:t>真实的自然景象和生动的人类情感。</a:t>
            </a:r>
            <a:endParaRPr lang="zh-CN" altLang="en-US">
              <a:cs typeface="+mn-ea"/>
              <a:sym typeface="+mn-lt"/>
            </a:endParaRPr>
          </a:p>
        </p:txBody>
      </p:sp>
      <p:sp>
        <p:nvSpPr>
          <p:cNvPr id="8" name="文本框 7"/>
          <p:cNvSpPr txBox="1"/>
          <p:nvPr>
            <p:custDataLst>
              <p:tags r:id="rId1"/>
            </p:custDataLst>
          </p:nvPr>
        </p:nvSpPr>
        <p:spPr>
          <a:xfrm>
            <a:off x="1068705" y="1722755"/>
            <a:ext cx="10622280" cy="429895"/>
          </a:xfrm>
          <a:prstGeom prst="rect">
            <a:avLst/>
          </a:prstGeom>
          <a:noFill/>
        </p:spPr>
        <p:txBody>
          <a:bodyPr wrap="square" rtlCol="0">
            <a:spAutoFit/>
          </a:bodyPr>
          <a:lstStyle/>
          <a:p>
            <a:r>
              <a:rPr lang="en-US" altLang="zh-CN" sz="2200" b="1" dirty="0">
                <a:latin typeface="仿宋" panose="02010609060101010101" charset="-122"/>
                <a:ea typeface="仿宋" panose="02010609060101010101" charset="-122"/>
                <a:cs typeface="仿宋" panose="02010609060101010101" charset="-122"/>
                <a:sym typeface="+mn-lt"/>
              </a:rPr>
              <a:t>   </a:t>
            </a:r>
            <a:endParaRPr lang="zh-CN" sz="2200" b="1" dirty="0">
              <a:solidFill>
                <a:srgbClr val="FF0000"/>
              </a:solidFill>
              <a:latin typeface="仿宋" panose="02010609060101010101" charset="-122"/>
              <a:ea typeface="仿宋" panose="02010609060101010101" charset="-122"/>
              <a:cs typeface="仿宋" panose="02010609060101010101" charset="-122"/>
              <a:sym typeface="+mn-lt"/>
            </a:endParaRPr>
          </a:p>
        </p:txBody>
      </p:sp>
      <p:sp>
        <p:nvSpPr>
          <p:cNvPr id="10" name="文本框 9"/>
          <p:cNvSpPr txBox="1"/>
          <p:nvPr/>
        </p:nvSpPr>
        <p:spPr>
          <a:xfrm>
            <a:off x="716915" y="416560"/>
            <a:ext cx="5090160" cy="492443"/>
          </a:xfrm>
          <a:prstGeom prst="rect">
            <a:avLst/>
          </a:prstGeom>
          <a:noFill/>
        </p:spPr>
        <p:txBody>
          <a:bodyPr wrap="square" rtlCol="0">
            <a:spAutoFit/>
          </a:bodyPr>
          <a:lstStyle/>
          <a:p>
            <a:r>
              <a:rPr lang="zh-CN" altLang="en-US" sz="2600" b="1" dirty="0" smtClean="0">
                <a:latin typeface="宋体" panose="02010600030101010101" pitchFamily="2" charset="-122"/>
                <a:ea typeface="宋体" panose="02010600030101010101" pitchFamily="2" charset="-122"/>
                <a:cs typeface="楷体" panose="02010609060101010101" charset="-122"/>
                <a:sym typeface="+mn-lt"/>
              </a:rPr>
              <a:t>二</a:t>
            </a:r>
            <a:r>
              <a:rPr lang="zh-CN" altLang="zh-CN" sz="2600" b="1" dirty="0" smtClean="0">
                <a:latin typeface="宋体" panose="02010600030101010101" pitchFamily="2" charset="-122"/>
                <a:ea typeface="宋体" panose="02010600030101010101" pitchFamily="2" charset="-122"/>
                <a:cs typeface="楷体" panose="02010609060101010101" charset="-122"/>
                <a:sym typeface="+mn-lt"/>
              </a:rPr>
              <a:t>、</a:t>
            </a:r>
            <a:r>
              <a:rPr lang="zh-CN" altLang="en-US" sz="2600" b="1" dirty="0" smtClean="0">
                <a:latin typeface="宋体" panose="02010600030101010101" pitchFamily="2" charset="-122"/>
                <a:ea typeface="宋体" panose="02010600030101010101" pitchFamily="2" charset="-122"/>
                <a:cs typeface="楷体" panose="02010609060101010101" charset="-122"/>
                <a:sym typeface="+mn-lt"/>
              </a:rPr>
              <a:t>内容</a:t>
            </a:r>
            <a:endParaRPr lang="zh-CN" altLang="en-US" sz="2600" b="1" dirty="0">
              <a:latin typeface="宋体" panose="02010600030101010101" pitchFamily="2" charset="-122"/>
              <a:ea typeface="宋体" panose="02010600030101010101" pitchFamily="2" charset="-122"/>
              <a:cs typeface="楷体" panose="02010609060101010101" charset="-122"/>
              <a:sym typeface="+mn-lt"/>
            </a:endParaRPr>
          </a:p>
        </p:txBody>
      </p:sp>
      <p:sp>
        <p:nvSpPr>
          <p:cNvPr id="5" name="文本框 4"/>
          <p:cNvSpPr txBox="1"/>
          <p:nvPr/>
        </p:nvSpPr>
        <p:spPr>
          <a:xfrm>
            <a:off x="565331" y="1085394"/>
            <a:ext cx="3359021" cy="461665"/>
          </a:xfrm>
          <a:prstGeom prst="rect">
            <a:avLst/>
          </a:prstGeom>
          <a:noFill/>
        </p:spPr>
        <p:txBody>
          <a:bodyPr wrap="square" rtlCol="0">
            <a:spAutoFit/>
          </a:bodyPr>
          <a:lstStyle/>
          <a:p>
            <a:r>
              <a:rPr lang="zh-CN" altLang="en-US" sz="2400" dirty="0" smtClean="0">
                <a:latin typeface="楷体" panose="02010609060101010101" charset="-122"/>
                <a:ea typeface="楷体" panose="02010609060101010101" charset="-122"/>
              </a:rPr>
              <a:t>（一）题材</a:t>
            </a:r>
            <a:endParaRPr lang="zh-CN" altLang="en-US" sz="2400" dirty="0">
              <a:latin typeface="楷体" panose="02010609060101010101" charset="-122"/>
              <a:ea typeface="楷体" panose="02010609060101010101" charset="-122"/>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2320" y="1059513"/>
            <a:ext cx="8619292" cy="3195690"/>
          </a:xfrm>
          <a:prstGeom prst="rect">
            <a:avLst/>
          </a:prstGeom>
        </p:spPr>
      </p:pic>
      <p:sp>
        <p:nvSpPr>
          <p:cNvPr id="7" name="文本框 6"/>
          <p:cNvSpPr txBox="1"/>
          <p:nvPr/>
        </p:nvSpPr>
        <p:spPr>
          <a:xfrm>
            <a:off x="6184265" y="4405630"/>
            <a:ext cx="1359535" cy="460375"/>
          </a:xfrm>
          <a:prstGeom prst="rect">
            <a:avLst/>
          </a:prstGeom>
          <a:noFill/>
        </p:spPr>
        <p:txBody>
          <a:bodyPr wrap="square" rtlCol="0">
            <a:spAutoFit/>
          </a:bodyPr>
          <a:lstStyle/>
          <a:p>
            <a:r>
              <a:rPr lang="zh-CN" altLang="en-US" sz="2400" dirty="0" smtClean="0">
                <a:latin typeface="楷体" panose="02010609060101010101" charset="-122"/>
                <a:ea typeface="楷体" panose="02010609060101010101" charset="-122"/>
              </a:rPr>
              <a:t>评 题材</a:t>
            </a:r>
            <a:endParaRPr lang="zh-CN" altLang="en-US" sz="2400" dirty="0">
              <a:latin typeface="楷体" panose="02010609060101010101" charset="-122"/>
              <a:ea typeface="楷体" panose="02010609060101010101" charset="-122"/>
            </a:endParaRPr>
          </a:p>
        </p:txBody>
      </p:sp>
      <p:sp>
        <p:nvSpPr>
          <p:cNvPr id="9" name="文本框 8"/>
          <p:cNvSpPr txBox="1"/>
          <p:nvPr/>
        </p:nvSpPr>
        <p:spPr>
          <a:xfrm>
            <a:off x="7330440" y="4405630"/>
            <a:ext cx="3939540" cy="1938020"/>
          </a:xfrm>
          <a:prstGeom prst="rect">
            <a:avLst/>
          </a:prstGeom>
          <a:noFill/>
        </p:spPr>
        <p:txBody>
          <a:bodyPr wrap="square" rtlCol="0">
            <a:spAutoFit/>
          </a:bodyPr>
          <a:lstStyle>
            <a:defPPr>
              <a:defRPr lang="zh-CN"/>
            </a:defPPr>
            <a:lvl1pPr>
              <a:lnSpc>
                <a:spcPct val="150000"/>
              </a:lnSpc>
              <a:defRPr sz="1600">
                <a:latin typeface="楷体" panose="02010609060101010101" charset="-122"/>
                <a:ea typeface="楷体" panose="02010609060101010101" charset="-122"/>
              </a:defRPr>
            </a:lvl1pPr>
          </a:lstStyle>
          <a:p>
            <a:pPr indent="0" fontAlgn="auto">
              <a:lnSpc>
                <a:spcPts val="2400"/>
              </a:lnSpc>
            </a:pPr>
            <a:r>
              <a:rPr lang="en-US" altLang="zh-CN" dirty="0"/>
              <a:t>   </a:t>
            </a:r>
            <a:r>
              <a:rPr lang="zh-CN" altLang="en-US" dirty="0"/>
              <a:t>王盛烈的</a:t>
            </a:r>
            <a:r>
              <a:rPr lang="en-US" altLang="zh-CN" dirty="0"/>
              <a:t>《</a:t>
            </a:r>
            <a:r>
              <a:rPr lang="zh-CN" altLang="en-US" dirty="0"/>
              <a:t>八女投江</a:t>
            </a:r>
            <a:r>
              <a:rPr lang="en-US" altLang="zh-CN" dirty="0"/>
              <a:t>》</a:t>
            </a:r>
            <a:r>
              <a:rPr lang="zh-CN" altLang="en-US" dirty="0"/>
              <a:t>是中华人民共和国成立后最早一批中国画推陈出新的优秀作品之一。作者运用中国传统山水画的形式和中国人物画以形写神的手法，创作了具有鲜明特色的革命历史画，开创了中国画表现革命历史题材的广阔道路。</a:t>
            </a:r>
            <a:endParaRPr lang="zh-CN" altLang="en-US" dirty="0"/>
          </a:p>
        </p:txBody>
      </p:sp>
      <p:sp>
        <p:nvSpPr>
          <p:cNvPr id="11" name="文本框 10"/>
          <p:cNvSpPr txBox="1"/>
          <p:nvPr/>
        </p:nvSpPr>
        <p:spPr>
          <a:xfrm>
            <a:off x="2479040" y="4454872"/>
            <a:ext cx="1909823" cy="461665"/>
          </a:xfrm>
          <a:prstGeom prst="rect">
            <a:avLst/>
          </a:prstGeom>
          <a:noFill/>
        </p:spPr>
        <p:txBody>
          <a:bodyPr wrap="square" rtlCol="0">
            <a:spAutoFit/>
          </a:bodyPr>
          <a:lstStyle/>
          <a:p>
            <a:r>
              <a:rPr lang="zh-CN" altLang="en-US" sz="2400" dirty="0" smtClean="0">
                <a:latin typeface="楷体" panose="02010609060101010101" charset="-122"/>
                <a:ea typeface="楷体" panose="02010609060101010101" charset="-122"/>
              </a:rPr>
              <a:t>赏 名作</a:t>
            </a:r>
            <a:endParaRPr lang="zh-CN" altLang="en-US" sz="2400" dirty="0">
              <a:latin typeface="楷体" panose="02010609060101010101" charset="-122"/>
              <a:ea typeface="楷体" panose="02010609060101010101" charset="-122"/>
            </a:endParaRPr>
          </a:p>
        </p:txBody>
      </p:sp>
      <p:sp>
        <p:nvSpPr>
          <p:cNvPr id="12" name="文本框 11"/>
          <p:cNvSpPr txBox="1"/>
          <p:nvPr/>
        </p:nvSpPr>
        <p:spPr>
          <a:xfrm>
            <a:off x="3706495" y="4479925"/>
            <a:ext cx="3546475" cy="1630045"/>
          </a:xfrm>
          <a:prstGeom prst="rect">
            <a:avLst/>
          </a:prstGeom>
        </p:spPr>
        <p:txBody>
          <a:bodyPr wrap="square">
            <a:spAutoFit/>
          </a:bodyPr>
          <a:lstStyle>
            <a:defPPr>
              <a:defRPr lang="zh-CN"/>
            </a:defPPr>
            <a:lvl1pPr>
              <a:lnSpc>
                <a:spcPct val="150000"/>
              </a:lnSpc>
              <a:defRPr>
                <a:latin typeface="楷体" panose="02010609060101010101" charset="-122"/>
                <a:ea typeface="楷体" panose="02010609060101010101" charset="-122"/>
              </a:defRPr>
            </a:lvl1pPr>
          </a:lstStyle>
          <a:p>
            <a:pPr indent="0" fontAlgn="auto">
              <a:lnSpc>
                <a:spcPts val="2400"/>
              </a:lnSpc>
            </a:pPr>
            <a:r>
              <a:rPr lang="zh-CN" altLang="en-US" sz="1600" dirty="0"/>
              <a:t>名称：八女投江</a:t>
            </a:r>
            <a:endParaRPr lang="en-US" altLang="zh-CN" sz="1600" dirty="0"/>
          </a:p>
          <a:p>
            <a:pPr indent="0" fontAlgn="auto">
              <a:lnSpc>
                <a:spcPts val="2400"/>
              </a:lnSpc>
            </a:pPr>
            <a:r>
              <a:rPr lang="zh-CN" altLang="en-US" sz="1600" dirty="0"/>
              <a:t>作者：王盛烈</a:t>
            </a:r>
            <a:endParaRPr lang="en-US" altLang="zh-CN" sz="1600" dirty="0"/>
          </a:p>
          <a:p>
            <a:pPr indent="0" fontAlgn="auto">
              <a:lnSpc>
                <a:spcPts val="2400"/>
              </a:lnSpc>
            </a:pPr>
            <a:r>
              <a:rPr lang="zh-CN" altLang="en-US" sz="1600" dirty="0"/>
              <a:t>年代：</a:t>
            </a:r>
            <a:r>
              <a:rPr lang="en-US" altLang="zh-CN" sz="1600" dirty="0"/>
              <a:t>1957</a:t>
            </a:r>
            <a:r>
              <a:rPr lang="zh-CN" altLang="en-US" sz="1600" dirty="0"/>
              <a:t>年</a:t>
            </a:r>
            <a:endParaRPr lang="en-US" altLang="zh-CN" sz="1600" dirty="0"/>
          </a:p>
          <a:p>
            <a:pPr indent="0" fontAlgn="auto">
              <a:lnSpc>
                <a:spcPts val="2400"/>
              </a:lnSpc>
            </a:pPr>
            <a:r>
              <a:rPr lang="zh-CN" altLang="en-US" sz="1600" dirty="0"/>
              <a:t>类别：纸本设色</a:t>
            </a:r>
            <a:endParaRPr lang="zh-CN" altLang="en-US" sz="1600" dirty="0"/>
          </a:p>
          <a:p>
            <a:pPr indent="0" fontAlgn="auto">
              <a:lnSpc>
                <a:spcPts val="2400"/>
              </a:lnSpc>
            </a:pPr>
            <a:r>
              <a:rPr lang="zh-CN" altLang="en-US" sz="1600" dirty="0"/>
              <a:t>现藏位置：中国人民革命军事博物馆</a:t>
            </a:r>
            <a:endParaRPr lang="zh-CN" altLang="en-US" sz="1600" dirty="0"/>
          </a:p>
        </p:txBody>
      </p:sp>
    </p:spTree>
  </p:cSld>
  <p:clrMapOvr>
    <a:masterClrMapping/>
  </p:clrMapOvr>
  <p:transition spd="med">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91845" y="2009775"/>
            <a:ext cx="10607675" cy="226568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2146681" y="2635250"/>
            <a:ext cx="7844790" cy="1015663"/>
          </a:xfrm>
          <a:prstGeom prst="rect">
            <a:avLst/>
          </a:prstGeom>
          <a:noFill/>
        </p:spPr>
        <p:txBody>
          <a:bodyPr wrap="square" rtlCol="0">
            <a:spAutoFit/>
          </a:bodyPr>
          <a:lstStyle/>
          <a:p>
            <a:pPr algn="ctr"/>
            <a:r>
              <a:rPr lang="zh-CN" altLang="zh-CN" sz="6000" dirty="0" smtClean="0">
                <a:latin typeface="楷体" panose="02010609060101010101" charset="-122"/>
                <a:ea typeface="楷体" panose="02010609060101010101" charset="-122"/>
              </a:rPr>
              <a:t>第</a:t>
            </a:r>
            <a:r>
              <a:rPr lang="en-US" altLang="zh-CN" sz="6000" dirty="0">
                <a:latin typeface="楷体" panose="02010609060101010101" charset="-122"/>
                <a:ea typeface="楷体" panose="02010609060101010101" charset="-122"/>
              </a:rPr>
              <a:t>3</a:t>
            </a:r>
            <a:r>
              <a:rPr lang="zh-CN" altLang="en-US" sz="6000" dirty="0" smtClean="0">
                <a:latin typeface="楷体" panose="02010609060101010101" charset="-122"/>
                <a:ea typeface="楷体" panose="02010609060101010101" charset="-122"/>
              </a:rPr>
              <a:t>课 美术</a:t>
            </a:r>
            <a:r>
              <a:rPr lang="zh-CN" altLang="en-US" sz="6000" dirty="0">
                <a:latin typeface="楷体" panose="02010609060101010101" charset="-122"/>
                <a:ea typeface="楷体" panose="02010609060101010101" charset="-122"/>
              </a:rPr>
              <a:t>作品</a:t>
            </a:r>
            <a:r>
              <a:rPr lang="zh-CN" altLang="en-US" sz="6000" dirty="0" smtClean="0">
                <a:latin typeface="楷体" panose="02010609060101010101" charset="-122"/>
                <a:ea typeface="楷体" panose="02010609060101010101" charset="-122"/>
              </a:rPr>
              <a:t>的</a:t>
            </a:r>
            <a:r>
              <a:rPr lang="zh-CN" altLang="en-US" sz="6000" dirty="0">
                <a:latin typeface="楷体" panose="02010609060101010101" charset="-122"/>
                <a:ea typeface="楷体" panose="02010609060101010101" charset="-122"/>
              </a:rPr>
              <a:t>鉴赏</a:t>
            </a:r>
            <a:endParaRPr lang="zh-CN" altLang="zh-CN" sz="6000" dirty="0">
              <a:latin typeface="楷体" panose="02010609060101010101" charset="-122"/>
              <a:ea typeface="楷体" panose="02010609060101010101" charset="-122"/>
            </a:endParaRPr>
          </a:p>
        </p:txBody>
      </p:sp>
    </p:spTree>
  </p:cSld>
  <p:clrMapOvr>
    <a:masterClrMapping/>
  </p:clrMapOvr>
  <p:transition spd="med">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277495" y="219710"/>
            <a:ext cx="11636375"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cs typeface="+mn-ea"/>
                <a:sym typeface="+mn-lt"/>
              </a:rPr>
              <a:t>文艺复兴的主要成就</a:t>
            </a:r>
            <a:endParaRPr lang="zh-CN" altLang="en-US">
              <a:cs typeface="+mn-ea"/>
              <a:sym typeface="+mn-lt"/>
            </a:endParaRPr>
          </a:p>
          <a:p>
            <a:pPr algn="ctr"/>
            <a:r>
              <a:rPr lang="zh-CN" altLang="en-US">
                <a:cs typeface="+mn-ea"/>
                <a:sym typeface="+mn-lt"/>
              </a:rPr>
              <a:t>文艺复兴的主要成就，一方面体现在对自然美的欣赏，另一方面体现在对人物面貌、性格、</a:t>
            </a:r>
            <a:endParaRPr lang="zh-CN" altLang="en-US">
              <a:cs typeface="+mn-ea"/>
              <a:sym typeface="+mn-lt"/>
            </a:endParaRPr>
          </a:p>
          <a:p>
            <a:pPr algn="ctr"/>
            <a:r>
              <a:rPr lang="zh-CN" altLang="en-US">
                <a:cs typeface="+mn-ea"/>
                <a:sym typeface="+mn-lt"/>
              </a:rPr>
              <a:t>思想、情感等全方位的细致刻画。艺术家通过对透视法、人体解剖学、明暗画法等的运用，表现</a:t>
            </a:r>
            <a:endParaRPr lang="zh-CN" altLang="en-US">
              <a:cs typeface="+mn-ea"/>
              <a:sym typeface="+mn-lt"/>
            </a:endParaRPr>
          </a:p>
          <a:p>
            <a:pPr algn="ctr"/>
            <a:r>
              <a:rPr lang="zh-CN" altLang="en-US">
                <a:cs typeface="+mn-ea"/>
                <a:sym typeface="+mn-lt"/>
              </a:rPr>
              <a:t>真实的自然景象和生动的人类情感。</a:t>
            </a:r>
            <a:endParaRPr lang="zh-CN" altLang="en-US">
              <a:cs typeface="+mn-ea"/>
              <a:sym typeface="+mn-lt"/>
            </a:endParaRPr>
          </a:p>
        </p:txBody>
      </p:sp>
      <p:sp>
        <p:nvSpPr>
          <p:cNvPr id="8" name="文本框 7"/>
          <p:cNvSpPr txBox="1"/>
          <p:nvPr>
            <p:custDataLst>
              <p:tags r:id="rId1"/>
            </p:custDataLst>
          </p:nvPr>
        </p:nvSpPr>
        <p:spPr>
          <a:xfrm>
            <a:off x="1068705" y="1722755"/>
            <a:ext cx="10622280" cy="429895"/>
          </a:xfrm>
          <a:prstGeom prst="rect">
            <a:avLst/>
          </a:prstGeom>
          <a:noFill/>
        </p:spPr>
        <p:txBody>
          <a:bodyPr wrap="square" rtlCol="0">
            <a:spAutoFit/>
          </a:bodyPr>
          <a:lstStyle/>
          <a:p>
            <a:r>
              <a:rPr lang="en-US" altLang="zh-CN" sz="2200" b="1" dirty="0">
                <a:latin typeface="仿宋" panose="02010609060101010101" charset="-122"/>
                <a:ea typeface="仿宋" panose="02010609060101010101" charset="-122"/>
                <a:cs typeface="仿宋" panose="02010609060101010101" charset="-122"/>
                <a:sym typeface="+mn-lt"/>
              </a:rPr>
              <a:t>   </a:t>
            </a:r>
            <a:endParaRPr lang="zh-CN" sz="2200" b="1" dirty="0">
              <a:solidFill>
                <a:srgbClr val="FF0000"/>
              </a:solidFill>
              <a:latin typeface="仿宋" panose="02010609060101010101" charset="-122"/>
              <a:ea typeface="仿宋" panose="02010609060101010101" charset="-122"/>
              <a:cs typeface="仿宋" panose="02010609060101010101" charset="-122"/>
              <a:sym typeface="+mn-lt"/>
            </a:endParaRPr>
          </a:p>
        </p:txBody>
      </p:sp>
      <p:sp>
        <p:nvSpPr>
          <p:cNvPr id="10" name="文本框 9"/>
          <p:cNvSpPr txBox="1"/>
          <p:nvPr/>
        </p:nvSpPr>
        <p:spPr>
          <a:xfrm>
            <a:off x="944245" y="654050"/>
            <a:ext cx="5090160" cy="492443"/>
          </a:xfrm>
          <a:prstGeom prst="rect">
            <a:avLst/>
          </a:prstGeom>
          <a:noFill/>
        </p:spPr>
        <p:txBody>
          <a:bodyPr wrap="square" rtlCol="0">
            <a:spAutoFit/>
          </a:bodyPr>
          <a:lstStyle/>
          <a:p>
            <a:r>
              <a:rPr lang="zh-CN" altLang="en-US" sz="2600" b="1" dirty="0" smtClean="0">
                <a:latin typeface="楷体" panose="02010609060101010101" charset="-122"/>
                <a:ea typeface="楷体" panose="02010609060101010101" charset="-122"/>
                <a:cs typeface="楷体" panose="02010609060101010101" charset="-122"/>
                <a:sym typeface="+mn-lt"/>
              </a:rPr>
              <a:t>二</a:t>
            </a:r>
            <a:r>
              <a:rPr lang="zh-CN" altLang="zh-CN" sz="2600" b="1" dirty="0" smtClean="0">
                <a:latin typeface="楷体" panose="02010609060101010101" charset="-122"/>
                <a:ea typeface="楷体" panose="02010609060101010101" charset="-122"/>
                <a:cs typeface="楷体" panose="02010609060101010101" charset="-122"/>
                <a:sym typeface="+mn-lt"/>
              </a:rPr>
              <a:t>、</a:t>
            </a:r>
            <a:r>
              <a:rPr lang="zh-CN" altLang="en-US" sz="2600" b="1" dirty="0" smtClean="0">
                <a:latin typeface="楷体" panose="02010609060101010101" charset="-122"/>
                <a:ea typeface="楷体" panose="02010609060101010101" charset="-122"/>
                <a:cs typeface="楷体" panose="02010609060101010101" charset="-122"/>
                <a:sym typeface="+mn-lt"/>
              </a:rPr>
              <a:t>内容</a:t>
            </a:r>
            <a:endParaRPr lang="zh-CN" altLang="en-US" sz="2600" b="1" dirty="0">
              <a:latin typeface="楷体" panose="02010609060101010101" charset="-122"/>
              <a:ea typeface="楷体" panose="02010609060101010101" charset="-122"/>
              <a:cs typeface="楷体" panose="02010609060101010101" charset="-122"/>
              <a:sym typeface="+mn-lt"/>
            </a:endParaRPr>
          </a:p>
        </p:txBody>
      </p:sp>
      <p:sp>
        <p:nvSpPr>
          <p:cNvPr id="5" name="文本框 4"/>
          <p:cNvSpPr txBox="1"/>
          <p:nvPr/>
        </p:nvSpPr>
        <p:spPr>
          <a:xfrm>
            <a:off x="783771" y="1203504"/>
            <a:ext cx="3359021" cy="461665"/>
          </a:xfrm>
          <a:prstGeom prst="rect">
            <a:avLst/>
          </a:prstGeom>
          <a:noFill/>
        </p:spPr>
        <p:txBody>
          <a:bodyPr wrap="square" rtlCol="0">
            <a:spAutoFit/>
          </a:bodyPr>
          <a:lstStyle/>
          <a:p>
            <a:r>
              <a:rPr lang="zh-CN" altLang="en-US" sz="2400" dirty="0" smtClean="0">
                <a:latin typeface="楷体" panose="02010609060101010101" charset="-122"/>
                <a:ea typeface="楷体" panose="02010609060101010101" charset="-122"/>
              </a:rPr>
              <a:t>（一）题材</a:t>
            </a:r>
            <a:endParaRPr lang="zh-CN" altLang="en-US" sz="2400" dirty="0">
              <a:latin typeface="楷体" panose="02010609060101010101" charset="-122"/>
              <a:ea typeface="楷体" panose="02010609060101010101" charset="-122"/>
            </a:endParaRPr>
          </a:p>
        </p:txBody>
      </p:sp>
      <p:sp>
        <p:nvSpPr>
          <p:cNvPr id="2" name="文本框 1"/>
          <p:cNvSpPr txBox="1"/>
          <p:nvPr/>
        </p:nvSpPr>
        <p:spPr>
          <a:xfrm>
            <a:off x="944245" y="1851706"/>
            <a:ext cx="6799218" cy="1338828"/>
          </a:xfrm>
          <a:prstGeom prst="rect">
            <a:avLst/>
          </a:prstGeom>
          <a:noFill/>
        </p:spPr>
        <p:txBody>
          <a:bodyPr wrap="square" rtlCol="0">
            <a:spAutoFit/>
          </a:bodyPr>
          <a:lstStyle/>
          <a:p>
            <a:pPr indent="457200">
              <a:lnSpc>
                <a:spcPct val="150000"/>
              </a:lnSpc>
            </a:pPr>
            <a:r>
              <a:rPr lang="zh-CN" altLang="en-US" dirty="0">
                <a:latin typeface="仿宋" panose="02010609060101010101" charset="-122"/>
                <a:ea typeface="仿宋" panose="02010609060101010101" charset="-122"/>
              </a:rPr>
              <a:t>识别题材有助于理解作品的主题，同类题材作品之间的比较是美术鉴赏的重要一环。但题材只是大致的分类，其标准在历史上常有变化，作品价值不因题材而有高低之分。</a:t>
            </a:r>
            <a:endParaRPr lang="zh-CN" altLang="en-US" dirty="0">
              <a:latin typeface="仿宋" panose="02010609060101010101" charset="-122"/>
              <a:ea typeface="仿宋" panose="02010609060101010101" charset="-122"/>
            </a:endParaRPr>
          </a:p>
        </p:txBody>
      </p:sp>
      <p:sp>
        <p:nvSpPr>
          <p:cNvPr id="7" name="矩形 6"/>
          <p:cNvSpPr/>
          <p:nvPr/>
        </p:nvSpPr>
        <p:spPr>
          <a:xfrm>
            <a:off x="5336540" y="4138296"/>
            <a:ext cx="6577330" cy="1385570"/>
          </a:xfrm>
          <a:prstGeom prst="rect">
            <a:avLst/>
          </a:prstGeom>
          <a:solidFill>
            <a:srgbClr val="578F83">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6534150" y="3496310"/>
            <a:ext cx="4871720" cy="1833245"/>
            <a:chOff x="10290" y="5506"/>
            <a:chExt cx="7672" cy="2887"/>
          </a:xfrm>
        </p:grpSpPr>
        <p:sp>
          <p:nvSpPr>
            <p:cNvPr id="11" name="文本框 10"/>
            <p:cNvSpPr txBox="1"/>
            <p:nvPr/>
          </p:nvSpPr>
          <p:spPr>
            <a:xfrm>
              <a:off x="10290" y="6794"/>
              <a:ext cx="7672" cy="1599"/>
            </a:xfrm>
            <a:prstGeom prst="rect">
              <a:avLst/>
            </a:prstGeom>
            <a:noFill/>
          </p:spPr>
          <p:txBody>
            <a:bodyPr wrap="square" rtlCol="0" anchor="t">
              <a:spAutoFit/>
            </a:bodyPr>
            <a:lstStyle/>
            <a:p>
              <a:pPr indent="457200" algn="just">
                <a:buClrTx/>
                <a:buSzTx/>
                <a:buNone/>
              </a:pPr>
              <a:r>
                <a:rPr lang="zh-CN" altLang="en-US" sz="2000" b="1" dirty="0">
                  <a:latin typeface="仿宋" panose="02010609060101010101" charset="-122"/>
                  <a:ea typeface="仿宋" panose="02010609060101010101" charset="-122"/>
                  <a:cs typeface="仿宋" panose="02010609060101010101" charset="-122"/>
                </a:rPr>
                <a:t>查阅相关资料，了解</a:t>
              </a:r>
              <a:r>
                <a:rPr lang="en-US" altLang="zh-CN" sz="2000" b="1" dirty="0">
                  <a:latin typeface="仿宋" panose="02010609060101010101" charset="-122"/>
                  <a:ea typeface="仿宋" panose="02010609060101010101" charset="-122"/>
                  <a:cs typeface="仿宋" panose="02010609060101010101" charset="-122"/>
                </a:rPr>
                <a:t>《</a:t>
              </a:r>
              <a:r>
                <a:rPr lang="zh-CN" altLang="en-US" sz="2000" b="1" dirty="0">
                  <a:latin typeface="仿宋" panose="02010609060101010101" charset="-122"/>
                  <a:ea typeface="仿宋" panose="02010609060101010101" charset="-122"/>
                  <a:cs typeface="仿宋" panose="02010609060101010101" charset="-122"/>
                </a:rPr>
                <a:t>八女投江</a:t>
              </a:r>
              <a:r>
                <a:rPr lang="en-US" altLang="zh-CN" sz="2000" b="1" dirty="0">
                  <a:latin typeface="仿宋" panose="02010609060101010101" charset="-122"/>
                  <a:ea typeface="仿宋" panose="02010609060101010101" charset="-122"/>
                  <a:cs typeface="仿宋" panose="02010609060101010101" charset="-122"/>
                </a:rPr>
                <a:t>》</a:t>
              </a:r>
              <a:r>
                <a:rPr lang="zh-CN" altLang="en-US" sz="2000" b="1" dirty="0">
                  <a:latin typeface="仿宋" panose="02010609060101010101" charset="-122"/>
                  <a:ea typeface="仿宋" panose="02010609060101010101" charset="-122"/>
                  <a:cs typeface="仿宋" panose="02010609060101010101" charset="-122"/>
                </a:rPr>
                <a:t>所表现的故事，并尝试解释画家为什么创作这一作品。</a:t>
              </a:r>
              <a:endParaRPr sz="2000" b="1" dirty="0">
                <a:latin typeface="仿宋" panose="02010609060101010101" charset="-122"/>
                <a:ea typeface="仿宋" panose="02010609060101010101" charset="-122"/>
                <a:cs typeface="仿宋" panose="02010609060101010101" charset="-122"/>
              </a:endParaRPr>
            </a:p>
          </p:txBody>
        </p:sp>
        <p:sp>
          <p:nvSpPr>
            <p:cNvPr id="12" name="文本框 11" descr="7b0a2020202022776f7264617274223a20227b5c2269645c223a32353030323237362c5c227469645c223a31333631327d220a7d0a"/>
            <p:cNvSpPr txBox="1"/>
            <p:nvPr/>
          </p:nvSpPr>
          <p:spPr>
            <a:xfrm>
              <a:off x="10290" y="5506"/>
              <a:ext cx="3382" cy="1077"/>
            </a:xfrm>
            <a:prstGeom prst="rect">
              <a:avLst/>
            </a:prstGeom>
            <a:noFill/>
            <a:ln>
              <a:noFill/>
            </a:ln>
          </p:spPr>
          <p:txBody>
            <a:bodyPr wrap="square" rtlCol="0" anchor="t">
              <a:noAutofit/>
              <a:scene3d>
                <a:camera prst="orthographicFront"/>
                <a:lightRig rig="threePt" dir="t"/>
              </a:scene3d>
            </a:bodyPr>
            <a:lstStyle/>
            <a:p>
              <a:pPr algn="l">
                <a:buClrTx/>
                <a:buSzTx/>
                <a:buNone/>
              </a:pPr>
              <a:r>
                <a:rPr lang="zh-CN" sz="360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汉仪力量黑简" panose="00020600040101010101" charset="-122"/>
                  <a:ea typeface="汉仪力量黑简" panose="00020600040101010101" charset="-122"/>
                  <a:cs typeface="仿宋" panose="02010609060101010101" charset="-122"/>
                </a:rPr>
                <a:t>思考</a:t>
              </a:r>
              <a:endParaRPr lang="zh-CN" sz="360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汉仪力量黑简" panose="00020600040101010101" charset="-122"/>
                <a:ea typeface="汉仪力量黑简" panose="00020600040101010101" charset="-122"/>
                <a:cs typeface="仿宋" panose="02010609060101010101" charset="-122"/>
              </a:endParaRPr>
            </a:p>
          </p:txBody>
        </p:sp>
      </p:grpSp>
    </p:spTree>
  </p:cSld>
  <p:clrMapOvr>
    <a:masterClrMapping/>
  </p:clrMapOvr>
  <p:transition spd="med">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277495" y="219710"/>
            <a:ext cx="11636375"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cs typeface="+mn-ea"/>
                <a:sym typeface="+mn-lt"/>
              </a:rPr>
              <a:t>文艺复兴的主要成就</a:t>
            </a:r>
            <a:endParaRPr lang="zh-CN" altLang="en-US" dirty="0">
              <a:cs typeface="+mn-ea"/>
              <a:sym typeface="+mn-lt"/>
            </a:endParaRPr>
          </a:p>
          <a:p>
            <a:pPr algn="ctr"/>
            <a:r>
              <a:rPr lang="zh-CN" altLang="en-US" dirty="0">
                <a:cs typeface="+mn-ea"/>
                <a:sym typeface="+mn-lt"/>
              </a:rPr>
              <a:t>文艺复兴的主要成就，一方面体现在对自然美的欣赏，另一方面体现在对人物面貌、性格、</a:t>
            </a:r>
            <a:endParaRPr lang="zh-CN" altLang="en-US" dirty="0">
              <a:cs typeface="+mn-ea"/>
              <a:sym typeface="+mn-lt"/>
            </a:endParaRPr>
          </a:p>
          <a:p>
            <a:pPr algn="ctr"/>
            <a:r>
              <a:rPr lang="zh-CN" altLang="en-US" dirty="0">
                <a:cs typeface="+mn-ea"/>
                <a:sym typeface="+mn-lt"/>
              </a:rPr>
              <a:t>思想、情感等全方位的细致刻画。艺术家通过对透视法、人体解剖学、明暗画法等的运用，表现</a:t>
            </a:r>
            <a:endParaRPr lang="zh-CN" altLang="en-US" dirty="0">
              <a:cs typeface="+mn-ea"/>
              <a:sym typeface="+mn-lt"/>
            </a:endParaRPr>
          </a:p>
          <a:p>
            <a:pPr algn="ctr"/>
            <a:r>
              <a:rPr lang="zh-CN" altLang="en-US" dirty="0">
                <a:cs typeface="+mn-ea"/>
                <a:sym typeface="+mn-lt"/>
              </a:rPr>
              <a:t>真实的自然景象和生动的人类情感。</a:t>
            </a:r>
            <a:endParaRPr lang="zh-CN" altLang="en-US" dirty="0">
              <a:cs typeface="+mn-ea"/>
              <a:sym typeface="+mn-lt"/>
            </a:endParaRPr>
          </a:p>
        </p:txBody>
      </p:sp>
      <p:sp>
        <p:nvSpPr>
          <p:cNvPr id="8" name="文本框 7"/>
          <p:cNvSpPr txBox="1"/>
          <p:nvPr>
            <p:custDataLst>
              <p:tags r:id="rId1"/>
            </p:custDataLst>
          </p:nvPr>
        </p:nvSpPr>
        <p:spPr>
          <a:xfrm>
            <a:off x="1068705" y="1722755"/>
            <a:ext cx="10622280" cy="429895"/>
          </a:xfrm>
          <a:prstGeom prst="rect">
            <a:avLst/>
          </a:prstGeom>
          <a:noFill/>
        </p:spPr>
        <p:txBody>
          <a:bodyPr wrap="square" rtlCol="0">
            <a:spAutoFit/>
          </a:bodyPr>
          <a:lstStyle/>
          <a:p>
            <a:r>
              <a:rPr lang="en-US" altLang="zh-CN" sz="2200" b="1" dirty="0">
                <a:latin typeface="仿宋" panose="02010609060101010101" charset="-122"/>
                <a:ea typeface="仿宋" panose="02010609060101010101" charset="-122"/>
                <a:cs typeface="仿宋" panose="02010609060101010101" charset="-122"/>
                <a:sym typeface="+mn-lt"/>
              </a:rPr>
              <a:t>   </a:t>
            </a:r>
            <a:endParaRPr lang="zh-CN" sz="2200" b="1" dirty="0">
              <a:solidFill>
                <a:srgbClr val="FF0000"/>
              </a:solidFill>
              <a:latin typeface="仿宋" panose="02010609060101010101" charset="-122"/>
              <a:ea typeface="仿宋" panose="02010609060101010101" charset="-122"/>
              <a:cs typeface="仿宋" panose="02010609060101010101" charset="-122"/>
              <a:sym typeface="+mn-lt"/>
            </a:endParaRPr>
          </a:p>
        </p:txBody>
      </p:sp>
      <p:sp>
        <p:nvSpPr>
          <p:cNvPr id="10" name="文本框 9"/>
          <p:cNvSpPr txBox="1"/>
          <p:nvPr/>
        </p:nvSpPr>
        <p:spPr>
          <a:xfrm>
            <a:off x="504825" y="278130"/>
            <a:ext cx="5090160" cy="492443"/>
          </a:xfrm>
          <a:prstGeom prst="rect">
            <a:avLst/>
          </a:prstGeom>
          <a:noFill/>
        </p:spPr>
        <p:txBody>
          <a:bodyPr wrap="square" rtlCol="0">
            <a:spAutoFit/>
          </a:bodyPr>
          <a:lstStyle/>
          <a:p>
            <a:r>
              <a:rPr lang="zh-CN" altLang="en-US" sz="2600" b="1" dirty="0" smtClean="0">
                <a:latin typeface="楷体" panose="02010609060101010101" charset="-122"/>
                <a:ea typeface="楷体" panose="02010609060101010101" charset="-122"/>
                <a:cs typeface="楷体" panose="02010609060101010101" charset="-122"/>
                <a:sym typeface="+mn-lt"/>
              </a:rPr>
              <a:t>二</a:t>
            </a:r>
            <a:r>
              <a:rPr lang="zh-CN" altLang="zh-CN" sz="2600" b="1" dirty="0" smtClean="0">
                <a:latin typeface="楷体" panose="02010609060101010101" charset="-122"/>
                <a:ea typeface="楷体" panose="02010609060101010101" charset="-122"/>
                <a:cs typeface="楷体" panose="02010609060101010101" charset="-122"/>
                <a:sym typeface="+mn-lt"/>
              </a:rPr>
              <a:t>、</a:t>
            </a:r>
            <a:r>
              <a:rPr lang="zh-CN" altLang="en-US" sz="2600" b="1" dirty="0" smtClean="0">
                <a:latin typeface="楷体" panose="02010609060101010101" charset="-122"/>
                <a:ea typeface="楷体" panose="02010609060101010101" charset="-122"/>
                <a:cs typeface="楷体" panose="02010609060101010101" charset="-122"/>
                <a:sym typeface="+mn-lt"/>
              </a:rPr>
              <a:t>内容</a:t>
            </a:r>
            <a:endParaRPr lang="zh-CN" altLang="en-US" sz="2600" b="1" dirty="0">
              <a:latin typeface="楷体" panose="02010609060101010101" charset="-122"/>
              <a:ea typeface="楷体" panose="02010609060101010101" charset="-122"/>
              <a:cs typeface="楷体" panose="02010609060101010101" charset="-122"/>
              <a:sym typeface="+mn-lt"/>
            </a:endParaRPr>
          </a:p>
        </p:txBody>
      </p:sp>
      <p:sp>
        <p:nvSpPr>
          <p:cNvPr id="5" name="文本框 4"/>
          <p:cNvSpPr txBox="1"/>
          <p:nvPr/>
        </p:nvSpPr>
        <p:spPr>
          <a:xfrm>
            <a:off x="661851" y="771069"/>
            <a:ext cx="3359021" cy="461665"/>
          </a:xfrm>
          <a:prstGeom prst="rect">
            <a:avLst/>
          </a:prstGeom>
          <a:noFill/>
        </p:spPr>
        <p:txBody>
          <a:bodyPr wrap="square" rtlCol="0">
            <a:spAutoFit/>
          </a:bodyPr>
          <a:lstStyle/>
          <a:p>
            <a:r>
              <a:rPr lang="zh-CN" altLang="en-US" sz="2400" dirty="0" smtClean="0">
                <a:latin typeface="楷体" panose="02010609060101010101" charset="-122"/>
                <a:ea typeface="楷体" panose="02010609060101010101" charset="-122"/>
              </a:rPr>
              <a:t>（二）主题</a:t>
            </a:r>
            <a:endParaRPr lang="zh-CN" altLang="en-US" sz="2400" dirty="0">
              <a:latin typeface="楷体" panose="02010609060101010101" charset="-122"/>
              <a:ea typeface="楷体" panose="02010609060101010101" charset="-122"/>
            </a:endParaRPr>
          </a:p>
        </p:txBody>
      </p:sp>
      <p:sp>
        <p:nvSpPr>
          <p:cNvPr id="2" name="文本框 1"/>
          <p:cNvSpPr txBox="1"/>
          <p:nvPr/>
        </p:nvSpPr>
        <p:spPr>
          <a:xfrm>
            <a:off x="1068705" y="1292920"/>
            <a:ext cx="4588453" cy="369332"/>
          </a:xfrm>
          <a:prstGeom prst="rect">
            <a:avLst/>
          </a:prstGeom>
          <a:noFill/>
        </p:spPr>
        <p:txBody>
          <a:bodyPr wrap="square" rtlCol="0">
            <a:spAutoFit/>
          </a:bodyPr>
          <a:lstStyle/>
          <a:p>
            <a:r>
              <a:rPr lang="zh-CN" altLang="en-US" dirty="0">
                <a:latin typeface="仿宋" panose="02010609060101010101" charset="-122"/>
                <a:ea typeface="仿宋" panose="02010609060101010101" charset="-122"/>
              </a:rPr>
              <a:t>主题是美术作品所要表达的中心思想。</a:t>
            </a:r>
            <a:endParaRPr lang="zh-CN" altLang="en-US" dirty="0">
              <a:latin typeface="仿宋" panose="02010609060101010101" charset="-122"/>
              <a:ea typeface="仿宋" panose="02010609060101010101" charset="-122"/>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670" y="1831975"/>
            <a:ext cx="5036185" cy="3985895"/>
          </a:xfrm>
          <a:prstGeom prst="rect">
            <a:avLst/>
          </a:prstGeom>
        </p:spPr>
      </p:pic>
      <p:sp>
        <p:nvSpPr>
          <p:cNvPr id="9" name="文本框 8"/>
          <p:cNvSpPr txBox="1"/>
          <p:nvPr/>
        </p:nvSpPr>
        <p:spPr>
          <a:xfrm>
            <a:off x="5722811" y="1832142"/>
            <a:ext cx="1909823" cy="461665"/>
          </a:xfrm>
          <a:prstGeom prst="rect">
            <a:avLst/>
          </a:prstGeom>
          <a:noFill/>
        </p:spPr>
        <p:txBody>
          <a:bodyPr wrap="square" rtlCol="0">
            <a:spAutoFit/>
          </a:bodyPr>
          <a:lstStyle/>
          <a:p>
            <a:r>
              <a:rPr lang="zh-CN" altLang="en-US" sz="2400" dirty="0" smtClean="0">
                <a:latin typeface="楷体" panose="02010609060101010101" charset="-122"/>
                <a:ea typeface="楷体" panose="02010609060101010101" charset="-122"/>
              </a:rPr>
              <a:t>赏 名作</a:t>
            </a:r>
            <a:endParaRPr lang="zh-CN" altLang="en-US" sz="2400" dirty="0">
              <a:latin typeface="楷体" panose="02010609060101010101" charset="-122"/>
              <a:ea typeface="楷体" panose="02010609060101010101" charset="-122"/>
            </a:endParaRPr>
          </a:p>
        </p:txBody>
      </p:sp>
      <p:sp>
        <p:nvSpPr>
          <p:cNvPr id="11" name="文本框 10"/>
          <p:cNvSpPr txBox="1"/>
          <p:nvPr/>
        </p:nvSpPr>
        <p:spPr>
          <a:xfrm>
            <a:off x="6940713" y="1831678"/>
            <a:ext cx="2954655" cy="1630045"/>
          </a:xfrm>
          <a:prstGeom prst="rect">
            <a:avLst/>
          </a:prstGeom>
        </p:spPr>
        <p:txBody>
          <a:bodyPr wrap="square">
            <a:spAutoFit/>
          </a:bodyPr>
          <a:lstStyle>
            <a:defPPr>
              <a:defRPr lang="zh-CN"/>
            </a:defPPr>
            <a:lvl1pPr>
              <a:lnSpc>
                <a:spcPct val="150000"/>
              </a:lnSpc>
              <a:defRPr>
                <a:latin typeface="楷体" panose="02010609060101010101" charset="-122"/>
                <a:ea typeface="楷体" panose="02010609060101010101" charset="-122"/>
              </a:defRPr>
            </a:lvl1pPr>
          </a:lstStyle>
          <a:p>
            <a:pPr indent="0" fontAlgn="auto">
              <a:lnSpc>
                <a:spcPts val="2400"/>
              </a:lnSpc>
            </a:pPr>
            <a:r>
              <a:rPr lang="zh-CN" altLang="en-US" sz="1600" dirty="0"/>
              <a:t>名称：荷拉斯兄弟之誓</a:t>
            </a:r>
            <a:endParaRPr lang="zh-CN" altLang="en-US" sz="1600" dirty="0"/>
          </a:p>
          <a:p>
            <a:pPr indent="0" fontAlgn="auto">
              <a:lnSpc>
                <a:spcPts val="2400"/>
              </a:lnSpc>
            </a:pPr>
            <a:r>
              <a:rPr lang="zh-CN" altLang="en-US" sz="1600" dirty="0"/>
              <a:t>作者：大卫［法国］</a:t>
            </a:r>
            <a:endParaRPr lang="zh-CN" altLang="en-US" sz="1600" dirty="0"/>
          </a:p>
          <a:p>
            <a:pPr indent="0" fontAlgn="auto">
              <a:lnSpc>
                <a:spcPts val="2400"/>
              </a:lnSpc>
            </a:pPr>
            <a:r>
              <a:rPr lang="zh-CN" altLang="en-US" sz="1600" dirty="0"/>
              <a:t>年代：</a:t>
            </a:r>
            <a:r>
              <a:rPr lang="en-US" altLang="zh-CN" sz="1600" dirty="0"/>
              <a:t>1784</a:t>
            </a:r>
            <a:r>
              <a:rPr lang="zh-CN" altLang="en-US" sz="1600" dirty="0"/>
              <a:t>年</a:t>
            </a:r>
            <a:endParaRPr lang="zh-CN" altLang="en-US" sz="1600" dirty="0"/>
          </a:p>
          <a:p>
            <a:pPr indent="0" fontAlgn="auto">
              <a:lnSpc>
                <a:spcPts val="2400"/>
              </a:lnSpc>
            </a:pPr>
            <a:r>
              <a:rPr lang="zh-CN" altLang="en-US" sz="1600" dirty="0"/>
              <a:t>类别：布面油画</a:t>
            </a:r>
            <a:endParaRPr lang="zh-CN" altLang="en-US" sz="1600" dirty="0"/>
          </a:p>
          <a:p>
            <a:pPr indent="0" fontAlgn="auto">
              <a:lnSpc>
                <a:spcPts val="2400"/>
              </a:lnSpc>
            </a:pPr>
            <a:r>
              <a:rPr lang="zh-CN" altLang="en-US" sz="1600" dirty="0"/>
              <a:t>现藏位置：法国巴黎卢浮宫</a:t>
            </a:r>
            <a:endParaRPr lang="zh-CN" altLang="en-US" sz="1600" dirty="0"/>
          </a:p>
        </p:txBody>
      </p:sp>
      <p:sp>
        <p:nvSpPr>
          <p:cNvPr id="12" name="文本框 11"/>
          <p:cNvSpPr txBox="1"/>
          <p:nvPr/>
        </p:nvSpPr>
        <p:spPr>
          <a:xfrm>
            <a:off x="5784169" y="3622022"/>
            <a:ext cx="3203128" cy="460375"/>
          </a:xfrm>
          <a:prstGeom prst="rect">
            <a:avLst/>
          </a:prstGeom>
          <a:noFill/>
        </p:spPr>
        <p:txBody>
          <a:bodyPr wrap="square" rtlCol="0">
            <a:spAutoFit/>
          </a:bodyPr>
          <a:lstStyle/>
          <a:p>
            <a:r>
              <a:rPr lang="zh-CN" altLang="en-US" sz="2400" dirty="0" smtClean="0">
                <a:latin typeface="楷体" panose="02010609060101010101" charset="-122"/>
                <a:ea typeface="楷体" panose="02010609060101010101" charset="-122"/>
              </a:rPr>
              <a:t>评 主题</a:t>
            </a:r>
            <a:endParaRPr lang="zh-CN" altLang="en-US" sz="2400" dirty="0">
              <a:latin typeface="楷体" panose="02010609060101010101" charset="-122"/>
              <a:ea typeface="楷体" panose="02010609060101010101" charset="-122"/>
            </a:endParaRPr>
          </a:p>
        </p:txBody>
      </p:sp>
      <p:sp>
        <p:nvSpPr>
          <p:cNvPr id="13" name="文本框 12"/>
          <p:cNvSpPr txBox="1"/>
          <p:nvPr/>
        </p:nvSpPr>
        <p:spPr>
          <a:xfrm>
            <a:off x="6887845" y="3622040"/>
            <a:ext cx="4868545" cy="2861310"/>
          </a:xfrm>
          <a:prstGeom prst="rect">
            <a:avLst/>
          </a:prstGeom>
          <a:noFill/>
        </p:spPr>
        <p:txBody>
          <a:bodyPr wrap="square" rtlCol="0">
            <a:spAutoFit/>
          </a:bodyPr>
          <a:lstStyle>
            <a:defPPr>
              <a:defRPr lang="zh-CN"/>
            </a:defPPr>
            <a:lvl1pPr>
              <a:lnSpc>
                <a:spcPct val="150000"/>
              </a:lnSpc>
              <a:defRPr sz="1600">
                <a:latin typeface="楷体" panose="02010609060101010101" charset="-122"/>
                <a:ea typeface="楷体" panose="02010609060101010101" charset="-122"/>
              </a:defRPr>
            </a:lvl1pPr>
          </a:lstStyle>
          <a:p>
            <a:pPr indent="0" fontAlgn="auto">
              <a:lnSpc>
                <a:spcPts val="2400"/>
              </a:lnSpc>
            </a:pPr>
            <a:r>
              <a:rPr lang="en-US" altLang="zh-CN" dirty="0"/>
              <a:t>   《</a:t>
            </a:r>
            <a:r>
              <a:rPr lang="zh-CN" altLang="en-US" dirty="0"/>
              <a:t>荷拉斯兄弟之誓</a:t>
            </a:r>
            <a:r>
              <a:rPr lang="en-US" altLang="zh-CN" dirty="0"/>
              <a:t>》</a:t>
            </a:r>
            <a:r>
              <a:rPr lang="zh-CN" altLang="en-US" dirty="0"/>
              <a:t>取材于古罗马的历史故事，讲述了两个城邦之间爆发战争，为避免杀戮，两城商定各选三位勇士决斗，以决胜负的情节。荷拉斯三兄弟主动请战，在父亲面前立下不胜不归的誓言。</a:t>
            </a:r>
            <a:endParaRPr lang="zh-CN" altLang="en-US" dirty="0"/>
          </a:p>
          <a:p>
            <a:pPr indent="0" fontAlgn="auto">
              <a:lnSpc>
                <a:spcPts val="2400"/>
              </a:lnSpc>
            </a:pPr>
            <a:r>
              <a:rPr lang="en-US" altLang="zh-CN" dirty="0"/>
              <a:t>   </a:t>
            </a:r>
            <a:r>
              <a:rPr lang="zh-CN" altLang="en-US" dirty="0"/>
              <a:t>大卫选取了故事中的宣誓场景：三兄弟侧身而立，单臂高举，坚毅勇猛。由于对战双方是姻亲关系，一旁的女眷无论胜负都将失去亲人，因此倚靠在一起，悲痛欲绝。这一极具戏剧冲突的瞬间凸显了画家所要表达的主题，宣扬了为国家大义牺牲小家的爱国情怀。</a:t>
            </a:r>
            <a:endParaRPr lang="zh-CN" altLang="en-US" dirty="0"/>
          </a:p>
        </p:txBody>
      </p:sp>
    </p:spTree>
  </p:cSld>
  <p:clrMapOvr>
    <a:masterClrMapping/>
  </p:clrMapOvr>
  <p:transition spd="med">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277495" y="219710"/>
            <a:ext cx="11636375"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cs typeface="+mn-ea"/>
                <a:sym typeface="+mn-lt"/>
              </a:rPr>
              <a:t>文艺复兴的主要成就</a:t>
            </a:r>
            <a:endParaRPr lang="zh-CN" altLang="en-US">
              <a:cs typeface="+mn-ea"/>
              <a:sym typeface="+mn-lt"/>
            </a:endParaRPr>
          </a:p>
          <a:p>
            <a:pPr algn="ctr"/>
            <a:r>
              <a:rPr lang="zh-CN" altLang="en-US">
                <a:cs typeface="+mn-ea"/>
                <a:sym typeface="+mn-lt"/>
              </a:rPr>
              <a:t>文艺复兴的主要成就，一方面体现在对自然美的欣赏，另一方面体现在对人物面貌、性格、</a:t>
            </a:r>
            <a:endParaRPr lang="zh-CN" altLang="en-US">
              <a:cs typeface="+mn-ea"/>
              <a:sym typeface="+mn-lt"/>
            </a:endParaRPr>
          </a:p>
          <a:p>
            <a:pPr algn="ctr"/>
            <a:r>
              <a:rPr lang="zh-CN" altLang="en-US">
                <a:cs typeface="+mn-ea"/>
                <a:sym typeface="+mn-lt"/>
              </a:rPr>
              <a:t>思想、情感等全方位的细致刻画。艺术家通过对透视法、人体解剖学、明暗画法等的运用，表现</a:t>
            </a:r>
            <a:endParaRPr lang="zh-CN" altLang="en-US">
              <a:cs typeface="+mn-ea"/>
              <a:sym typeface="+mn-lt"/>
            </a:endParaRPr>
          </a:p>
          <a:p>
            <a:pPr algn="ctr"/>
            <a:r>
              <a:rPr lang="zh-CN" altLang="en-US">
                <a:cs typeface="+mn-ea"/>
                <a:sym typeface="+mn-lt"/>
              </a:rPr>
              <a:t>真实的自然景象和生动的人类情感。</a:t>
            </a:r>
            <a:endParaRPr lang="zh-CN" altLang="en-US">
              <a:cs typeface="+mn-ea"/>
              <a:sym typeface="+mn-lt"/>
            </a:endParaRPr>
          </a:p>
        </p:txBody>
      </p:sp>
      <p:sp>
        <p:nvSpPr>
          <p:cNvPr id="3" name="文本框 2"/>
          <p:cNvSpPr txBox="1"/>
          <p:nvPr/>
        </p:nvSpPr>
        <p:spPr>
          <a:xfrm>
            <a:off x="902970" y="1346200"/>
            <a:ext cx="10775950" cy="368300"/>
          </a:xfrm>
          <a:prstGeom prst="rect">
            <a:avLst/>
          </a:prstGeom>
          <a:noFill/>
        </p:spPr>
        <p:txBody>
          <a:bodyPr wrap="square" rtlCol="0">
            <a:spAutoFit/>
          </a:bodyPr>
          <a:lstStyle/>
          <a:p>
            <a:pPr indent="457200"/>
            <a:r>
              <a:rPr lang="zh-CN" altLang="en-US" dirty="0">
                <a:latin typeface="仿宋" panose="02010609060101010101" charset="-122"/>
                <a:ea typeface="仿宋" panose="02010609060101010101" charset="-122"/>
              </a:rPr>
              <a:t>艺术家的创作都有特定目的，或传播思想、教化世人，或表达情感、营造意境，或开拓新的视觉体验。</a:t>
            </a:r>
            <a:endParaRPr lang="zh-CN" altLang="en-US" dirty="0">
              <a:latin typeface="仿宋" panose="02010609060101010101" charset="-122"/>
              <a:ea typeface="仿宋" panose="02010609060101010101" charset="-122"/>
            </a:endParaRPr>
          </a:p>
        </p:txBody>
      </p:sp>
      <p:sp>
        <p:nvSpPr>
          <p:cNvPr id="8" name="文本框 7"/>
          <p:cNvSpPr txBox="1"/>
          <p:nvPr/>
        </p:nvSpPr>
        <p:spPr>
          <a:xfrm>
            <a:off x="787400" y="391795"/>
            <a:ext cx="5090160" cy="492443"/>
          </a:xfrm>
          <a:prstGeom prst="rect">
            <a:avLst/>
          </a:prstGeom>
          <a:noFill/>
        </p:spPr>
        <p:txBody>
          <a:bodyPr wrap="square" rtlCol="0">
            <a:spAutoFit/>
          </a:bodyPr>
          <a:lstStyle/>
          <a:p>
            <a:r>
              <a:rPr lang="zh-CN" altLang="en-US" sz="2600" b="1" dirty="0" smtClean="0">
                <a:latin typeface="楷体" panose="02010609060101010101" charset="-122"/>
                <a:ea typeface="楷体" panose="02010609060101010101" charset="-122"/>
                <a:cs typeface="楷体" panose="02010609060101010101" charset="-122"/>
                <a:sym typeface="+mn-lt"/>
              </a:rPr>
              <a:t>二</a:t>
            </a:r>
            <a:r>
              <a:rPr lang="zh-CN" altLang="zh-CN" sz="2600" b="1" dirty="0" smtClean="0">
                <a:latin typeface="楷体" panose="02010609060101010101" charset="-122"/>
                <a:ea typeface="楷体" panose="02010609060101010101" charset="-122"/>
                <a:cs typeface="楷体" panose="02010609060101010101" charset="-122"/>
                <a:sym typeface="+mn-lt"/>
              </a:rPr>
              <a:t>、</a:t>
            </a:r>
            <a:r>
              <a:rPr lang="zh-CN" altLang="en-US" sz="2600" b="1" dirty="0" smtClean="0">
                <a:latin typeface="楷体" panose="02010609060101010101" charset="-122"/>
                <a:ea typeface="楷体" panose="02010609060101010101" charset="-122"/>
                <a:cs typeface="楷体" panose="02010609060101010101" charset="-122"/>
                <a:sym typeface="+mn-lt"/>
              </a:rPr>
              <a:t>内容</a:t>
            </a:r>
            <a:endParaRPr lang="zh-CN" altLang="en-US" sz="2600" b="1" dirty="0">
              <a:latin typeface="楷体" panose="02010609060101010101" charset="-122"/>
              <a:ea typeface="楷体" panose="02010609060101010101" charset="-122"/>
              <a:cs typeface="楷体" panose="02010609060101010101" charset="-122"/>
              <a:sym typeface="+mn-lt"/>
            </a:endParaRPr>
          </a:p>
        </p:txBody>
      </p:sp>
      <p:sp>
        <p:nvSpPr>
          <p:cNvPr id="9" name="文本框 8"/>
          <p:cNvSpPr txBox="1"/>
          <p:nvPr/>
        </p:nvSpPr>
        <p:spPr>
          <a:xfrm>
            <a:off x="783771" y="884734"/>
            <a:ext cx="3359021" cy="461665"/>
          </a:xfrm>
          <a:prstGeom prst="rect">
            <a:avLst/>
          </a:prstGeom>
          <a:noFill/>
        </p:spPr>
        <p:txBody>
          <a:bodyPr wrap="square" rtlCol="0">
            <a:spAutoFit/>
          </a:bodyPr>
          <a:lstStyle/>
          <a:p>
            <a:r>
              <a:rPr lang="zh-CN" altLang="en-US" sz="2400" dirty="0" smtClean="0">
                <a:latin typeface="楷体" panose="02010609060101010101" charset="-122"/>
                <a:ea typeface="楷体" panose="02010609060101010101" charset="-122"/>
              </a:rPr>
              <a:t>（</a:t>
            </a:r>
            <a:r>
              <a:rPr lang="zh-CN" altLang="en-US" sz="2400" dirty="0">
                <a:latin typeface="楷体" panose="02010609060101010101" charset="-122"/>
                <a:ea typeface="楷体" panose="02010609060101010101" charset="-122"/>
              </a:rPr>
              <a:t>三</a:t>
            </a:r>
            <a:r>
              <a:rPr lang="zh-CN" altLang="en-US" sz="2400" dirty="0" smtClean="0">
                <a:latin typeface="楷体" panose="02010609060101010101" charset="-122"/>
                <a:ea typeface="楷体" panose="02010609060101010101" charset="-122"/>
              </a:rPr>
              <a:t>）情感与情境</a:t>
            </a:r>
            <a:endParaRPr lang="zh-CN" altLang="en-US" sz="2400" dirty="0">
              <a:latin typeface="楷体" panose="02010609060101010101" charset="-122"/>
              <a:ea typeface="楷体" panose="02010609060101010101" charset="-122"/>
            </a:endParaRPr>
          </a:p>
        </p:txBody>
      </p:sp>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02970" y="1837690"/>
            <a:ext cx="3310255" cy="4349750"/>
          </a:xfrm>
          <a:prstGeom prst="rect">
            <a:avLst/>
          </a:prstGeom>
        </p:spPr>
      </p:pic>
      <p:sp>
        <p:nvSpPr>
          <p:cNvPr id="11" name="文本框 10"/>
          <p:cNvSpPr txBox="1"/>
          <p:nvPr/>
        </p:nvSpPr>
        <p:spPr>
          <a:xfrm>
            <a:off x="4369404" y="2043505"/>
            <a:ext cx="1909823" cy="461665"/>
          </a:xfrm>
          <a:prstGeom prst="rect">
            <a:avLst/>
          </a:prstGeom>
          <a:noFill/>
        </p:spPr>
        <p:txBody>
          <a:bodyPr wrap="square" rtlCol="0">
            <a:spAutoFit/>
          </a:bodyPr>
          <a:lstStyle/>
          <a:p>
            <a:r>
              <a:rPr lang="zh-CN" altLang="en-US" sz="2400" dirty="0" smtClean="0">
                <a:latin typeface="楷体" panose="02010609060101010101" charset="-122"/>
                <a:ea typeface="楷体" panose="02010609060101010101" charset="-122"/>
              </a:rPr>
              <a:t>赏 名作</a:t>
            </a:r>
            <a:endParaRPr lang="zh-CN" altLang="en-US" sz="2400" dirty="0">
              <a:latin typeface="楷体" panose="02010609060101010101" charset="-122"/>
              <a:ea typeface="楷体" panose="02010609060101010101" charset="-122"/>
            </a:endParaRPr>
          </a:p>
        </p:txBody>
      </p:sp>
      <p:sp>
        <p:nvSpPr>
          <p:cNvPr id="12" name="文本框 11"/>
          <p:cNvSpPr txBox="1"/>
          <p:nvPr/>
        </p:nvSpPr>
        <p:spPr>
          <a:xfrm>
            <a:off x="4369137" y="2733130"/>
            <a:ext cx="3842768" cy="1630045"/>
          </a:xfrm>
          <a:prstGeom prst="rect">
            <a:avLst/>
          </a:prstGeom>
        </p:spPr>
        <p:txBody>
          <a:bodyPr wrap="square">
            <a:spAutoFit/>
          </a:bodyPr>
          <a:lstStyle>
            <a:defPPr>
              <a:defRPr lang="zh-CN"/>
            </a:defPPr>
            <a:lvl1pPr>
              <a:lnSpc>
                <a:spcPct val="150000"/>
              </a:lnSpc>
              <a:defRPr>
                <a:latin typeface="楷体" panose="02010609060101010101" charset="-122"/>
                <a:ea typeface="楷体" panose="02010609060101010101" charset="-122"/>
              </a:defRPr>
            </a:lvl1pPr>
          </a:lstStyle>
          <a:p>
            <a:pPr indent="0" fontAlgn="auto">
              <a:lnSpc>
                <a:spcPts val="2400"/>
              </a:lnSpc>
            </a:pPr>
            <a:r>
              <a:rPr lang="zh-CN" altLang="en-US" sz="1600" dirty="0"/>
              <a:t>名称：呐喊</a:t>
            </a:r>
            <a:endParaRPr lang="zh-CN" altLang="en-US" sz="1600" dirty="0"/>
          </a:p>
          <a:p>
            <a:pPr indent="0" fontAlgn="auto">
              <a:lnSpc>
                <a:spcPts val="2400"/>
              </a:lnSpc>
            </a:pPr>
            <a:r>
              <a:rPr lang="zh-CN" altLang="en-US" sz="1600" dirty="0"/>
              <a:t>作者：蒙克［挪威］</a:t>
            </a:r>
            <a:endParaRPr lang="zh-CN" altLang="en-US" sz="1600" dirty="0"/>
          </a:p>
          <a:p>
            <a:pPr indent="0" fontAlgn="auto">
              <a:lnSpc>
                <a:spcPts val="2400"/>
              </a:lnSpc>
            </a:pPr>
            <a:r>
              <a:rPr lang="zh-CN" altLang="en-US" sz="1600" dirty="0"/>
              <a:t>年代：</a:t>
            </a:r>
            <a:r>
              <a:rPr lang="en-US" altLang="zh-CN" sz="1600" dirty="0"/>
              <a:t>1893</a:t>
            </a:r>
            <a:r>
              <a:rPr lang="zh-CN" altLang="en-US" sz="1600" dirty="0"/>
              <a:t>年</a:t>
            </a:r>
            <a:endParaRPr lang="zh-CN" altLang="en-US" sz="1600" dirty="0"/>
          </a:p>
          <a:p>
            <a:pPr indent="0" fontAlgn="auto">
              <a:lnSpc>
                <a:spcPts val="2400"/>
              </a:lnSpc>
            </a:pPr>
            <a:r>
              <a:rPr lang="zh-CN" altLang="en-US" sz="1600" dirty="0"/>
              <a:t>类别：布面油画</a:t>
            </a:r>
            <a:endParaRPr lang="zh-CN" altLang="en-US" sz="1600" dirty="0"/>
          </a:p>
          <a:p>
            <a:pPr indent="0" fontAlgn="auto">
              <a:lnSpc>
                <a:spcPts val="2400"/>
              </a:lnSpc>
            </a:pPr>
            <a:r>
              <a:rPr lang="zh-CN" altLang="en-US" sz="1600" dirty="0"/>
              <a:t>现藏位置：挪威奥斯陆国家美术馆</a:t>
            </a:r>
            <a:endParaRPr lang="zh-CN" altLang="en-US" sz="1600" dirty="0"/>
          </a:p>
        </p:txBody>
      </p:sp>
      <p:sp>
        <p:nvSpPr>
          <p:cNvPr id="13" name="文本框 12"/>
          <p:cNvSpPr txBox="1"/>
          <p:nvPr/>
        </p:nvSpPr>
        <p:spPr>
          <a:xfrm>
            <a:off x="7610645" y="1941445"/>
            <a:ext cx="3203128" cy="460375"/>
          </a:xfrm>
          <a:prstGeom prst="rect">
            <a:avLst/>
          </a:prstGeom>
          <a:noFill/>
        </p:spPr>
        <p:txBody>
          <a:bodyPr wrap="square" rtlCol="0">
            <a:spAutoFit/>
          </a:bodyPr>
          <a:lstStyle/>
          <a:p>
            <a:r>
              <a:rPr lang="zh-CN" altLang="en-US" sz="2400" dirty="0" smtClean="0">
                <a:latin typeface="楷体" panose="02010609060101010101" charset="-122"/>
                <a:ea typeface="楷体" panose="02010609060101010101" charset="-122"/>
              </a:rPr>
              <a:t>评 情感与情境</a:t>
            </a:r>
            <a:endParaRPr lang="zh-CN" altLang="en-US" sz="2400" dirty="0" smtClean="0">
              <a:latin typeface="楷体" panose="02010609060101010101" charset="-122"/>
              <a:ea typeface="楷体" panose="02010609060101010101" charset="-122"/>
            </a:endParaRPr>
          </a:p>
        </p:txBody>
      </p:sp>
      <p:sp>
        <p:nvSpPr>
          <p:cNvPr id="14" name="文本框 13"/>
          <p:cNvSpPr txBox="1"/>
          <p:nvPr/>
        </p:nvSpPr>
        <p:spPr>
          <a:xfrm>
            <a:off x="7671435" y="2402840"/>
            <a:ext cx="3701415" cy="3784600"/>
          </a:xfrm>
          <a:prstGeom prst="rect">
            <a:avLst/>
          </a:prstGeom>
          <a:noFill/>
        </p:spPr>
        <p:txBody>
          <a:bodyPr wrap="square" rtlCol="0">
            <a:spAutoFit/>
          </a:bodyPr>
          <a:lstStyle>
            <a:defPPr>
              <a:defRPr lang="zh-CN"/>
            </a:defPPr>
            <a:lvl1pPr>
              <a:lnSpc>
                <a:spcPct val="150000"/>
              </a:lnSpc>
              <a:defRPr sz="1600">
                <a:latin typeface="楷体" panose="02010609060101010101" charset="-122"/>
                <a:ea typeface="楷体" panose="02010609060101010101" charset="-122"/>
              </a:defRPr>
            </a:lvl1pPr>
          </a:lstStyle>
          <a:p>
            <a:r>
              <a:rPr lang="en-US" altLang="zh-CN" dirty="0"/>
              <a:t>   </a:t>
            </a:r>
            <a:r>
              <a:rPr lang="zh-CN" altLang="en-US" dirty="0"/>
              <a:t>画作表现了一个双手抱头大声尖叫的人物，火红的天空仿佛随着声波在颤抖。从画面上我们能感受到深深的焦虑。但只有了解蒙克的创作情境与人生经历，才会知道这种焦虑的来源：蒙克当时与朋友在海边便道散步，夕阳如血，将云朵染得鲜红，蒙克疲惫不堪，忽感难以言说的惊恐，加之童年时代的不幸与常年抑郁的心境，更让他体会到了一种深深的焦虑与绝望。</a:t>
            </a:r>
            <a:endParaRPr lang="zh-CN" altLang="en-US" dirty="0"/>
          </a:p>
        </p:txBody>
      </p:sp>
    </p:spTree>
  </p:cSld>
  <p:clrMapOvr>
    <a:masterClrMapping/>
  </p:clrMapOvr>
  <p:transition spd="med">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277495" y="219710"/>
            <a:ext cx="11636375"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cs typeface="+mn-ea"/>
                <a:sym typeface="+mn-lt"/>
              </a:rPr>
              <a:t>文艺复兴的主要成就</a:t>
            </a:r>
            <a:endParaRPr lang="zh-CN" altLang="en-US" dirty="0">
              <a:cs typeface="+mn-ea"/>
              <a:sym typeface="+mn-lt"/>
            </a:endParaRPr>
          </a:p>
          <a:p>
            <a:pPr algn="ctr"/>
            <a:r>
              <a:rPr lang="zh-CN" altLang="en-US" dirty="0">
                <a:cs typeface="+mn-ea"/>
                <a:sym typeface="+mn-lt"/>
              </a:rPr>
              <a:t>文艺复兴的主要成就，一方面体现在对自然美的欣赏，另一方面体现在对人物面貌、性格、</a:t>
            </a:r>
            <a:endParaRPr lang="zh-CN" altLang="en-US" dirty="0">
              <a:cs typeface="+mn-ea"/>
              <a:sym typeface="+mn-lt"/>
            </a:endParaRPr>
          </a:p>
          <a:p>
            <a:pPr algn="ctr"/>
            <a:r>
              <a:rPr lang="zh-CN" altLang="en-US" dirty="0">
                <a:cs typeface="+mn-ea"/>
                <a:sym typeface="+mn-lt"/>
              </a:rPr>
              <a:t>思想、情感等全方位的细致刻画。艺术家通过对透视法、人体解剖学、明暗画法等的运用，表现</a:t>
            </a:r>
            <a:endParaRPr lang="zh-CN" altLang="en-US" dirty="0">
              <a:cs typeface="+mn-ea"/>
              <a:sym typeface="+mn-lt"/>
            </a:endParaRPr>
          </a:p>
          <a:p>
            <a:pPr algn="ctr"/>
            <a:r>
              <a:rPr lang="zh-CN" altLang="en-US" dirty="0">
                <a:cs typeface="+mn-ea"/>
                <a:sym typeface="+mn-lt"/>
              </a:rPr>
              <a:t>真实的自然景象和生动的人类情感。</a:t>
            </a:r>
            <a:endParaRPr lang="zh-CN" altLang="en-US" dirty="0">
              <a:cs typeface="+mn-ea"/>
              <a:sym typeface="+mn-lt"/>
            </a:endParaRPr>
          </a:p>
        </p:txBody>
      </p:sp>
      <p:sp>
        <p:nvSpPr>
          <p:cNvPr id="4" name="文本框 3"/>
          <p:cNvSpPr txBox="1"/>
          <p:nvPr/>
        </p:nvSpPr>
        <p:spPr>
          <a:xfrm>
            <a:off x="560070" y="356870"/>
            <a:ext cx="5090160" cy="492443"/>
          </a:xfrm>
          <a:prstGeom prst="rect">
            <a:avLst/>
          </a:prstGeom>
          <a:noFill/>
        </p:spPr>
        <p:txBody>
          <a:bodyPr wrap="square" rtlCol="0">
            <a:spAutoFit/>
          </a:bodyPr>
          <a:lstStyle/>
          <a:p>
            <a:r>
              <a:rPr lang="zh-CN" altLang="en-US" sz="2600" b="1" dirty="0" smtClean="0">
                <a:latin typeface="楷体" panose="02010609060101010101" charset="-122"/>
                <a:ea typeface="楷体" panose="02010609060101010101" charset="-122"/>
                <a:cs typeface="楷体" panose="02010609060101010101" charset="-122"/>
                <a:sym typeface="+mn-lt"/>
              </a:rPr>
              <a:t>二</a:t>
            </a:r>
            <a:r>
              <a:rPr lang="zh-CN" altLang="zh-CN" sz="2600" b="1" dirty="0" smtClean="0">
                <a:latin typeface="楷体" panose="02010609060101010101" charset="-122"/>
                <a:ea typeface="楷体" panose="02010609060101010101" charset="-122"/>
                <a:cs typeface="楷体" panose="02010609060101010101" charset="-122"/>
                <a:sym typeface="+mn-lt"/>
              </a:rPr>
              <a:t>、</a:t>
            </a:r>
            <a:r>
              <a:rPr lang="zh-CN" altLang="en-US" sz="2600" b="1" dirty="0" smtClean="0">
                <a:latin typeface="楷体" panose="02010609060101010101" charset="-122"/>
                <a:ea typeface="楷体" panose="02010609060101010101" charset="-122"/>
                <a:cs typeface="楷体" panose="02010609060101010101" charset="-122"/>
                <a:sym typeface="+mn-lt"/>
              </a:rPr>
              <a:t>内容</a:t>
            </a:r>
            <a:endParaRPr lang="zh-CN" altLang="en-US" sz="2600" b="1" dirty="0">
              <a:latin typeface="楷体" panose="02010609060101010101" charset="-122"/>
              <a:ea typeface="楷体" panose="02010609060101010101" charset="-122"/>
              <a:cs typeface="楷体" panose="02010609060101010101" charset="-122"/>
              <a:sym typeface="+mn-lt"/>
            </a:endParaRPr>
          </a:p>
        </p:txBody>
      </p:sp>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715231" y="654050"/>
            <a:ext cx="4188621" cy="5614267"/>
          </a:xfrm>
          <a:prstGeom prst="rect">
            <a:avLst/>
          </a:prstGeom>
        </p:spPr>
      </p:pic>
      <p:sp>
        <p:nvSpPr>
          <p:cNvPr id="7" name="文本框 6"/>
          <p:cNvSpPr txBox="1"/>
          <p:nvPr/>
        </p:nvSpPr>
        <p:spPr>
          <a:xfrm>
            <a:off x="6903852" y="915660"/>
            <a:ext cx="1909823" cy="461665"/>
          </a:xfrm>
          <a:prstGeom prst="rect">
            <a:avLst/>
          </a:prstGeom>
          <a:noFill/>
        </p:spPr>
        <p:txBody>
          <a:bodyPr wrap="square" rtlCol="0">
            <a:spAutoFit/>
          </a:bodyPr>
          <a:lstStyle/>
          <a:p>
            <a:r>
              <a:rPr lang="zh-CN" altLang="en-US" sz="2400" dirty="0" smtClean="0">
                <a:latin typeface="楷体" panose="02010609060101010101" charset="-122"/>
                <a:ea typeface="楷体" panose="02010609060101010101" charset="-122"/>
              </a:rPr>
              <a:t>赏 名作</a:t>
            </a:r>
            <a:endParaRPr lang="zh-CN" altLang="en-US" sz="2400" dirty="0">
              <a:latin typeface="楷体" panose="02010609060101010101" charset="-122"/>
              <a:ea typeface="楷体" panose="02010609060101010101" charset="-122"/>
            </a:endParaRPr>
          </a:p>
        </p:txBody>
      </p:sp>
      <p:sp>
        <p:nvSpPr>
          <p:cNvPr id="8" name="文本框 7"/>
          <p:cNvSpPr txBox="1"/>
          <p:nvPr/>
        </p:nvSpPr>
        <p:spPr>
          <a:xfrm>
            <a:off x="6950575" y="1317630"/>
            <a:ext cx="2492990" cy="1630045"/>
          </a:xfrm>
          <a:prstGeom prst="rect">
            <a:avLst/>
          </a:prstGeom>
        </p:spPr>
        <p:txBody>
          <a:bodyPr wrap="square">
            <a:spAutoFit/>
          </a:bodyPr>
          <a:lstStyle>
            <a:defPPr>
              <a:defRPr lang="zh-CN"/>
            </a:defPPr>
            <a:lvl1pPr>
              <a:lnSpc>
                <a:spcPct val="150000"/>
              </a:lnSpc>
              <a:defRPr>
                <a:latin typeface="楷体" panose="02010609060101010101" charset="-122"/>
                <a:ea typeface="楷体" panose="02010609060101010101" charset="-122"/>
              </a:defRPr>
            </a:lvl1pPr>
          </a:lstStyle>
          <a:p>
            <a:pPr indent="0" fontAlgn="auto">
              <a:lnSpc>
                <a:spcPts val="2400"/>
              </a:lnSpc>
            </a:pPr>
            <a:r>
              <a:rPr lang="zh-CN" altLang="en-US" sz="1600" dirty="0"/>
              <a:t>名称：怒吼吧！中国</a:t>
            </a:r>
            <a:endParaRPr lang="zh-CN" altLang="en-US" sz="1600" dirty="0"/>
          </a:p>
          <a:p>
            <a:pPr indent="0" fontAlgn="auto">
              <a:lnSpc>
                <a:spcPts val="2400"/>
              </a:lnSpc>
            </a:pPr>
            <a:r>
              <a:rPr lang="zh-CN" altLang="en-US" sz="1600" dirty="0"/>
              <a:t>作者：李桦</a:t>
            </a:r>
            <a:endParaRPr lang="zh-CN" altLang="en-US" sz="1600" dirty="0"/>
          </a:p>
          <a:p>
            <a:pPr indent="0" fontAlgn="auto">
              <a:lnSpc>
                <a:spcPts val="2400"/>
              </a:lnSpc>
            </a:pPr>
            <a:r>
              <a:rPr lang="zh-CN" altLang="en-US" sz="1600" dirty="0"/>
              <a:t>年代：</a:t>
            </a:r>
            <a:r>
              <a:rPr lang="en-US" altLang="zh-CN" sz="1600" dirty="0"/>
              <a:t>1935</a:t>
            </a:r>
            <a:r>
              <a:rPr lang="zh-CN" altLang="en-US" sz="1600" dirty="0"/>
              <a:t>年</a:t>
            </a:r>
            <a:endParaRPr lang="zh-CN" altLang="en-US" sz="1600" dirty="0"/>
          </a:p>
          <a:p>
            <a:pPr indent="0" fontAlgn="auto">
              <a:lnSpc>
                <a:spcPts val="2400"/>
              </a:lnSpc>
            </a:pPr>
            <a:r>
              <a:rPr lang="zh-CN" altLang="en-US" sz="1600" dirty="0"/>
              <a:t>类别：黑白木刻</a:t>
            </a:r>
            <a:endParaRPr lang="zh-CN" altLang="en-US" sz="1600" dirty="0"/>
          </a:p>
          <a:p>
            <a:pPr indent="0" fontAlgn="auto">
              <a:lnSpc>
                <a:spcPts val="2400"/>
              </a:lnSpc>
            </a:pPr>
            <a:r>
              <a:rPr lang="zh-CN" altLang="en-US" sz="1600" dirty="0"/>
              <a:t>现藏位置：中国美术馆</a:t>
            </a:r>
            <a:endParaRPr lang="zh-CN" altLang="en-US" sz="1600" dirty="0"/>
          </a:p>
        </p:txBody>
      </p:sp>
      <p:sp>
        <p:nvSpPr>
          <p:cNvPr id="9" name="文本框 8"/>
          <p:cNvSpPr txBox="1"/>
          <p:nvPr/>
        </p:nvSpPr>
        <p:spPr>
          <a:xfrm>
            <a:off x="6903852" y="3860448"/>
            <a:ext cx="4963295" cy="2245360"/>
          </a:xfrm>
          <a:prstGeom prst="rect">
            <a:avLst/>
          </a:prstGeom>
          <a:noFill/>
        </p:spPr>
        <p:txBody>
          <a:bodyPr wrap="square" rtlCol="0">
            <a:spAutoFit/>
          </a:bodyPr>
          <a:lstStyle>
            <a:defPPr>
              <a:defRPr lang="zh-CN"/>
            </a:defPPr>
            <a:lvl1pPr>
              <a:lnSpc>
                <a:spcPct val="150000"/>
              </a:lnSpc>
              <a:defRPr sz="1600">
                <a:latin typeface="楷体" panose="02010609060101010101" charset="-122"/>
                <a:ea typeface="楷体" panose="02010609060101010101" charset="-122"/>
              </a:defRPr>
            </a:lvl1pPr>
          </a:lstStyle>
          <a:p>
            <a:pPr indent="0" fontAlgn="auto">
              <a:lnSpc>
                <a:spcPts val="2400"/>
              </a:lnSpc>
            </a:pPr>
            <a:r>
              <a:rPr lang="en-US" altLang="zh-CN" dirty="0"/>
              <a:t>   《</a:t>
            </a:r>
            <a:r>
              <a:rPr lang="zh-CN" altLang="en-US" dirty="0"/>
              <a:t>怒吼吧！中国</a:t>
            </a:r>
            <a:r>
              <a:rPr lang="en-US" altLang="zh-CN" dirty="0"/>
              <a:t>》</a:t>
            </a:r>
            <a:r>
              <a:rPr lang="zh-CN" altLang="en-US" dirty="0"/>
              <a:t>表现的是一个双眼被蒙、四肢被绑却挣扎着拾刀奋起的男人。同样是呐喊的形象，李桦的这幅版画意义全然不同。</a:t>
            </a:r>
            <a:r>
              <a:rPr lang="en-US" altLang="zh-CN" dirty="0"/>
              <a:t>20</a:t>
            </a:r>
            <a:r>
              <a:rPr lang="zh-CN" altLang="en-US" dirty="0"/>
              <a:t>世纪</a:t>
            </a:r>
            <a:r>
              <a:rPr lang="en-US" altLang="zh-CN" dirty="0"/>
              <a:t>30</a:t>
            </a:r>
            <a:r>
              <a:rPr lang="zh-CN" altLang="en-US" dirty="0"/>
              <a:t>年代，日本帝国主义侵华，中华民族陷入深重灾难，一批革命艺术家掀起了新兴木刻运动。画中的男人形象是民族危难的象征，预示着民众怒吼而抗争的必然选择，这里的呐喊就不仅是个人心境的表达了。</a:t>
            </a:r>
            <a:endParaRPr lang="zh-CN" altLang="en-US" dirty="0"/>
          </a:p>
        </p:txBody>
      </p:sp>
      <p:sp>
        <p:nvSpPr>
          <p:cNvPr id="11" name="文本框 10"/>
          <p:cNvSpPr txBox="1"/>
          <p:nvPr/>
        </p:nvSpPr>
        <p:spPr>
          <a:xfrm>
            <a:off x="6950575" y="3484249"/>
            <a:ext cx="3203128" cy="460375"/>
          </a:xfrm>
          <a:prstGeom prst="rect">
            <a:avLst/>
          </a:prstGeom>
          <a:noFill/>
        </p:spPr>
        <p:txBody>
          <a:bodyPr wrap="square" rtlCol="0">
            <a:spAutoFit/>
          </a:bodyPr>
          <a:lstStyle/>
          <a:p>
            <a:r>
              <a:rPr lang="zh-CN" altLang="en-US" sz="2400" dirty="0" smtClean="0">
                <a:latin typeface="楷体" panose="02010609060101010101" charset="-122"/>
                <a:ea typeface="楷体" panose="02010609060101010101" charset="-122"/>
              </a:rPr>
              <a:t>评 情感与情境</a:t>
            </a:r>
            <a:endParaRPr lang="zh-CN" altLang="en-US" sz="2400" dirty="0" smtClean="0">
              <a:latin typeface="楷体" panose="02010609060101010101" charset="-122"/>
              <a:ea typeface="楷体" panose="02010609060101010101" charset="-122"/>
            </a:endParaRPr>
          </a:p>
        </p:txBody>
      </p:sp>
      <p:sp>
        <p:nvSpPr>
          <p:cNvPr id="12" name="文本框 11"/>
          <p:cNvSpPr txBox="1"/>
          <p:nvPr/>
        </p:nvSpPr>
        <p:spPr>
          <a:xfrm>
            <a:off x="635181" y="849809"/>
            <a:ext cx="3359021" cy="461665"/>
          </a:xfrm>
          <a:prstGeom prst="rect">
            <a:avLst/>
          </a:prstGeom>
          <a:noFill/>
        </p:spPr>
        <p:txBody>
          <a:bodyPr wrap="square" rtlCol="0">
            <a:spAutoFit/>
          </a:bodyPr>
          <a:lstStyle/>
          <a:p>
            <a:r>
              <a:rPr lang="zh-CN" altLang="en-US" sz="2400" dirty="0" smtClean="0">
                <a:latin typeface="楷体" panose="02010609060101010101" charset="-122"/>
                <a:ea typeface="楷体" panose="02010609060101010101" charset="-122"/>
              </a:rPr>
              <a:t>（</a:t>
            </a:r>
            <a:r>
              <a:rPr lang="zh-CN" altLang="en-US" sz="2400" dirty="0">
                <a:latin typeface="楷体" panose="02010609060101010101" charset="-122"/>
                <a:ea typeface="楷体" panose="02010609060101010101" charset="-122"/>
              </a:rPr>
              <a:t>三</a:t>
            </a:r>
            <a:r>
              <a:rPr lang="zh-CN" altLang="en-US" sz="2400" dirty="0" smtClean="0">
                <a:latin typeface="楷体" panose="02010609060101010101" charset="-122"/>
                <a:ea typeface="楷体" panose="02010609060101010101" charset="-122"/>
              </a:rPr>
              <a:t>）情感与情境</a:t>
            </a:r>
            <a:endParaRPr lang="zh-CN" altLang="en-US" sz="2400" dirty="0">
              <a:latin typeface="楷体" panose="02010609060101010101" charset="-122"/>
              <a:ea typeface="楷体" panose="02010609060101010101" charset="-122"/>
            </a:endParaRPr>
          </a:p>
        </p:txBody>
      </p:sp>
    </p:spTree>
  </p:cSld>
  <p:clrMapOvr>
    <a:masterClrMapping/>
  </p:clrMapOvr>
  <p:transition spd="med">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278201" y="221575"/>
            <a:ext cx="11636375"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cs typeface="+mn-ea"/>
                <a:sym typeface="+mn-lt"/>
              </a:rPr>
              <a:t>文艺复兴的主要成就</a:t>
            </a:r>
            <a:endParaRPr lang="zh-CN" altLang="en-US">
              <a:cs typeface="+mn-ea"/>
              <a:sym typeface="+mn-lt"/>
            </a:endParaRPr>
          </a:p>
          <a:p>
            <a:pPr algn="ctr"/>
            <a:r>
              <a:rPr lang="zh-CN" altLang="en-US">
                <a:cs typeface="+mn-ea"/>
                <a:sym typeface="+mn-lt"/>
              </a:rPr>
              <a:t>文艺复兴的主要成就，一方面体现在对自然美的欣赏，另一方面体现在对人物面貌、性格、</a:t>
            </a:r>
            <a:endParaRPr lang="zh-CN" altLang="en-US">
              <a:cs typeface="+mn-ea"/>
              <a:sym typeface="+mn-lt"/>
            </a:endParaRPr>
          </a:p>
          <a:p>
            <a:pPr algn="ctr"/>
            <a:r>
              <a:rPr lang="zh-CN" altLang="en-US">
                <a:cs typeface="+mn-ea"/>
                <a:sym typeface="+mn-lt"/>
              </a:rPr>
              <a:t>思想、情感等全方位的细致刻画。艺术家通过对透视法、人体解剖学、明暗画法等的运用，表现</a:t>
            </a:r>
            <a:endParaRPr lang="zh-CN" altLang="en-US">
              <a:cs typeface="+mn-ea"/>
              <a:sym typeface="+mn-lt"/>
            </a:endParaRPr>
          </a:p>
          <a:p>
            <a:pPr algn="ctr"/>
            <a:r>
              <a:rPr lang="zh-CN" altLang="en-US">
                <a:cs typeface="+mn-ea"/>
                <a:sym typeface="+mn-lt"/>
              </a:rPr>
              <a:t>真实的自然景象和生动的人类情感。</a:t>
            </a:r>
            <a:endParaRPr lang="zh-CN" altLang="en-US">
              <a:cs typeface="+mn-ea"/>
              <a:sym typeface="+mn-lt"/>
            </a:endParaRPr>
          </a:p>
        </p:txBody>
      </p:sp>
      <p:sp>
        <p:nvSpPr>
          <p:cNvPr id="3" name="矩形 2"/>
          <p:cNvSpPr/>
          <p:nvPr/>
        </p:nvSpPr>
        <p:spPr>
          <a:xfrm>
            <a:off x="5336540" y="4138295"/>
            <a:ext cx="6181090" cy="1348105"/>
          </a:xfrm>
          <a:prstGeom prst="rect">
            <a:avLst/>
          </a:prstGeom>
          <a:solidFill>
            <a:srgbClr val="578F83">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p:nvGrpSpPr>
        <p:grpSpPr>
          <a:xfrm>
            <a:off x="6520180" y="3496310"/>
            <a:ext cx="4871720" cy="1753235"/>
            <a:chOff x="10268" y="5506"/>
            <a:chExt cx="7672" cy="2761"/>
          </a:xfrm>
        </p:grpSpPr>
        <p:sp>
          <p:nvSpPr>
            <p:cNvPr id="5" name="文本框 4"/>
            <p:cNvSpPr txBox="1"/>
            <p:nvPr/>
          </p:nvSpPr>
          <p:spPr>
            <a:xfrm>
              <a:off x="10268" y="6668"/>
              <a:ext cx="7672" cy="1599"/>
            </a:xfrm>
            <a:prstGeom prst="rect">
              <a:avLst/>
            </a:prstGeom>
            <a:noFill/>
          </p:spPr>
          <p:txBody>
            <a:bodyPr wrap="square" rtlCol="0" anchor="t">
              <a:spAutoFit/>
            </a:bodyPr>
            <a:lstStyle/>
            <a:p>
              <a:pPr indent="457200" algn="just">
                <a:buClrTx/>
                <a:buSzTx/>
                <a:buNone/>
              </a:pPr>
              <a:r>
                <a:rPr lang="zh-CN" altLang="en-US" sz="2000" b="1" dirty="0">
                  <a:latin typeface="仿宋" panose="02010609060101010101" charset="-122"/>
                  <a:ea typeface="仿宋" panose="02010609060101010101" charset="-122"/>
                  <a:cs typeface="仿宋" panose="02010609060101010101" charset="-122"/>
                </a:rPr>
                <a:t>寻找一件你喜欢的绘画作品，仿照上述案例，尝试以鉴赏者的角度，对作品进行描述、分析、解释和评价。</a:t>
              </a:r>
              <a:endParaRPr sz="2000" b="1" dirty="0">
                <a:latin typeface="仿宋" panose="02010609060101010101" charset="-122"/>
                <a:ea typeface="仿宋" panose="02010609060101010101" charset="-122"/>
                <a:cs typeface="仿宋" panose="02010609060101010101" charset="-122"/>
              </a:endParaRPr>
            </a:p>
          </p:txBody>
        </p:sp>
        <p:sp>
          <p:nvSpPr>
            <p:cNvPr id="6" name="文本框 5" descr="7b0a2020202022776f7264617274223a20227b5c2269645c223a32353030323237362c5c227469645c223a31333631327d220a7d0a"/>
            <p:cNvSpPr txBox="1"/>
            <p:nvPr/>
          </p:nvSpPr>
          <p:spPr>
            <a:xfrm>
              <a:off x="10290" y="5506"/>
              <a:ext cx="3382" cy="1077"/>
            </a:xfrm>
            <a:prstGeom prst="rect">
              <a:avLst/>
            </a:prstGeom>
            <a:noFill/>
            <a:ln>
              <a:noFill/>
            </a:ln>
          </p:spPr>
          <p:txBody>
            <a:bodyPr wrap="square" rtlCol="0" anchor="t">
              <a:noAutofit/>
              <a:scene3d>
                <a:camera prst="orthographicFront"/>
                <a:lightRig rig="threePt" dir="t"/>
              </a:scene3d>
            </a:bodyPr>
            <a:lstStyle/>
            <a:p>
              <a:pPr algn="l">
                <a:buClrTx/>
                <a:buSzTx/>
                <a:buNone/>
              </a:pPr>
              <a:r>
                <a:rPr lang="zh-CN" sz="360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汉仪力量黑简" panose="00020600040101010101" charset="-122"/>
                  <a:ea typeface="汉仪力量黑简" panose="00020600040101010101" charset="-122"/>
                  <a:cs typeface="仿宋" panose="02010609060101010101" charset="-122"/>
                </a:rPr>
                <a:t>思考</a:t>
              </a:r>
              <a:endParaRPr lang="zh-CN" sz="360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汉仪力量黑简" panose="00020600040101010101" charset="-122"/>
                <a:ea typeface="汉仪力量黑简" panose="00020600040101010101" charset="-122"/>
                <a:cs typeface="仿宋" panose="02010609060101010101" charset="-122"/>
              </a:endParaRPr>
            </a:p>
          </p:txBody>
        </p:sp>
      </p:grpSp>
      <p:sp>
        <p:nvSpPr>
          <p:cNvPr id="7" name="文本框 6"/>
          <p:cNvSpPr txBox="1"/>
          <p:nvPr/>
        </p:nvSpPr>
        <p:spPr>
          <a:xfrm>
            <a:off x="944245" y="654050"/>
            <a:ext cx="5090160" cy="492443"/>
          </a:xfrm>
          <a:prstGeom prst="rect">
            <a:avLst/>
          </a:prstGeom>
          <a:noFill/>
        </p:spPr>
        <p:txBody>
          <a:bodyPr wrap="square" rtlCol="0">
            <a:spAutoFit/>
          </a:bodyPr>
          <a:lstStyle/>
          <a:p>
            <a:r>
              <a:rPr lang="zh-CN" altLang="en-US" sz="2600" b="1" dirty="0" smtClean="0">
                <a:latin typeface="楷体" panose="02010609060101010101" charset="-122"/>
                <a:ea typeface="楷体" panose="02010609060101010101" charset="-122"/>
                <a:cs typeface="楷体" panose="02010609060101010101" charset="-122"/>
                <a:sym typeface="+mn-lt"/>
              </a:rPr>
              <a:t>二</a:t>
            </a:r>
            <a:r>
              <a:rPr lang="zh-CN" altLang="zh-CN" sz="2600" b="1" dirty="0" smtClean="0">
                <a:latin typeface="楷体" panose="02010609060101010101" charset="-122"/>
                <a:ea typeface="楷体" panose="02010609060101010101" charset="-122"/>
                <a:cs typeface="楷体" panose="02010609060101010101" charset="-122"/>
                <a:sym typeface="+mn-lt"/>
              </a:rPr>
              <a:t>、</a:t>
            </a:r>
            <a:r>
              <a:rPr lang="zh-CN" altLang="en-US" sz="2600" b="1" dirty="0" smtClean="0">
                <a:latin typeface="楷体" panose="02010609060101010101" charset="-122"/>
                <a:ea typeface="楷体" panose="02010609060101010101" charset="-122"/>
                <a:cs typeface="楷体" panose="02010609060101010101" charset="-122"/>
                <a:sym typeface="+mn-lt"/>
              </a:rPr>
              <a:t>内容</a:t>
            </a:r>
            <a:endParaRPr lang="zh-CN" altLang="en-US" sz="2600" b="1" dirty="0">
              <a:latin typeface="楷体" panose="02010609060101010101" charset="-122"/>
              <a:ea typeface="楷体" panose="02010609060101010101" charset="-122"/>
              <a:cs typeface="楷体" panose="02010609060101010101" charset="-122"/>
              <a:sym typeface="+mn-lt"/>
            </a:endParaRPr>
          </a:p>
        </p:txBody>
      </p:sp>
      <p:sp>
        <p:nvSpPr>
          <p:cNvPr id="10" name="文本框 9"/>
          <p:cNvSpPr txBox="1"/>
          <p:nvPr/>
        </p:nvSpPr>
        <p:spPr>
          <a:xfrm>
            <a:off x="783771" y="1203504"/>
            <a:ext cx="3359021" cy="461665"/>
          </a:xfrm>
          <a:prstGeom prst="rect">
            <a:avLst/>
          </a:prstGeom>
          <a:noFill/>
        </p:spPr>
        <p:txBody>
          <a:bodyPr wrap="square" rtlCol="0">
            <a:spAutoFit/>
          </a:bodyPr>
          <a:lstStyle/>
          <a:p>
            <a:r>
              <a:rPr lang="zh-CN" altLang="en-US" sz="2400" dirty="0" smtClean="0">
                <a:latin typeface="楷体" panose="02010609060101010101" charset="-122"/>
                <a:ea typeface="楷体" panose="02010609060101010101" charset="-122"/>
              </a:rPr>
              <a:t>（</a:t>
            </a:r>
            <a:r>
              <a:rPr lang="zh-CN" altLang="en-US" sz="2400" dirty="0">
                <a:latin typeface="楷体" panose="02010609060101010101" charset="-122"/>
                <a:ea typeface="楷体" panose="02010609060101010101" charset="-122"/>
              </a:rPr>
              <a:t>三</a:t>
            </a:r>
            <a:r>
              <a:rPr lang="zh-CN" altLang="en-US" sz="2400" dirty="0" smtClean="0">
                <a:latin typeface="楷体" panose="02010609060101010101" charset="-122"/>
                <a:ea typeface="楷体" panose="02010609060101010101" charset="-122"/>
              </a:rPr>
              <a:t>）情感与情境</a:t>
            </a:r>
            <a:endParaRPr lang="zh-CN" altLang="en-US" sz="2400" dirty="0">
              <a:latin typeface="楷体" panose="02010609060101010101" charset="-122"/>
              <a:ea typeface="楷体" panose="02010609060101010101" charset="-122"/>
            </a:endParaRPr>
          </a:p>
        </p:txBody>
      </p:sp>
      <p:sp>
        <p:nvSpPr>
          <p:cNvPr id="2" name="文本框 1"/>
          <p:cNvSpPr txBox="1"/>
          <p:nvPr/>
        </p:nvSpPr>
        <p:spPr>
          <a:xfrm>
            <a:off x="925584" y="1735496"/>
            <a:ext cx="10447655" cy="923330"/>
          </a:xfrm>
          <a:prstGeom prst="rect">
            <a:avLst/>
          </a:prstGeom>
          <a:noFill/>
        </p:spPr>
        <p:txBody>
          <a:bodyPr wrap="square" rtlCol="0">
            <a:spAutoFit/>
          </a:bodyPr>
          <a:lstStyle/>
          <a:p>
            <a:pPr indent="457200">
              <a:lnSpc>
                <a:spcPct val="150000"/>
              </a:lnSpc>
            </a:pPr>
            <a:r>
              <a:rPr lang="zh-CN" altLang="en-US" dirty="0">
                <a:latin typeface="仿宋" panose="02010609060101010101" charset="-122"/>
                <a:ea typeface="仿宋" panose="02010609060101010101" charset="-122"/>
              </a:rPr>
              <a:t>因此，想全面地鉴赏一件美术作品，除了要准确体认作品表达的内容，还要充分了解创作的情境，包括社会和文化情境，以及创作者的个人经历等。</a:t>
            </a:r>
            <a:endParaRPr lang="zh-CN" altLang="en-US" dirty="0">
              <a:latin typeface="仿宋" panose="02010609060101010101" charset="-122"/>
              <a:ea typeface="仿宋" panose="02010609060101010101" charset="-122"/>
            </a:endParaRPr>
          </a:p>
        </p:txBody>
      </p:sp>
    </p:spTree>
  </p:cSld>
  <p:clrMapOvr>
    <a:masterClrMapping/>
  </p:clrMapOvr>
  <p:transition spd="med">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1541781"/>
            <a:ext cx="7772400" cy="2474634"/>
          </a:xfrm>
          <a:prstGeom prst="rect">
            <a:avLst/>
          </a:prstGeom>
          <a:solidFill>
            <a:srgbClr val="334D78">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文本框 11"/>
          <p:cNvSpPr txBox="1"/>
          <p:nvPr>
            <p:custDataLst>
              <p:tags r:id="rId1"/>
            </p:custDataLst>
          </p:nvPr>
        </p:nvSpPr>
        <p:spPr>
          <a:xfrm>
            <a:off x="1047749" y="2099311"/>
            <a:ext cx="6462003" cy="1545590"/>
          </a:xfrm>
          <a:prstGeom prst="rect">
            <a:avLst/>
          </a:prstGeom>
          <a:noFill/>
        </p:spPr>
        <p:txBody>
          <a:bodyPr wrap="square" rtlCol="0" anchor="t">
            <a:noAutofit/>
          </a:bodyPr>
          <a:lstStyle/>
          <a:p>
            <a:pPr indent="457200"/>
            <a:r>
              <a:rPr lang="zh-CN" altLang="en-US" sz="2400" dirty="0" smtClean="0">
                <a:solidFill>
                  <a:schemeClr val="bg1"/>
                </a:solidFill>
                <a:latin typeface="仿宋" panose="02010609060101010101" charset="-122"/>
                <a:ea typeface="仿宋" panose="02010609060101010101" charset="-122"/>
                <a:cs typeface="仿宋" panose="02010609060101010101" charset="-122"/>
              </a:rPr>
              <a:t> 本课我们通过对美术作品“形式</a:t>
            </a:r>
            <a:r>
              <a:rPr lang="en-US" altLang="zh-CN" sz="2400" dirty="0" smtClean="0">
                <a:solidFill>
                  <a:schemeClr val="bg1"/>
                </a:solidFill>
                <a:latin typeface="仿宋" panose="02010609060101010101" charset="-122"/>
                <a:ea typeface="仿宋" panose="02010609060101010101" charset="-122"/>
                <a:cs typeface="仿宋" panose="02010609060101010101" charset="-122"/>
              </a:rPr>
              <a:t>”</a:t>
            </a:r>
            <a:r>
              <a:rPr lang="zh-CN" altLang="en-US" sz="2400" dirty="0" smtClean="0">
                <a:solidFill>
                  <a:schemeClr val="bg1"/>
                </a:solidFill>
                <a:latin typeface="仿宋" panose="02010609060101010101" charset="-122"/>
                <a:ea typeface="仿宋" panose="02010609060101010101" charset="-122"/>
                <a:cs typeface="仿宋" panose="02010609060101010101" charset="-122"/>
              </a:rPr>
              <a:t>和“内容”的分析，初步了解了美术</a:t>
            </a:r>
            <a:r>
              <a:rPr lang="zh-CN" altLang="en-US" sz="2400" dirty="0">
                <a:solidFill>
                  <a:schemeClr val="bg1"/>
                </a:solidFill>
                <a:latin typeface="仿宋" panose="02010609060101010101" charset="-122"/>
                <a:ea typeface="仿宋" panose="02010609060101010101" charset="-122"/>
                <a:cs typeface="仿宋" panose="02010609060101010101" charset="-122"/>
              </a:rPr>
              <a:t>作品的</a:t>
            </a:r>
            <a:r>
              <a:rPr lang="zh-CN" altLang="en-US" sz="2400" dirty="0" smtClean="0">
                <a:solidFill>
                  <a:schemeClr val="bg1"/>
                </a:solidFill>
                <a:latin typeface="仿宋" panose="02010609060101010101" charset="-122"/>
                <a:ea typeface="仿宋" panose="02010609060101010101" charset="-122"/>
                <a:cs typeface="仿宋" panose="02010609060101010101" charset="-122"/>
              </a:rPr>
              <a:t>鉴赏方法，结合思考和练习活动，能够对美术作品做出合理分析和鉴赏。</a:t>
            </a:r>
            <a:endParaRPr lang="zh-CN" sz="2400" dirty="0">
              <a:solidFill>
                <a:schemeClr val="bg1"/>
              </a:solidFill>
              <a:latin typeface="仿宋" panose="02010609060101010101" charset="-122"/>
              <a:ea typeface="仿宋" panose="02010609060101010101" charset="-122"/>
              <a:cs typeface="仿宋" panose="02010609060101010101" charset="-122"/>
            </a:endParaRPr>
          </a:p>
        </p:txBody>
      </p:sp>
      <p:sp>
        <p:nvSpPr>
          <p:cNvPr id="6" name="文本框 5" descr="7b0a2020202022776f7264617274223a20227b5c2269645c223a32353030323237362c5c227469645c223a31333631327d220a7d0a"/>
          <p:cNvSpPr txBox="1"/>
          <p:nvPr>
            <p:custDataLst>
              <p:tags r:id="rId2"/>
            </p:custDataLst>
          </p:nvPr>
        </p:nvSpPr>
        <p:spPr>
          <a:xfrm>
            <a:off x="187960" y="1967865"/>
            <a:ext cx="1329055" cy="683895"/>
          </a:xfrm>
          <a:prstGeom prst="rect">
            <a:avLst/>
          </a:prstGeom>
          <a:noFill/>
          <a:ln>
            <a:noFill/>
          </a:ln>
        </p:spPr>
        <p:txBody>
          <a:bodyPr wrap="square" rtlCol="0" anchor="t">
            <a:noAutofit/>
            <a:scene3d>
              <a:camera prst="orthographicFront"/>
              <a:lightRig rig="threePt" dir="t"/>
            </a:scene3d>
          </a:bodyPr>
          <a:lstStyle/>
          <a:p>
            <a:pPr algn="l">
              <a:buClrTx/>
              <a:buSzTx/>
              <a:buNone/>
            </a:pPr>
            <a:r>
              <a:rPr lang="zh-CN" sz="3600">
                <a:ln w="13462">
                  <a:solidFill>
                    <a:sysClr val="windowText" lastClr="000000"/>
                  </a:solidFill>
                  <a:prstDash val="solid"/>
                </a:ln>
                <a:solidFill>
                  <a:srgbClr val="FFFF00"/>
                </a:solidFill>
                <a:effectLst>
                  <a:outerShdw dist="38100" dir="2700000" algn="bl" rotWithShape="0">
                    <a:schemeClr val="accent5"/>
                  </a:outerShdw>
                </a:effectLst>
                <a:latin typeface="汉仪力量黑简" panose="00020600040101010101" charset="-122"/>
                <a:ea typeface="汉仪力量黑简" panose="00020600040101010101" charset="-122"/>
                <a:cs typeface="仿宋" panose="02010609060101010101" charset="-122"/>
              </a:rPr>
              <a:t>小结</a:t>
            </a:r>
            <a:endParaRPr lang="zh-CN" sz="3600">
              <a:ln w="13462">
                <a:solidFill>
                  <a:sysClr val="windowText" lastClr="000000"/>
                </a:solidFill>
                <a:prstDash val="solid"/>
              </a:ln>
              <a:solidFill>
                <a:srgbClr val="FFFF00"/>
              </a:solidFill>
              <a:effectLst>
                <a:outerShdw dist="38100" dir="2700000" algn="bl" rotWithShape="0">
                  <a:schemeClr val="accent5"/>
                </a:outerShdw>
              </a:effectLst>
              <a:latin typeface="汉仪力量黑简" panose="00020600040101010101" charset="-122"/>
              <a:ea typeface="汉仪力量黑简" panose="00020600040101010101" charset="-122"/>
              <a:cs typeface="仿宋" panose="02010609060101010101" charset="-122"/>
            </a:endParaRPr>
          </a:p>
        </p:txBody>
      </p:sp>
    </p:spTree>
  </p:cSld>
  <p:clrMapOvr>
    <a:masterClrMapping/>
  </p:clrMapOvr>
  <p:transition spd="med">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247650"/>
            <a:ext cx="9115425" cy="6354445"/>
          </a:xfrm>
          <a:prstGeom prst="rect">
            <a:avLst/>
          </a:prstGeom>
          <a:solidFill>
            <a:srgbClr val="FFFFFF">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矩形 4"/>
          <p:cNvSpPr/>
          <p:nvPr>
            <p:custDataLst>
              <p:tags r:id="rId1"/>
            </p:custDataLst>
          </p:nvPr>
        </p:nvSpPr>
        <p:spPr>
          <a:xfrm>
            <a:off x="1675130" y="830580"/>
            <a:ext cx="7291070" cy="343281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2" name="组合 1"/>
          <p:cNvGrpSpPr/>
          <p:nvPr/>
        </p:nvGrpSpPr>
        <p:grpSpPr>
          <a:xfrm>
            <a:off x="2978150" y="1231900"/>
            <a:ext cx="5850890" cy="2943860"/>
            <a:chOff x="5375" y="3598"/>
            <a:chExt cx="8451" cy="3604"/>
          </a:xfrm>
          <a:solidFill>
            <a:srgbClr val="536276"/>
          </a:solidFill>
        </p:grpSpPr>
        <p:sp>
          <p:nvSpPr>
            <p:cNvPr id="16" name="Rectangle 14"/>
            <p:cNvSpPr>
              <a:spLocks noChangeArrowheads="1"/>
            </p:cNvSpPr>
            <p:nvPr>
              <p:custDataLst>
                <p:tags r:id="rId2"/>
              </p:custDataLst>
            </p:nvPr>
          </p:nvSpPr>
          <p:spPr bwMode="auto">
            <a:xfrm>
              <a:off x="7267" y="3653"/>
              <a:ext cx="6204" cy="6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Freeform 6"/>
            <p:cNvSpPr>
              <a:spLocks noEditPoints="1"/>
            </p:cNvSpPr>
            <p:nvPr>
              <p:custDataLst>
                <p:tags r:id="rId3"/>
              </p:custDataLst>
            </p:nvPr>
          </p:nvSpPr>
          <p:spPr bwMode="auto">
            <a:xfrm>
              <a:off x="6043" y="3598"/>
              <a:ext cx="155" cy="155"/>
            </a:xfrm>
            <a:custGeom>
              <a:avLst/>
              <a:gdLst>
                <a:gd name="T0" fmla="*/ 11 w 23"/>
                <a:gd name="T1" fmla="*/ 23 h 23"/>
                <a:gd name="T2" fmla="*/ 0 w 23"/>
                <a:gd name="T3" fmla="*/ 11 h 23"/>
                <a:gd name="T4" fmla="*/ 11 w 23"/>
                <a:gd name="T5" fmla="*/ 0 h 23"/>
                <a:gd name="T6" fmla="*/ 23 w 23"/>
                <a:gd name="T7" fmla="*/ 11 h 23"/>
                <a:gd name="T8" fmla="*/ 11 w 23"/>
                <a:gd name="T9" fmla="*/ 23 h 23"/>
                <a:gd name="T10" fmla="*/ 11 w 23"/>
                <a:gd name="T11" fmla="*/ 8 h 23"/>
                <a:gd name="T12" fmla="*/ 8 w 23"/>
                <a:gd name="T13" fmla="*/ 11 h 23"/>
                <a:gd name="T14" fmla="*/ 11 w 23"/>
                <a:gd name="T15" fmla="*/ 15 h 23"/>
                <a:gd name="T16" fmla="*/ 15 w 23"/>
                <a:gd name="T17" fmla="*/ 11 h 23"/>
                <a:gd name="T18" fmla="*/ 11 w 23"/>
                <a:gd name="T1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1" y="23"/>
                  </a:moveTo>
                  <a:cubicBezTo>
                    <a:pt x="5" y="23"/>
                    <a:pt x="0" y="18"/>
                    <a:pt x="0" y="11"/>
                  </a:cubicBezTo>
                  <a:cubicBezTo>
                    <a:pt x="0" y="5"/>
                    <a:pt x="5" y="0"/>
                    <a:pt x="11" y="0"/>
                  </a:cubicBezTo>
                  <a:cubicBezTo>
                    <a:pt x="18" y="0"/>
                    <a:pt x="23" y="5"/>
                    <a:pt x="23" y="11"/>
                  </a:cubicBezTo>
                  <a:cubicBezTo>
                    <a:pt x="23" y="18"/>
                    <a:pt x="18" y="23"/>
                    <a:pt x="11" y="23"/>
                  </a:cubicBezTo>
                  <a:close/>
                  <a:moveTo>
                    <a:pt x="11" y="8"/>
                  </a:moveTo>
                  <a:cubicBezTo>
                    <a:pt x="9" y="8"/>
                    <a:pt x="8" y="9"/>
                    <a:pt x="8" y="11"/>
                  </a:cubicBezTo>
                  <a:cubicBezTo>
                    <a:pt x="8" y="13"/>
                    <a:pt x="9" y="15"/>
                    <a:pt x="11" y="15"/>
                  </a:cubicBezTo>
                  <a:cubicBezTo>
                    <a:pt x="14" y="15"/>
                    <a:pt x="15" y="13"/>
                    <a:pt x="15" y="11"/>
                  </a:cubicBezTo>
                  <a:cubicBezTo>
                    <a:pt x="15" y="9"/>
                    <a:pt x="14" y="8"/>
                    <a:pt x="11"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 name="Freeform 7"/>
            <p:cNvSpPr>
              <a:spLocks noEditPoints="1"/>
            </p:cNvSpPr>
            <p:nvPr>
              <p:custDataLst>
                <p:tags r:id="rId4"/>
              </p:custDataLst>
            </p:nvPr>
          </p:nvSpPr>
          <p:spPr bwMode="auto">
            <a:xfrm>
              <a:off x="6259" y="3598"/>
              <a:ext cx="160" cy="155"/>
            </a:xfrm>
            <a:custGeom>
              <a:avLst/>
              <a:gdLst>
                <a:gd name="T0" fmla="*/ 12 w 24"/>
                <a:gd name="T1" fmla="*/ 23 h 23"/>
                <a:gd name="T2" fmla="*/ 0 w 24"/>
                <a:gd name="T3" fmla="*/ 11 h 23"/>
                <a:gd name="T4" fmla="*/ 12 w 24"/>
                <a:gd name="T5" fmla="*/ 0 h 23"/>
                <a:gd name="T6" fmla="*/ 24 w 24"/>
                <a:gd name="T7" fmla="*/ 11 h 23"/>
                <a:gd name="T8" fmla="*/ 12 w 24"/>
                <a:gd name="T9" fmla="*/ 23 h 23"/>
                <a:gd name="T10" fmla="*/ 12 w 24"/>
                <a:gd name="T11" fmla="*/ 8 h 23"/>
                <a:gd name="T12" fmla="*/ 8 w 24"/>
                <a:gd name="T13" fmla="*/ 11 h 23"/>
                <a:gd name="T14" fmla="*/ 12 w 24"/>
                <a:gd name="T15" fmla="*/ 15 h 23"/>
                <a:gd name="T16" fmla="*/ 16 w 24"/>
                <a:gd name="T17" fmla="*/ 11 h 23"/>
                <a:gd name="T18" fmla="*/ 12 w 24"/>
                <a:gd name="T1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3">
                  <a:moveTo>
                    <a:pt x="12" y="23"/>
                  </a:moveTo>
                  <a:cubicBezTo>
                    <a:pt x="6" y="23"/>
                    <a:pt x="0" y="18"/>
                    <a:pt x="0" y="11"/>
                  </a:cubicBezTo>
                  <a:cubicBezTo>
                    <a:pt x="0" y="5"/>
                    <a:pt x="6" y="0"/>
                    <a:pt x="12" y="0"/>
                  </a:cubicBezTo>
                  <a:cubicBezTo>
                    <a:pt x="19" y="0"/>
                    <a:pt x="24" y="5"/>
                    <a:pt x="24" y="11"/>
                  </a:cubicBezTo>
                  <a:cubicBezTo>
                    <a:pt x="24" y="18"/>
                    <a:pt x="19" y="23"/>
                    <a:pt x="12" y="23"/>
                  </a:cubicBezTo>
                  <a:close/>
                  <a:moveTo>
                    <a:pt x="12" y="8"/>
                  </a:moveTo>
                  <a:cubicBezTo>
                    <a:pt x="10" y="8"/>
                    <a:pt x="8" y="9"/>
                    <a:pt x="8" y="11"/>
                  </a:cubicBezTo>
                  <a:cubicBezTo>
                    <a:pt x="8" y="13"/>
                    <a:pt x="10" y="15"/>
                    <a:pt x="12" y="15"/>
                  </a:cubicBezTo>
                  <a:cubicBezTo>
                    <a:pt x="14" y="15"/>
                    <a:pt x="16" y="13"/>
                    <a:pt x="16" y="11"/>
                  </a:cubicBezTo>
                  <a:cubicBezTo>
                    <a:pt x="16" y="9"/>
                    <a:pt x="14" y="8"/>
                    <a:pt x="1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 name="Freeform 8"/>
            <p:cNvSpPr>
              <a:spLocks noEditPoints="1"/>
            </p:cNvSpPr>
            <p:nvPr>
              <p:custDataLst>
                <p:tags r:id="rId5"/>
              </p:custDataLst>
            </p:nvPr>
          </p:nvSpPr>
          <p:spPr bwMode="auto">
            <a:xfrm>
              <a:off x="6479" y="3598"/>
              <a:ext cx="160" cy="155"/>
            </a:xfrm>
            <a:custGeom>
              <a:avLst/>
              <a:gdLst>
                <a:gd name="T0" fmla="*/ 12 w 24"/>
                <a:gd name="T1" fmla="*/ 23 h 23"/>
                <a:gd name="T2" fmla="*/ 0 w 24"/>
                <a:gd name="T3" fmla="*/ 11 h 23"/>
                <a:gd name="T4" fmla="*/ 12 w 24"/>
                <a:gd name="T5" fmla="*/ 0 h 23"/>
                <a:gd name="T6" fmla="*/ 24 w 24"/>
                <a:gd name="T7" fmla="*/ 11 h 23"/>
                <a:gd name="T8" fmla="*/ 12 w 24"/>
                <a:gd name="T9" fmla="*/ 23 h 23"/>
                <a:gd name="T10" fmla="*/ 12 w 24"/>
                <a:gd name="T11" fmla="*/ 8 h 23"/>
                <a:gd name="T12" fmla="*/ 8 w 24"/>
                <a:gd name="T13" fmla="*/ 11 h 23"/>
                <a:gd name="T14" fmla="*/ 12 w 24"/>
                <a:gd name="T15" fmla="*/ 15 h 23"/>
                <a:gd name="T16" fmla="*/ 16 w 24"/>
                <a:gd name="T17" fmla="*/ 11 h 23"/>
                <a:gd name="T18" fmla="*/ 12 w 24"/>
                <a:gd name="T1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3">
                  <a:moveTo>
                    <a:pt x="12" y="23"/>
                  </a:moveTo>
                  <a:cubicBezTo>
                    <a:pt x="5" y="23"/>
                    <a:pt x="0" y="18"/>
                    <a:pt x="0" y="11"/>
                  </a:cubicBezTo>
                  <a:cubicBezTo>
                    <a:pt x="0" y="5"/>
                    <a:pt x="5" y="0"/>
                    <a:pt x="12" y="0"/>
                  </a:cubicBezTo>
                  <a:cubicBezTo>
                    <a:pt x="18" y="0"/>
                    <a:pt x="24" y="5"/>
                    <a:pt x="24" y="11"/>
                  </a:cubicBezTo>
                  <a:cubicBezTo>
                    <a:pt x="24" y="18"/>
                    <a:pt x="18" y="23"/>
                    <a:pt x="12" y="23"/>
                  </a:cubicBezTo>
                  <a:close/>
                  <a:moveTo>
                    <a:pt x="12" y="8"/>
                  </a:moveTo>
                  <a:cubicBezTo>
                    <a:pt x="10" y="8"/>
                    <a:pt x="8" y="9"/>
                    <a:pt x="8" y="11"/>
                  </a:cubicBezTo>
                  <a:cubicBezTo>
                    <a:pt x="8" y="13"/>
                    <a:pt x="10" y="15"/>
                    <a:pt x="12" y="15"/>
                  </a:cubicBezTo>
                  <a:cubicBezTo>
                    <a:pt x="14" y="15"/>
                    <a:pt x="16" y="13"/>
                    <a:pt x="16" y="11"/>
                  </a:cubicBezTo>
                  <a:cubicBezTo>
                    <a:pt x="16" y="9"/>
                    <a:pt x="14" y="8"/>
                    <a:pt x="1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 name="Freeform 9"/>
            <p:cNvSpPr>
              <a:spLocks noEditPoints="1"/>
            </p:cNvSpPr>
            <p:nvPr>
              <p:custDataLst>
                <p:tags r:id="rId6"/>
              </p:custDataLst>
            </p:nvPr>
          </p:nvSpPr>
          <p:spPr bwMode="auto">
            <a:xfrm>
              <a:off x="6699" y="3598"/>
              <a:ext cx="153" cy="155"/>
            </a:xfrm>
            <a:custGeom>
              <a:avLst/>
              <a:gdLst>
                <a:gd name="T0" fmla="*/ 12 w 23"/>
                <a:gd name="T1" fmla="*/ 23 h 23"/>
                <a:gd name="T2" fmla="*/ 0 w 23"/>
                <a:gd name="T3" fmla="*/ 11 h 23"/>
                <a:gd name="T4" fmla="*/ 12 w 23"/>
                <a:gd name="T5" fmla="*/ 0 h 23"/>
                <a:gd name="T6" fmla="*/ 23 w 23"/>
                <a:gd name="T7" fmla="*/ 11 h 23"/>
                <a:gd name="T8" fmla="*/ 12 w 23"/>
                <a:gd name="T9" fmla="*/ 23 h 23"/>
                <a:gd name="T10" fmla="*/ 12 w 23"/>
                <a:gd name="T11" fmla="*/ 8 h 23"/>
                <a:gd name="T12" fmla="*/ 8 w 23"/>
                <a:gd name="T13" fmla="*/ 11 h 23"/>
                <a:gd name="T14" fmla="*/ 12 w 23"/>
                <a:gd name="T15" fmla="*/ 15 h 23"/>
                <a:gd name="T16" fmla="*/ 15 w 23"/>
                <a:gd name="T17" fmla="*/ 11 h 23"/>
                <a:gd name="T18" fmla="*/ 12 w 23"/>
                <a:gd name="T1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5" y="23"/>
                    <a:pt x="0" y="18"/>
                    <a:pt x="0" y="11"/>
                  </a:cubicBezTo>
                  <a:cubicBezTo>
                    <a:pt x="0" y="5"/>
                    <a:pt x="5" y="0"/>
                    <a:pt x="12" y="0"/>
                  </a:cubicBezTo>
                  <a:cubicBezTo>
                    <a:pt x="18" y="0"/>
                    <a:pt x="23" y="5"/>
                    <a:pt x="23" y="11"/>
                  </a:cubicBezTo>
                  <a:cubicBezTo>
                    <a:pt x="23" y="18"/>
                    <a:pt x="18" y="23"/>
                    <a:pt x="12" y="23"/>
                  </a:cubicBezTo>
                  <a:close/>
                  <a:moveTo>
                    <a:pt x="12" y="8"/>
                  </a:moveTo>
                  <a:cubicBezTo>
                    <a:pt x="9" y="8"/>
                    <a:pt x="8" y="9"/>
                    <a:pt x="8" y="11"/>
                  </a:cubicBezTo>
                  <a:cubicBezTo>
                    <a:pt x="8" y="13"/>
                    <a:pt x="9" y="15"/>
                    <a:pt x="12" y="15"/>
                  </a:cubicBezTo>
                  <a:cubicBezTo>
                    <a:pt x="14" y="15"/>
                    <a:pt x="15" y="13"/>
                    <a:pt x="15" y="11"/>
                  </a:cubicBezTo>
                  <a:cubicBezTo>
                    <a:pt x="15" y="9"/>
                    <a:pt x="14" y="8"/>
                    <a:pt x="1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 name="Freeform 10"/>
            <p:cNvSpPr>
              <a:spLocks noEditPoints="1"/>
            </p:cNvSpPr>
            <p:nvPr>
              <p:custDataLst>
                <p:tags r:id="rId7"/>
              </p:custDataLst>
            </p:nvPr>
          </p:nvSpPr>
          <p:spPr bwMode="auto">
            <a:xfrm>
              <a:off x="6919" y="3598"/>
              <a:ext cx="155" cy="155"/>
            </a:xfrm>
            <a:custGeom>
              <a:avLst/>
              <a:gdLst>
                <a:gd name="T0" fmla="*/ 11 w 23"/>
                <a:gd name="T1" fmla="*/ 23 h 23"/>
                <a:gd name="T2" fmla="*/ 0 w 23"/>
                <a:gd name="T3" fmla="*/ 11 h 23"/>
                <a:gd name="T4" fmla="*/ 11 w 23"/>
                <a:gd name="T5" fmla="*/ 0 h 23"/>
                <a:gd name="T6" fmla="*/ 23 w 23"/>
                <a:gd name="T7" fmla="*/ 11 h 23"/>
                <a:gd name="T8" fmla="*/ 11 w 23"/>
                <a:gd name="T9" fmla="*/ 23 h 23"/>
                <a:gd name="T10" fmla="*/ 11 w 23"/>
                <a:gd name="T11" fmla="*/ 8 h 23"/>
                <a:gd name="T12" fmla="*/ 8 w 23"/>
                <a:gd name="T13" fmla="*/ 11 h 23"/>
                <a:gd name="T14" fmla="*/ 11 w 23"/>
                <a:gd name="T15" fmla="*/ 15 h 23"/>
                <a:gd name="T16" fmla="*/ 15 w 23"/>
                <a:gd name="T17" fmla="*/ 11 h 23"/>
                <a:gd name="T18" fmla="*/ 11 w 23"/>
                <a:gd name="T1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1" y="23"/>
                  </a:moveTo>
                  <a:cubicBezTo>
                    <a:pt x="5" y="23"/>
                    <a:pt x="0" y="18"/>
                    <a:pt x="0" y="11"/>
                  </a:cubicBezTo>
                  <a:cubicBezTo>
                    <a:pt x="0" y="5"/>
                    <a:pt x="5" y="0"/>
                    <a:pt x="11" y="0"/>
                  </a:cubicBezTo>
                  <a:cubicBezTo>
                    <a:pt x="18" y="0"/>
                    <a:pt x="23" y="5"/>
                    <a:pt x="23" y="11"/>
                  </a:cubicBezTo>
                  <a:cubicBezTo>
                    <a:pt x="23" y="18"/>
                    <a:pt x="18" y="23"/>
                    <a:pt x="11" y="23"/>
                  </a:cubicBezTo>
                  <a:close/>
                  <a:moveTo>
                    <a:pt x="11" y="8"/>
                  </a:moveTo>
                  <a:cubicBezTo>
                    <a:pt x="9" y="8"/>
                    <a:pt x="8" y="9"/>
                    <a:pt x="8" y="11"/>
                  </a:cubicBezTo>
                  <a:cubicBezTo>
                    <a:pt x="8" y="13"/>
                    <a:pt x="9" y="15"/>
                    <a:pt x="11" y="15"/>
                  </a:cubicBezTo>
                  <a:cubicBezTo>
                    <a:pt x="13" y="15"/>
                    <a:pt x="15" y="13"/>
                    <a:pt x="15" y="11"/>
                  </a:cubicBezTo>
                  <a:cubicBezTo>
                    <a:pt x="15" y="9"/>
                    <a:pt x="13" y="8"/>
                    <a:pt x="11"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 name="Freeform 11"/>
            <p:cNvSpPr>
              <a:spLocks noEditPoints="1"/>
            </p:cNvSpPr>
            <p:nvPr>
              <p:custDataLst>
                <p:tags r:id="rId8"/>
              </p:custDataLst>
            </p:nvPr>
          </p:nvSpPr>
          <p:spPr bwMode="auto">
            <a:xfrm>
              <a:off x="7135" y="3598"/>
              <a:ext cx="160" cy="155"/>
            </a:xfrm>
            <a:custGeom>
              <a:avLst/>
              <a:gdLst>
                <a:gd name="T0" fmla="*/ 12 w 24"/>
                <a:gd name="T1" fmla="*/ 23 h 23"/>
                <a:gd name="T2" fmla="*/ 0 w 24"/>
                <a:gd name="T3" fmla="*/ 11 h 23"/>
                <a:gd name="T4" fmla="*/ 12 w 24"/>
                <a:gd name="T5" fmla="*/ 0 h 23"/>
                <a:gd name="T6" fmla="*/ 24 w 24"/>
                <a:gd name="T7" fmla="*/ 11 h 23"/>
                <a:gd name="T8" fmla="*/ 12 w 24"/>
                <a:gd name="T9" fmla="*/ 23 h 23"/>
                <a:gd name="T10" fmla="*/ 12 w 24"/>
                <a:gd name="T11" fmla="*/ 8 h 23"/>
                <a:gd name="T12" fmla="*/ 8 w 24"/>
                <a:gd name="T13" fmla="*/ 11 h 23"/>
                <a:gd name="T14" fmla="*/ 12 w 24"/>
                <a:gd name="T15" fmla="*/ 15 h 23"/>
                <a:gd name="T16" fmla="*/ 16 w 24"/>
                <a:gd name="T17" fmla="*/ 11 h 23"/>
                <a:gd name="T18" fmla="*/ 12 w 24"/>
                <a:gd name="T1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3">
                  <a:moveTo>
                    <a:pt x="12" y="23"/>
                  </a:moveTo>
                  <a:cubicBezTo>
                    <a:pt x="5" y="23"/>
                    <a:pt x="0" y="18"/>
                    <a:pt x="0" y="11"/>
                  </a:cubicBezTo>
                  <a:cubicBezTo>
                    <a:pt x="0" y="5"/>
                    <a:pt x="5" y="0"/>
                    <a:pt x="12" y="0"/>
                  </a:cubicBezTo>
                  <a:cubicBezTo>
                    <a:pt x="18" y="0"/>
                    <a:pt x="24" y="5"/>
                    <a:pt x="24" y="11"/>
                  </a:cubicBezTo>
                  <a:cubicBezTo>
                    <a:pt x="24" y="18"/>
                    <a:pt x="18" y="23"/>
                    <a:pt x="12" y="23"/>
                  </a:cubicBezTo>
                  <a:close/>
                  <a:moveTo>
                    <a:pt x="12" y="8"/>
                  </a:moveTo>
                  <a:cubicBezTo>
                    <a:pt x="10" y="8"/>
                    <a:pt x="8" y="9"/>
                    <a:pt x="8" y="11"/>
                  </a:cubicBezTo>
                  <a:cubicBezTo>
                    <a:pt x="8" y="13"/>
                    <a:pt x="10" y="15"/>
                    <a:pt x="12" y="15"/>
                  </a:cubicBezTo>
                  <a:cubicBezTo>
                    <a:pt x="14" y="15"/>
                    <a:pt x="16" y="13"/>
                    <a:pt x="16" y="11"/>
                  </a:cubicBezTo>
                  <a:cubicBezTo>
                    <a:pt x="16" y="9"/>
                    <a:pt x="14" y="8"/>
                    <a:pt x="1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 name="Freeform 12"/>
            <p:cNvSpPr/>
            <p:nvPr>
              <p:custDataLst>
                <p:tags r:id="rId9"/>
              </p:custDataLst>
            </p:nvPr>
          </p:nvSpPr>
          <p:spPr bwMode="auto">
            <a:xfrm>
              <a:off x="5375" y="3653"/>
              <a:ext cx="400" cy="3489"/>
            </a:xfrm>
            <a:custGeom>
              <a:avLst/>
              <a:gdLst>
                <a:gd name="T0" fmla="*/ 27 w 160"/>
                <a:gd name="T1" fmla="*/ 1394 h 1394"/>
                <a:gd name="T2" fmla="*/ 0 w 160"/>
                <a:gd name="T3" fmla="*/ 1394 h 1394"/>
                <a:gd name="T4" fmla="*/ 0 w 160"/>
                <a:gd name="T5" fmla="*/ 0 h 1394"/>
                <a:gd name="T6" fmla="*/ 160 w 160"/>
                <a:gd name="T7" fmla="*/ 0 h 1394"/>
                <a:gd name="T8" fmla="*/ 160 w 160"/>
                <a:gd name="T9" fmla="*/ 24 h 1394"/>
                <a:gd name="T10" fmla="*/ 27 w 160"/>
                <a:gd name="T11" fmla="*/ 24 h 1394"/>
                <a:gd name="T12" fmla="*/ 27 w 160"/>
                <a:gd name="T13" fmla="*/ 1394 h 1394"/>
              </a:gdLst>
              <a:ahLst/>
              <a:cxnLst>
                <a:cxn ang="0">
                  <a:pos x="T0" y="T1"/>
                </a:cxn>
                <a:cxn ang="0">
                  <a:pos x="T2" y="T3"/>
                </a:cxn>
                <a:cxn ang="0">
                  <a:pos x="T4" y="T5"/>
                </a:cxn>
                <a:cxn ang="0">
                  <a:pos x="T6" y="T7"/>
                </a:cxn>
                <a:cxn ang="0">
                  <a:pos x="T8" y="T9"/>
                </a:cxn>
                <a:cxn ang="0">
                  <a:pos x="T10" y="T11"/>
                </a:cxn>
                <a:cxn ang="0">
                  <a:pos x="T12" y="T13"/>
                </a:cxn>
              </a:cxnLst>
              <a:rect l="0" t="0" r="r" b="b"/>
              <a:pathLst>
                <a:path w="160" h="1394">
                  <a:moveTo>
                    <a:pt x="27" y="1394"/>
                  </a:moveTo>
                  <a:lnTo>
                    <a:pt x="0" y="1394"/>
                  </a:lnTo>
                  <a:lnTo>
                    <a:pt x="0" y="0"/>
                  </a:lnTo>
                  <a:lnTo>
                    <a:pt x="160" y="0"/>
                  </a:lnTo>
                  <a:lnTo>
                    <a:pt x="160" y="24"/>
                  </a:lnTo>
                  <a:lnTo>
                    <a:pt x="27" y="24"/>
                  </a:lnTo>
                  <a:lnTo>
                    <a:pt x="27" y="139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 name="Rectangle 13"/>
            <p:cNvSpPr>
              <a:spLocks noChangeArrowheads="1"/>
            </p:cNvSpPr>
            <p:nvPr>
              <p:custDataLst>
                <p:tags r:id="rId10"/>
              </p:custDataLst>
            </p:nvPr>
          </p:nvSpPr>
          <p:spPr bwMode="auto">
            <a:xfrm>
              <a:off x="5775" y="3653"/>
              <a:ext cx="75" cy="6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 name="Freeform 15"/>
            <p:cNvSpPr/>
            <p:nvPr>
              <p:custDataLst>
                <p:tags r:id="rId11"/>
              </p:custDataLst>
            </p:nvPr>
          </p:nvSpPr>
          <p:spPr bwMode="auto">
            <a:xfrm>
              <a:off x="13552" y="3678"/>
              <a:ext cx="275" cy="3498"/>
            </a:xfrm>
            <a:custGeom>
              <a:avLst/>
              <a:gdLst>
                <a:gd name="T0" fmla="*/ 110 w 110"/>
                <a:gd name="T1" fmla="*/ 1397 h 1397"/>
                <a:gd name="T2" fmla="*/ 0 w 110"/>
                <a:gd name="T3" fmla="*/ 1397 h 1397"/>
                <a:gd name="T4" fmla="*/ 0 w 110"/>
                <a:gd name="T5" fmla="*/ 1370 h 1397"/>
                <a:gd name="T6" fmla="*/ 83 w 110"/>
                <a:gd name="T7" fmla="*/ 1370 h 1397"/>
                <a:gd name="T8" fmla="*/ 83 w 110"/>
                <a:gd name="T9" fmla="*/ 0 h 1397"/>
                <a:gd name="T10" fmla="*/ 110 w 110"/>
                <a:gd name="T11" fmla="*/ 0 h 1397"/>
                <a:gd name="T12" fmla="*/ 110 w 110"/>
                <a:gd name="T13" fmla="*/ 1397 h 1397"/>
              </a:gdLst>
              <a:ahLst/>
              <a:cxnLst>
                <a:cxn ang="0">
                  <a:pos x="T0" y="T1"/>
                </a:cxn>
                <a:cxn ang="0">
                  <a:pos x="T2" y="T3"/>
                </a:cxn>
                <a:cxn ang="0">
                  <a:pos x="T4" y="T5"/>
                </a:cxn>
                <a:cxn ang="0">
                  <a:pos x="T6" y="T7"/>
                </a:cxn>
                <a:cxn ang="0">
                  <a:pos x="T8" y="T9"/>
                </a:cxn>
                <a:cxn ang="0">
                  <a:pos x="T10" y="T11"/>
                </a:cxn>
                <a:cxn ang="0">
                  <a:pos x="T12" y="T13"/>
                </a:cxn>
              </a:cxnLst>
              <a:rect l="0" t="0" r="r" b="b"/>
              <a:pathLst>
                <a:path w="110" h="1397">
                  <a:moveTo>
                    <a:pt x="110" y="1397"/>
                  </a:moveTo>
                  <a:lnTo>
                    <a:pt x="0" y="1397"/>
                  </a:lnTo>
                  <a:lnTo>
                    <a:pt x="0" y="1370"/>
                  </a:lnTo>
                  <a:lnTo>
                    <a:pt x="83" y="1370"/>
                  </a:lnTo>
                  <a:lnTo>
                    <a:pt x="83" y="0"/>
                  </a:lnTo>
                  <a:lnTo>
                    <a:pt x="110" y="0"/>
                  </a:lnTo>
                  <a:lnTo>
                    <a:pt x="110" y="139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 name="Rectangle 16"/>
            <p:cNvSpPr>
              <a:spLocks noChangeArrowheads="1"/>
            </p:cNvSpPr>
            <p:nvPr>
              <p:custDataLst>
                <p:tags r:id="rId12"/>
              </p:custDataLst>
            </p:nvPr>
          </p:nvSpPr>
          <p:spPr bwMode="auto">
            <a:xfrm>
              <a:off x="5731" y="7108"/>
              <a:ext cx="7101" cy="6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 name="Freeform 17"/>
            <p:cNvSpPr>
              <a:spLocks noEditPoints="1"/>
            </p:cNvSpPr>
            <p:nvPr>
              <p:custDataLst>
                <p:tags r:id="rId13"/>
              </p:custDataLst>
            </p:nvPr>
          </p:nvSpPr>
          <p:spPr bwMode="auto">
            <a:xfrm>
              <a:off x="13524" y="3605"/>
              <a:ext cx="181" cy="181"/>
            </a:xfrm>
            <a:custGeom>
              <a:avLst/>
              <a:gdLst>
                <a:gd name="T0" fmla="*/ 25 w 27"/>
                <a:gd name="T1" fmla="*/ 20 h 27"/>
                <a:gd name="T2" fmla="*/ 27 w 27"/>
                <a:gd name="T3" fmla="*/ 17 h 27"/>
                <a:gd name="T4" fmla="*/ 23 w 27"/>
                <a:gd name="T5" fmla="*/ 15 h 27"/>
                <a:gd name="T6" fmla="*/ 23 w 27"/>
                <a:gd name="T7" fmla="*/ 12 h 27"/>
                <a:gd name="T8" fmla="*/ 26 w 27"/>
                <a:gd name="T9" fmla="*/ 10 h 27"/>
                <a:gd name="T10" fmla="*/ 25 w 27"/>
                <a:gd name="T11" fmla="*/ 7 h 27"/>
                <a:gd name="T12" fmla="*/ 21 w 27"/>
                <a:gd name="T13" fmla="*/ 7 h 27"/>
                <a:gd name="T14" fmla="*/ 19 w 27"/>
                <a:gd name="T15" fmla="*/ 5 h 27"/>
                <a:gd name="T16" fmla="*/ 20 w 27"/>
                <a:gd name="T17" fmla="*/ 1 h 27"/>
                <a:gd name="T18" fmla="*/ 17 w 27"/>
                <a:gd name="T19" fmla="*/ 0 h 27"/>
                <a:gd name="T20" fmla="*/ 14 w 27"/>
                <a:gd name="T21" fmla="*/ 3 h 27"/>
                <a:gd name="T22" fmla="*/ 12 w 27"/>
                <a:gd name="T23" fmla="*/ 3 h 27"/>
                <a:gd name="T24" fmla="*/ 9 w 27"/>
                <a:gd name="T25" fmla="*/ 0 h 27"/>
                <a:gd name="T26" fmla="*/ 6 w 27"/>
                <a:gd name="T27" fmla="*/ 1 h 27"/>
                <a:gd name="T28" fmla="*/ 7 w 27"/>
                <a:gd name="T29" fmla="*/ 5 h 27"/>
                <a:gd name="T30" fmla="*/ 5 w 27"/>
                <a:gd name="T31" fmla="*/ 7 h 27"/>
                <a:gd name="T32" fmla="*/ 1 w 27"/>
                <a:gd name="T33" fmla="*/ 7 h 27"/>
                <a:gd name="T34" fmla="*/ 0 w 27"/>
                <a:gd name="T35" fmla="*/ 10 h 27"/>
                <a:gd name="T36" fmla="*/ 3 w 27"/>
                <a:gd name="T37" fmla="*/ 12 h 27"/>
                <a:gd name="T38" fmla="*/ 3 w 27"/>
                <a:gd name="T39" fmla="*/ 15 h 27"/>
                <a:gd name="T40" fmla="*/ 0 w 27"/>
                <a:gd name="T41" fmla="*/ 17 h 27"/>
                <a:gd name="T42" fmla="*/ 1 w 27"/>
                <a:gd name="T43" fmla="*/ 21 h 27"/>
                <a:gd name="T44" fmla="*/ 5 w 27"/>
                <a:gd name="T45" fmla="*/ 20 h 27"/>
                <a:gd name="T46" fmla="*/ 7 w 27"/>
                <a:gd name="T47" fmla="*/ 22 h 27"/>
                <a:gd name="T48" fmla="*/ 6 w 27"/>
                <a:gd name="T49" fmla="*/ 26 h 27"/>
                <a:gd name="T50" fmla="*/ 9 w 27"/>
                <a:gd name="T51" fmla="*/ 27 h 27"/>
                <a:gd name="T52" fmla="*/ 12 w 27"/>
                <a:gd name="T53" fmla="*/ 24 h 27"/>
                <a:gd name="T54" fmla="*/ 14 w 27"/>
                <a:gd name="T55" fmla="*/ 24 h 27"/>
                <a:gd name="T56" fmla="*/ 17 w 27"/>
                <a:gd name="T57" fmla="*/ 27 h 27"/>
                <a:gd name="T58" fmla="*/ 20 w 27"/>
                <a:gd name="T59" fmla="*/ 26 h 27"/>
                <a:gd name="T60" fmla="*/ 20 w 27"/>
                <a:gd name="T61" fmla="*/ 22 h 27"/>
                <a:gd name="T62" fmla="*/ 21 w 27"/>
                <a:gd name="T63" fmla="*/ 20 h 27"/>
                <a:gd name="T64" fmla="*/ 25 w 27"/>
                <a:gd name="T65" fmla="*/ 20 h 27"/>
                <a:gd name="T66" fmla="*/ 11 w 27"/>
                <a:gd name="T67" fmla="*/ 18 h 27"/>
                <a:gd name="T68" fmla="*/ 8 w 27"/>
                <a:gd name="T69" fmla="*/ 12 h 27"/>
                <a:gd name="T70" fmla="*/ 15 w 27"/>
                <a:gd name="T71" fmla="*/ 9 h 27"/>
                <a:gd name="T72" fmla="*/ 18 w 27"/>
                <a:gd name="T73" fmla="*/ 16 h 27"/>
                <a:gd name="T74" fmla="*/ 11 w 27"/>
                <a:gd name="T75" fmla="*/ 1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7" h="27">
                  <a:moveTo>
                    <a:pt x="25" y="20"/>
                  </a:moveTo>
                  <a:cubicBezTo>
                    <a:pt x="27" y="17"/>
                    <a:pt x="27" y="17"/>
                    <a:pt x="27" y="17"/>
                  </a:cubicBezTo>
                  <a:cubicBezTo>
                    <a:pt x="23" y="15"/>
                    <a:pt x="23" y="15"/>
                    <a:pt x="23" y="15"/>
                  </a:cubicBezTo>
                  <a:cubicBezTo>
                    <a:pt x="23" y="14"/>
                    <a:pt x="23" y="13"/>
                    <a:pt x="23" y="12"/>
                  </a:cubicBezTo>
                  <a:cubicBezTo>
                    <a:pt x="26" y="10"/>
                    <a:pt x="26" y="10"/>
                    <a:pt x="26" y="10"/>
                  </a:cubicBezTo>
                  <a:cubicBezTo>
                    <a:pt x="25" y="7"/>
                    <a:pt x="25" y="7"/>
                    <a:pt x="25" y="7"/>
                  </a:cubicBezTo>
                  <a:cubicBezTo>
                    <a:pt x="21" y="7"/>
                    <a:pt x="21" y="7"/>
                    <a:pt x="21" y="7"/>
                  </a:cubicBezTo>
                  <a:cubicBezTo>
                    <a:pt x="21" y="6"/>
                    <a:pt x="20" y="6"/>
                    <a:pt x="19" y="5"/>
                  </a:cubicBezTo>
                  <a:cubicBezTo>
                    <a:pt x="20" y="1"/>
                    <a:pt x="20" y="1"/>
                    <a:pt x="20" y="1"/>
                  </a:cubicBezTo>
                  <a:cubicBezTo>
                    <a:pt x="17" y="0"/>
                    <a:pt x="17" y="0"/>
                    <a:pt x="17" y="0"/>
                  </a:cubicBezTo>
                  <a:cubicBezTo>
                    <a:pt x="14" y="3"/>
                    <a:pt x="14" y="3"/>
                    <a:pt x="14" y="3"/>
                  </a:cubicBezTo>
                  <a:cubicBezTo>
                    <a:pt x="13" y="3"/>
                    <a:pt x="13" y="3"/>
                    <a:pt x="12" y="3"/>
                  </a:cubicBezTo>
                  <a:cubicBezTo>
                    <a:pt x="9" y="0"/>
                    <a:pt x="9" y="0"/>
                    <a:pt x="9" y="0"/>
                  </a:cubicBezTo>
                  <a:cubicBezTo>
                    <a:pt x="6" y="1"/>
                    <a:pt x="6" y="1"/>
                    <a:pt x="6" y="1"/>
                  </a:cubicBezTo>
                  <a:cubicBezTo>
                    <a:pt x="7" y="5"/>
                    <a:pt x="7" y="5"/>
                    <a:pt x="7" y="5"/>
                  </a:cubicBezTo>
                  <a:cubicBezTo>
                    <a:pt x="6" y="6"/>
                    <a:pt x="5" y="6"/>
                    <a:pt x="5" y="7"/>
                  </a:cubicBezTo>
                  <a:cubicBezTo>
                    <a:pt x="1" y="7"/>
                    <a:pt x="1" y="7"/>
                    <a:pt x="1" y="7"/>
                  </a:cubicBezTo>
                  <a:cubicBezTo>
                    <a:pt x="0" y="10"/>
                    <a:pt x="0" y="10"/>
                    <a:pt x="0" y="10"/>
                  </a:cubicBezTo>
                  <a:cubicBezTo>
                    <a:pt x="3" y="12"/>
                    <a:pt x="3" y="12"/>
                    <a:pt x="3" y="12"/>
                  </a:cubicBezTo>
                  <a:cubicBezTo>
                    <a:pt x="3" y="13"/>
                    <a:pt x="3" y="14"/>
                    <a:pt x="3" y="15"/>
                  </a:cubicBezTo>
                  <a:cubicBezTo>
                    <a:pt x="0" y="17"/>
                    <a:pt x="0" y="17"/>
                    <a:pt x="0" y="17"/>
                  </a:cubicBezTo>
                  <a:cubicBezTo>
                    <a:pt x="1" y="21"/>
                    <a:pt x="1" y="21"/>
                    <a:pt x="1" y="21"/>
                  </a:cubicBezTo>
                  <a:cubicBezTo>
                    <a:pt x="5" y="20"/>
                    <a:pt x="5" y="20"/>
                    <a:pt x="5" y="20"/>
                  </a:cubicBezTo>
                  <a:cubicBezTo>
                    <a:pt x="5" y="21"/>
                    <a:pt x="6" y="21"/>
                    <a:pt x="7" y="22"/>
                  </a:cubicBezTo>
                  <a:cubicBezTo>
                    <a:pt x="6" y="26"/>
                    <a:pt x="6" y="26"/>
                    <a:pt x="6" y="26"/>
                  </a:cubicBezTo>
                  <a:cubicBezTo>
                    <a:pt x="9" y="27"/>
                    <a:pt x="9" y="27"/>
                    <a:pt x="9" y="27"/>
                  </a:cubicBezTo>
                  <a:cubicBezTo>
                    <a:pt x="12" y="24"/>
                    <a:pt x="12" y="24"/>
                    <a:pt x="12" y="24"/>
                  </a:cubicBezTo>
                  <a:cubicBezTo>
                    <a:pt x="13" y="24"/>
                    <a:pt x="13" y="24"/>
                    <a:pt x="14" y="24"/>
                  </a:cubicBezTo>
                  <a:cubicBezTo>
                    <a:pt x="17" y="27"/>
                    <a:pt x="17" y="27"/>
                    <a:pt x="17" y="27"/>
                  </a:cubicBezTo>
                  <a:cubicBezTo>
                    <a:pt x="20" y="26"/>
                    <a:pt x="20" y="26"/>
                    <a:pt x="20" y="26"/>
                  </a:cubicBezTo>
                  <a:cubicBezTo>
                    <a:pt x="20" y="22"/>
                    <a:pt x="20" y="22"/>
                    <a:pt x="20" y="22"/>
                  </a:cubicBezTo>
                  <a:cubicBezTo>
                    <a:pt x="20" y="21"/>
                    <a:pt x="21" y="21"/>
                    <a:pt x="21" y="20"/>
                  </a:cubicBezTo>
                  <a:lnTo>
                    <a:pt x="25" y="20"/>
                  </a:lnTo>
                  <a:close/>
                  <a:moveTo>
                    <a:pt x="11" y="18"/>
                  </a:moveTo>
                  <a:cubicBezTo>
                    <a:pt x="8" y="17"/>
                    <a:pt x="7" y="14"/>
                    <a:pt x="8" y="12"/>
                  </a:cubicBezTo>
                  <a:cubicBezTo>
                    <a:pt x="9" y="9"/>
                    <a:pt x="12" y="8"/>
                    <a:pt x="15" y="9"/>
                  </a:cubicBezTo>
                  <a:cubicBezTo>
                    <a:pt x="18" y="10"/>
                    <a:pt x="19" y="13"/>
                    <a:pt x="18" y="16"/>
                  </a:cubicBezTo>
                  <a:cubicBezTo>
                    <a:pt x="17" y="18"/>
                    <a:pt x="14" y="19"/>
                    <a:pt x="11" y="1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 name="Freeform 18"/>
            <p:cNvSpPr>
              <a:spLocks noEditPoints="1"/>
            </p:cNvSpPr>
            <p:nvPr>
              <p:custDataLst>
                <p:tags r:id="rId14"/>
              </p:custDataLst>
            </p:nvPr>
          </p:nvSpPr>
          <p:spPr bwMode="auto">
            <a:xfrm>
              <a:off x="5503" y="7022"/>
              <a:ext cx="181" cy="181"/>
            </a:xfrm>
            <a:custGeom>
              <a:avLst/>
              <a:gdLst>
                <a:gd name="T0" fmla="*/ 26 w 27"/>
                <a:gd name="T1" fmla="*/ 21 h 27"/>
                <a:gd name="T2" fmla="*/ 27 w 27"/>
                <a:gd name="T3" fmla="*/ 18 h 27"/>
                <a:gd name="T4" fmla="*/ 24 w 27"/>
                <a:gd name="T5" fmla="*/ 15 h 27"/>
                <a:gd name="T6" fmla="*/ 24 w 27"/>
                <a:gd name="T7" fmla="*/ 13 h 27"/>
                <a:gd name="T8" fmla="*/ 27 w 27"/>
                <a:gd name="T9" fmla="*/ 10 h 27"/>
                <a:gd name="T10" fmla="*/ 26 w 27"/>
                <a:gd name="T11" fmla="*/ 7 h 27"/>
                <a:gd name="T12" fmla="*/ 22 w 27"/>
                <a:gd name="T13" fmla="*/ 7 h 27"/>
                <a:gd name="T14" fmla="*/ 20 w 27"/>
                <a:gd name="T15" fmla="*/ 6 h 27"/>
                <a:gd name="T16" fmla="*/ 21 w 27"/>
                <a:gd name="T17" fmla="*/ 2 h 27"/>
                <a:gd name="T18" fmla="*/ 17 w 27"/>
                <a:gd name="T19" fmla="*/ 0 h 27"/>
                <a:gd name="T20" fmla="*/ 15 w 27"/>
                <a:gd name="T21" fmla="*/ 4 h 27"/>
                <a:gd name="T22" fmla="*/ 12 w 27"/>
                <a:gd name="T23" fmla="*/ 4 h 27"/>
                <a:gd name="T24" fmla="*/ 10 w 27"/>
                <a:gd name="T25" fmla="*/ 0 h 27"/>
                <a:gd name="T26" fmla="*/ 7 w 27"/>
                <a:gd name="T27" fmla="*/ 2 h 27"/>
                <a:gd name="T28" fmla="*/ 7 w 27"/>
                <a:gd name="T29" fmla="*/ 6 h 27"/>
                <a:gd name="T30" fmla="*/ 5 w 27"/>
                <a:gd name="T31" fmla="*/ 7 h 27"/>
                <a:gd name="T32" fmla="*/ 2 w 27"/>
                <a:gd name="T33" fmla="*/ 7 h 27"/>
                <a:gd name="T34" fmla="*/ 0 w 27"/>
                <a:gd name="T35" fmla="*/ 10 h 27"/>
                <a:gd name="T36" fmla="*/ 3 w 27"/>
                <a:gd name="T37" fmla="*/ 13 h 27"/>
                <a:gd name="T38" fmla="*/ 3 w 27"/>
                <a:gd name="T39" fmla="*/ 15 h 27"/>
                <a:gd name="T40" fmla="*/ 0 w 27"/>
                <a:gd name="T41" fmla="*/ 18 h 27"/>
                <a:gd name="T42" fmla="*/ 2 w 27"/>
                <a:gd name="T43" fmla="*/ 21 h 27"/>
                <a:gd name="T44" fmla="*/ 6 w 27"/>
                <a:gd name="T45" fmla="*/ 20 h 27"/>
                <a:gd name="T46" fmla="*/ 7 w 27"/>
                <a:gd name="T47" fmla="*/ 22 h 27"/>
                <a:gd name="T48" fmla="*/ 7 w 27"/>
                <a:gd name="T49" fmla="*/ 26 h 27"/>
                <a:gd name="T50" fmla="*/ 10 w 27"/>
                <a:gd name="T51" fmla="*/ 27 h 27"/>
                <a:gd name="T52" fmla="*/ 12 w 27"/>
                <a:gd name="T53" fmla="*/ 24 h 27"/>
                <a:gd name="T54" fmla="*/ 15 w 27"/>
                <a:gd name="T55" fmla="*/ 24 h 27"/>
                <a:gd name="T56" fmla="*/ 17 w 27"/>
                <a:gd name="T57" fmla="*/ 27 h 27"/>
                <a:gd name="T58" fmla="*/ 21 w 27"/>
                <a:gd name="T59" fmla="*/ 26 h 27"/>
                <a:gd name="T60" fmla="*/ 20 w 27"/>
                <a:gd name="T61" fmla="*/ 22 h 27"/>
                <a:gd name="T62" fmla="*/ 22 w 27"/>
                <a:gd name="T63" fmla="*/ 20 h 27"/>
                <a:gd name="T64" fmla="*/ 26 w 27"/>
                <a:gd name="T65" fmla="*/ 21 h 27"/>
                <a:gd name="T66" fmla="*/ 12 w 27"/>
                <a:gd name="T67" fmla="*/ 19 h 27"/>
                <a:gd name="T68" fmla="*/ 9 w 27"/>
                <a:gd name="T69" fmla="*/ 12 h 27"/>
                <a:gd name="T70" fmla="*/ 16 w 27"/>
                <a:gd name="T71" fmla="*/ 9 h 27"/>
                <a:gd name="T72" fmla="*/ 18 w 27"/>
                <a:gd name="T73" fmla="*/ 16 h 27"/>
                <a:gd name="T74" fmla="*/ 12 w 27"/>
                <a:gd name="T75" fmla="*/ 1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7" h="27">
                  <a:moveTo>
                    <a:pt x="26" y="21"/>
                  </a:moveTo>
                  <a:cubicBezTo>
                    <a:pt x="27" y="18"/>
                    <a:pt x="27" y="18"/>
                    <a:pt x="27" y="18"/>
                  </a:cubicBezTo>
                  <a:cubicBezTo>
                    <a:pt x="24" y="15"/>
                    <a:pt x="24" y="15"/>
                    <a:pt x="24" y="15"/>
                  </a:cubicBezTo>
                  <a:cubicBezTo>
                    <a:pt x="24" y="14"/>
                    <a:pt x="24" y="13"/>
                    <a:pt x="24" y="13"/>
                  </a:cubicBezTo>
                  <a:cubicBezTo>
                    <a:pt x="27" y="10"/>
                    <a:pt x="27" y="10"/>
                    <a:pt x="27" y="10"/>
                  </a:cubicBezTo>
                  <a:cubicBezTo>
                    <a:pt x="26" y="7"/>
                    <a:pt x="26" y="7"/>
                    <a:pt x="26" y="7"/>
                  </a:cubicBezTo>
                  <a:cubicBezTo>
                    <a:pt x="22" y="7"/>
                    <a:pt x="22" y="7"/>
                    <a:pt x="22" y="7"/>
                  </a:cubicBezTo>
                  <a:cubicBezTo>
                    <a:pt x="21" y="7"/>
                    <a:pt x="21" y="6"/>
                    <a:pt x="20" y="6"/>
                  </a:cubicBezTo>
                  <a:cubicBezTo>
                    <a:pt x="21" y="2"/>
                    <a:pt x="21" y="2"/>
                    <a:pt x="21" y="2"/>
                  </a:cubicBezTo>
                  <a:cubicBezTo>
                    <a:pt x="17" y="0"/>
                    <a:pt x="17" y="0"/>
                    <a:pt x="17" y="0"/>
                  </a:cubicBezTo>
                  <a:cubicBezTo>
                    <a:pt x="15" y="4"/>
                    <a:pt x="15" y="4"/>
                    <a:pt x="15" y="4"/>
                  </a:cubicBezTo>
                  <a:cubicBezTo>
                    <a:pt x="14" y="3"/>
                    <a:pt x="13" y="3"/>
                    <a:pt x="12" y="4"/>
                  </a:cubicBezTo>
                  <a:cubicBezTo>
                    <a:pt x="10" y="0"/>
                    <a:pt x="10" y="0"/>
                    <a:pt x="10" y="0"/>
                  </a:cubicBezTo>
                  <a:cubicBezTo>
                    <a:pt x="7" y="2"/>
                    <a:pt x="7" y="2"/>
                    <a:pt x="7" y="2"/>
                  </a:cubicBezTo>
                  <a:cubicBezTo>
                    <a:pt x="7" y="6"/>
                    <a:pt x="7" y="6"/>
                    <a:pt x="7" y="6"/>
                  </a:cubicBezTo>
                  <a:cubicBezTo>
                    <a:pt x="7" y="6"/>
                    <a:pt x="6" y="7"/>
                    <a:pt x="5" y="7"/>
                  </a:cubicBezTo>
                  <a:cubicBezTo>
                    <a:pt x="2" y="7"/>
                    <a:pt x="2" y="7"/>
                    <a:pt x="2" y="7"/>
                  </a:cubicBezTo>
                  <a:cubicBezTo>
                    <a:pt x="0" y="10"/>
                    <a:pt x="0" y="10"/>
                    <a:pt x="0" y="10"/>
                  </a:cubicBezTo>
                  <a:cubicBezTo>
                    <a:pt x="3" y="13"/>
                    <a:pt x="3" y="13"/>
                    <a:pt x="3" y="13"/>
                  </a:cubicBezTo>
                  <a:cubicBezTo>
                    <a:pt x="3" y="14"/>
                    <a:pt x="3" y="14"/>
                    <a:pt x="3" y="15"/>
                  </a:cubicBezTo>
                  <a:cubicBezTo>
                    <a:pt x="0" y="18"/>
                    <a:pt x="0" y="18"/>
                    <a:pt x="0" y="18"/>
                  </a:cubicBezTo>
                  <a:cubicBezTo>
                    <a:pt x="2" y="21"/>
                    <a:pt x="2" y="21"/>
                    <a:pt x="2" y="21"/>
                  </a:cubicBezTo>
                  <a:cubicBezTo>
                    <a:pt x="6" y="20"/>
                    <a:pt x="6" y="20"/>
                    <a:pt x="6" y="20"/>
                  </a:cubicBezTo>
                  <a:cubicBezTo>
                    <a:pt x="6" y="21"/>
                    <a:pt x="7" y="22"/>
                    <a:pt x="7" y="22"/>
                  </a:cubicBezTo>
                  <a:cubicBezTo>
                    <a:pt x="7" y="26"/>
                    <a:pt x="7" y="26"/>
                    <a:pt x="7" y="26"/>
                  </a:cubicBezTo>
                  <a:cubicBezTo>
                    <a:pt x="10" y="27"/>
                    <a:pt x="10" y="27"/>
                    <a:pt x="10" y="27"/>
                  </a:cubicBezTo>
                  <a:cubicBezTo>
                    <a:pt x="12" y="24"/>
                    <a:pt x="12" y="24"/>
                    <a:pt x="12" y="24"/>
                  </a:cubicBezTo>
                  <a:cubicBezTo>
                    <a:pt x="13" y="24"/>
                    <a:pt x="14" y="24"/>
                    <a:pt x="15" y="24"/>
                  </a:cubicBezTo>
                  <a:cubicBezTo>
                    <a:pt x="17" y="27"/>
                    <a:pt x="17" y="27"/>
                    <a:pt x="17" y="27"/>
                  </a:cubicBezTo>
                  <a:cubicBezTo>
                    <a:pt x="21" y="26"/>
                    <a:pt x="21" y="26"/>
                    <a:pt x="21" y="26"/>
                  </a:cubicBezTo>
                  <a:cubicBezTo>
                    <a:pt x="20" y="22"/>
                    <a:pt x="20" y="22"/>
                    <a:pt x="20" y="22"/>
                  </a:cubicBezTo>
                  <a:cubicBezTo>
                    <a:pt x="21" y="22"/>
                    <a:pt x="21" y="21"/>
                    <a:pt x="22" y="20"/>
                  </a:cubicBezTo>
                  <a:lnTo>
                    <a:pt x="26" y="21"/>
                  </a:lnTo>
                  <a:close/>
                  <a:moveTo>
                    <a:pt x="12" y="19"/>
                  </a:moveTo>
                  <a:cubicBezTo>
                    <a:pt x="9" y="18"/>
                    <a:pt x="8" y="15"/>
                    <a:pt x="9" y="12"/>
                  </a:cubicBezTo>
                  <a:cubicBezTo>
                    <a:pt x="10" y="9"/>
                    <a:pt x="13" y="8"/>
                    <a:pt x="16" y="9"/>
                  </a:cubicBezTo>
                  <a:cubicBezTo>
                    <a:pt x="18" y="10"/>
                    <a:pt x="20" y="13"/>
                    <a:pt x="18" y="16"/>
                  </a:cubicBezTo>
                  <a:cubicBezTo>
                    <a:pt x="17" y="18"/>
                    <a:pt x="14" y="20"/>
                    <a:pt x="12" y="1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 name="Rectangle 19"/>
            <p:cNvSpPr>
              <a:spLocks noChangeArrowheads="1"/>
            </p:cNvSpPr>
            <p:nvPr>
              <p:custDataLst>
                <p:tags r:id="rId15"/>
              </p:custDataLst>
            </p:nvPr>
          </p:nvSpPr>
          <p:spPr bwMode="auto">
            <a:xfrm>
              <a:off x="12916" y="7063"/>
              <a:ext cx="95" cy="10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 name="Rectangle 20"/>
            <p:cNvSpPr>
              <a:spLocks noChangeArrowheads="1"/>
            </p:cNvSpPr>
            <p:nvPr>
              <p:custDataLst>
                <p:tags r:id="rId16"/>
              </p:custDataLst>
            </p:nvPr>
          </p:nvSpPr>
          <p:spPr bwMode="auto">
            <a:xfrm>
              <a:off x="13076" y="6896"/>
              <a:ext cx="95" cy="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 name="Rectangle 21"/>
            <p:cNvSpPr>
              <a:spLocks noChangeArrowheads="1"/>
            </p:cNvSpPr>
            <p:nvPr>
              <p:custDataLst>
                <p:tags r:id="rId17"/>
              </p:custDataLst>
            </p:nvPr>
          </p:nvSpPr>
          <p:spPr bwMode="auto">
            <a:xfrm>
              <a:off x="13236" y="6996"/>
              <a:ext cx="102" cy="1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 name="Rectangle 22"/>
            <p:cNvSpPr>
              <a:spLocks noChangeArrowheads="1"/>
            </p:cNvSpPr>
            <p:nvPr>
              <p:custDataLst>
                <p:tags r:id="rId18"/>
              </p:custDataLst>
            </p:nvPr>
          </p:nvSpPr>
          <p:spPr bwMode="auto">
            <a:xfrm>
              <a:off x="13399" y="6840"/>
              <a:ext cx="100" cy="33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 name="Freeform 5"/>
            <p:cNvSpPr>
              <a:spLocks noEditPoints="1"/>
            </p:cNvSpPr>
            <p:nvPr>
              <p:custDataLst>
                <p:tags r:id="rId19"/>
              </p:custDataLst>
            </p:nvPr>
          </p:nvSpPr>
          <p:spPr bwMode="auto">
            <a:xfrm>
              <a:off x="5823" y="3598"/>
              <a:ext cx="153" cy="155"/>
            </a:xfrm>
            <a:custGeom>
              <a:avLst/>
              <a:gdLst>
                <a:gd name="T0" fmla="*/ 12 w 23"/>
                <a:gd name="T1" fmla="*/ 23 h 23"/>
                <a:gd name="T2" fmla="*/ 0 w 23"/>
                <a:gd name="T3" fmla="*/ 11 h 23"/>
                <a:gd name="T4" fmla="*/ 12 w 23"/>
                <a:gd name="T5" fmla="*/ 0 h 23"/>
                <a:gd name="T6" fmla="*/ 23 w 23"/>
                <a:gd name="T7" fmla="*/ 11 h 23"/>
                <a:gd name="T8" fmla="*/ 12 w 23"/>
                <a:gd name="T9" fmla="*/ 23 h 23"/>
                <a:gd name="T10" fmla="*/ 12 w 23"/>
                <a:gd name="T11" fmla="*/ 8 h 23"/>
                <a:gd name="T12" fmla="*/ 8 w 23"/>
                <a:gd name="T13" fmla="*/ 11 h 23"/>
                <a:gd name="T14" fmla="*/ 12 w 23"/>
                <a:gd name="T15" fmla="*/ 15 h 23"/>
                <a:gd name="T16" fmla="*/ 15 w 23"/>
                <a:gd name="T17" fmla="*/ 11 h 23"/>
                <a:gd name="T18" fmla="*/ 12 w 23"/>
                <a:gd name="T1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3">
                  <a:moveTo>
                    <a:pt x="12" y="23"/>
                  </a:moveTo>
                  <a:cubicBezTo>
                    <a:pt x="5" y="23"/>
                    <a:pt x="0" y="18"/>
                    <a:pt x="0" y="11"/>
                  </a:cubicBezTo>
                  <a:cubicBezTo>
                    <a:pt x="0" y="5"/>
                    <a:pt x="5" y="0"/>
                    <a:pt x="12" y="0"/>
                  </a:cubicBezTo>
                  <a:cubicBezTo>
                    <a:pt x="18" y="0"/>
                    <a:pt x="23" y="5"/>
                    <a:pt x="23" y="11"/>
                  </a:cubicBezTo>
                  <a:cubicBezTo>
                    <a:pt x="23" y="18"/>
                    <a:pt x="18" y="23"/>
                    <a:pt x="12" y="23"/>
                  </a:cubicBezTo>
                  <a:close/>
                  <a:moveTo>
                    <a:pt x="12" y="8"/>
                  </a:moveTo>
                  <a:cubicBezTo>
                    <a:pt x="10" y="8"/>
                    <a:pt x="8" y="9"/>
                    <a:pt x="8" y="11"/>
                  </a:cubicBezTo>
                  <a:cubicBezTo>
                    <a:pt x="8" y="13"/>
                    <a:pt x="10" y="15"/>
                    <a:pt x="12" y="15"/>
                  </a:cubicBezTo>
                  <a:cubicBezTo>
                    <a:pt x="14" y="15"/>
                    <a:pt x="15" y="13"/>
                    <a:pt x="15" y="11"/>
                  </a:cubicBezTo>
                  <a:cubicBezTo>
                    <a:pt x="15" y="9"/>
                    <a:pt x="14" y="8"/>
                    <a:pt x="1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3" name="文本框 2"/>
          <p:cNvSpPr txBox="1"/>
          <p:nvPr/>
        </p:nvSpPr>
        <p:spPr>
          <a:xfrm>
            <a:off x="3162363" y="1445093"/>
            <a:ext cx="5572173" cy="2670668"/>
          </a:xfrm>
          <a:prstGeom prst="rect">
            <a:avLst/>
          </a:prstGeom>
          <a:noFill/>
        </p:spPr>
        <p:txBody>
          <a:bodyPr wrap="square" rtlCol="0">
            <a:spAutoFit/>
          </a:bodyPr>
          <a:lstStyle/>
          <a:p>
            <a:pPr marL="457200" indent="-457200">
              <a:lnSpc>
                <a:spcPct val="130000"/>
              </a:lnSpc>
              <a:spcBef>
                <a:spcPts val="0"/>
              </a:spcBef>
              <a:spcAft>
                <a:spcPts val="0"/>
              </a:spcAft>
              <a:buFont typeface="+mj-lt"/>
              <a:buAutoNum type="arabicPeriod"/>
            </a:pPr>
            <a:r>
              <a:rPr lang="zh-CN" altLang="en-US" sz="2200" dirty="0">
                <a:latin typeface="楷体" panose="02010609060101010101" charset="-122"/>
                <a:ea typeface="楷体" panose="02010609060101010101" charset="-122"/>
                <a:cs typeface="楷体" panose="02010609060101010101" charset="-122"/>
              </a:rPr>
              <a:t>尝试从形态、色彩、质地等角度分析美术作品。</a:t>
            </a:r>
            <a:endParaRPr lang="zh-CN" altLang="en-US" sz="2200" dirty="0">
              <a:latin typeface="楷体" panose="02010609060101010101" charset="-122"/>
              <a:ea typeface="楷体" panose="02010609060101010101" charset="-122"/>
              <a:cs typeface="楷体" panose="02010609060101010101" charset="-122"/>
            </a:endParaRPr>
          </a:p>
          <a:p>
            <a:pPr marL="457200" indent="-457200">
              <a:lnSpc>
                <a:spcPct val="130000"/>
              </a:lnSpc>
              <a:spcBef>
                <a:spcPts val="0"/>
              </a:spcBef>
              <a:spcAft>
                <a:spcPts val="0"/>
              </a:spcAft>
              <a:buFont typeface="+mj-lt"/>
              <a:buAutoNum type="arabicPeriod"/>
            </a:pPr>
            <a:r>
              <a:rPr lang="zh-CN" altLang="en-US" sz="2200" dirty="0">
                <a:latin typeface="楷体" panose="02010609060101010101" charset="-122"/>
                <a:ea typeface="楷体" panose="02010609060101010101" charset="-122"/>
                <a:cs typeface="楷体" panose="02010609060101010101" charset="-122"/>
              </a:rPr>
              <a:t>尝试从题材、主题、情感与情境等角度分析美术作品。</a:t>
            </a:r>
            <a:endParaRPr lang="zh-CN" altLang="en-US" sz="2200" dirty="0">
              <a:latin typeface="楷体" panose="02010609060101010101" charset="-122"/>
              <a:ea typeface="楷体" panose="02010609060101010101" charset="-122"/>
              <a:cs typeface="楷体" panose="02010609060101010101" charset="-122"/>
            </a:endParaRPr>
          </a:p>
          <a:p>
            <a:pPr marL="457200" indent="-457200">
              <a:lnSpc>
                <a:spcPct val="130000"/>
              </a:lnSpc>
              <a:spcBef>
                <a:spcPts val="0"/>
              </a:spcBef>
              <a:spcAft>
                <a:spcPts val="0"/>
              </a:spcAft>
              <a:buFont typeface="+mj-lt"/>
              <a:buAutoNum type="arabicPeriod"/>
            </a:pPr>
            <a:r>
              <a:rPr lang="zh-CN" altLang="en-US" sz="2200" dirty="0">
                <a:latin typeface="楷体" panose="02010609060101010101" charset="-122"/>
                <a:ea typeface="楷体" panose="02010609060101010101" charset="-122"/>
                <a:cs typeface="楷体" panose="02010609060101010101" charset="-122"/>
              </a:rPr>
              <a:t>尝试从形式与内容两个层面赏析美术作品。</a:t>
            </a:r>
            <a:endParaRPr sz="2200" dirty="0">
              <a:latin typeface="楷体" panose="02010609060101010101" charset="-122"/>
              <a:ea typeface="楷体" panose="02010609060101010101" charset="-122"/>
              <a:cs typeface="楷体" panose="02010609060101010101" charset="-122"/>
            </a:endParaRPr>
          </a:p>
        </p:txBody>
      </p:sp>
      <p:sp>
        <p:nvSpPr>
          <p:cNvPr id="8" name="文本框 7" descr="7b0a2020202022776f7264617274223a20227b5c2269645c223a32353030323237362c5c227469645c223a31333631327d220a7d0a"/>
          <p:cNvSpPr txBox="1"/>
          <p:nvPr>
            <p:custDataLst>
              <p:tags r:id="rId20"/>
            </p:custDataLst>
          </p:nvPr>
        </p:nvSpPr>
        <p:spPr>
          <a:xfrm rot="16200000">
            <a:off x="1350935" y="1628735"/>
            <a:ext cx="2232001" cy="635691"/>
          </a:xfrm>
          <a:prstGeom prst="rect">
            <a:avLst/>
          </a:prstGeom>
          <a:noFill/>
          <a:ln>
            <a:noFill/>
          </a:ln>
        </p:spPr>
        <p:txBody>
          <a:bodyPr vert="eaVert" wrap="square" rtlCol="0" anchor="t">
            <a:noAutofit/>
            <a:scene3d>
              <a:camera prst="orthographicFront"/>
              <a:lightRig rig="threePt" dir="t"/>
            </a:scene3d>
          </a:bodyPr>
          <a:lstStyle/>
          <a:p>
            <a:pPr algn="l">
              <a:buClrTx/>
              <a:buSzTx/>
              <a:buNone/>
            </a:pPr>
            <a:r>
              <a:rPr lang="zh-CN" altLang="zh-CN" sz="360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汉仪力量黑简" panose="00020600040101010101" charset="-122"/>
                <a:ea typeface="汉仪力量黑简" panose="00020600040101010101" charset="-122"/>
                <a:cs typeface="仿宋" panose="02010609060101010101" charset="-122"/>
              </a:rPr>
              <a:t>学习提示</a:t>
            </a:r>
            <a:endParaRPr lang="zh-CN" altLang="zh-CN" sz="360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汉仪力量黑简" panose="00020600040101010101" charset="-122"/>
              <a:ea typeface="汉仪力量黑简" panose="00020600040101010101" charset="-122"/>
              <a:cs typeface="仿宋" panose="02010609060101010101" charset="-122"/>
            </a:endParaRPr>
          </a:p>
        </p:txBody>
      </p:sp>
    </p:spTree>
  </p:cSld>
  <p:clrMapOvr>
    <a:masterClrMapping/>
  </p:clrMapOvr>
  <p:transition spd="med">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91845" y="838199"/>
            <a:ext cx="10607675" cy="4587241"/>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p>
        </p:txBody>
      </p:sp>
      <p:sp>
        <p:nvSpPr>
          <p:cNvPr id="6" name="文本框 5"/>
          <p:cNvSpPr txBox="1"/>
          <p:nvPr/>
        </p:nvSpPr>
        <p:spPr>
          <a:xfrm>
            <a:off x="2173288" y="1480820"/>
            <a:ext cx="7844790" cy="769441"/>
          </a:xfrm>
          <a:prstGeom prst="rect">
            <a:avLst/>
          </a:prstGeom>
          <a:noFill/>
        </p:spPr>
        <p:txBody>
          <a:bodyPr wrap="square" rtlCol="0">
            <a:spAutoFit/>
          </a:bodyPr>
          <a:lstStyle/>
          <a:p>
            <a:pPr algn="ctr"/>
            <a:r>
              <a:rPr lang="zh-CN" altLang="en-US" sz="4400" dirty="0" smtClean="0">
                <a:latin typeface="楷体" panose="02010609060101010101" charset="-122"/>
                <a:ea typeface="楷体" panose="02010609060101010101" charset="-122"/>
              </a:rPr>
              <a:t>本课内容</a:t>
            </a:r>
            <a:endParaRPr lang="zh-CN" sz="4400" dirty="0">
              <a:latin typeface="楷体" panose="02010609060101010101" charset="-122"/>
              <a:ea typeface="楷体" panose="02010609060101010101" charset="-122"/>
            </a:endParaRPr>
          </a:p>
        </p:txBody>
      </p:sp>
      <p:sp>
        <p:nvSpPr>
          <p:cNvPr id="3" name="文本框 2"/>
          <p:cNvSpPr txBox="1"/>
          <p:nvPr/>
        </p:nvSpPr>
        <p:spPr>
          <a:xfrm>
            <a:off x="2296795" y="2573655"/>
            <a:ext cx="3806190" cy="460375"/>
          </a:xfrm>
          <a:prstGeom prst="rect">
            <a:avLst/>
          </a:prstGeom>
          <a:noFill/>
        </p:spPr>
        <p:txBody>
          <a:bodyPr wrap="square" rtlCol="0">
            <a:spAutoFit/>
          </a:bodyPr>
          <a:lstStyle/>
          <a:p>
            <a:pPr algn="l"/>
            <a:r>
              <a:rPr lang="zh-CN" altLang="en-US" sz="2400" b="1" dirty="0" smtClean="0">
                <a:solidFill>
                  <a:schemeClr val="tx1">
                    <a:lumMod val="85000"/>
                    <a:lumOff val="15000"/>
                  </a:schemeClr>
                </a:solidFill>
                <a:latin typeface="楷体" panose="02010609060101010101" charset="-122"/>
                <a:ea typeface="楷体" panose="02010609060101010101" charset="-122"/>
                <a:cs typeface="楷体" panose="02010609060101010101" charset="-122"/>
                <a:sym typeface="+mn-lt"/>
              </a:rPr>
              <a:t>形式</a:t>
            </a:r>
            <a:endParaRPr lang="zh-CN" altLang="en-US" sz="2400" b="1" dirty="0">
              <a:solidFill>
                <a:schemeClr val="tx1">
                  <a:lumMod val="85000"/>
                  <a:lumOff val="15000"/>
                </a:schemeClr>
              </a:solidFill>
              <a:latin typeface="楷体" panose="02010609060101010101" charset="-122"/>
              <a:ea typeface="楷体" panose="02010609060101010101" charset="-122"/>
              <a:cs typeface="楷体" panose="02010609060101010101" charset="-122"/>
              <a:sym typeface="+mn-lt"/>
            </a:endParaRPr>
          </a:p>
        </p:txBody>
      </p:sp>
      <p:sp>
        <p:nvSpPr>
          <p:cNvPr id="4" name="文本框 3"/>
          <p:cNvSpPr txBox="1"/>
          <p:nvPr/>
        </p:nvSpPr>
        <p:spPr>
          <a:xfrm>
            <a:off x="7179310" y="2573655"/>
            <a:ext cx="3806190" cy="460375"/>
          </a:xfrm>
          <a:prstGeom prst="rect">
            <a:avLst/>
          </a:prstGeom>
          <a:noFill/>
        </p:spPr>
        <p:txBody>
          <a:bodyPr wrap="square" rtlCol="0">
            <a:spAutoFit/>
          </a:bodyPr>
          <a:lstStyle/>
          <a:p>
            <a:pPr algn="l"/>
            <a:r>
              <a:rPr lang="zh-CN" altLang="en-US" sz="2400" b="1" dirty="0" smtClean="0">
                <a:solidFill>
                  <a:schemeClr val="tx1">
                    <a:lumMod val="85000"/>
                    <a:lumOff val="15000"/>
                  </a:schemeClr>
                </a:solidFill>
                <a:latin typeface="楷体" panose="02010609060101010101" charset="-122"/>
                <a:ea typeface="楷体" panose="02010609060101010101" charset="-122"/>
                <a:cs typeface="+mn-ea"/>
                <a:sym typeface="+mn-lt"/>
              </a:rPr>
              <a:t>内容</a:t>
            </a:r>
            <a:endParaRPr lang="zh-CN" altLang="en-US" sz="2400" b="1" dirty="0">
              <a:solidFill>
                <a:schemeClr val="tx1">
                  <a:lumMod val="85000"/>
                  <a:lumOff val="15000"/>
                </a:schemeClr>
              </a:solidFill>
              <a:latin typeface="楷体" panose="02010609060101010101" charset="-122"/>
              <a:ea typeface="楷体" panose="02010609060101010101" charset="-122"/>
              <a:cs typeface="+mn-ea"/>
              <a:sym typeface="+mn-lt"/>
            </a:endParaRPr>
          </a:p>
        </p:txBody>
      </p:sp>
      <p:sp>
        <p:nvSpPr>
          <p:cNvPr id="9" name="文本框 8"/>
          <p:cNvSpPr txBox="1"/>
          <p:nvPr/>
        </p:nvSpPr>
        <p:spPr>
          <a:xfrm>
            <a:off x="2296795" y="3175000"/>
            <a:ext cx="3297555" cy="1615827"/>
          </a:xfrm>
          <a:prstGeom prst="rect">
            <a:avLst/>
          </a:prstGeom>
          <a:noFill/>
        </p:spPr>
        <p:txBody>
          <a:bodyPr wrap="square" rtlCol="0">
            <a:spAutoFit/>
          </a:bodyPr>
          <a:lstStyle/>
          <a:p>
            <a:pPr marL="342900" indent="-342900" algn="l">
              <a:lnSpc>
                <a:spcPct val="150000"/>
              </a:lnSpc>
              <a:buFont typeface="Wingdings" panose="05000000000000000000" charset="0"/>
              <a:buChar char="l"/>
            </a:pPr>
            <a:r>
              <a:rPr lang="zh-CN" altLang="en-US" sz="2200" b="1" dirty="0" smtClean="0">
                <a:solidFill>
                  <a:schemeClr val="tx1">
                    <a:lumMod val="85000"/>
                    <a:lumOff val="15000"/>
                  </a:schemeClr>
                </a:solidFill>
                <a:latin typeface="仿宋" panose="02010609060101010101" charset="-122"/>
                <a:ea typeface="仿宋" panose="02010609060101010101" charset="-122"/>
                <a:cs typeface="楷体" panose="02010609060101010101" charset="-122"/>
                <a:sym typeface="+mn-lt"/>
              </a:rPr>
              <a:t>形态元素</a:t>
            </a:r>
            <a:endParaRPr lang="zh-CN" altLang="en-US" sz="2200" b="1" dirty="0">
              <a:solidFill>
                <a:schemeClr val="tx1">
                  <a:lumMod val="85000"/>
                  <a:lumOff val="15000"/>
                </a:schemeClr>
              </a:solidFill>
              <a:latin typeface="仿宋" panose="02010609060101010101" charset="-122"/>
              <a:ea typeface="仿宋" panose="02010609060101010101" charset="-122"/>
              <a:cs typeface="楷体" panose="02010609060101010101" charset="-122"/>
              <a:sym typeface="+mn-lt"/>
            </a:endParaRPr>
          </a:p>
          <a:p>
            <a:pPr marL="342900" indent="-342900" algn="l">
              <a:lnSpc>
                <a:spcPct val="150000"/>
              </a:lnSpc>
              <a:buFont typeface="Wingdings" panose="05000000000000000000" charset="0"/>
              <a:buChar char="l"/>
            </a:pPr>
            <a:r>
              <a:rPr lang="zh-CN" altLang="en-US" sz="2200" b="1" dirty="0" smtClean="0">
                <a:solidFill>
                  <a:schemeClr val="tx1">
                    <a:lumMod val="85000"/>
                    <a:lumOff val="15000"/>
                  </a:schemeClr>
                </a:solidFill>
                <a:latin typeface="仿宋" panose="02010609060101010101" charset="-122"/>
                <a:ea typeface="仿宋" panose="02010609060101010101" charset="-122"/>
                <a:cs typeface="楷体" panose="02010609060101010101" charset="-122"/>
                <a:sym typeface="+mn-lt"/>
              </a:rPr>
              <a:t>色彩元素</a:t>
            </a:r>
            <a:endParaRPr lang="en-US" altLang="zh-CN" sz="2200" b="1" dirty="0" smtClean="0">
              <a:solidFill>
                <a:schemeClr val="tx1">
                  <a:lumMod val="85000"/>
                  <a:lumOff val="15000"/>
                </a:schemeClr>
              </a:solidFill>
              <a:latin typeface="仿宋" panose="02010609060101010101" charset="-122"/>
              <a:ea typeface="仿宋" panose="02010609060101010101" charset="-122"/>
              <a:cs typeface="楷体" panose="02010609060101010101" charset="-122"/>
              <a:sym typeface="+mn-lt"/>
            </a:endParaRPr>
          </a:p>
          <a:p>
            <a:pPr marL="342900" indent="-342900" algn="l">
              <a:lnSpc>
                <a:spcPct val="150000"/>
              </a:lnSpc>
              <a:buFont typeface="Wingdings" panose="05000000000000000000" charset="0"/>
              <a:buChar char="l"/>
            </a:pPr>
            <a:r>
              <a:rPr lang="zh-CN" altLang="en-US" sz="2200" b="1" dirty="0" smtClean="0">
                <a:solidFill>
                  <a:schemeClr val="tx1">
                    <a:lumMod val="85000"/>
                    <a:lumOff val="15000"/>
                  </a:schemeClr>
                </a:solidFill>
                <a:latin typeface="仿宋" panose="02010609060101010101" charset="-122"/>
                <a:ea typeface="仿宋" panose="02010609060101010101" charset="-122"/>
                <a:cs typeface="楷体" panose="02010609060101010101" charset="-122"/>
                <a:sym typeface="+mn-lt"/>
              </a:rPr>
              <a:t>质地元素</a:t>
            </a:r>
            <a:endParaRPr lang="zh-CN" altLang="en-US" sz="2200" b="1" dirty="0">
              <a:solidFill>
                <a:schemeClr val="tx1">
                  <a:lumMod val="85000"/>
                  <a:lumOff val="15000"/>
                </a:schemeClr>
              </a:solidFill>
              <a:latin typeface="仿宋" panose="02010609060101010101" charset="-122"/>
              <a:ea typeface="仿宋" panose="02010609060101010101" charset="-122"/>
              <a:cs typeface="楷体" panose="02010609060101010101" charset="-122"/>
              <a:sym typeface="+mn-lt"/>
            </a:endParaRPr>
          </a:p>
        </p:txBody>
      </p:sp>
      <p:sp>
        <p:nvSpPr>
          <p:cNvPr id="10" name="文本框 9"/>
          <p:cNvSpPr txBox="1"/>
          <p:nvPr/>
        </p:nvSpPr>
        <p:spPr>
          <a:xfrm>
            <a:off x="7179310" y="3175000"/>
            <a:ext cx="3806190" cy="1615827"/>
          </a:xfrm>
          <a:prstGeom prst="rect">
            <a:avLst/>
          </a:prstGeom>
          <a:noFill/>
        </p:spPr>
        <p:txBody>
          <a:bodyPr wrap="square" rtlCol="0">
            <a:spAutoFit/>
          </a:bodyPr>
          <a:lstStyle/>
          <a:p>
            <a:pPr marL="342900" indent="-342900" algn="l">
              <a:lnSpc>
                <a:spcPct val="150000"/>
              </a:lnSpc>
              <a:buFont typeface="Wingdings" panose="05000000000000000000" charset="0"/>
              <a:buChar char="l"/>
            </a:pPr>
            <a:r>
              <a:rPr lang="zh-CN" altLang="en-US" sz="2200" b="1" dirty="0" smtClean="0">
                <a:solidFill>
                  <a:schemeClr val="tx1">
                    <a:lumMod val="85000"/>
                    <a:lumOff val="15000"/>
                  </a:schemeClr>
                </a:solidFill>
                <a:latin typeface="仿宋" panose="02010609060101010101" charset="-122"/>
                <a:ea typeface="仿宋" panose="02010609060101010101" charset="-122"/>
                <a:cs typeface="仿宋" panose="02010609060101010101" charset="-122"/>
                <a:sym typeface="+mn-lt"/>
              </a:rPr>
              <a:t>题材</a:t>
            </a:r>
            <a:endParaRPr lang="zh-CN" sz="2200" b="1" dirty="0">
              <a:solidFill>
                <a:schemeClr val="tx1">
                  <a:lumMod val="85000"/>
                  <a:lumOff val="15000"/>
                </a:schemeClr>
              </a:solidFill>
              <a:latin typeface="仿宋" panose="02010609060101010101" charset="-122"/>
              <a:ea typeface="仿宋" panose="02010609060101010101" charset="-122"/>
              <a:cs typeface="仿宋" panose="02010609060101010101" charset="-122"/>
              <a:sym typeface="+mn-lt"/>
            </a:endParaRPr>
          </a:p>
          <a:p>
            <a:pPr marL="342900" indent="-342900" algn="l">
              <a:lnSpc>
                <a:spcPct val="150000"/>
              </a:lnSpc>
              <a:buFont typeface="Wingdings" panose="05000000000000000000" charset="0"/>
              <a:buChar char="l"/>
            </a:pPr>
            <a:r>
              <a:rPr lang="zh-CN" altLang="en-US" sz="2200" b="1" dirty="0" smtClean="0">
                <a:solidFill>
                  <a:schemeClr val="tx1">
                    <a:lumMod val="85000"/>
                    <a:lumOff val="15000"/>
                  </a:schemeClr>
                </a:solidFill>
                <a:latin typeface="仿宋" panose="02010609060101010101" charset="-122"/>
                <a:ea typeface="仿宋" panose="02010609060101010101" charset="-122"/>
                <a:cs typeface="仿宋" panose="02010609060101010101" charset="-122"/>
                <a:sym typeface="+mn-lt"/>
              </a:rPr>
              <a:t>主题</a:t>
            </a:r>
            <a:endParaRPr lang="en-US" altLang="zh-CN" sz="2200" b="1" dirty="0" smtClean="0">
              <a:solidFill>
                <a:schemeClr val="tx1">
                  <a:lumMod val="85000"/>
                  <a:lumOff val="15000"/>
                </a:schemeClr>
              </a:solidFill>
              <a:latin typeface="仿宋" panose="02010609060101010101" charset="-122"/>
              <a:ea typeface="仿宋" panose="02010609060101010101" charset="-122"/>
              <a:cs typeface="仿宋" panose="02010609060101010101" charset="-122"/>
              <a:sym typeface="+mn-lt"/>
            </a:endParaRPr>
          </a:p>
          <a:p>
            <a:pPr marL="342900" indent="-342900" algn="l">
              <a:lnSpc>
                <a:spcPct val="150000"/>
              </a:lnSpc>
              <a:buFont typeface="Wingdings" panose="05000000000000000000" charset="0"/>
              <a:buChar char="l"/>
            </a:pPr>
            <a:r>
              <a:rPr lang="zh-CN" altLang="en-US" sz="2200" b="1" dirty="0" smtClean="0">
                <a:solidFill>
                  <a:schemeClr val="tx1">
                    <a:lumMod val="85000"/>
                    <a:lumOff val="15000"/>
                  </a:schemeClr>
                </a:solidFill>
                <a:latin typeface="仿宋" panose="02010609060101010101" charset="-122"/>
                <a:ea typeface="仿宋" panose="02010609060101010101" charset="-122"/>
                <a:cs typeface="仿宋" panose="02010609060101010101" charset="-122"/>
                <a:sym typeface="+mn-lt"/>
              </a:rPr>
              <a:t>情感与情境</a:t>
            </a:r>
            <a:endParaRPr lang="zh-CN" sz="2200" b="1" dirty="0">
              <a:solidFill>
                <a:schemeClr val="tx1">
                  <a:lumMod val="85000"/>
                  <a:lumOff val="15000"/>
                </a:schemeClr>
              </a:solidFill>
              <a:latin typeface="仿宋" panose="02010609060101010101" charset="-122"/>
              <a:ea typeface="仿宋" panose="02010609060101010101" charset="-122"/>
              <a:cs typeface="仿宋" panose="02010609060101010101" charset="-122"/>
              <a:sym typeface="+mn-lt"/>
            </a:endParaRPr>
          </a:p>
        </p:txBody>
      </p:sp>
    </p:spTree>
  </p:cSld>
  <p:clrMapOvr>
    <a:masterClrMapping/>
  </p:clrMapOvr>
  <p:transition spd="med">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273712" y="219710"/>
            <a:ext cx="11636375"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cs typeface="+mn-ea"/>
                <a:sym typeface="+mn-lt"/>
              </a:rPr>
              <a:t>美术，是运用一定的材料及手段，创造出具有一定美术，是运用一定的材料及</a:t>
            </a:r>
            <a:r>
              <a:rPr lang="zh-CN" altLang="en-US" dirty="0" smtClean="0">
                <a:cs typeface="+mn-ea"/>
                <a:sym typeface="+mn-lt"/>
              </a:rPr>
              <a:t>手，</a:t>
            </a:r>
            <a:r>
              <a:rPr lang="zh-CN" altLang="en-US" dirty="0">
                <a:cs typeface="+mn-ea"/>
                <a:sym typeface="+mn-lt"/>
              </a:rPr>
              <a:t>创造出具有一定空间和审美价值的视觉艺术。</a:t>
            </a:r>
            <a:endParaRPr lang="zh-CN" altLang="en-US" dirty="0">
              <a:cs typeface="+mn-ea"/>
              <a:sym typeface="+mn-lt"/>
            </a:endParaRPr>
          </a:p>
          <a:p>
            <a:pPr algn="ctr"/>
            <a:r>
              <a:rPr lang="zh-CN" altLang="en-US" dirty="0">
                <a:cs typeface="+mn-ea"/>
                <a:sym typeface="+mn-lt"/>
              </a:rPr>
              <a:t>它既包括主要供人们欣赏的观赏性艺术，如绘画、雕塑、摄影等，也包括主要满足人们的实用需要，同时具有一定审美价值的各种实用艺术，如建筑及环境艺术、工艺美术等。随着时代的变迁，美术所包含的门类也在不断丰富，从传统美术形态中衍生出来的设计艺术、空间和审美价值的视觉艺术。</a:t>
            </a:r>
            <a:endParaRPr lang="zh-CN" altLang="en-US" dirty="0">
              <a:cs typeface="+mn-ea"/>
              <a:sym typeface="+mn-lt"/>
            </a:endParaRPr>
          </a:p>
          <a:p>
            <a:pPr algn="ctr"/>
            <a:r>
              <a:rPr lang="zh-CN" altLang="en-US" dirty="0">
                <a:cs typeface="+mn-ea"/>
                <a:sym typeface="+mn-lt"/>
              </a:rPr>
              <a:t>它既包括主要供人们欣赏的观赏性艺术，如绘画、雕塑、摄影等，也包括主要满足人们的实用需要，同时具有一定审美价值的各种实用艺术，如建筑及环境艺术、工艺美术等。随着时代的变迁，美术所包含的门类也在不断丰富，从传统美术形态中衍生出来的设计艺术、</a:t>
            </a:r>
            <a:endParaRPr lang="zh-CN" altLang="en-US" dirty="0">
              <a:cs typeface="+mn-ea"/>
              <a:sym typeface="+mn-lt"/>
            </a:endParaRPr>
          </a:p>
        </p:txBody>
      </p:sp>
      <p:sp>
        <p:nvSpPr>
          <p:cNvPr id="4" name="文本框 3"/>
          <p:cNvSpPr txBox="1"/>
          <p:nvPr/>
        </p:nvSpPr>
        <p:spPr>
          <a:xfrm>
            <a:off x="1026691" y="1518680"/>
            <a:ext cx="4525698" cy="3385157"/>
          </a:xfrm>
          <a:prstGeom prst="rect">
            <a:avLst/>
          </a:prstGeom>
          <a:noFill/>
        </p:spPr>
        <p:txBody>
          <a:bodyPr wrap="square" rtlCol="0">
            <a:spAutoFit/>
          </a:bodyPr>
          <a:lstStyle/>
          <a:p>
            <a:pPr indent="457200">
              <a:lnSpc>
                <a:spcPct val="130000"/>
              </a:lnSpc>
            </a:pPr>
            <a:r>
              <a:rPr lang="zh-CN" altLang="en-US" sz="2400" b="1" dirty="0">
                <a:latin typeface="仿宋" panose="02010609060101010101" charset="-122"/>
                <a:ea typeface="仿宋" panose="02010609060101010101" charset="-122"/>
                <a:cs typeface="仿宋" panose="02010609060101010101" charset="-122"/>
                <a:sym typeface="+mn-lt"/>
              </a:rPr>
              <a:t>不同的美术作品常会给人不同的感受。有些作品雄浑磅礴，让人振奋；有些作品肃杀</a:t>
            </a:r>
            <a:r>
              <a:rPr lang="zh-CN" altLang="en-US" sz="2400" b="1" dirty="0" smtClean="0">
                <a:latin typeface="仿宋" panose="02010609060101010101" charset="-122"/>
                <a:ea typeface="仿宋" panose="02010609060101010101" charset="-122"/>
                <a:cs typeface="仿宋" panose="02010609060101010101" charset="-122"/>
                <a:sym typeface="+mn-lt"/>
              </a:rPr>
              <a:t>寂寥</a:t>
            </a:r>
            <a:r>
              <a:rPr lang="zh-CN" altLang="en-US" sz="2400" b="1" dirty="0">
                <a:latin typeface="仿宋" panose="02010609060101010101" charset="-122"/>
                <a:ea typeface="仿宋" panose="02010609060101010101" charset="-122"/>
                <a:cs typeface="仿宋" panose="02010609060101010101" charset="-122"/>
                <a:sym typeface="+mn-lt"/>
              </a:rPr>
              <a:t>，引人忧伤；有些作品亲近平和，温情脉脉。那么，到底是什么让我们产生了不同的感受</a:t>
            </a:r>
            <a:r>
              <a:rPr lang="zh-CN" altLang="en-US" sz="2400" b="1" dirty="0" smtClean="0">
                <a:latin typeface="仿宋" panose="02010609060101010101" charset="-122"/>
                <a:ea typeface="仿宋" panose="02010609060101010101" charset="-122"/>
                <a:cs typeface="仿宋" panose="02010609060101010101" charset="-122"/>
                <a:sym typeface="+mn-lt"/>
              </a:rPr>
              <a:t>？</a:t>
            </a:r>
            <a:endParaRPr lang="en-US" altLang="zh-CN" sz="2400" b="1" dirty="0" smtClean="0">
              <a:latin typeface="仿宋" panose="02010609060101010101" charset="-122"/>
              <a:ea typeface="仿宋" panose="02010609060101010101" charset="-122"/>
              <a:cs typeface="仿宋" panose="02010609060101010101" charset="-122"/>
              <a:sym typeface="+mn-lt"/>
            </a:endParaRPr>
          </a:p>
          <a:p>
            <a:pPr indent="457200">
              <a:lnSpc>
                <a:spcPct val="130000"/>
              </a:lnSpc>
            </a:pPr>
            <a:endParaRPr lang="en-US" altLang="zh-CN" sz="2400" b="1" dirty="0">
              <a:solidFill>
                <a:schemeClr val="tx1"/>
              </a:solidFill>
              <a:latin typeface="仿宋" panose="02010609060101010101" charset="-122"/>
              <a:ea typeface="仿宋" panose="02010609060101010101" charset="-122"/>
              <a:cs typeface="仿宋" panose="02010609060101010101" charset="-122"/>
              <a:sym typeface="+mn-lt"/>
            </a:endParaRPr>
          </a:p>
        </p:txBody>
      </p:sp>
      <p:sp>
        <p:nvSpPr>
          <p:cNvPr id="5" name="文本框 4"/>
          <p:cNvSpPr txBox="1"/>
          <p:nvPr/>
        </p:nvSpPr>
        <p:spPr>
          <a:xfrm>
            <a:off x="6325386" y="1518680"/>
            <a:ext cx="4309762" cy="2424895"/>
          </a:xfrm>
          <a:prstGeom prst="rect">
            <a:avLst/>
          </a:prstGeom>
          <a:noFill/>
        </p:spPr>
        <p:txBody>
          <a:bodyPr wrap="square" rtlCol="0">
            <a:spAutoFit/>
          </a:bodyPr>
          <a:lstStyle/>
          <a:p>
            <a:pPr indent="457200">
              <a:lnSpc>
                <a:spcPct val="130000"/>
              </a:lnSpc>
            </a:pPr>
            <a:r>
              <a:rPr lang="zh-CN" altLang="en-US" sz="2400" b="1" dirty="0">
                <a:latin typeface="仿宋" panose="02010609060101010101" charset="-122"/>
                <a:ea typeface="仿宋" panose="02010609060101010101" charset="-122"/>
                <a:cs typeface="仿宋" panose="02010609060101010101" charset="-122"/>
                <a:sym typeface="+mn-lt"/>
              </a:rPr>
              <a:t>美术作品的形式元素可大致分为形态元素、色彩元素、质地元素三类。这些视觉元素</a:t>
            </a:r>
            <a:r>
              <a:rPr lang="zh-CN" altLang="en-US" sz="2400" b="1" dirty="0" smtClean="0">
                <a:latin typeface="仿宋" panose="02010609060101010101" charset="-122"/>
                <a:ea typeface="仿宋" panose="02010609060101010101" charset="-122"/>
                <a:cs typeface="仿宋" panose="02010609060101010101" charset="-122"/>
                <a:sym typeface="+mn-lt"/>
              </a:rPr>
              <a:t>的相互作用能</a:t>
            </a:r>
            <a:r>
              <a:rPr lang="zh-CN" altLang="en-US" sz="2400" b="1" dirty="0">
                <a:latin typeface="仿宋" panose="02010609060101010101" charset="-122"/>
                <a:ea typeface="仿宋" panose="02010609060101010101" charset="-122"/>
                <a:cs typeface="仿宋" panose="02010609060101010101" charset="-122"/>
                <a:sym typeface="+mn-lt"/>
              </a:rPr>
              <a:t>够引发我们丰富的心理感受。</a:t>
            </a:r>
            <a:endParaRPr lang="zh-CN" altLang="zh-CN" sz="2400" b="1" dirty="0">
              <a:latin typeface="仿宋" panose="02010609060101010101" charset="-122"/>
              <a:ea typeface="仿宋" panose="02010609060101010101" charset="-122"/>
              <a:cs typeface="仿宋" panose="02010609060101010101" charset="-122"/>
              <a:sym typeface="+mn-lt"/>
            </a:endParaRPr>
          </a:p>
        </p:txBody>
      </p:sp>
    </p:spTree>
  </p:cSld>
  <p:clrMapOvr>
    <a:masterClrMapping/>
  </p:clrMapOvr>
  <p:transition spd="med">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277495" y="219710"/>
            <a:ext cx="11636375"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cs typeface="+mn-ea"/>
                <a:sym typeface="+mn-lt"/>
              </a:rPr>
              <a:t>文艺复兴的主要成就</a:t>
            </a:r>
            <a:endParaRPr lang="zh-CN" altLang="en-US" dirty="0">
              <a:cs typeface="+mn-ea"/>
              <a:sym typeface="+mn-lt"/>
            </a:endParaRPr>
          </a:p>
          <a:p>
            <a:pPr algn="ctr"/>
            <a:r>
              <a:rPr lang="zh-CN" altLang="en-US" dirty="0">
                <a:cs typeface="+mn-ea"/>
                <a:sym typeface="+mn-lt"/>
              </a:rPr>
              <a:t>文艺复兴的主要成就，一方面体现在对自然美的欣赏，另一方面体现在对人物面貌、性格、</a:t>
            </a:r>
            <a:endParaRPr lang="zh-CN" altLang="en-US" dirty="0">
              <a:cs typeface="+mn-ea"/>
              <a:sym typeface="+mn-lt"/>
            </a:endParaRPr>
          </a:p>
          <a:p>
            <a:pPr algn="ctr"/>
            <a:r>
              <a:rPr lang="zh-CN" altLang="en-US" dirty="0">
                <a:cs typeface="+mn-ea"/>
                <a:sym typeface="+mn-lt"/>
              </a:rPr>
              <a:t>思想、情感等全方位的细致刻画。艺术家通过对透视法、人体解剖学、明暗画法等的运用，表现</a:t>
            </a:r>
            <a:endParaRPr lang="zh-CN" altLang="en-US" dirty="0">
              <a:cs typeface="+mn-ea"/>
              <a:sym typeface="+mn-lt"/>
            </a:endParaRPr>
          </a:p>
          <a:p>
            <a:pPr algn="ctr"/>
            <a:r>
              <a:rPr lang="zh-CN" altLang="en-US" dirty="0">
                <a:cs typeface="+mn-ea"/>
                <a:sym typeface="+mn-lt"/>
              </a:rPr>
              <a:t>真实的自然景象和生动的人类情感。</a:t>
            </a:r>
            <a:endParaRPr lang="zh-CN" altLang="en-US" dirty="0">
              <a:cs typeface="+mn-ea"/>
              <a:sym typeface="+mn-lt"/>
            </a:endParaRPr>
          </a:p>
        </p:txBody>
      </p:sp>
      <p:sp>
        <p:nvSpPr>
          <p:cNvPr id="13" name="文本框 12"/>
          <p:cNvSpPr txBox="1"/>
          <p:nvPr/>
        </p:nvSpPr>
        <p:spPr>
          <a:xfrm>
            <a:off x="705031" y="424180"/>
            <a:ext cx="5090160" cy="892552"/>
          </a:xfrm>
          <a:prstGeom prst="rect">
            <a:avLst/>
          </a:prstGeom>
          <a:noFill/>
        </p:spPr>
        <p:txBody>
          <a:bodyPr wrap="square" rtlCol="0">
            <a:spAutoFit/>
          </a:bodyPr>
          <a:lstStyle/>
          <a:p>
            <a:r>
              <a:rPr lang="zh-CN" altLang="zh-CN" sz="2600" b="1" dirty="0" smtClean="0">
                <a:latin typeface="楷体" panose="02010609060101010101" charset="-122"/>
                <a:ea typeface="楷体" panose="02010609060101010101" charset="-122"/>
                <a:cs typeface="楷体" panose="02010609060101010101" charset="-122"/>
                <a:sym typeface="+mn-lt"/>
              </a:rPr>
              <a:t>一、</a:t>
            </a:r>
            <a:r>
              <a:rPr lang="zh-CN" altLang="en-US" sz="2600" b="1" dirty="0" smtClean="0">
                <a:latin typeface="楷体" panose="02010609060101010101" charset="-122"/>
                <a:ea typeface="楷体" panose="02010609060101010101" charset="-122"/>
                <a:cs typeface="楷体" panose="02010609060101010101" charset="-122"/>
                <a:sym typeface="+mn-lt"/>
              </a:rPr>
              <a:t>形式</a:t>
            </a:r>
            <a:endParaRPr lang="zh-CN" altLang="en-US" sz="2600" b="1" dirty="0">
              <a:latin typeface="楷体" panose="02010609060101010101" charset="-122"/>
              <a:ea typeface="楷体" panose="02010609060101010101" charset="-122"/>
              <a:cs typeface="楷体" panose="02010609060101010101" charset="-122"/>
              <a:sym typeface="+mn-lt"/>
            </a:endParaRPr>
          </a:p>
          <a:p>
            <a:pPr algn="l"/>
            <a:endParaRPr lang="zh-CN" altLang="en-US" sz="2600" b="1" dirty="0">
              <a:latin typeface="楷体" panose="02010609060101010101" charset="-122"/>
              <a:ea typeface="楷体" panose="02010609060101010101" charset="-122"/>
              <a:cs typeface="楷体" panose="02010609060101010101" charset="-122"/>
              <a:sym typeface="+mn-lt"/>
            </a:endParaRPr>
          </a:p>
        </p:txBody>
      </p:sp>
      <p:sp>
        <p:nvSpPr>
          <p:cNvPr id="2" name="文本框 1"/>
          <p:cNvSpPr txBox="1"/>
          <p:nvPr/>
        </p:nvSpPr>
        <p:spPr>
          <a:xfrm>
            <a:off x="1010466" y="946964"/>
            <a:ext cx="3359021" cy="461665"/>
          </a:xfrm>
          <a:prstGeom prst="rect">
            <a:avLst/>
          </a:prstGeom>
          <a:noFill/>
        </p:spPr>
        <p:txBody>
          <a:bodyPr wrap="square" rtlCol="0">
            <a:spAutoFit/>
          </a:bodyPr>
          <a:lstStyle/>
          <a:p>
            <a:r>
              <a:rPr lang="zh-CN" altLang="en-US" sz="2400" dirty="0" smtClean="0">
                <a:latin typeface="楷体" panose="02010609060101010101" charset="-122"/>
                <a:ea typeface="楷体" panose="02010609060101010101" charset="-122"/>
              </a:rPr>
              <a:t>（一）形态元素</a:t>
            </a:r>
            <a:endParaRPr lang="zh-CN" altLang="en-US" sz="2400" dirty="0">
              <a:latin typeface="楷体" panose="02010609060101010101" charset="-122"/>
              <a:ea typeface="楷体" panose="02010609060101010101" charset="-122"/>
            </a:endParaRPr>
          </a:p>
        </p:txBody>
      </p:sp>
      <p:sp>
        <p:nvSpPr>
          <p:cNvPr id="7" name="文本框 6"/>
          <p:cNvSpPr txBox="1"/>
          <p:nvPr/>
        </p:nvSpPr>
        <p:spPr>
          <a:xfrm>
            <a:off x="765175" y="1316990"/>
            <a:ext cx="7458710" cy="553085"/>
          </a:xfrm>
          <a:prstGeom prst="rect">
            <a:avLst/>
          </a:prstGeom>
          <a:noFill/>
        </p:spPr>
        <p:txBody>
          <a:bodyPr wrap="square" rtlCol="0">
            <a:spAutoFit/>
          </a:bodyPr>
          <a:lstStyle/>
          <a:p>
            <a:pPr indent="457200">
              <a:lnSpc>
                <a:spcPct val="150000"/>
              </a:lnSpc>
            </a:pPr>
            <a:r>
              <a:rPr lang="zh-CN" altLang="en-US" sz="2000" dirty="0">
                <a:latin typeface="楷体" panose="02010609060101010101" charset="-122"/>
                <a:ea typeface="楷体" panose="02010609060101010101" charset="-122"/>
              </a:rPr>
              <a:t>点、线、面、体是造型艺术表现的基本语言和形态构成要素。</a:t>
            </a:r>
            <a:endParaRPr lang="zh-CN" altLang="en-US" sz="2000" dirty="0">
              <a:latin typeface="楷体" panose="02010609060101010101" charset="-122"/>
              <a:ea typeface="楷体" panose="02010609060101010101" charset="-122"/>
            </a:endParaRPr>
          </a:p>
        </p:txBody>
      </p:sp>
      <p:sp>
        <p:nvSpPr>
          <p:cNvPr id="5" name="文本框 4"/>
          <p:cNvSpPr txBox="1"/>
          <p:nvPr/>
        </p:nvSpPr>
        <p:spPr>
          <a:xfrm>
            <a:off x="1193800" y="1778635"/>
            <a:ext cx="10615295" cy="1866265"/>
          </a:xfrm>
          <a:prstGeom prst="rect">
            <a:avLst/>
          </a:prstGeom>
          <a:noFill/>
        </p:spPr>
        <p:txBody>
          <a:bodyPr wrap="square" rtlCol="0">
            <a:noAutofit/>
          </a:bodyPr>
          <a:lstStyle/>
          <a:p>
            <a:pPr>
              <a:lnSpc>
                <a:spcPct val="150000"/>
              </a:lnSpc>
            </a:pPr>
            <a:r>
              <a:rPr lang="zh-CN" altLang="en-US" sz="2000" b="1" dirty="0" smtClean="0">
                <a:latin typeface="仿宋" panose="02010609060101010101" charset="-122"/>
                <a:ea typeface="仿宋" panose="02010609060101010101" charset="-122"/>
              </a:rPr>
              <a:t>点</a:t>
            </a:r>
            <a:r>
              <a:rPr lang="zh-CN" altLang="en-US" sz="2000" dirty="0" smtClean="0">
                <a:latin typeface="仿宋" panose="02010609060101010101" charset="-122"/>
                <a:ea typeface="仿宋" panose="02010609060101010101" charset="-122"/>
              </a:rPr>
              <a:t>：</a:t>
            </a:r>
            <a:endParaRPr lang="en-US" altLang="zh-CN" sz="2000" dirty="0" smtClean="0">
              <a:latin typeface="仿宋" panose="02010609060101010101" charset="-122"/>
              <a:ea typeface="仿宋" panose="02010609060101010101" charset="-122"/>
            </a:endParaRPr>
          </a:p>
          <a:p>
            <a:pPr>
              <a:lnSpc>
                <a:spcPct val="150000"/>
              </a:lnSpc>
            </a:pPr>
            <a:r>
              <a:rPr lang="en-US" altLang="zh-CN" sz="1600" dirty="0" smtClean="0">
                <a:latin typeface="仿宋" panose="02010609060101010101" charset="-122"/>
                <a:ea typeface="仿宋" panose="02010609060101010101" charset="-122"/>
              </a:rPr>
              <a:t>   </a:t>
            </a:r>
            <a:r>
              <a:rPr lang="zh-CN" altLang="en-US" sz="1600" dirty="0" smtClean="0">
                <a:latin typeface="仿宋" panose="02010609060101010101" charset="-122"/>
                <a:ea typeface="仿宋" panose="02010609060101010101" charset="-122"/>
              </a:rPr>
              <a:t>作品</a:t>
            </a:r>
            <a:r>
              <a:rPr lang="zh-CN" altLang="en-US" sz="1600" dirty="0">
                <a:latin typeface="仿宋" panose="02010609060101010101" charset="-122"/>
                <a:ea typeface="仿宋" panose="02010609060101010101" charset="-122"/>
              </a:rPr>
              <a:t>中体量较小的部分可以作为点的元素。点的外形并不局限于圆形一种，也可以是</a:t>
            </a:r>
            <a:r>
              <a:rPr lang="zh-CN" altLang="en-US" sz="1600" dirty="0" smtClean="0">
                <a:latin typeface="仿宋" panose="02010609060101010101" charset="-122"/>
                <a:ea typeface="仿宋" panose="02010609060101010101" charset="-122"/>
              </a:rPr>
              <a:t>正方形</a:t>
            </a:r>
            <a:r>
              <a:rPr lang="zh-CN" altLang="en-US" sz="1600" dirty="0">
                <a:latin typeface="仿宋" panose="02010609060101010101" charset="-122"/>
                <a:ea typeface="仿宋" panose="02010609060101010101" charset="-122"/>
              </a:rPr>
              <a:t>、</a:t>
            </a:r>
            <a:r>
              <a:rPr lang="zh-CN" altLang="en-US" sz="1600" dirty="0" smtClean="0">
                <a:latin typeface="仿宋" panose="02010609060101010101" charset="-122"/>
                <a:ea typeface="仿宋" panose="02010609060101010101" charset="-122"/>
              </a:rPr>
              <a:t>三角形</a:t>
            </a:r>
            <a:r>
              <a:rPr lang="zh-CN" altLang="en-US" sz="1600" dirty="0">
                <a:latin typeface="仿宋" panose="02010609060101010101" charset="-122"/>
                <a:ea typeface="仿宋" panose="02010609060101010101" charset="-122"/>
              </a:rPr>
              <a:t>、矩形及不规则形态等，还可以是文字、数字、字母、图案等。在平面或</a:t>
            </a:r>
            <a:r>
              <a:rPr lang="zh-CN" altLang="en-US" sz="1600" dirty="0" smtClean="0">
                <a:latin typeface="仿宋" panose="02010609060101010101" charset="-122"/>
                <a:ea typeface="仿宋" panose="02010609060101010101" charset="-122"/>
              </a:rPr>
              <a:t>立体空间</a:t>
            </a:r>
            <a:r>
              <a:rPr lang="zh-CN" altLang="en-US" sz="1600" dirty="0">
                <a:latin typeface="仿宋" panose="02010609060101010101" charset="-122"/>
                <a:ea typeface="仿宋" panose="02010609060101010101" charset="-122"/>
              </a:rPr>
              <a:t>中，点的大小、位置不同，可以使人产生不同的视觉感受</a:t>
            </a:r>
            <a:r>
              <a:rPr lang="zh-CN" altLang="en-US" sz="1600" dirty="0" smtClean="0">
                <a:latin typeface="仿宋" panose="02010609060101010101" charset="-122"/>
                <a:ea typeface="仿宋" panose="02010609060101010101" charset="-122"/>
              </a:rPr>
              <a:t>。</a:t>
            </a:r>
            <a:endParaRPr lang="zh-CN" altLang="en-US" sz="1600" dirty="0">
              <a:latin typeface="仿宋" panose="02010609060101010101" charset="-122"/>
              <a:ea typeface="仿宋" panose="02010609060101010101" charset="-122"/>
            </a:endParaRPr>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290955" y="3429000"/>
            <a:ext cx="3812540" cy="2804795"/>
          </a:xfrm>
          <a:prstGeom prst="rect">
            <a:avLst/>
          </a:prstGeom>
        </p:spPr>
      </p:pic>
      <p:sp>
        <p:nvSpPr>
          <p:cNvPr id="8" name="文本框 7"/>
          <p:cNvSpPr txBox="1"/>
          <p:nvPr/>
        </p:nvSpPr>
        <p:spPr>
          <a:xfrm>
            <a:off x="6333490" y="3357245"/>
            <a:ext cx="3009900" cy="2122170"/>
          </a:xfrm>
          <a:prstGeom prst="rect">
            <a:avLst/>
          </a:prstGeom>
        </p:spPr>
        <p:txBody>
          <a:bodyPr wrap="square">
            <a:noAutofit/>
          </a:bodyPr>
          <a:lstStyle>
            <a:defPPr>
              <a:defRPr lang="zh-CN"/>
            </a:defPPr>
            <a:lvl1pPr>
              <a:lnSpc>
                <a:spcPct val="150000"/>
              </a:lnSpc>
              <a:defRPr>
                <a:latin typeface="楷体" panose="02010609060101010101" charset="-122"/>
                <a:ea typeface="楷体" panose="02010609060101010101" charset="-122"/>
              </a:defRPr>
            </a:lvl1pPr>
          </a:lstStyle>
          <a:p>
            <a:pPr indent="0" fontAlgn="auto">
              <a:lnSpc>
                <a:spcPts val="2400"/>
              </a:lnSpc>
            </a:pPr>
            <a:r>
              <a:rPr lang="zh-CN" altLang="en-US" sz="1600" dirty="0"/>
              <a:t>名称： 八景山水卷（局部）</a:t>
            </a:r>
            <a:br>
              <a:rPr lang="zh-CN" altLang="en-US" sz="1600" dirty="0"/>
            </a:br>
            <a:r>
              <a:rPr lang="zh-CN" altLang="en-US" sz="1600" dirty="0"/>
              <a:t>作者： 龚贤</a:t>
            </a:r>
            <a:r>
              <a:rPr lang="en-US" altLang="zh-CN" sz="1600" dirty="0"/>
              <a:t>             </a:t>
            </a:r>
            <a:endParaRPr lang="en-US" altLang="zh-CN" sz="1600" dirty="0"/>
          </a:p>
          <a:p>
            <a:pPr indent="0" fontAlgn="auto">
              <a:lnSpc>
                <a:spcPts val="2400"/>
              </a:lnSpc>
            </a:pPr>
            <a:r>
              <a:rPr lang="zh-CN" altLang="en-US" sz="1600" dirty="0"/>
              <a:t>年代： 清   </a:t>
            </a:r>
            <a:endParaRPr lang="en-US" altLang="zh-CN" sz="1600" dirty="0"/>
          </a:p>
          <a:p>
            <a:pPr indent="0" fontAlgn="auto">
              <a:lnSpc>
                <a:spcPts val="2400"/>
              </a:lnSpc>
            </a:pPr>
            <a:r>
              <a:rPr lang="zh-CN" altLang="en-US" sz="1600" dirty="0" smtClean="0"/>
              <a:t>类别</a:t>
            </a:r>
            <a:r>
              <a:rPr lang="zh-CN" altLang="en-US" sz="1600" dirty="0"/>
              <a:t>： 纸本水墨设色    </a:t>
            </a:r>
            <a:endParaRPr lang="en-US" altLang="zh-CN" sz="1600" dirty="0"/>
          </a:p>
          <a:p>
            <a:pPr indent="0" fontAlgn="auto">
              <a:lnSpc>
                <a:spcPts val="2400"/>
              </a:lnSpc>
            </a:pPr>
            <a:r>
              <a:rPr lang="zh-CN" altLang="en-US" sz="1600" dirty="0" smtClean="0"/>
              <a:t>现</a:t>
            </a:r>
            <a:r>
              <a:rPr lang="zh-CN" altLang="en-US" sz="1600" dirty="0"/>
              <a:t>藏位置：上海博物馆 </a:t>
            </a:r>
            <a:br>
              <a:rPr lang="zh-CN" altLang="en-US" dirty="0"/>
            </a:br>
            <a:endParaRPr lang="zh-CN" altLang="en-US" dirty="0"/>
          </a:p>
        </p:txBody>
      </p:sp>
      <p:sp>
        <p:nvSpPr>
          <p:cNvPr id="11" name="文本框 10"/>
          <p:cNvSpPr txBox="1"/>
          <p:nvPr/>
        </p:nvSpPr>
        <p:spPr>
          <a:xfrm>
            <a:off x="5102610" y="3357012"/>
            <a:ext cx="1909823" cy="461665"/>
          </a:xfrm>
          <a:prstGeom prst="rect">
            <a:avLst/>
          </a:prstGeom>
          <a:noFill/>
        </p:spPr>
        <p:txBody>
          <a:bodyPr wrap="square" rtlCol="0">
            <a:spAutoFit/>
          </a:bodyPr>
          <a:lstStyle/>
          <a:p>
            <a:r>
              <a:rPr lang="zh-CN" altLang="en-US" sz="2400" dirty="0" smtClean="0">
                <a:latin typeface="楷体" panose="02010609060101010101" charset="-122"/>
                <a:ea typeface="楷体" panose="02010609060101010101" charset="-122"/>
              </a:rPr>
              <a:t>赏 名作</a:t>
            </a:r>
            <a:endParaRPr lang="zh-CN" altLang="en-US" sz="2400" dirty="0">
              <a:latin typeface="楷体" panose="02010609060101010101" charset="-122"/>
              <a:ea typeface="楷体" panose="02010609060101010101" charset="-122"/>
            </a:endParaRPr>
          </a:p>
        </p:txBody>
      </p:sp>
      <p:sp>
        <p:nvSpPr>
          <p:cNvPr id="12" name="文本框 11"/>
          <p:cNvSpPr txBox="1"/>
          <p:nvPr/>
        </p:nvSpPr>
        <p:spPr>
          <a:xfrm>
            <a:off x="5103548" y="5209957"/>
            <a:ext cx="3203128" cy="461665"/>
          </a:xfrm>
          <a:prstGeom prst="rect">
            <a:avLst/>
          </a:prstGeom>
          <a:noFill/>
        </p:spPr>
        <p:txBody>
          <a:bodyPr wrap="square" rtlCol="0">
            <a:spAutoFit/>
          </a:bodyPr>
          <a:lstStyle/>
          <a:p>
            <a:r>
              <a:rPr lang="zh-CN" altLang="en-US" sz="2400" dirty="0" smtClean="0">
                <a:latin typeface="楷体" panose="02010609060101010101" charset="-122"/>
                <a:ea typeface="楷体" panose="02010609060101010101" charset="-122"/>
              </a:rPr>
              <a:t>评 形态元素“点”</a:t>
            </a:r>
            <a:endParaRPr lang="zh-CN" altLang="en-US" sz="2400" dirty="0">
              <a:latin typeface="楷体" panose="02010609060101010101" charset="-122"/>
              <a:ea typeface="楷体" panose="02010609060101010101" charset="-122"/>
            </a:endParaRPr>
          </a:p>
        </p:txBody>
      </p:sp>
      <p:sp>
        <p:nvSpPr>
          <p:cNvPr id="9" name="文本框 8"/>
          <p:cNvSpPr txBox="1"/>
          <p:nvPr/>
        </p:nvSpPr>
        <p:spPr>
          <a:xfrm>
            <a:off x="7702550" y="5148580"/>
            <a:ext cx="4106545" cy="1014730"/>
          </a:xfrm>
          <a:prstGeom prst="rect">
            <a:avLst/>
          </a:prstGeom>
        </p:spPr>
        <p:txBody>
          <a:bodyPr wrap="square">
            <a:spAutoFit/>
          </a:bodyPr>
          <a:lstStyle>
            <a:defPPr>
              <a:defRPr lang="zh-CN"/>
            </a:defPPr>
            <a:lvl1pPr>
              <a:lnSpc>
                <a:spcPct val="150000"/>
              </a:lnSpc>
              <a:defRPr>
                <a:latin typeface="楷体" panose="02010609060101010101" charset="-122"/>
                <a:ea typeface="楷体" panose="02010609060101010101" charset="-122"/>
              </a:defRPr>
            </a:lvl1pPr>
          </a:lstStyle>
          <a:p>
            <a:pPr indent="0" fontAlgn="auto">
              <a:lnSpc>
                <a:spcPts val="2400"/>
              </a:lnSpc>
            </a:pPr>
            <a:r>
              <a:rPr lang="en-US" altLang="zh-CN" sz="1600" dirty="0"/>
              <a:t>  </a:t>
            </a:r>
            <a:r>
              <a:rPr lang="zh-CN" altLang="en-US" sz="1600" dirty="0"/>
              <a:t>龚贤在山水画中时常以形状、大小、深浅不同的“点”元素表现树叶、苔藓、山石等物象，形成丰富的视觉效果。</a:t>
            </a:r>
            <a:endParaRPr lang="zh-CN" altLang="en-US" sz="1600" dirty="0"/>
          </a:p>
        </p:txBody>
      </p:sp>
    </p:spTree>
  </p:cSld>
  <p:clrMapOvr>
    <a:masterClrMapping/>
  </p:clrMapOvr>
  <p:transition spd="med">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277495" y="219710"/>
            <a:ext cx="11636375"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cs typeface="+mn-ea"/>
                <a:sym typeface="+mn-lt"/>
              </a:rPr>
              <a:t>文艺复兴的主要成就</a:t>
            </a:r>
            <a:endParaRPr lang="zh-CN" altLang="en-US">
              <a:cs typeface="+mn-ea"/>
              <a:sym typeface="+mn-lt"/>
            </a:endParaRPr>
          </a:p>
          <a:p>
            <a:pPr algn="ctr"/>
            <a:r>
              <a:rPr lang="zh-CN" altLang="en-US">
                <a:cs typeface="+mn-ea"/>
                <a:sym typeface="+mn-lt"/>
              </a:rPr>
              <a:t>文艺复兴的主要成就，一方面体现在对自然美的欣赏，另一方面体现在对人物面貌、性格、</a:t>
            </a:r>
            <a:endParaRPr lang="zh-CN" altLang="en-US">
              <a:cs typeface="+mn-ea"/>
              <a:sym typeface="+mn-lt"/>
            </a:endParaRPr>
          </a:p>
          <a:p>
            <a:pPr algn="ctr"/>
            <a:r>
              <a:rPr lang="zh-CN" altLang="en-US">
                <a:cs typeface="+mn-ea"/>
                <a:sym typeface="+mn-lt"/>
              </a:rPr>
              <a:t>思想、情感等全方位的细致刻画。艺术家通过对透视法、人体解剖学、明暗画法等的运用，表现</a:t>
            </a:r>
            <a:endParaRPr lang="zh-CN" altLang="en-US">
              <a:cs typeface="+mn-ea"/>
              <a:sym typeface="+mn-lt"/>
            </a:endParaRPr>
          </a:p>
          <a:p>
            <a:pPr algn="ctr"/>
            <a:r>
              <a:rPr lang="zh-CN" altLang="en-US">
                <a:cs typeface="+mn-ea"/>
                <a:sym typeface="+mn-lt"/>
              </a:rPr>
              <a:t>真实的自然景象和生动的人类情感。</a:t>
            </a:r>
            <a:endParaRPr lang="zh-CN" altLang="en-US">
              <a:cs typeface="+mn-ea"/>
              <a:sym typeface="+mn-lt"/>
            </a:endParaRPr>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16635" y="2724150"/>
            <a:ext cx="4222115" cy="2318385"/>
          </a:xfrm>
          <a:prstGeom prst="rect">
            <a:avLst/>
          </a:prstGeom>
        </p:spPr>
      </p:pic>
      <p:sp>
        <p:nvSpPr>
          <p:cNvPr id="9" name="文本框 8"/>
          <p:cNvSpPr txBox="1"/>
          <p:nvPr/>
        </p:nvSpPr>
        <p:spPr>
          <a:xfrm>
            <a:off x="5168266" y="2752899"/>
            <a:ext cx="1909823" cy="461665"/>
          </a:xfrm>
          <a:prstGeom prst="rect">
            <a:avLst/>
          </a:prstGeom>
          <a:noFill/>
        </p:spPr>
        <p:txBody>
          <a:bodyPr wrap="square" rtlCol="0">
            <a:spAutoFit/>
          </a:bodyPr>
          <a:lstStyle/>
          <a:p>
            <a:r>
              <a:rPr lang="zh-CN" altLang="en-US" sz="2400" dirty="0" smtClean="0">
                <a:latin typeface="楷体" panose="02010609060101010101" charset="-122"/>
                <a:ea typeface="楷体" panose="02010609060101010101" charset="-122"/>
              </a:rPr>
              <a:t>赏 名作</a:t>
            </a:r>
            <a:endParaRPr lang="zh-CN" altLang="en-US" sz="2400" dirty="0">
              <a:latin typeface="楷体" panose="02010609060101010101" charset="-122"/>
              <a:ea typeface="楷体" panose="02010609060101010101" charset="-122"/>
            </a:endParaRPr>
          </a:p>
        </p:txBody>
      </p:sp>
      <p:sp>
        <p:nvSpPr>
          <p:cNvPr id="11" name="文本框 10"/>
          <p:cNvSpPr txBox="1"/>
          <p:nvPr/>
        </p:nvSpPr>
        <p:spPr>
          <a:xfrm>
            <a:off x="5238713" y="4580812"/>
            <a:ext cx="2793190" cy="461665"/>
          </a:xfrm>
          <a:prstGeom prst="rect">
            <a:avLst/>
          </a:prstGeom>
          <a:noFill/>
        </p:spPr>
        <p:txBody>
          <a:bodyPr wrap="square" rtlCol="0">
            <a:spAutoFit/>
          </a:bodyPr>
          <a:lstStyle/>
          <a:p>
            <a:r>
              <a:rPr lang="zh-CN" altLang="en-US" sz="2400" dirty="0" smtClean="0">
                <a:latin typeface="楷体" panose="02010609060101010101" charset="-122"/>
                <a:ea typeface="楷体" panose="02010609060101010101" charset="-122"/>
              </a:rPr>
              <a:t>评 形态元素“线”</a:t>
            </a:r>
            <a:endParaRPr lang="zh-CN" altLang="en-US" sz="2400" dirty="0">
              <a:latin typeface="楷体" panose="02010609060101010101" charset="-122"/>
              <a:ea typeface="楷体" panose="02010609060101010101" charset="-122"/>
            </a:endParaRPr>
          </a:p>
        </p:txBody>
      </p:sp>
      <p:sp>
        <p:nvSpPr>
          <p:cNvPr id="5" name="文本框 4"/>
          <p:cNvSpPr txBox="1"/>
          <p:nvPr/>
        </p:nvSpPr>
        <p:spPr>
          <a:xfrm>
            <a:off x="6389443" y="2752951"/>
            <a:ext cx="3620277" cy="1630045"/>
          </a:xfrm>
          <a:prstGeom prst="rect">
            <a:avLst/>
          </a:prstGeom>
        </p:spPr>
        <p:txBody>
          <a:bodyPr wrap="square">
            <a:spAutoFit/>
          </a:bodyPr>
          <a:lstStyle>
            <a:defPPr>
              <a:defRPr lang="zh-CN"/>
            </a:defPPr>
            <a:lvl1pPr>
              <a:lnSpc>
                <a:spcPct val="150000"/>
              </a:lnSpc>
              <a:defRPr>
                <a:latin typeface="楷体" panose="02010609060101010101" charset="-122"/>
                <a:ea typeface="楷体" panose="02010609060101010101" charset="-122"/>
              </a:defRPr>
            </a:lvl1pPr>
          </a:lstStyle>
          <a:p>
            <a:pPr indent="0" fontAlgn="auto">
              <a:lnSpc>
                <a:spcPts val="2400"/>
              </a:lnSpc>
            </a:pPr>
            <a:r>
              <a:rPr lang="zh-CN" altLang="en-US" sz="1600" dirty="0"/>
              <a:t>名称：二羊图</a:t>
            </a:r>
            <a:endParaRPr lang="zh-CN" altLang="en-US" sz="1600" dirty="0"/>
          </a:p>
          <a:p>
            <a:pPr indent="0" fontAlgn="auto">
              <a:lnSpc>
                <a:spcPts val="2400"/>
              </a:lnSpc>
            </a:pPr>
            <a:r>
              <a:rPr lang="zh-CN" altLang="en-US" sz="1600" dirty="0"/>
              <a:t>作者：赵孟</a:t>
            </a:r>
            <a:r>
              <a:rPr lang="zh-CN" altLang="en-US" sz="1400" dirty="0">
                <a:solidFill>
                  <a:schemeClr val="tx1">
                    <a:lumMod val="95000"/>
                    <a:lumOff val="5000"/>
                  </a:schemeClr>
                </a:solidFill>
              </a:rPr>
              <a:t>𫖯</a:t>
            </a:r>
            <a:endParaRPr lang="zh-CN" altLang="en-US" sz="1600" dirty="0"/>
          </a:p>
          <a:p>
            <a:pPr indent="0" fontAlgn="auto">
              <a:lnSpc>
                <a:spcPts val="2400"/>
              </a:lnSpc>
            </a:pPr>
            <a:r>
              <a:rPr lang="zh-CN" altLang="en-US" sz="1600" dirty="0"/>
              <a:t>年代：</a:t>
            </a:r>
            <a:r>
              <a:rPr lang="zh-CN" altLang="en-US" sz="1600" dirty="0" smtClean="0"/>
              <a:t>元</a:t>
            </a:r>
            <a:endParaRPr lang="zh-CN" altLang="en-US" sz="1600" dirty="0"/>
          </a:p>
          <a:p>
            <a:pPr indent="0" fontAlgn="auto">
              <a:lnSpc>
                <a:spcPts val="2400"/>
              </a:lnSpc>
            </a:pPr>
            <a:r>
              <a:rPr lang="zh-CN" altLang="en-US" sz="1600" dirty="0"/>
              <a:t>类别：纸本水墨</a:t>
            </a:r>
            <a:endParaRPr lang="zh-CN" altLang="en-US" sz="1600" dirty="0"/>
          </a:p>
          <a:p>
            <a:pPr indent="0" fontAlgn="auto">
              <a:lnSpc>
                <a:spcPts val="2400"/>
              </a:lnSpc>
            </a:pPr>
            <a:r>
              <a:rPr lang="zh-CN" altLang="en-US" sz="1600" dirty="0"/>
              <a:t>现藏位置：美国弗利尔美术馆</a:t>
            </a:r>
            <a:endParaRPr lang="zh-CN" altLang="en-US" sz="1600" dirty="0"/>
          </a:p>
        </p:txBody>
      </p:sp>
      <p:sp>
        <p:nvSpPr>
          <p:cNvPr id="7" name="文本框 6"/>
          <p:cNvSpPr txBox="1"/>
          <p:nvPr/>
        </p:nvSpPr>
        <p:spPr>
          <a:xfrm>
            <a:off x="7726680" y="4580890"/>
            <a:ext cx="4187825" cy="1322070"/>
          </a:xfrm>
          <a:prstGeom prst="rect">
            <a:avLst/>
          </a:prstGeom>
        </p:spPr>
        <p:txBody>
          <a:bodyPr wrap="square">
            <a:spAutoFit/>
          </a:bodyPr>
          <a:lstStyle>
            <a:defPPr>
              <a:defRPr lang="zh-CN"/>
            </a:defPPr>
            <a:lvl1pPr>
              <a:lnSpc>
                <a:spcPct val="150000"/>
              </a:lnSpc>
              <a:defRPr>
                <a:latin typeface="楷体" panose="02010609060101010101" charset="-122"/>
                <a:ea typeface="楷体" panose="02010609060101010101" charset="-122"/>
              </a:defRPr>
            </a:lvl1pPr>
          </a:lstStyle>
          <a:p>
            <a:pPr indent="0" fontAlgn="auto">
              <a:lnSpc>
                <a:spcPts val="2400"/>
              </a:lnSpc>
            </a:pPr>
            <a:r>
              <a:rPr lang="en-US" altLang="zh-CN" sz="1600" dirty="0"/>
              <a:t>  </a:t>
            </a:r>
            <a:r>
              <a:rPr lang="zh-CN" altLang="en-US" sz="1600" dirty="0"/>
              <a:t>元代著名画家赵孟</a:t>
            </a:r>
            <a:r>
              <a:rPr lang="zh-CN" altLang="en-US" sz="1400" dirty="0">
                <a:solidFill>
                  <a:schemeClr val="tx1">
                    <a:lumMod val="95000"/>
                    <a:lumOff val="5000"/>
                  </a:schemeClr>
                </a:solidFill>
                <a:sym typeface="+mn-ea"/>
              </a:rPr>
              <a:t>𫖯</a:t>
            </a:r>
            <a:r>
              <a:rPr lang="zh-CN" altLang="en-US" sz="1600" dirty="0"/>
              <a:t>在</a:t>
            </a:r>
            <a:r>
              <a:rPr lang="en-US" altLang="zh-CN" sz="1600" dirty="0"/>
              <a:t>《</a:t>
            </a:r>
            <a:r>
              <a:rPr lang="zh-CN" altLang="en-US" sz="1600" dirty="0"/>
              <a:t>二羊图</a:t>
            </a:r>
            <a:r>
              <a:rPr lang="en-US" altLang="zh-CN" sz="1600" dirty="0"/>
              <a:t>》</a:t>
            </a:r>
            <a:r>
              <a:rPr lang="zh-CN" altLang="en-US" sz="1600" dirty="0"/>
              <a:t>中，用细线勾勒出绵羊饱满的轮廓，用干笔画出山羊的皮毛，用笔用线不同，两只羊就有了鲜明的特征差异。</a:t>
            </a:r>
            <a:endParaRPr lang="zh-CN" altLang="en-US" sz="1600" dirty="0"/>
          </a:p>
        </p:txBody>
      </p:sp>
      <p:sp>
        <p:nvSpPr>
          <p:cNvPr id="12" name="文本框 11"/>
          <p:cNvSpPr txBox="1"/>
          <p:nvPr/>
        </p:nvSpPr>
        <p:spPr>
          <a:xfrm>
            <a:off x="783771" y="493395"/>
            <a:ext cx="5090160" cy="892552"/>
          </a:xfrm>
          <a:prstGeom prst="rect">
            <a:avLst/>
          </a:prstGeom>
          <a:noFill/>
        </p:spPr>
        <p:txBody>
          <a:bodyPr wrap="square" rtlCol="0">
            <a:spAutoFit/>
          </a:bodyPr>
          <a:lstStyle/>
          <a:p>
            <a:r>
              <a:rPr lang="zh-CN" altLang="zh-CN" sz="2600" b="1" dirty="0" smtClean="0">
                <a:latin typeface="楷体" panose="02010609060101010101" charset="-122"/>
                <a:ea typeface="楷体" panose="02010609060101010101" charset="-122"/>
                <a:cs typeface="楷体" panose="02010609060101010101" charset="-122"/>
                <a:sym typeface="+mn-lt"/>
              </a:rPr>
              <a:t>一、</a:t>
            </a:r>
            <a:r>
              <a:rPr lang="zh-CN" altLang="en-US" sz="2600" b="1" dirty="0" smtClean="0">
                <a:latin typeface="楷体" panose="02010609060101010101" charset="-122"/>
                <a:ea typeface="楷体" panose="02010609060101010101" charset="-122"/>
                <a:cs typeface="楷体" panose="02010609060101010101" charset="-122"/>
                <a:sym typeface="+mn-lt"/>
              </a:rPr>
              <a:t>形式</a:t>
            </a:r>
            <a:endParaRPr lang="zh-CN" altLang="en-US" sz="2600" b="1" dirty="0">
              <a:latin typeface="楷体" panose="02010609060101010101" charset="-122"/>
              <a:ea typeface="楷体" panose="02010609060101010101" charset="-122"/>
              <a:cs typeface="楷体" panose="02010609060101010101" charset="-122"/>
              <a:sym typeface="+mn-lt"/>
            </a:endParaRPr>
          </a:p>
          <a:p>
            <a:pPr algn="l"/>
            <a:endParaRPr lang="zh-CN" altLang="en-US" sz="2600" b="1" dirty="0">
              <a:latin typeface="楷体" panose="02010609060101010101" charset="-122"/>
              <a:ea typeface="楷体" panose="02010609060101010101" charset="-122"/>
              <a:cs typeface="楷体" panose="02010609060101010101" charset="-122"/>
              <a:sym typeface="+mn-lt"/>
            </a:endParaRPr>
          </a:p>
        </p:txBody>
      </p:sp>
      <p:sp>
        <p:nvSpPr>
          <p:cNvPr id="13" name="文本框 12"/>
          <p:cNvSpPr txBox="1"/>
          <p:nvPr/>
        </p:nvSpPr>
        <p:spPr>
          <a:xfrm>
            <a:off x="731066" y="1011099"/>
            <a:ext cx="3359021" cy="461665"/>
          </a:xfrm>
          <a:prstGeom prst="rect">
            <a:avLst/>
          </a:prstGeom>
          <a:noFill/>
        </p:spPr>
        <p:txBody>
          <a:bodyPr wrap="square" rtlCol="0">
            <a:spAutoFit/>
          </a:bodyPr>
          <a:lstStyle/>
          <a:p>
            <a:r>
              <a:rPr lang="zh-CN" altLang="en-US" sz="2400" dirty="0" smtClean="0">
                <a:latin typeface="楷体" panose="02010609060101010101" charset="-122"/>
                <a:ea typeface="楷体" panose="02010609060101010101" charset="-122"/>
              </a:rPr>
              <a:t>（一）形态元素</a:t>
            </a:r>
            <a:endParaRPr lang="zh-CN" altLang="en-US" sz="2400" dirty="0">
              <a:latin typeface="楷体" panose="02010609060101010101" charset="-122"/>
              <a:ea typeface="楷体" panose="02010609060101010101" charset="-122"/>
            </a:endParaRPr>
          </a:p>
        </p:txBody>
      </p:sp>
      <p:sp>
        <p:nvSpPr>
          <p:cNvPr id="2" name="文本框 1"/>
          <p:cNvSpPr txBox="1"/>
          <p:nvPr/>
        </p:nvSpPr>
        <p:spPr>
          <a:xfrm>
            <a:off x="1016635" y="1386205"/>
            <a:ext cx="10500995" cy="1064895"/>
          </a:xfrm>
          <a:prstGeom prst="rect">
            <a:avLst/>
          </a:prstGeom>
          <a:noFill/>
        </p:spPr>
        <p:txBody>
          <a:bodyPr wrap="square" rtlCol="0">
            <a:noAutofit/>
          </a:bodyPr>
          <a:p>
            <a:pPr algn="l">
              <a:lnSpc>
                <a:spcPct val="150000"/>
              </a:lnSpc>
            </a:pPr>
            <a:r>
              <a:rPr lang="en-US" altLang="zh-CN" sz="2000" b="1" dirty="0" smtClean="0">
                <a:latin typeface="仿宋" panose="02010609060101010101" charset="-122"/>
                <a:ea typeface="仿宋" panose="02010609060101010101" charset="-122"/>
                <a:sym typeface="+mn-ea"/>
              </a:rPr>
              <a:t> </a:t>
            </a:r>
            <a:r>
              <a:rPr lang="zh-CN" altLang="en-US" sz="2000" b="1" dirty="0" smtClean="0">
                <a:latin typeface="仿宋" panose="02010609060101010101" charset="-122"/>
                <a:ea typeface="仿宋" panose="02010609060101010101" charset="-122"/>
                <a:sym typeface="+mn-ea"/>
              </a:rPr>
              <a:t>线</a:t>
            </a:r>
            <a:r>
              <a:rPr lang="en-US" altLang="zh-CN" sz="2000" b="1" dirty="0" smtClean="0">
                <a:latin typeface="仿宋" panose="02010609060101010101" charset="-122"/>
                <a:ea typeface="仿宋" panose="02010609060101010101" charset="-122"/>
                <a:sym typeface="+mn-ea"/>
              </a:rPr>
              <a:t>：</a:t>
            </a:r>
            <a:r>
              <a:rPr lang="en-US" altLang="zh-CN" sz="1600" dirty="0" smtClean="0">
                <a:latin typeface="仿宋" panose="02010609060101010101" charset="-122"/>
                <a:ea typeface="仿宋" panose="02010609060101010101" charset="-122"/>
                <a:sym typeface="+mn-ea"/>
              </a:rPr>
              <a:t> </a:t>
            </a:r>
            <a:endParaRPr lang="en-US" altLang="zh-CN" sz="1600" dirty="0" smtClean="0">
              <a:latin typeface="仿宋" panose="02010609060101010101" charset="-122"/>
              <a:ea typeface="仿宋" panose="02010609060101010101" charset="-122"/>
              <a:sym typeface="+mn-ea"/>
            </a:endParaRPr>
          </a:p>
          <a:p>
            <a:pPr algn="l">
              <a:lnSpc>
                <a:spcPct val="150000"/>
              </a:lnSpc>
            </a:pPr>
            <a:r>
              <a:rPr lang="en-US" altLang="zh-CN" sz="1600" dirty="0" smtClean="0">
                <a:latin typeface="仿宋" panose="02010609060101010101" charset="-122"/>
                <a:ea typeface="仿宋" panose="02010609060101010101" charset="-122"/>
                <a:sym typeface="+mn-ea"/>
              </a:rPr>
              <a:t>   </a:t>
            </a:r>
            <a:r>
              <a:rPr lang="zh-CN" altLang="en-US" sz="1600" dirty="0" smtClean="0">
                <a:latin typeface="仿宋" panose="02010609060101010101" charset="-122"/>
                <a:ea typeface="仿宋" panose="02010609060101010101" charset="-122"/>
                <a:sym typeface="+mn-ea"/>
              </a:rPr>
              <a:t>线是美术作品的基本元素，是点的运动轨迹。绘画中的实线通常来自笔迹的游走。即便没</a:t>
            </a:r>
            <a:r>
              <a:rPr lang="zh-CN" altLang="en-US" sz="1600" dirty="0">
                <a:latin typeface="仿宋" panose="02010609060101010101" charset="-122"/>
                <a:ea typeface="仿宋" panose="02010609060101010101" charset="-122"/>
                <a:sym typeface="+mn-ea"/>
              </a:rPr>
              <a:t>画出实线，运动的方向、目光的指引也可以让观者感受到线的存在。线最直接的作用是勾勒形状、表现质感。</a:t>
            </a:r>
            <a:endParaRPr lang="zh-CN" altLang="en-US"/>
          </a:p>
        </p:txBody>
      </p:sp>
    </p:spTree>
  </p:cSld>
  <p:clrMapOvr>
    <a:masterClrMapping/>
  </p:clrMapOvr>
  <p:transition spd="med">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277495" y="219710"/>
            <a:ext cx="11636375"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cs typeface="+mn-ea"/>
                <a:sym typeface="+mn-lt"/>
              </a:rPr>
              <a:t>文艺复兴的主要成就</a:t>
            </a:r>
            <a:endParaRPr lang="zh-CN" altLang="en-US">
              <a:cs typeface="+mn-ea"/>
              <a:sym typeface="+mn-lt"/>
            </a:endParaRPr>
          </a:p>
          <a:p>
            <a:pPr algn="ctr"/>
            <a:r>
              <a:rPr lang="zh-CN" altLang="en-US">
                <a:cs typeface="+mn-ea"/>
                <a:sym typeface="+mn-lt"/>
              </a:rPr>
              <a:t>文艺复兴的主要成就，一方面体现在对自然美的欣赏，另一方面体现在对人物面貌、性格、</a:t>
            </a:r>
            <a:endParaRPr lang="zh-CN" altLang="en-US">
              <a:cs typeface="+mn-ea"/>
              <a:sym typeface="+mn-lt"/>
            </a:endParaRPr>
          </a:p>
          <a:p>
            <a:pPr algn="ctr"/>
            <a:r>
              <a:rPr lang="zh-CN" altLang="en-US">
                <a:cs typeface="+mn-ea"/>
                <a:sym typeface="+mn-lt"/>
              </a:rPr>
              <a:t>思想、情感等全方位的细致刻画。艺术家通过对透视法、人体解剖学、明暗画法等的运用，表现</a:t>
            </a:r>
            <a:endParaRPr lang="zh-CN" altLang="en-US">
              <a:cs typeface="+mn-ea"/>
              <a:sym typeface="+mn-lt"/>
            </a:endParaRPr>
          </a:p>
          <a:p>
            <a:pPr algn="ctr"/>
            <a:r>
              <a:rPr lang="zh-CN" altLang="en-US">
                <a:cs typeface="+mn-ea"/>
                <a:sym typeface="+mn-lt"/>
              </a:rPr>
              <a:t>真实的自然景象和生动的人类情感。</a:t>
            </a:r>
            <a:endParaRPr lang="zh-CN" altLang="en-US">
              <a:cs typeface="+mn-ea"/>
              <a:sym typeface="+mn-lt"/>
            </a:endParaRPr>
          </a:p>
        </p:txBody>
      </p:sp>
      <p:sp>
        <p:nvSpPr>
          <p:cNvPr id="9" name="文本框 8"/>
          <p:cNvSpPr txBox="1"/>
          <p:nvPr/>
        </p:nvSpPr>
        <p:spPr>
          <a:xfrm>
            <a:off x="7820025" y="1823940"/>
            <a:ext cx="1909823" cy="461665"/>
          </a:xfrm>
          <a:prstGeom prst="rect">
            <a:avLst/>
          </a:prstGeom>
          <a:noFill/>
        </p:spPr>
        <p:txBody>
          <a:bodyPr wrap="square" rtlCol="0">
            <a:spAutoFit/>
          </a:bodyPr>
          <a:lstStyle/>
          <a:p>
            <a:r>
              <a:rPr lang="zh-CN" altLang="en-US" sz="2400" dirty="0" smtClean="0">
                <a:latin typeface="楷体" panose="02010609060101010101" charset="-122"/>
                <a:ea typeface="楷体" panose="02010609060101010101" charset="-122"/>
              </a:rPr>
              <a:t>赏 名作</a:t>
            </a:r>
            <a:endParaRPr lang="zh-CN" altLang="en-US" sz="2400" dirty="0">
              <a:latin typeface="楷体" panose="02010609060101010101" charset="-122"/>
              <a:ea typeface="楷体" panose="02010609060101010101" charset="-122"/>
            </a:endParaRPr>
          </a:p>
        </p:txBody>
      </p:sp>
      <p:sp>
        <p:nvSpPr>
          <p:cNvPr id="11" name="文本框 10"/>
          <p:cNvSpPr txBox="1"/>
          <p:nvPr/>
        </p:nvSpPr>
        <p:spPr>
          <a:xfrm>
            <a:off x="7953795" y="3651921"/>
            <a:ext cx="3203128" cy="461665"/>
          </a:xfrm>
          <a:prstGeom prst="rect">
            <a:avLst/>
          </a:prstGeom>
          <a:noFill/>
        </p:spPr>
        <p:txBody>
          <a:bodyPr wrap="square" rtlCol="0">
            <a:spAutoFit/>
          </a:bodyPr>
          <a:lstStyle/>
          <a:p>
            <a:r>
              <a:rPr lang="zh-CN" altLang="en-US" sz="2400" dirty="0" smtClean="0">
                <a:latin typeface="楷体" panose="02010609060101010101" charset="-122"/>
                <a:ea typeface="楷体" panose="02010609060101010101" charset="-122"/>
              </a:rPr>
              <a:t>评 形态元素“线”</a:t>
            </a:r>
            <a:endParaRPr lang="zh-CN" altLang="en-US" sz="2400" dirty="0">
              <a:latin typeface="楷体" panose="02010609060101010101" charset="-122"/>
              <a:ea typeface="楷体" panose="02010609060101010101" charset="-122"/>
            </a:endParaRPr>
          </a:p>
        </p:txBody>
      </p:sp>
      <p:sp>
        <p:nvSpPr>
          <p:cNvPr id="5" name="文本框 4"/>
          <p:cNvSpPr txBox="1"/>
          <p:nvPr/>
        </p:nvSpPr>
        <p:spPr>
          <a:xfrm>
            <a:off x="9083040" y="1823611"/>
            <a:ext cx="3620277" cy="1630045"/>
          </a:xfrm>
          <a:prstGeom prst="rect">
            <a:avLst/>
          </a:prstGeom>
        </p:spPr>
        <p:txBody>
          <a:bodyPr wrap="square">
            <a:spAutoFit/>
          </a:bodyPr>
          <a:lstStyle>
            <a:defPPr>
              <a:defRPr lang="zh-CN"/>
            </a:defPPr>
            <a:lvl1pPr>
              <a:lnSpc>
                <a:spcPct val="150000"/>
              </a:lnSpc>
              <a:defRPr>
                <a:latin typeface="楷体" panose="02010609060101010101" charset="-122"/>
                <a:ea typeface="楷体" panose="02010609060101010101" charset="-122"/>
              </a:defRPr>
            </a:lvl1pPr>
          </a:lstStyle>
          <a:p>
            <a:pPr indent="0" fontAlgn="auto">
              <a:lnSpc>
                <a:spcPts val="2400"/>
              </a:lnSpc>
            </a:pPr>
            <a:r>
              <a:rPr lang="zh-CN" altLang="en-US" sz="1600" dirty="0"/>
              <a:t>名称：荆棘丛兰图卷（局部）</a:t>
            </a:r>
            <a:endParaRPr lang="zh-CN" altLang="en-US" sz="1600" dirty="0"/>
          </a:p>
          <a:p>
            <a:pPr indent="0" fontAlgn="auto">
              <a:lnSpc>
                <a:spcPts val="2400"/>
              </a:lnSpc>
            </a:pPr>
            <a:r>
              <a:rPr lang="zh-CN" altLang="en-US" sz="1600" dirty="0"/>
              <a:t>作者：郑燮</a:t>
            </a:r>
            <a:endParaRPr lang="zh-CN" altLang="en-US" sz="1600" dirty="0"/>
          </a:p>
          <a:p>
            <a:pPr indent="0" fontAlgn="auto">
              <a:lnSpc>
                <a:spcPts val="2400"/>
              </a:lnSpc>
            </a:pPr>
            <a:r>
              <a:rPr lang="zh-CN" altLang="en-US" sz="1600" dirty="0"/>
              <a:t>年代：清</a:t>
            </a:r>
            <a:endParaRPr lang="zh-CN" altLang="en-US" sz="1600" dirty="0"/>
          </a:p>
          <a:p>
            <a:pPr indent="0" fontAlgn="auto">
              <a:lnSpc>
                <a:spcPts val="2400"/>
              </a:lnSpc>
            </a:pPr>
            <a:r>
              <a:rPr lang="zh-CN" altLang="en-US" sz="1600" dirty="0"/>
              <a:t>类别：纸本水墨</a:t>
            </a:r>
            <a:endParaRPr lang="zh-CN" altLang="en-US" sz="1600" dirty="0"/>
          </a:p>
          <a:p>
            <a:pPr indent="0" fontAlgn="auto">
              <a:lnSpc>
                <a:spcPts val="2400"/>
              </a:lnSpc>
            </a:pPr>
            <a:r>
              <a:rPr lang="zh-CN" altLang="en-US" sz="1600" dirty="0"/>
              <a:t>现藏位置：南京博物院</a:t>
            </a:r>
            <a:endParaRPr lang="zh-CN" altLang="en-US" sz="1600" dirty="0"/>
          </a:p>
        </p:txBody>
      </p:sp>
      <p:sp>
        <p:nvSpPr>
          <p:cNvPr id="7" name="文本框 6"/>
          <p:cNvSpPr txBox="1"/>
          <p:nvPr/>
        </p:nvSpPr>
        <p:spPr>
          <a:xfrm>
            <a:off x="8018145" y="4113530"/>
            <a:ext cx="3789045" cy="1322070"/>
          </a:xfrm>
          <a:prstGeom prst="rect">
            <a:avLst/>
          </a:prstGeom>
        </p:spPr>
        <p:txBody>
          <a:bodyPr wrap="square">
            <a:spAutoFit/>
          </a:bodyPr>
          <a:lstStyle>
            <a:defPPr>
              <a:defRPr lang="zh-CN"/>
            </a:defPPr>
            <a:lvl1pPr>
              <a:lnSpc>
                <a:spcPct val="150000"/>
              </a:lnSpc>
              <a:defRPr>
                <a:latin typeface="楷体" panose="02010609060101010101" charset="-122"/>
                <a:ea typeface="楷体" panose="02010609060101010101" charset="-122"/>
              </a:defRPr>
            </a:lvl1pPr>
          </a:lstStyle>
          <a:p>
            <a:pPr indent="0" fontAlgn="auto">
              <a:lnSpc>
                <a:spcPts val="2400"/>
              </a:lnSpc>
            </a:pPr>
            <a:r>
              <a:rPr lang="en-US" altLang="zh-CN" sz="1600" dirty="0"/>
              <a:t>   </a:t>
            </a:r>
            <a:r>
              <a:rPr lang="zh-CN" altLang="en-US" sz="1600" dirty="0"/>
              <a:t>郑燮专长于画兰、竹、石、松等。在</a:t>
            </a:r>
            <a:r>
              <a:rPr lang="en-US" altLang="zh-CN" sz="1600" dirty="0"/>
              <a:t>《</a:t>
            </a:r>
            <a:r>
              <a:rPr lang="zh-CN" altLang="en-US" sz="1600" dirty="0"/>
              <a:t>荆棘丛兰图卷</a:t>
            </a:r>
            <a:r>
              <a:rPr lang="en-US" altLang="zh-CN" sz="1600" dirty="0"/>
              <a:t>》</a:t>
            </a:r>
            <a:r>
              <a:rPr lang="zh-CN" altLang="en-US" sz="1600" dirty="0"/>
              <a:t>中，其画兰画竹均是一笔下去，用笔锋、轻重、浓淡的变化来表现叶面的方向及转折。</a:t>
            </a:r>
            <a:endParaRPr lang="zh-CN" altLang="en-US" sz="1600" dirty="0"/>
          </a:p>
        </p:txBody>
      </p:sp>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60425" y="1905635"/>
            <a:ext cx="6959600" cy="3418840"/>
          </a:xfrm>
          <a:prstGeom prst="rect">
            <a:avLst/>
          </a:prstGeom>
        </p:spPr>
      </p:pic>
      <p:sp>
        <p:nvSpPr>
          <p:cNvPr id="12" name="文本框 11"/>
          <p:cNvSpPr txBox="1"/>
          <p:nvPr/>
        </p:nvSpPr>
        <p:spPr>
          <a:xfrm>
            <a:off x="783771" y="654050"/>
            <a:ext cx="5090160" cy="892552"/>
          </a:xfrm>
          <a:prstGeom prst="rect">
            <a:avLst/>
          </a:prstGeom>
          <a:noFill/>
        </p:spPr>
        <p:txBody>
          <a:bodyPr wrap="square" rtlCol="0">
            <a:spAutoFit/>
          </a:bodyPr>
          <a:lstStyle/>
          <a:p>
            <a:r>
              <a:rPr lang="zh-CN" altLang="zh-CN" sz="2600" b="1" dirty="0" smtClean="0">
                <a:latin typeface="楷体" panose="02010609060101010101" charset="-122"/>
                <a:ea typeface="楷体" panose="02010609060101010101" charset="-122"/>
                <a:cs typeface="楷体" panose="02010609060101010101" charset="-122"/>
                <a:sym typeface="+mn-lt"/>
              </a:rPr>
              <a:t>一、</a:t>
            </a:r>
            <a:r>
              <a:rPr lang="zh-CN" altLang="en-US" sz="2600" b="1" dirty="0" smtClean="0">
                <a:latin typeface="楷体" panose="02010609060101010101" charset="-122"/>
                <a:ea typeface="楷体" panose="02010609060101010101" charset="-122"/>
                <a:cs typeface="楷体" panose="02010609060101010101" charset="-122"/>
                <a:sym typeface="+mn-lt"/>
              </a:rPr>
              <a:t>形式</a:t>
            </a:r>
            <a:endParaRPr lang="zh-CN" altLang="en-US" sz="2600" b="1" dirty="0">
              <a:latin typeface="楷体" panose="02010609060101010101" charset="-122"/>
              <a:ea typeface="楷体" panose="02010609060101010101" charset="-122"/>
              <a:cs typeface="楷体" panose="02010609060101010101" charset="-122"/>
              <a:sym typeface="+mn-lt"/>
            </a:endParaRPr>
          </a:p>
          <a:p>
            <a:pPr algn="l"/>
            <a:endParaRPr lang="zh-CN" altLang="en-US" sz="2600" b="1" dirty="0">
              <a:latin typeface="楷体" panose="02010609060101010101" charset="-122"/>
              <a:ea typeface="楷体" panose="02010609060101010101" charset="-122"/>
              <a:cs typeface="楷体" panose="02010609060101010101" charset="-122"/>
              <a:sym typeface="+mn-lt"/>
            </a:endParaRPr>
          </a:p>
        </p:txBody>
      </p:sp>
      <p:sp>
        <p:nvSpPr>
          <p:cNvPr id="13" name="文本框 12"/>
          <p:cNvSpPr txBox="1"/>
          <p:nvPr/>
        </p:nvSpPr>
        <p:spPr>
          <a:xfrm>
            <a:off x="783771" y="1203504"/>
            <a:ext cx="3359021" cy="461665"/>
          </a:xfrm>
          <a:prstGeom prst="rect">
            <a:avLst/>
          </a:prstGeom>
          <a:noFill/>
        </p:spPr>
        <p:txBody>
          <a:bodyPr wrap="square" rtlCol="0">
            <a:spAutoFit/>
          </a:bodyPr>
          <a:lstStyle/>
          <a:p>
            <a:r>
              <a:rPr lang="zh-CN" altLang="en-US" sz="2400" dirty="0" smtClean="0">
                <a:latin typeface="楷体" panose="02010609060101010101" charset="-122"/>
                <a:ea typeface="楷体" panose="02010609060101010101" charset="-122"/>
              </a:rPr>
              <a:t>（一）形态元素</a:t>
            </a:r>
            <a:endParaRPr lang="zh-CN" altLang="en-US" sz="2400" dirty="0">
              <a:latin typeface="楷体" panose="02010609060101010101" charset="-122"/>
              <a:ea typeface="楷体" panose="02010609060101010101" charset="-122"/>
            </a:endParaRPr>
          </a:p>
        </p:txBody>
      </p:sp>
    </p:spTree>
  </p:cSld>
  <p:clrMapOvr>
    <a:masterClrMapping/>
  </p:clrMapOvr>
  <p:transition spd="med">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277495" y="219710"/>
            <a:ext cx="11636375"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cs typeface="+mn-ea"/>
                <a:sym typeface="+mn-lt"/>
              </a:rPr>
              <a:t>文艺复兴的主要成就</a:t>
            </a:r>
            <a:endParaRPr lang="zh-CN" altLang="en-US">
              <a:cs typeface="+mn-ea"/>
              <a:sym typeface="+mn-lt"/>
            </a:endParaRPr>
          </a:p>
          <a:p>
            <a:pPr algn="ctr"/>
            <a:r>
              <a:rPr lang="zh-CN" altLang="en-US">
                <a:cs typeface="+mn-ea"/>
                <a:sym typeface="+mn-lt"/>
              </a:rPr>
              <a:t>文艺复兴的主要成就，一方面体现在对自然美的欣赏，另一方面体现在对人物面貌、性格、</a:t>
            </a:r>
            <a:endParaRPr lang="zh-CN" altLang="en-US">
              <a:cs typeface="+mn-ea"/>
              <a:sym typeface="+mn-lt"/>
            </a:endParaRPr>
          </a:p>
          <a:p>
            <a:pPr algn="ctr"/>
            <a:r>
              <a:rPr lang="zh-CN" altLang="en-US">
                <a:cs typeface="+mn-ea"/>
                <a:sym typeface="+mn-lt"/>
              </a:rPr>
              <a:t>思想、情感等全方位的细致刻画。艺术家通过对透视法、人体解剖学、明暗画法等的运用，表现</a:t>
            </a:r>
            <a:endParaRPr lang="zh-CN" altLang="en-US">
              <a:cs typeface="+mn-ea"/>
              <a:sym typeface="+mn-lt"/>
            </a:endParaRPr>
          </a:p>
          <a:p>
            <a:pPr algn="ctr"/>
            <a:r>
              <a:rPr lang="zh-CN" altLang="en-US">
                <a:cs typeface="+mn-ea"/>
                <a:sym typeface="+mn-lt"/>
              </a:rPr>
              <a:t>真实的自然景象和生动的人类情感。</a:t>
            </a:r>
            <a:endParaRPr lang="zh-CN" altLang="en-US">
              <a:cs typeface="+mn-ea"/>
              <a:sym typeface="+mn-lt"/>
            </a:endParaRPr>
          </a:p>
        </p:txBody>
      </p:sp>
      <p:sp>
        <p:nvSpPr>
          <p:cNvPr id="2" name="文本框 1"/>
          <p:cNvSpPr txBox="1"/>
          <p:nvPr/>
        </p:nvSpPr>
        <p:spPr>
          <a:xfrm>
            <a:off x="944245" y="1652571"/>
            <a:ext cx="4896718" cy="553085"/>
          </a:xfrm>
          <a:prstGeom prst="rect">
            <a:avLst/>
          </a:prstGeom>
          <a:noFill/>
        </p:spPr>
        <p:txBody>
          <a:bodyPr wrap="square" rtlCol="0">
            <a:spAutoFit/>
          </a:bodyPr>
          <a:lstStyle/>
          <a:p>
            <a:pPr>
              <a:lnSpc>
                <a:spcPct val="150000"/>
              </a:lnSpc>
            </a:pPr>
            <a:r>
              <a:rPr lang="zh-CN" altLang="en-US" sz="2000" b="1" dirty="0" smtClean="0">
                <a:latin typeface="仿宋" panose="02010609060101010101" charset="-122"/>
                <a:ea typeface="仿宋" panose="02010609060101010101" charset="-122"/>
              </a:rPr>
              <a:t>面：</a:t>
            </a:r>
            <a:r>
              <a:rPr lang="zh-CN" altLang="en-US" dirty="0">
                <a:latin typeface="仿宋" panose="02010609060101010101" charset="-122"/>
                <a:ea typeface="仿宋" panose="02010609060101010101" charset="-122"/>
              </a:rPr>
              <a:t>作品中面积较大的部分可以作为面元素。</a:t>
            </a:r>
            <a:endParaRPr lang="zh-CN" altLang="en-US" dirty="0">
              <a:latin typeface="仿宋" panose="02010609060101010101" charset="-122"/>
              <a:ea typeface="仿宋" panose="02010609060101010101" charset="-122"/>
            </a:endParaRPr>
          </a:p>
        </p:txBody>
      </p:sp>
      <p:sp>
        <p:nvSpPr>
          <p:cNvPr id="4" name="文本框 3"/>
          <p:cNvSpPr txBox="1"/>
          <p:nvPr/>
        </p:nvSpPr>
        <p:spPr>
          <a:xfrm>
            <a:off x="8002900" y="2363656"/>
            <a:ext cx="3416320" cy="1630045"/>
          </a:xfrm>
          <a:prstGeom prst="rect">
            <a:avLst/>
          </a:prstGeom>
        </p:spPr>
        <p:txBody>
          <a:bodyPr wrap="square">
            <a:spAutoFit/>
          </a:bodyPr>
          <a:lstStyle>
            <a:defPPr>
              <a:defRPr lang="zh-CN"/>
            </a:defPPr>
            <a:lvl1pPr>
              <a:lnSpc>
                <a:spcPct val="150000"/>
              </a:lnSpc>
              <a:defRPr>
                <a:latin typeface="楷体" panose="02010609060101010101" charset="-122"/>
                <a:ea typeface="楷体" panose="02010609060101010101" charset="-122"/>
              </a:defRPr>
            </a:lvl1pPr>
          </a:lstStyle>
          <a:p>
            <a:pPr indent="0" fontAlgn="auto">
              <a:lnSpc>
                <a:spcPts val="2400"/>
              </a:lnSpc>
            </a:pPr>
            <a:r>
              <a:rPr lang="zh-CN" altLang="en-US" sz="1600" dirty="0"/>
              <a:t>名称：寒江独钓图</a:t>
            </a:r>
            <a:endParaRPr lang="zh-CN" altLang="en-US" sz="1600" dirty="0"/>
          </a:p>
          <a:p>
            <a:pPr indent="0" fontAlgn="auto">
              <a:lnSpc>
                <a:spcPts val="2400"/>
              </a:lnSpc>
            </a:pPr>
            <a:r>
              <a:rPr lang="zh-CN" altLang="en-US" sz="1600" dirty="0"/>
              <a:t>作者：马远</a:t>
            </a:r>
            <a:endParaRPr lang="zh-CN" altLang="en-US" sz="1600" dirty="0"/>
          </a:p>
          <a:p>
            <a:pPr indent="0" fontAlgn="auto">
              <a:lnSpc>
                <a:spcPts val="2400"/>
              </a:lnSpc>
            </a:pPr>
            <a:r>
              <a:rPr lang="zh-CN" altLang="en-US" sz="1600" dirty="0"/>
              <a:t>年代：南宋</a:t>
            </a:r>
            <a:endParaRPr lang="zh-CN" altLang="en-US" sz="1600" dirty="0"/>
          </a:p>
          <a:p>
            <a:pPr indent="0" fontAlgn="auto">
              <a:lnSpc>
                <a:spcPts val="2400"/>
              </a:lnSpc>
            </a:pPr>
            <a:r>
              <a:rPr lang="zh-CN" altLang="en-US" sz="1600" dirty="0"/>
              <a:t>类别：绢本设色</a:t>
            </a:r>
            <a:endParaRPr lang="zh-CN" altLang="en-US" sz="1600" dirty="0"/>
          </a:p>
          <a:p>
            <a:pPr indent="0" fontAlgn="auto">
              <a:lnSpc>
                <a:spcPts val="2400"/>
              </a:lnSpc>
            </a:pPr>
            <a:r>
              <a:rPr lang="zh-CN" altLang="en-US" sz="1600" dirty="0"/>
              <a:t>现藏位置：日本东京国立博物馆</a:t>
            </a:r>
            <a:endParaRPr lang="zh-CN" altLang="en-US" sz="1600" dirty="0"/>
          </a:p>
        </p:txBody>
      </p:sp>
      <p:sp>
        <p:nvSpPr>
          <p:cNvPr id="5" name="文本框 4"/>
          <p:cNvSpPr txBox="1"/>
          <p:nvPr/>
        </p:nvSpPr>
        <p:spPr>
          <a:xfrm>
            <a:off x="7527432" y="4435240"/>
            <a:ext cx="4366726" cy="1630045"/>
          </a:xfrm>
          <a:prstGeom prst="rect">
            <a:avLst/>
          </a:prstGeom>
          <a:noFill/>
        </p:spPr>
        <p:txBody>
          <a:bodyPr wrap="square" rtlCol="0">
            <a:spAutoFit/>
          </a:bodyPr>
          <a:lstStyle>
            <a:defPPr>
              <a:defRPr lang="zh-CN"/>
            </a:defPPr>
            <a:lvl1pPr>
              <a:lnSpc>
                <a:spcPct val="150000"/>
              </a:lnSpc>
              <a:defRPr sz="1600">
                <a:latin typeface="仿宋" panose="02010609060101010101" charset="-122"/>
                <a:ea typeface="仿宋" panose="02010609060101010101" charset="-122"/>
              </a:defRPr>
            </a:lvl1pPr>
          </a:lstStyle>
          <a:p>
            <a:pPr indent="0" fontAlgn="auto">
              <a:lnSpc>
                <a:spcPts val="2400"/>
              </a:lnSpc>
            </a:pPr>
            <a:r>
              <a:rPr lang="en-US" altLang="zh-CN" dirty="0">
                <a:latin typeface="楷体" panose="02010609060101010101" charset="-122"/>
                <a:ea typeface="楷体" panose="02010609060101010101" charset="-122"/>
              </a:rPr>
              <a:t>   </a:t>
            </a:r>
            <a:r>
              <a:rPr lang="zh-CN" altLang="en-US" dirty="0">
                <a:latin typeface="楷体" panose="02010609060101010101" charset="-122"/>
                <a:ea typeface="楷体" panose="02010609060101010101" charset="-122"/>
              </a:rPr>
              <a:t>画面中，一叶扁舟漂浮于水中央，一老翁躬身独钓其上，三两微波将小舟推向空旷渺茫之境。画面上的大片留白，既是水也是天，无边无际、水天一色，不知延绵至何方，突出了江面上萧条的“寒”意。</a:t>
            </a:r>
            <a:endParaRPr lang="zh-CN" altLang="en-US" dirty="0">
              <a:latin typeface="楷体" panose="02010609060101010101" charset="-122"/>
              <a:ea typeface="楷体" panose="02010609060101010101" charset="-122"/>
            </a:endParaRPr>
          </a:p>
        </p:txBody>
      </p:sp>
      <p:sp>
        <p:nvSpPr>
          <p:cNvPr id="13" name="文本框 12"/>
          <p:cNvSpPr txBox="1"/>
          <p:nvPr/>
        </p:nvSpPr>
        <p:spPr>
          <a:xfrm>
            <a:off x="6811005" y="2363293"/>
            <a:ext cx="1909823" cy="461665"/>
          </a:xfrm>
          <a:prstGeom prst="rect">
            <a:avLst/>
          </a:prstGeom>
          <a:noFill/>
        </p:spPr>
        <p:txBody>
          <a:bodyPr wrap="square" rtlCol="0">
            <a:spAutoFit/>
          </a:bodyPr>
          <a:lstStyle/>
          <a:p>
            <a:r>
              <a:rPr lang="zh-CN" altLang="en-US" sz="2400" dirty="0" smtClean="0">
                <a:latin typeface="楷体" panose="02010609060101010101" charset="-122"/>
                <a:ea typeface="楷体" panose="02010609060101010101" charset="-122"/>
              </a:rPr>
              <a:t>赏 名作</a:t>
            </a:r>
            <a:endParaRPr lang="zh-CN" altLang="en-US" sz="2400" dirty="0">
              <a:latin typeface="楷体" panose="02010609060101010101" charset="-122"/>
              <a:ea typeface="楷体" panose="02010609060101010101" charset="-122"/>
            </a:endParaRPr>
          </a:p>
        </p:txBody>
      </p:sp>
      <p:sp>
        <p:nvSpPr>
          <p:cNvPr id="17" name="文本框 16"/>
          <p:cNvSpPr txBox="1"/>
          <p:nvPr/>
        </p:nvSpPr>
        <p:spPr>
          <a:xfrm>
            <a:off x="6814037" y="3993225"/>
            <a:ext cx="3203128" cy="461665"/>
          </a:xfrm>
          <a:prstGeom prst="rect">
            <a:avLst/>
          </a:prstGeom>
          <a:noFill/>
        </p:spPr>
        <p:txBody>
          <a:bodyPr wrap="square" rtlCol="0">
            <a:spAutoFit/>
          </a:bodyPr>
          <a:lstStyle/>
          <a:p>
            <a:r>
              <a:rPr lang="zh-CN" altLang="en-US" sz="2400" dirty="0" smtClean="0">
                <a:latin typeface="楷体" panose="02010609060101010101" charset="-122"/>
                <a:ea typeface="楷体" panose="02010609060101010101" charset="-122"/>
              </a:rPr>
              <a:t>评 形态元素“面”</a:t>
            </a:r>
            <a:endParaRPr lang="zh-CN" altLang="en-US" sz="2400" dirty="0">
              <a:latin typeface="楷体" panose="02010609060101010101" charset="-122"/>
              <a:ea typeface="楷体" panose="02010609060101010101" charset="-122"/>
            </a:endParaRPr>
          </a:p>
        </p:txBody>
      </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t="1532" r="16489"/>
          <a:stretch>
            <a:fillRect/>
          </a:stretch>
        </p:blipFill>
        <p:spPr>
          <a:xfrm>
            <a:off x="783590" y="2424430"/>
            <a:ext cx="6027420" cy="3316605"/>
          </a:xfrm>
          <a:prstGeom prst="rect">
            <a:avLst/>
          </a:prstGeom>
        </p:spPr>
      </p:pic>
      <p:sp>
        <p:nvSpPr>
          <p:cNvPr id="11" name="文本框 10"/>
          <p:cNvSpPr txBox="1"/>
          <p:nvPr/>
        </p:nvSpPr>
        <p:spPr>
          <a:xfrm>
            <a:off x="783771" y="654050"/>
            <a:ext cx="5090160" cy="892552"/>
          </a:xfrm>
          <a:prstGeom prst="rect">
            <a:avLst/>
          </a:prstGeom>
          <a:noFill/>
        </p:spPr>
        <p:txBody>
          <a:bodyPr wrap="square" rtlCol="0">
            <a:spAutoFit/>
          </a:bodyPr>
          <a:lstStyle/>
          <a:p>
            <a:r>
              <a:rPr lang="zh-CN" altLang="zh-CN" sz="2600" b="1" dirty="0" smtClean="0">
                <a:latin typeface="楷体" panose="02010609060101010101" charset="-122"/>
                <a:ea typeface="楷体" panose="02010609060101010101" charset="-122"/>
                <a:cs typeface="楷体" panose="02010609060101010101" charset="-122"/>
                <a:sym typeface="+mn-lt"/>
              </a:rPr>
              <a:t>一、</a:t>
            </a:r>
            <a:r>
              <a:rPr lang="zh-CN" altLang="en-US" sz="2600" b="1" dirty="0" smtClean="0">
                <a:latin typeface="楷体" panose="02010609060101010101" charset="-122"/>
                <a:ea typeface="楷体" panose="02010609060101010101" charset="-122"/>
                <a:cs typeface="楷体" panose="02010609060101010101" charset="-122"/>
                <a:sym typeface="+mn-lt"/>
              </a:rPr>
              <a:t>形式</a:t>
            </a:r>
            <a:endParaRPr lang="zh-CN" altLang="en-US" sz="2600" b="1" dirty="0">
              <a:latin typeface="楷体" panose="02010609060101010101" charset="-122"/>
              <a:ea typeface="楷体" panose="02010609060101010101" charset="-122"/>
              <a:cs typeface="楷体" panose="02010609060101010101" charset="-122"/>
              <a:sym typeface="+mn-lt"/>
            </a:endParaRPr>
          </a:p>
          <a:p>
            <a:pPr algn="l"/>
            <a:endParaRPr lang="zh-CN" altLang="en-US" sz="2600" b="1" dirty="0">
              <a:latin typeface="楷体" panose="02010609060101010101" charset="-122"/>
              <a:ea typeface="楷体" panose="02010609060101010101" charset="-122"/>
              <a:cs typeface="楷体" panose="02010609060101010101" charset="-122"/>
              <a:sym typeface="+mn-lt"/>
            </a:endParaRPr>
          </a:p>
        </p:txBody>
      </p:sp>
      <p:sp>
        <p:nvSpPr>
          <p:cNvPr id="12" name="文本框 11"/>
          <p:cNvSpPr txBox="1"/>
          <p:nvPr/>
        </p:nvSpPr>
        <p:spPr>
          <a:xfrm>
            <a:off x="783771" y="1203504"/>
            <a:ext cx="3359021" cy="461665"/>
          </a:xfrm>
          <a:prstGeom prst="rect">
            <a:avLst/>
          </a:prstGeom>
          <a:noFill/>
        </p:spPr>
        <p:txBody>
          <a:bodyPr wrap="square" rtlCol="0">
            <a:spAutoFit/>
          </a:bodyPr>
          <a:lstStyle/>
          <a:p>
            <a:r>
              <a:rPr lang="zh-CN" altLang="en-US" sz="2400" dirty="0" smtClean="0">
                <a:latin typeface="楷体" panose="02010609060101010101" charset="-122"/>
                <a:ea typeface="楷体" panose="02010609060101010101" charset="-122"/>
              </a:rPr>
              <a:t>（一）形态元素</a:t>
            </a:r>
            <a:endParaRPr lang="zh-CN" altLang="en-US" sz="2400" dirty="0">
              <a:latin typeface="楷体" panose="02010609060101010101" charset="-122"/>
              <a:ea typeface="楷体" panose="02010609060101010101" charset="-122"/>
            </a:endParaRPr>
          </a:p>
        </p:txBody>
      </p:sp>
    </p:spTree>
  </p:cSld>
  <p:clrMapOvr>
    <a:masterClrMapping/>
  </p:clrMapOvr>
  <p:transition spd="med">
    <p:wipe/>
  </p:transition>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PP_MARK_KEY" val="7d55076b-55a4-4e85-9770-d6f17847b866"/>
  <p:tag name="COMMONDATA" val="eyJjb3VudCI6NDIsImhkaWQiOiI5N2MyMjAwNjlmYjA1ZjdmMThmOGY5MDZiY2YzZDlhNyIsInVzZXJDb3VudCI6MTR9"/>
  <p:tag name="commondata" val="eyJjb3VudCI6NDMsImhkaWQiOiI4NTRiZDJmNTlkNDc4MDg0MGIzMGYxNmI5YzkwYTYzZCIsInVzZXJDb3VudCI6MX0="/>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fqy5zwod">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6654</Words>
  <Application>WPS 演示</Application>
  <PresentationFormat>宽屏</PresentationFormat>
  <Paragraphs>463</Paragraphs>
  <Slides>25</Slides>
  <Notes>0</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25</vt:i4>
      </vt:variant>
    </vt:vector>
  </HeadingPairs>
  <TitlesOfParts>
    <vt:vector size="41" baseType="lpstr">
      <vt:lpstr>Arial</vt:lpstr>
      <vt:lpstr>宋体</vt:lpstr>
      <vt:lpstr>Wingdings</vt:lpstr>
      <vt:lpstr>楷体</vt:lpstr>
      <vt:lpstr>Blackout</vt:lpstr>
      <vt:lpstr>禹卫硬笔常规体</vt:lpstr>
      <vt:lpstr>汉仪力量黑简</vt:lpstr>
      <vt:lpstr>仿宋</vt:lpstr>
      <vt:lpstr>Wingdings</vt:lpstr>
      <vt:lpstr>微软雅黑</vt:lpstr>
      <vt:lpstr>Arial Unicode MS</vt:lpstr>
      <vt:lpstr>Calibri</vt:lpstr>
      <vt:lpstr>隶书</vt:lpstr>
      <vt:lpstr>BatangChe</vt:lpstr>
      <vt:lpstr>AlienCaret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dc:creator>
  <cp:lastModifiedBy>Cheryl</cp:lastModifiedBy>
  <cp:revision>256</cp:revision>
  <dcterms:created xsi:type="dcterms:W3CDTF">2018-07-11T11:06:00Z</dcterms:created>
  <dcterms:modified xsi:type="dcterms:W3CDTF">2024-07-19T01:50:07Z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2052-12.1.0.17147</vt:lpwstr>
  </property>
  <property fmtid="{D5CDD505-2E9C-101B-9397-08002B2CF9AE}" pid="3" name="KSOTemplateUUID">
    <vt:lpwstr>v1.0_mb_4fKEeLE3as8TYU2lfZvB6g==</vt:lpwstr>
  </property>
  <property fmtid="{D5CDD505-2E9C-101B-9397-08002B2CF9AE}" pid="4" name="ICV">
    <vt:lpwstr>42F829629058470C96923374A06DD38A_13</vt:lpwstr>
  </property>
</Properties>
</file>