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3"/>
    <p:sldId id="287" r:id="rId4"/>
    <p:sldId id="282" r:id="rId5"/>
    <p:sldId id="315" r:id="rId6"/>
    <p:sldId id="289" r:id="rId7"/>
    <p:sldId id="276" r:id="rId8"/>
    <p:sldId id="291" r:id="rId9"/>
    <p:sldId id="296" r:id="rId10"/>
    <p:sldId id="317" r:id="rId11"/>
    <p:sldId id="316" r:id="rId12"/>
    <p:sldId id="318" r:id="rId13"/>
    <p:sldId id="302" r:id="rId14"/>
    <p:sldId id="280" r:id="rId15"/>
  </p:sldIdLst>
  <p:sldSz cx="12192000" cy="6858000"/>
  <p:notesSz cx="6858000" cy="9144000"/>
  <p:embeddedFontLst>
    <p:embeddedFont>
      <p:font typeface="楷体" panose="02010609060101010101" charset="-122"/>
      <p:regular r:id="rId19"/>
    </p:embeddedFont>
    <p:embeddedFont>
      <p:font typeface="Blackout" panose="02000806000000020004" pitchFamily="2" charset="0"/>
      <p:regular r:id="rId20"/>
    </p:embeddedFont>
    <p:embeddedFont>
      <p:font typeface="禹卫硬笔常规体" panose="02000603000000000000" pitchFamily="2" charset="-122"/>
      <p:regular r:id="rId21"/>
    </p:embeddedFont>
    <p:embeddedFont>
      <p:font typeface="汉仪力量黑简" panose="00020600040101010101" charset="-122"/>
      <p:regular r:id="rId22"/>
    </p:embeddedFont>
    <p:embeddedFont>
      <p:font typeface="仿宋" panose="02010609060101010101" charset="-122"/>
      <p:regular r:id="rId23"/>
    </p:embeddedFont>
    <p:embeddedFont>
      <p:font typeface="微软雅黑" panose="020B0503020204020204" charset="-122"/>
      <p:regular r:id="rId24"/>
    </p:embeddedFont>
  </p:embeddedFontLst>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7" userDrawn="1">
          <p15:clr>
            <a:srgbClr val="A4A3A4"/>
          </p15:clr>
        </p15:guide>
        <p15:guide id="2" pos="3801" userDrawn="1">
          <p15:clr>
            <a:srgbClr val="A4A3A4"/>
          </p15:clr>
        </p15:guide>
        <p15:guide id="3" pos="70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8F83"/>
    <a:srgbClr val="FFFFFF"/>
    <a:srgbClr val="334D78"/>
    <a:srgbClr val="3F5D94"/>
    <a:srgbClr val="6C7B92"/>
    <a:srgbClr val="536276"/>
    <a:srgbClr val="61728A"/>
    <a:srgbClr val="000000"/>
    <a:srgbClr val="5E2887"/>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1" autoAdjust="0"/>
    <p:restoredTop sz="94660"/>
  </p:normalViewPr>
  <p:slideViewPr>
    <p:cSldViewPr snapToGrid="0" showGuides="1">
      <p:cViewPr varScale="1">
        <p:scale>
          <a:sx n="81" d="100"/>
          <a:sy n="81" d="100"/>
        </p:scale>
        <p:origin x="725" y="62"/>
      </p:cViewPr>
      <p:guideLst>
        <p:guide orient="horz" pos="2297"/>
        <p:guide pos="3801"/>
        <p:guide pos="700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26.xml"/><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3D30F17-E3A8-4466-AF09-0723B4A8761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750A85-15C1-47CC-8BEA-240A2060C8D1}" type="slidenum">
              <a:rPr lang="zh-CN" altLang="en-US" smtClean="0"/>
            </a:fld>
            <a:endParaRPr lang="zh-CN" altLang="en-US"/>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10000" r="-1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30F17-E3A8-4466-AF09-0723B4A8761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50A85-15C1-47CC-8BEA-240A2060C8D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1" Type="http://schemas.openxmlformats.org/officeDocument/2006/relationships/slideLayout" Target="../slideLayouts/slideLayout2.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tags" Target="../tags/tag23.xml"/><Relationship Id="rId2" Type="http://schemas.openxmlformats.org/officeDocument/2006/relationships/image" Target="../media/image9.png"/><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94305" y="1967593"/>
            <a:ext cx="6658610" cy="3026410"/>
          </a:xfrm>
          <a:custGeom>
            <a:avLst/>
            <a:gdLst>
              <a:gd name="connsiteX0" fmla="*/ 306779 w 6494463"/>
              <a:gd name="connsiteY0" fmla="*/ 294078 h 3026568"/>
              <a:gd name="connsiteX1" fmla="*/ 6171808 w 6494463"/>
              <a:gd name="connsiteY1" fmla="*/ 294078 h 3026568"/>
              <a:gd name="connsiteX2" fmla="*/ 6171808 w 6494463"/>
              <a:gd name="connsiteY2" fmla="*/ 2749157 h 3026568"/>
              <a:gd name="connsiteX3" fmla="*/ 306779 w 6494463"/>
              <a:gd name="connsiteY3" fmla="*/ 2749157 h 3026568"/>
              <a:gd name="connsiteX4" fmla="*/ 200819 w 6494463"/>
              <a:gd name="connsiteY4" fmla="*/ 188118 h 3026568"/>
              <a:gd name="connsiteX5" fmla="*/ 200819 w 6494463"/>
              <a:gd name="connsiteY5" fmla="*/ 2855117 h 3026568"/>
              <a:gd name="connsiteX6" fmla="*/ 6277768 w 6494463"/>
              <a:gd name="connsiteY6" fmla="*/ 2855117 h 3026568"/>
              <a:gd name="connsiteX7" fmla="*/ 6277768 w 6494463"/>
              <a:gd name="connsiteY7" fmla="*/ 188118 h 3026568"/>
              <a:gd name="connsiteX8" fmla="*/ 0 w 6494463"/>
              <a:gd name="connsiteY8" fmla="*/ 0 h 3026568"/>
              <a:gd name="connsiteX9" fmla="*/ 6494463 w 6494463"/>
              <a:gd name="connsiteY9" fmla="*/ 0 h 3026568"/>
              <a:gd name="connsiteX10" fmla="*/ 6494463 w 6494463"/>
              <a:gd name="connsiteY10" fmla="*/ 3026568 h 3026568"/>
              <a:gd name="connsiteX11" fmla="*/ 0 w 6494463"/>
              <a:gd name="connsiteY11" fmla="*/ 3026568 h 302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4463" h="3026568">
                <a:moveTo>
                  <a:pt x="306779" y="294078"/>
                </a:moveTo>
                <a:lnTo>
                  <a:pt x="6171808" y="294078"/>
                </a:lnTo>
                <a:lnTo>
                  <a:pt x="6171808" y="2749157"/>
                </a:lnTo>
                <a:lnTo>
                  <a:pt x="306779" y="2749157"/>
                </a:lnTo>
                <a:close/>
                <a:moveTo>
                  <a:pt x="200819" y="188118"/>
                </a:moveTo>
                <a:lnTo>
                  <a:pt x="200819" y="2855117"/>
                </a:lnTo>
                <a:lnTo>
                  <a:pt x="6277768" y="2855117"/>
                </a:lnTo>
                <a:lnTo>
                  <a:pt x="6277768" y="188118"/>
                </a:lnTo>
                <a:close/>
                <a:moveTo>
                  <a:pt x="0" y="0"/>
                </a:moveTo>
                <a:lnTo>
                  <a:pt x="6494463" y="0"/>
                </a:lnTo>
                <a:lnTo>
                  <a:pt x="6494463" y="3026568"/>
                </a:lnTo>
                <a:lnTo>
                  <a:pt x="0" y="30265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3142615" y="3733800"/>
            <a:ext cx="459740" cy="1321435"/>
          </a:xfrm>
          <a:prstGeom prst="rect">
            <a:avLst/>
          </a:prstGeom>
          <a:noFill/>
        </p:spPr>
        <p:txBody>
          <a:bodyPr vert="eaVert" wrap="square" rtlCol="0">
            <a:spAutoFit/>
          </a:bodyPr>
          <a:lstStyle/>
          <a:p>
            <a:r>
              <a:rPr lang="zh-CN" altLang="zh-CN">
                <a:solidFill>
                  <a:schemeClr val="bg1">
                    <a:lumMod val="65000"/>
                  </a:schemeClr>
                </a:solidFill>
              </a:rPr>
              <a:t>基础模块</a:t>
            </a:r>
            <a:endParaRPr lang="zh-CN" altLang="zh-CN">
              <a:solidFill>
                <a:schemeClr val="bg1">
                  <a:lumMod val="65000"/>
                </a:schemeClr>
              </a:solidFill>
            </a:endParaRPr>
          </a:p>
        </p:txBody>
      </p:sp>
      <p:sp>
        <p:nvSpPr>
          <p:cNvPr id="6" name="文本框 5"/>
          <p:cNvSpPr txBox="1"/>
          <p:nvPr/>
        </p:nvSpPr>
        <p:spPr>
          <a:xfrm>
            <a:off x="4723765" y="2832735"/>
            <a:ext cx="4431030" cy="1383665"/>
          </a:xfrm>
          <a:prstGeom prst="rect">
            <a:avLst/>
          </a:prstGeom>
          <a:noFill/>
        </p:spPr>
        <p:txBody>
          <a:bodyPr wrap="square" rtlCol="0">
            <a:spAutoFit/>
          </a:bodyPr>
          <a:lstStyle/>
          <a:p>
            <a:pPr algn="ctr"/>
            <a:r>
              <a:rPr lang="zh-CN" altLang="zh-CN" sz="3200" dirty="0">
                <a:latin typeface="楷体" panose="02010609060101010101" charset="-122"/>
                <a:ea typeface="楷体" panose="02010609060101010101" charset="-122"/>
              </a:rPr>
              <a:t>第</a:t>
            </a:r>
            <a:r>
              <a:rPr lang="zh-CN" altLang="en-US" sz="3200" dirty="0">
                <a:latin typeface="楷体" panose="02010609060101010101" charset="-122"/>
                <a:ea typeface="楷体" panose="02010609060101010101" charset="-122"/>
              </a:rPr>
              <a:t>一</a:t>
            </a:r>
            <a:r>
              <a:rPr lang="zh-CN" altLang="zh-CN" sz="3200" dirty="0">
                <a:latin typeface="楷体" panose="02010609060101010101" charset="-122"/>
                <a:ea typeface="楷体" panose="02010609060101010101" charset="-122"/>
              </a:rPr>
              <a:t>单元</a:t>
            </a:r>
            <a:endParaRPr lang="zh-CN" altLang="zh-CN" sz="3200" dirty="0">
              <a:latin typeface="楷体" panose="02010609060101010101" charset="-122"/>
              <a:ea typeface="楷体" panose="02010609060101010101" charset="-122"/>
            </a:endParaRPr>
          </a:p>
          <a:p>
            <a:pPr algn="ctr"/>
            <a:r>
              <a:rPr lang="zh-CN" altLang="en-US" sz="5200" dirty="0">
                <a:latin typeface="楷体" panose="02010609060101010101" charset="-122"/>
                <a:ea typeface="楷体" panose="02010609060101010101" charset="-122"/>
              </a:rPr>
              <a:t>鉴赏基础</a:t>
            </a:r>
            <a:endParaRPr lang="zh-CN" altLang="zh-CN" sz="5200" dirty="0">
              <a:latin typeface="楷体" panose="02010609060101010101" charset="-122"/>
              <a:ea typeface="楷体" panose="02010609060101010101" charset="-122"/>
            </a:endParaRPr>
          </a:p>
        </p:txBody>
      </p:sp>
      <p:sp>
        <p:nvSpPr>
          <p:cNvPr id="8" name="文本框 7"/>
          <p:cNvSpPr txBox="1"/>
          <p:nvPr/>
        </p:nvSpPr>
        <p:spPr>
          <a:xfrm>
            <a:off x="3893367" y="1947212"/>
            <a:ext cx="1409671" cy="3154710"/>
          </a:xfrm>
          <a:prstGeom prst="rect">
            <a:avLst/>
          </a:prstGeom>
          <a:noFill/>
        </p:spPr>
        <p:txBody>
          <a:bodyPr wrap="square" rtlCol="0">
            <a:spAutoFit/>
          </a:bodyPr>
          <a:lstStyle/>
          <a:p>
            <a:r>
              <a:rPr lang="en-US" altLang="zh-CN" sz="19900" dirty="0" smtClean="0">
                <a:solidFill>
                  <a:schemeClr val="bg1">
                    <a:lumMod val="65000"/>
                  </a:schemeClr>
                </a:solidFill>
                <a:latin typeface="Blackout" panose="02000806000000020004" pitchFamily="2" charset="0"/>
                <a:ea typeface="禹卫硬笔常规体" panose="02000603000000000000" pitchFamily="2" charset="-122"/>
              </a:rPr>
              <a:t>1</a:t>
            </a:r>
            <a:endParaRPr lang="zh-CN" altLang="en-US" sz="19900" dirty="0">
              <a:solidFill>
                <a:schemeClr val="bg1">
                  <a:lumMod val="65000"/>
                </a:schemeClr>
              </a:solidFill>
              <a:latin typeface="Blackout" panose="02000806000000020004" pitchFamily="2" charset="0"/>
              <a:ea typeface="禹卫硬笔常规体" panose="020006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77495" y="219710"/>
            <a:ext cx="11636375"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文艺复兴的主要成就</a:t>
            </a:r>
            <a:endParaRPr lang="zh-CN" altLang="en-US">
              <a:cs typeface="+mn-ea"/>
              <a:sym typeface="+mn-lt"/>
            </a:endParaRPr>
          </a:p>
          <a:p>
            <a:pPr algn="ctr"/>
            <a:r>
              <a:rPr lang="zh-CN" altLang="en-US">
                <a:cs typeface="+mn-ea"/>
                <a:sym typeface="+mn-lt"/>
              </a:rPr>
              <a:t>文艺复兴的主要成就，一方面体现在对自然美的欣赏，另一方面体现在对人物面貌、性格、</a:t>
            </a:r>
            <a:endParaRPr lang="zh-CN" altLang="en-US">
              <a:cs typeface="+mn-ea"/>
              <a:sym typeface="+mn-lt"/>
            </a:endParaRPr>
          </a:p>
          <a:p>
            <a:pPr algn="ctr"/>
            <a:r>
              <a:rPr lang="zh-CN" altLang="en-US">
                <a:cs typeface="+mn-ea"/>
                <a:sym typeface="+mn-lt"/>
              </a:rPr>
              <a:t>思想、情感等全方位的细致刻画。艺术家通过对透视法、人体解剖学、明暗画法等的运用，表现</a:t>
            </a:r>
            <a:endParaRPr lang="zh-CN" altLang="en-US">
              <a:cs typeface="+mn-ea"/>
              <a:sym typeface="+mn-lt"/>
            </a:endParaRPr>
          </a:p>
          <a:p>
            <a:pPr algn="ctr"/>
            <a:r>
              <a:rPr lang="zh-CN" altLang="en-US">
                <a:cs typeface="+mn-ea"/>
                <a:sym typeface="+mn-lt"/>
              </a:rPr>
              <a:t>真实的自然景象和生动的人类情感。</a:t>
            </a:r>
            <a:endParaRPr lang="zh-CN" altLang="en-US">
              <a:cs typeface="+mn-ea"/>
              <a:sym typeface="+mn-lt"/>
            </a:endParaRPr>
          </a:p>
        </p:txBody>
      </p:sp>
      <p:sp>
        <p:nvSpPr>
          <p:cNvPr id="10" name="文本框 9"/>
          <p:cNvSpPr txBox="1"/>
          <p:nvPr/>
        </p:nvSpPr>
        <p:spPr>
          <a:xfrm>
            <a:off x="944245" y="654050"/>
            <a:ext cx="5090160" cy="492443"/>
          </a:xfrm>
          <a:prstGeom prst="rect">
            <a:avLst/>
          </a:prstGeom>
          <a:noFill/>
        </p:spPr>
        <p:txBody>
          <a:bodyPr wrap="square" rtlCol="0">
            <a:spAutoFit/>
          </a:bodyPr>
          <a:lstStyle/>
          <a:p>
            <a:r>
              <a:rPr lang="zh-CN" altLang="en-US" sz="2600" b="1" dirty="0">
                <a:latin typeface="宋体" panose="02010600030101010101" pitchFamily="2" charset="-122"/>
                <a:ea typeface="宋体" panose="02010600030101010101" pitchFamily="2" charset="-122"/>
                <a:cs typeface="楷体" panose="02010609060101010101" charset="-122"/>
                <a:sym typeface="+mn-lt"/>
              </a:rPr>
              <a:t>二</a:t>
            </a:r>
            <a:r>
              <a:rPr lang="zh-CN" altLang="zh-CN" sz="2600" b="1" dirty="0" smtClean="0">
                <a:latin typeface="宋体" panose="02010600030101010101" pitchFamily="2" charset="-122"/>
                <a:ea typeface="宋体" panose="02010600030101010101" pitchFamily="2" charset="-122"/>
                <a:cs typeface="楷体" panose="02010609060101010101" charset="-122"/>
                <a:sym typeface="+mn-lt"/>
              </a:rPr>
              <a:t>、</a:t>
            </a:r>
            <a:r>
              <a:rPr lang="zh-CN" altLang="en-US" sz="2600" b="1" dirty="0">
                <a:latin typeface="宋体" panose="02010600030101010101" pitchFamily="2" charset="-122"/>
                <a:ea typeface="宋体" panose="02010600030101010101" pitchFamily="2" charset="-122"/>
                <a:cs typeface="楷体" panose="02010609060101010101" charset="-122"/>
                <a:sym typeface="+mn-lt"/>
              </a:rPr>
              <a:t>美术</a:t>
            </a:r>
            <a:r>
              <a:rPr lang="zh-CN" altLang="en-US" sz="2600" b="1" dirty="0" smtClean="0">
                <a:latin typeface="宋体" panose="02010600030101010101" pitchFamily="2" charset="-122"/>
                <a:ea typeface="宋体" panose="02010600030101010101" pitchFamily="2" charset="-122"/>
                <a:cs typeface="楷体" panose="02010609060101010101" charset="-122"/>
                <a:sym typeface="+mn-lt"/>
              </a:rPr>
              <a:t>的基本功能与作用</a:t>
            </a:r>
            <a:endParaRPr lang="zh-CN" altLang="en-US" sz="2600" b="1" dirty="0">
              <a:latin typeface="宋体" panose="02010600030101010101" pitchFamily="2" charset="-122"/>
              <a:ea typeface="宋体" panose="02010600030101010101" pitchFamily="2" charset="-122"/>
              <a:cs typeface="楷体" panose="02010609060101010101" charset="-122"/>
              <a:sym typeface="+mn-lt"/>
            </a:endParaRPr>
          </a:p>
        </p:txBody>
      </p:sp>
      <p:sp>
        <p:nvSpPr>
          <p:cNvPr id="3" name="文本框 2"/>
          <p:cNvSpPr txBox="1"/>
          <p:nvPr/>
        </p:nvSpPr>
        <p:spPr>
          <a:xfrm>
            <a:off x="944245" y="1501560"/>
            <a:ext cx="3186884" cy="4093428"/>
          </a:xfrm>
          <a:prstGeom prst="rect">
            <a:avLst/>
          </a:prstGeom>
          <a:noFill/>
        </p:spPr>
        <p:txBody>
          <a:bodyPr wrap="square" rtlCol="0">
            <a:spAutoFit/>
          </a:bodyPr>
          <a:lstStyle/>
          <a:p>
            <a:pPr indent="457200"/>
            <a:r>
              <a:rPr lang="zh-CN" altLang="en-US" sz="2000" b="1" dirty="0">
                <a:latin typeface="仿宋" panose="02010609060101010101" charset="-122"/>
                <a:ea typeface="仿宋" panose="02010609060101010101" charset="-122"/>
              </a:rPr>
              <a:t>美术与</a:t>
            </a:r>
            <a:r>
              <a:rPr lang="zh-CN" altLang="en-US" sz="2000" b="1" dirty="0">
                <a:latin typeface="仿宋" panose="02010609060101010101" charset="-122"/>
                <a:ea typeface="仿宋" panose="02010609060101010101" charset="-122"/>
                <a:cs typeface="楷体" panose="02010609060101010101" charset="-122"/>
              </a:rPr>
              <a:t>我们</a:t>
            </a:r>
            <a:r>
              <a:rPr lang="zh-CN" altLang="en-US" sz="2000" b="1" dirty="0">
                <a:latin typeface="仿宋" panose="02010609060101010101" charset="-122"/>
                <a:ea typeface="仿宋" panose="02010609060101010101" charset="-122"/>
              </a:rPr>
              <a:t>的生活密切相关。它伴随着人类发展到今天，是人类表现现实</a:t>
            </a:r>
            <a:r>
              <a:rPr lang="zh-CN" altLang="en-US" sz="2000" b="1" dirty="0">
                <a:latin typeface="仿宋" panose="02010609060101010101" charset="-122"/>
                <a:ea typeface="仿宋" panose="02010609060101010101" charset="-122"/>
                <a:cs typeface="楷体" panose="02010609060101010101" charset="-122"/>
              </a:rPr>
              <a:t>生活</a:t>
            </a:r>
            <a:r>
              <a:rPr lang="zh-CN" altLang="en-US" sz="2000" b="1" dirty="0">
                <a:latin typeface="仿宋" panose="02010609060101010101" charset="-122"/>
                <a:ea typeface="仿宋" panose="02010609060101010101" charset="-122"/>
              </a:rPr>
              <a:t>和精神世界的手段，也是人类改造生活与改善环境的工具</a:t>
            </a:r>
            <a:r>
              <a:rPr lang="zh-CN" altLang="en-US" sz="2000" b="1" dirty="0" smtClean="0">
                <a:latin typeface="仿宋" panose="02010609060101010101" charset="-122"/>
                <a:ea typeface="仿宋" panose="02010609060101010101" charset="-122"/>
              </a:rPr>
              <a:t>。</a:t>
            </a:r>
            <a:endParaRPr lang="en-US" altLang="zh-CN" sz="2000" b="1" dirty="0" smtClean="0">
              <a:latin typeface="仿宋" panose="02010609060101010101" charset="-122"/>
              <a:ea typeface="仿宋" panose="02010609060101010101" charset="-122"/>
            </a:endParaRPr>
          </a:p>
          <a:p>
            <a:pPr indent="457200"/>
            <a:r>
              <a:rPr lang="zh-CN" altLang="en-US" sz="2000" b="1" dirty="0">
                <a:latin typeface="仿宋" panose="02010609060101010101" charset="-122"/>
                <a:ea typeface="仿宋" panose="02010609060101010101" charset="-122"/>
              </a:rPr>
              <a:t>通过美术作品</a:t>
            </a:r>
            <a:r>
              <a:rPr lang="zh-CN" altLang="en-US" sz="2000" b="1" dirty="0" smtClean="0">
                <a:latin typeface="仿宋" panose="02010609060101010101" charset="-122"/>
                <a:ea typeface="仿宋" panose="02010609060101010101" charset="-122"/>
              </a:rPr>
              <a:t>及作品</a:t>
            </a:r>
            <a:r>
              <a:rPr lang="zh-CN" altLang="en-US" sz="2000" b="1" dirty="0">
                <a:latin typeface="仿宋" panose="02010609060101010101" charset="-122"/>
                <a:ea typeface="仿宋" panose="02010609060101010101" charset="-122"/>
              </a:rPr>
              <a:t>中的艺术形象，我们不仅可以获得知识丰富生活经验</a:t>
            </a:r>
            <a:r>
              <a:rPr lang="zh-CN" altLang="en-US" sz="2000" b="1" dirty="0" smtClean="0">
                <a:latin typeface="仿宋" panose="02010609060101010101" charset="-122"/>
                <a:ea typeface="仿宋" panose="02010609060101010101" charset="-122"/>
              </a:rPr>
              <a:t>，还能带</a:t>
            </a:r>
            <a:r>
              <a:rPr lang="zh-CN" altLang="en-US" sz="2000" b="1" dirty="0">
                <a:latin typeface="仿宋" panose="02010609060101010101" charset="-122"/>
                <a:ea typeface="仿宋" panose="02010609060101010101" charset="-122"/>
              </a:rPr>
              <a:t>给我们审美的享受，对我们的思想、情感和道德起到潜移默化的教育</a:t>
            </a:r>
            <a:r>
              <a:rPr lang="zh-CN" altLang="en-US" sz="2000" b="1" dirty="0" smtClean="0">
                <a:latin typeface="仿宋" panose="02010609060101010101" charset="-122"/>
                <a:ea typeface="仿宋" panose="02010609060101010101" charset="-122"/>
              </a:rPr>
              <a:t>作用。</a:t>
            </a:r>
            <a:endParaRPr lang="zh-CN" altLang="en-US" sz="2000" b="1" dirty="0">
              <a:latin typeface="仿宋" panose="02010609060101010101" charset="-122"/>
              <a:ea typeface="仿宋" panose="02010609060101010101"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97881" y="1501560"/>
            <a:ext cx="6279424" cy="3581710"/>
          </a:xfrm>
          <a:prstGeom prst="rect">
            <a:avLst/>
          </a:prstGeom>
        </p:spPr>
      </p:pic>
    </p:spTree>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77495" y="219710"/>
            <a:ext cx="11636375"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文艺复兴的主要成就</a:t>
            </a:r>
            <a:endParaRPr lang="zh-CN" altLang="en-US" dirty="0">
              <a:cs typeface="+mn-ea"/>
              <a:sym typeface="+mn-lt"/>
            </a:endParaRPr>
          </a:p>
          <a:p>
            <a:pPr algn="ctr"/>
            <a:r>
              <a:rPr lang="zh-CN" altLang="en-US" dirty="0">
                <a:cs typeface="+mn-ea"/>
                <a:sym typeface="+mn-lt"/>
              </a:rPr>
              <a:t>文艺复兴的主要成就，一方面体现在对自然美的欣赏，另一方面体现在对人物面貌、性格、</a:t>
            </a:r>
            <a:endParaRPr lang="zh-CN" altLang="en-US" dirty="0">
              <a:cs typeface="+mn-ea"/>
              <a:sym typeface="+mn-lt"/>
            </a:endParaRPr>
          </a:p>
          <a:p>
            <a:pPr algn="ctr"/>
            <a:r>
              <a:rPr lang="zh-CN" altLang="en-US" dirty="0">
                <a:cs typeface="+mn-ea"/>
                <a:sym typeface="+mn-lt"/>
              </a:rPr>
              <a:t>思想、情感等全方位的细致刻画。艺术家通过对透视法、人体解剖学、明暗画法等的运用，表现</a:t>
            </a:r>
            <a:endParaRPr lang="zh-CN" altLang="en-US" dirty="0">
              <a:cs typeface="+mn-ea"/>
              <a:sym typeface="+mn-lt"/>
            </a:endParaRPr>
          </a:p>
          <a:p>
            <a:pPr algn="ctr"/>
            <a:r>
              <a:rPr lang="zh-CN" altLang="en-US" dirty="0">
                <a:cs typeface="+mn-ea"/>
                <a:sym typeface="+mn-lt"/>
              </a:rPr>
              <a:t>真实的自然景象和生动的人类情感。</a:t>
            </a:r>
            <a:endParaRPr lang="zh-CN" altLang="en-US" dirty="0">
              <a:cs typeface="+mn-ea"/>
              <a:sym typeface="+mn-lt"/>
            </a:endParaRPr>
          </a:p>
        </p:txBody>
      </p:sp>
      <p:sp>
        <p:nvSpPr>
          <p:cNvPr id="10" name="文本框 9"/>
          <p:cNvSpPr txBox="1"/>
          <p:nvPr/>
        </p:nvSpPr>
        <p:spPr>
          <a:xfrm>
            <a:off x="944245" y="654050"/>
            <a:ext cx="5090160" cy="492443"/>
          </a:xfrm>
          <a:prstGeom prst="rect">
            <a:avLst/>
          </a:prstGeom>
          <a:noFill/>
        </p:spPr>
        <p:txBody>
          <a:bodyPr wrap="square" rtlCol="0">
            <a:spAutoFit/>
          </a:bodyPr>
          <a:lstStyle/>
          <a:p>
            <a:r>
              <a:rPr lang="zh-CN" altLang="en-US" sz="2600" b="1" dirty="0">
                <a:latin typeface="宋体" panose="02010600030101010101" pitchFamily="2" charset="-122"/>
                <a:ea typeface="宋体" panose="02010600030101010101" pitchFamily="2" charset="-122"/>
                <a:cs typeface="楷体" panose="02010609060101010101" charset="-122"/>
                <a:sym typeface="+mn-lt"/>
              </a:rPr>
              <a:t>二</a:t>
            </a:r>
            <a:r>
              <a:rPr lang="zh-CN" altLang="zh-CN" sz="2600" b="1" dirty="0" smtClean="0">
                <a:latin typeface="宋体" panose="02010600030101010101" pitchFamily="2" charset="-122"/>
                <a:ea typeface="宋体" panose="02010600030101010101" pitchFamily="2" charset="-122"/>
                <a:cs typeface="楷体" panose="02010609060101010101" charset="-122"/>
                <a:sym typeface="+mn-lt"/>
              </a:rPr>
              <a:t>、</a:t>
            </a:r>
            <a:r>
              <a:rPr lang="zh-CN" altLang="en-US" sz="2600" b="1" dirty="0">
                <a:latin typeface="宋体" panose="02010600030101010101" pitchFamily="2" charset="-122"/>
                <a:ea typeface="宋体" panose="02010600030101010101" pitchFamily="2" charset="-122"/>
                <a:cs typeface="楷体" panose="02010609060101010101" charset="-122"/>
                <a:sym typeface="+mn-lt"/>
              </a:rPr>
              <a:t>美术</a:t>
            </a:r>
            <a:r>
              <a:rPr lang="zh-CN" altLang="en-US" sz="2600" b="1" dirty="0" smtClean="0">
                <a:latin typeface="宋体" panose="02010600030101010101" pitchFamily="2" charset="-122"/>
                <a:ea typeface="宋体" panose="02010600030101010101" pitchFamily="2" charset="-122"/>
                <a:cs typeface="楷体" panose="02010609060101010101" charset="-122"/>
                <a:sym typeface="+mn-lt"/>
              </a:rPr>
              <a:t>的基本功能与作用</a:t>
            </a:r>
            <a:endParaRPr lang="zh-CN" altLang="en-US" sz="2600" b="1" dirty="0">
              <a:latin typeface="宋体" panose="02010600030101010101" pitchFamily="2" charset="-122"/>
              <a:ea typeface="宋体" panose="02010600030101010101" pitchFamily="2" charset="-122"/>
              <a:cs typeface="楷体" panose="02010609060101010101" charset="-122"/>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b="3245"/>
          <a:stretch>
            <a:fillRect/>
          </a:stretch>
        </p:blipFill>
        <p:spPr>
          <a:xfrm>
            <a:off x="6182995" y="1751330"/>
            <a:ext cx="5034280" cy="379603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684" y="1746030"/>
            <a:ext cx="4399312" cy="3801280"/>
          </a:xfrm>
          <a:prstGeom prst="rect">
            <a:avLst/>
          </a:prstGeom>
        </p:spPr>
      </p:pic>
    </p:spTree>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96862" y="128270"/>
            <a:ext cx="11636375"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文艺复兴的主要成就</a:t>
            </a:r>
            <a:endParaRPr lang="zh-CN" altLang="en-US">
              <a:cs typeface="+mn-ea"/>
              <a:sym typeface="+mn-lt"/>
            </a:endParaRPr>
          </a:p>
          <a:p>
            <a:pPr algn="ctr"/>
            <a:r>
              <a:rPr lang="zh-CN" altLang="en-US">
                <a:cs typeface="+mn-ea"/>
                <a:sym typeface="+mn-lt"/>
              </a:rPr>
              <a:t>文艺复兴的主要成就，一方面体现在对自然美的欣赏，另一方面体现在对人物面貌、性格、</a:t>
            </a:r>
            <a:endParaRPr lang="zh-CN" altLang="en-US">
              <a:cs typeface="+mn-ea"/>
              <a:sym typeface="+mn-lt"/>
            </a:endParaRPr>
          </a:p>
          <a:p>
            <a:pPr algn="ctr"/>
            <a:r>
              <a:rPr lang="zh-CN" altLang="en-US">
                <a:cs typeface="+mn-ea"/>
                <a:sym typeface="+mn-lt"/>
              </a:rPr>
              <a:t>思想、情感等全方位的细致刻画。艺术家通过对透视法、人体解剖学、明暗画法等的运用，表现</a:t>
            </a:r>
            <a:endParaRPr lang="zh-CN" altLang="en-US">
              <a:cs typeface="+mn-ea"/>
              <a:sym typeface="+mn-lt"/>
            </a:endParaRPr>
          </a:p>
          <a:p>
            <a:pPr algn="ctr"/>
            <a:r>
              <a:rPr lang="zh-CN" altLang="en-US">
                <a:cs typeface="+mn-ea"/>
                <a:sym typeface="+mn-lt"/>
              </a:rPr>
              <a:t>真实的自然景象和生动的人类情感。</a:t>
            </a:r>
            <a:endParaRPr lang="zh-CN" altLang="en-US">
              <a:cs typeface="+mn-ea"/>
              <a:sym typeface="+mn-lt"/>
            </a:endParaRPr>
          </a:p>
        </p:txBody>
      </p:sp>
      <p:sp>
        <p:nvSpPr>
          <p:cNvPr id="3" name="矩形 2"/>
          <p:cNvSpPr/>
          <p:nvPr/>
        </p:nvSpPr>
        <p:spPr>
          <a:xfrm>
            <a:off x="5336540" y="4138295"/>
            <a:ext cx="6181090" cy="1764665"/>
          </a:xfrm>
          <a:prstGeom prst="rect">
            <a:avLst/>
          </a:prstGeom>
          <a:solidFill>
            <a:srgbClr val="578F8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520180" y="3496310"/>
            <a:ext cx="4871720" cy="2369185"/>
            <a:chOff x="10268" y="5506"/>
            <a:chExt cx="7672" cy="3731"/>
          </a:xfrm>
        </p:grpSpPr>
        <p:sp>
          <p:nvSpPr>
            <p:cNvPr id="5" name="文本框 4"/>
            <p:cNvSpPr txBox="1"/>
            <p:nvPr/>
          </p:nvSpPr>
          <p:spPr>
            <a:xfrm>
              <a:off x="10268" y="6668"/>
              <a:ext cx="7672" cy="2569"/>
            </a:xfrm>
            <a:prstGeom prst="rect">
              <a:avLst/>
            </a:prstGeom>
            <a:noFill/>
          </p:spPr>
          <p:txBody>
            <a:bodyPr wrap="square" rtlCol="0" anchor="t">
              <a:spAutoFit/>
            </a:bodyPr>
            <a:lstStyle/>
            <a:p>
              <a:pPr indent="457200" algn="just">
                <a:buClrTx/>
                <a:buSzTx/>
                <a:buNone/>
              </a:pPr>
              <a:r>
                <a:rPr lang="zh-CN" altLang="en-US" sz="2000" b="1" dirty="0">
                  <a:latin typeface="仿宋" panose="02010609060101010101" charset="-122"/>
                  <a:ea typeface="仿宋" panose="02010609060101010101" charset="-122"/>
                  <a:cs typeface="仿宋" panose="02010609060101010101" charset="-122"/>
                </a:rPr>
                <a:t>唐朝</a:t>
              </a:r>
              <a:r>
                <a:rPr lang="zh-CN" altLang="en-US" sz="2000" b="1" dirty="0" smtClean="0">
                  <a:latin typeface="仿宋" panose="02010609060101010101" charset="-122"/>
                  <a:ea typeface="仿宋" panose="02010609060101010101" charset="-122"/>
                  <a:cs typeface="仿宋" panose="02010609060101010101" charset="-122"/>
                </a:rPr>
                <a:t>在中国乃至世界历史上都是一个文化自信、经济发达、开放包容的王朝，本时期的美术作品都准确而生动的传达出了唐朝的社会人文风貌与历史文化，这样的作品还有很多，你还知道哪些作品呢？</a:t>
              </a:r>
              <a:endParaRPr sz="2000" b="1" dirty="0">
                <a:latin typeface="仿宋" panose="02010609060101010101" charset="-122"/>
                <a:ea typeface="仿宋" panose="02010609060101010101" charset="-122"/>
                <a:cs typeface="仿宋" panose="02010609060101010101" charset="-122"/>
              </a:endParaRPr>
            </a:p>
          </p:txBody>
        </p:sp>
        <p:sp>
          <p:nvSpPr>
            <p:cNvPr id="6" name="文本框 5" descr="7b0a2020202022776f7264617274223a20227b5c2269645c223a32353030323237362c5c227469645c223a31333631327d220a7d0a"/>
            <p:cNvSpPr txBox="1"/>
            <p:nvPr/>
          </p:nvSpPr>
          <p:spPr>
            <a:xfrm>
              <a:off x="10290" y="5506"/>
              <a:ext cx="3382" cy="1077"/>
            </a:xfrm>
            <a:prstGeom prst="rect">
              <a:avLst/>
            </a:prstGeom>
            <a:noFill/>
            <a:ln>
              <a:noFill/>
            </a:ln>
          </p:spPr>
          <p:txBody>
            <a:bodyPr wrap="square" rtlCol="0" anchor="t">
              <a:noAutofit/>
              <a:scene3d>
                <a:camera prst="orthographicFront"/>
                <a:lightRig rig="threePt" dir="t"/>
              </a:scene3d>
            </a:bodyPr>
            <a:lstStyle/>
            <a:p>
              <a:pPr algn="l">
                <a:buClrTx/>
                <a:buSzTx/>
                <a:buNone/>
              </a:pPr>
              <a:r>
                <a:rPr lang="zh-CN"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rPr>
                <a:t>思考</a:t>
              </a:r>
              <a:endParaRPr lang="zh-CN"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endParaRPr>
            </a:p>
          </p:txBody>
        </p:sp>
      </p:gr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74041" y="980482"/>
            <a:ext cx="3363694" cy="4922478"/>
          </a:xfrm>
          <a:prstGeom prst="rect">
            <a:avLst/>
          </a:prstGeom>
        </p:spPr>
      </p:pic>
    </p:spTree>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541780"/>
            <a:ext cx="7772400" cy="2894965"/>
          </a:xfrm>
          <a:prstGeom prst="rect">
            <a:avLst/>
          </a:prstGeom>
          <a:solidFill>
            <a:srgbClr val="334D78">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custDataLst>
              <p:tags r:id="rId1"/>
            </p:custDataLst>
          </p:nvPr>
        </p:nvSpPr>
        <p:spPr>
          <a:xfrm>
            <a:off x="1047749" y="2099310"/>
            <a:ext cx="6462003" cy="2167255"/>
          </a:xfrm>
          <a:prstGeom prst="rect">
            <a:avLst/>
          </a:prstGeom>
          <a:noFill/>
        </p:spPr>
        <p:txBody>
          <a:bodyPr wrap="square" rtlCol="0" anchor="t">
            <a:noAutofit/>
          </a:bodyPr>
          <a:lstStyle/>
          <a:p>
            <a:pPr indent="457200"/>
            <a:r>
              <a:rPr lang="zh-CN" altLang="en-US" sz="2400" dirty="0" smtClean="0">
                <a:solidFill>
                  <a:schemeClr val="bg1"/>
                </a:solidFill>
                <a:latin typeface="仿宋" panose="02010609060101010101" charset="-122"/>
                <a:ea typeface="仿宋" panose="02010609060101010101" charset="-122"/>
                <a:cs typeface="仿宋" panose="02010609060101010101" charset="-122"/>
              </a:rPr>
              <a:t> 在</a:t>
            </a:r>
            <a:r>
              <a:rPr lang="zh-CN" altLang="en-US" sz="2400" dirty="0">
                <a:solidFill>
                  <a:schemeClr val="bg1"/>
                </a:solidFill>
                <a:latin typeface="仿宋" panose="02010609060101010101" charset="-122"/>
                <a:ea typeface="仿宋" panose="02010609060101010101" charset="-122"/>
                <a:cs typeface="仿宋" panose="02010609060101010101" charset="-122"/>
              </a:rPr>
              <a:t>本课程中，我们将通过对作品的“赏”“评”“品”等环节逐步开展美术作品的鉴赏，并结合练习活动，使艺术欣赏与实践体验相互促进。通过美术鉴赏与实践，提高自身的美术素养和艺术品位，提升生活品质，促进职业发展。</a:t>
            </a:r>
            <a:endParaRPr lang="zh-CN" sz="2400" dirty="0">
              <a:solidFill>
                <a:schemeClr val="bg1"/>
              </a:solidFill>
              <a:latin typeface="仿宋" panose="02010609060101010101" charset="-122"/>
              <a:ea typeface="仿宋" panose="02010609060101010101" charset="-122"/>
              <a:cs typeface="仿宋" panose="02010609060101010101" charset="-122"/>
            </a:endParaRPr>
          </a:p>
        </p:txBody>
      </p:sp>
      <p:sp>
        <p:nvSpPr>
          <p:cNvPr id="6" name="文本框 5" descr="7b0a2020202022776f7264617274223a20227b5c2269645c223a32353030323237362c5c227469645c223a31333631327d220a7d0a"/>
          <p:cNvSpPr txBox="1"/>
          <p:nvPr>
            <p:custDataLst>
              <p:tags r:id="rId2"/>
            </p:custDataLst>
          </p:nvPr>
        </p:nvSpPr>
        <p:spPr>
          <a:xfrm>
            <a:off x="86995" y="1646555"/>
            <a:ext cx="1329055" cy="683895"/>
          </a:xfrm>
          <a:prstGeom prst="rect">
            <a:avLst/>
          </a:prstGeom>
          <a:noFill/>
          <a:ln>
            <a:noFill/>
          </a:ln>
        </p:spPr>
        <p:txBody>
          <a:bodyPr wrap="square" rtlCol="0" anchor="t">
            <a:noAutofit/>
            <a:scene3d>
              <a:camera prst="orthographicFront"/>
              <a:lightRig rig="threePt" dir="t"/>
            </a:scene3d>
          </a:bodyPr>
          <a:lstStyle/>
          <a:p>
            <a:pPr algn="l">
              <a:buClrTx/>
              <a:buSzTx/>
              <a:buNone/>
            </a:pPr>
            <a:r>
              <a:rPr lang="zh-CN" sz="3600">
                <a:ln w="13462">
                  <a:solidFill>
                    <a:sysClr val="windowText" lastClr="000000"/>
                  </a:solidFill>
                  <a:prstDash val="solid"/>
                </a:ln>
                <a:solidFill>
                  <a:srgbClr val="FFFF00"/>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rPr>
              <a:t>小结</a:t>
            </a:r>
            <a:endParaRPr lang="zh-CN" sz="3600">
              <a:ln w="13462">
                <a:solidFill>
                  <a:sysClr val="windowText" lastClr="000000"/>
                </a:solidFill>
                <a:prstDash val="solid"/>
              </a:ln>
              <a:solidFill>
                <a:srgbClr val="FFFF00"/>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endParaRPr>
          </a:p>
        </p:txBody>
      </p:sp>
    </p:spTree>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8925" y="247650"/>
            <a:ext cx="6144895"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855980" y="520700"/>
            <a:ext cx="4965065" cy="5373779"/>
          </a:xfrm>
          <a:prstGeom prst="rect">
            <a:avLst/>
          </a:prstGeom>
          <a:noFill/>
        </p:spPr>
        <p:txBody>
          <a:bodyPr wrap="square" rtlCol="0">
            <a:spAutoFit/>
          </a:bodyPr>
          <a:lstStyle/>
          <a:p>
            <a:pPr indent="457200">
              <a:lnSpc>
                <a:spcPct val="130000"/>
              </a:lnSpc>
              <a:spcBef>
                <a:spcPts val="0"/>
              </a:spcBef>
              <a:spcAft>
                <a:spcPts val="0"/>
              </a:spcAft>
            </a:pPr>
            <a:r>
              <a:rPr lang="zh-CN" altLang="en-US" sz="2200" dirty="0">
                <a:latin typeface="楷体" panose="02010609060101010101" charset="-122"/>
                <a:ea typeface="楷体" panose="02010609060101010101" charset="-122"/>
                <a:cs typeface="楷体" panose="02010609060101010101" charset="-122"/>
              </a:rPr>
              <a:t>美术鉴赏是艺术活动的重要一环。艺术家创作出了美术作品，但艺术活动并没有就此结束，必须通过美术鉴赏发挥艺术作品的社会作用。只有通过观者对作品的品评鉴赏，才会使作品具有长久的价值与广泛的社会意义，才能使艺术家及其美术作品的审美价值充分实现</a:t>
            </a:r>
            <a:r>
              <a:rPr lang="zh-CN" altLang="en-US" sz="2200" dirty="0" smtClean="0">
                <a:latin typeface="楷体" panose="02010609060101010101" charset="-122"/>
                <a:ea typeface="楷体" panose="02010609060101010101" charset="-122"/>
                <a:cs typeface="楷体" panose="02010609060101010101" charset="-122"/>
              </a:rPr>
              <a:t>。</a:t>
            </a:r>
            <a:endParaRPr lang="en-US" altLang="zh-CN" sz="2200" dirty="0">
              <a:latin typeface="楷体" panose="02010609060101010101" charset="-122"/>
              <a:ea typeface="楷体" panose="02010609060101010101" charset="-122"/>
              <a:cs typeface="楷体" panose="02010609060101010101" charset="-122"/>
            </a:endParaRPr>
          </a:p>
          <a:p>
            <a:pPr indent="457200">
              <a:lnSpc>
                <a:spcPct val="130000"/>
              </a:lnSpc>
              <a:spcBef>
                <a:spcPts val="0"/>
              </a:spcBef>
              <a:spcAft>
                <a:spcPts val="0"/>
              </a:spcAft>
            </a:pPr>
            <a:r>
              <a:rPr lang="zh-CN" altLang="en-US" sz="2200" dirty="0" smtClean="0">
                <a:latin typeface="楷体" panose="02010609060101010101" charset="-122"/>
                <a:ea typeface="楷体" panose="02010609060101010101" charset="-122"/>
                <a:cs typeface="楷体" panose="02010609060101010101" charset="-122"/>
              </a:rPr>
              <a:t>以</a:t>
            </a:r>
            <a:r>
              <a:rPr lang="zh-CN" altLang="en-US" sz="2200" dirty="0">
                <a:latin typeface="楷体" panose="02010609060101010101" charset="-122"/>
                <a:ea typeface="楷体" panose="02010609060101010101" charset="-122"/>
                <a:cs typeface="楷体" panose="02010609060101010101" charset="-122"/>
              </a:rPr>
              <a:t>美术鉴赏为基础的审美教育可以开拓人的艺术视野、增长知识，优化情感结构，提升审美能力，提高文明素养，对培养健全的人格与人的全面发展有着不可替代的作用。</a:t>
            </a:r>
            <a:endParaRPr lang="zh-CN" altLang="en-US" sz="2200" dirty="0">
              <a:latin typeface="楷体" panose="02010609060101010101" charset="-122"/>
              <a:ea typeface="楷体" panose="02010609060101010101" charset="-122"/>
              <a:cs typeface="楷体" panose="02010609060101010101" charset="-122"/>
            </a:endParaRPr>
          </a:p>
        </p:txBody>
      </p:sp>
    </p:spTree>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1845" y="2009775"/>
            <a:ext cx="10607675" cy="226568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110105" y="2635250"/>
            <a:ext cx="7844790" cy="1015663"/>
          </a:xfrm>
          <a:prstGeom prst="rect">
            <a:avLst/>
          </a:prstGeom>
          <a:noFill/>
        </p:spPr>
        <p:txBody>
          <a:bodyPr wrap="square" rtlCol="0">
            <a:spAutoFit/>
          </a:bodyPr>
          <a:lstStyle/>
          <a:p>
            <a:pPr algn="ctr"/>
            <a:r>
              <a:rPr lang="zh-CN" altLang="zh-CN" sz="6000" dirty="0">
                <a:latin typeface="楷体" panose="02010609060101010101" charset="-122"/>
                <a:ea typeface="楷体" panose="02010609060101010101" charset="-122"/>
              </a:rPr>
              <a:t>第</a:t>
            </a:r>
            <a:r>
              <a:rPr lang="en-US" altLang="zh-CN" sz="6000" dirty="0">
                <a:latin typeface="楷体" panose="02010609060101010101" charset="-122"/>
                <a:ea typeface="楷体" panose="02010609060101010101" charset="-122"/>
              </a:rPr>
              <a:t>1</a:t>
            </a:r>
            <a:r>
              <a:rPr lang="zh-CN" altLang="en-US" sz="6000" dirty="0">
                <a:latin typeface="楷体" panose="02010609060101010101" charset="-122"/>
                <a:ea typeface="楷体" panose="02010609060101010101" charset="-122"/>
              </a:rPr>
              <a:t>课</a:t>
            </a:r>
            <a:r>
              <a:rPr lang="en-US" altLang="zh-CN" sz="6000" dirty="0">
                <a:latin typeface="楷体" panose="02010609060101010101" charset="-122"/>
                <a:ea typeface="楷体" panose="02010609060101010101" charset="-122"/>
              </a:rPr>
              <a:t> </a:t>
            </a:r>
            <a:r>
              <a:rPr lang="zh-CN" altLang="en-US" sz="6000" dirty="0" smtClean="0">
                <a:latin typeface="楷体" panose="02010609060101010101" charset="-122"/>
                <a:ea typeface="楷体" panose="02010609060101010101" charset="-122"/>
              </a:rPr>
              <a:t>丰富多彩的美术</a:t>
            </a:r>
            <a:endParaRPr lang="zh-CN" altLang="zh-CN" sz="6000" dirty="0">
              <a:latin typeface="楷体" panose="02010609060101010101" charset="-122"/>
              <a:ea typeface="楷体" panose="02010609060101010101" charset="-122"/>
            </a:endParaRPr>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7650"/>
            <a:ext cx="9115425" cy="6354445"/>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custDataLst>
              <p:tags r:id="rId1"/>
            </p:custDataLst>
          </p:nvPr>
        </p:nvSpPr>
        <p:spPr>
          <a:xfrm>
            <a:off x="1675130" y="830580"/>
            <a:ext cx="7291070" cy="34328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978150" y="1231900"/>
            <a:ext cx="5565775" cy="2682240"/>
            <a:chOff x="5375" y="3598"/>
            <a:chExt cx="8451" cy="3604"/>
          </a:xfrm>
          <a:solidFill>
            <a:srgbClr val="536276"/>
          </a:solidFill>
        </p:grpSpPr>
        <p:sp>
          <p:nvSpPr>
            <p:cNvPr id="16" name="Rectangle 14"/>
            <p:cNvSpPr>
              <a:spLocks noChangeArrowheads="1"/>
            </p:cNvSpPr>
            <p:nvPr>
              <p:custDataLst>
                <p:tags r:id="rId2"/>
              </p:custDataLst>
            </p:nvPr>
          </p:nvSpPr>
          <p:spPr bwMode="auto">
            <a:xfrm>
              <a:off x="7267" y="3653"/>
              <a:ext cx="6204" cy="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6"/>
            <p:cNvSpPr>
              <a:spLocks noEditPoints="1"/>
            </p:cNvSpPr>
            <p:nvPr>
              <p:custDataLst>
                <p:tags r:id="rId3"/>
              </p:custDataLst>
            </p:nvPr>
          </p:nvSpPr>
          <p:spPr bwMode="auto">
            <a:xfrm>
              <a:off x="6043" y="3598"/>
              <a:ext cx="155" cy="155"/>
            </a:xfrm>
            <a:custGeom>
              <a:avLst/>
              <a:gdLst>
                <a:gd name="T0" fmla="*/ 11 w 23"/>
                <a:gd name="T1" fmla="*/ 23 h 23"/>
                <a:gd name="T2" fmla="*/ 0 w 23"/>
                <a:gd name="T3" fmla="*/ 11 h 23"/>
                <a:gd name="T4" fmla="*/ 11 w 23"/>
                <a:gd name="T5" fmla="*/ 0 h 23"/>
                <a:gd name="T6" fmla="*/ 23 w 23"/>
                <a:gd name="T7" fmla="*/ 11 h 23"/>
                <a:gd name="T8" fmla="*/ 11 w 23"/>
                <a:gd name="T9" fmla="*/ 23 h 23"/>
                <a:gd name="T10" fmla="*/ 11 w 23"/>
                <a:gd name="T11" fmla="*/ 8 h 23"/>
                <a:gd name="T12" fmla="*/ 8 w 23"/>
                <a:gd name="T13" fmla="*/ 11 h 23"/>
                <a:gd name="T14" fmla="*/ 11 w 23"/>
                <a:gd name="T15" fmla="*/ 15 h 23"/>
                <a:gd name="T16" fmla="*/ 15 w 23"/>
                <a:gd name="T17" fmla="*/ 11 h 23"/>
                <a:gd name="T18" fmla="*/ 11 w 23"/>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8"/>
                  </a:moveTo>
                  <a:cubicBezTo>
                    <a:pt x="9" y="8"/>
                    <a:pt x="8" y="9"/>
                    <a:pt x="8" y="11"/>
                  </a:cubicBezTo>
                  <a:cubicBezTo>
                    <a:pt x="8" y="13"/>
                    <a:pt x="9" y="15"/>
                    <a:pt x="11" y="15"/>
                  </a:cubicBezTo>
                  <a:cubicBezTo>
                    <a:pt x="14" y="15"/>
                    <a:pt x="15" y="13"/>
                    <a:pt x="15" y="11"/>
                  </a:cubicBezTo>
                  <a:cubicBezTo>
                    <a:pt x="15" y="9"/>
                    <a:pt x="14" y="8"/>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7"/>
            <p:cNvSpPr>
              <a:spLocks noEditPoints="1"/>
            </p:cNvSpPr>
            <p:nvPr>
              <p:custDataLst>
                <p:tags r:id="rId4"/>
              </p:custDataLst>
            </p:nvPr>
          </p:nvSpPr>
          <p:spPr bwMode="auto">
            <a:xfrm>
              <a:off x="6259" y="3598"/>
              <a:ext cx="160" cy="155"/>
            </a:xfrm>
            <a:custGeom>
              <a:avLst/>
              <a:gdLst>
                <a:gd name="T0" fmla="*/ 12 w 24"/>
                <a:gd name="T1" fmla="*/ 23 h 23"/>
                <a:gd name="T2" fmla="*/ 0 w 24"/>
                <a:gd name="T3" fmla="*/ 11 h 23"/>
                <a:gd name="T4" fmla="*/ 12 w 24"/>
                <a:gd name="T5" fmla="*/ 0 h 23"/>
                <a:gd name="T6" fmla="*/ 24 w 24"/>
                <a:gd name="T7" fmla="*/ 11 h 23"/>
                <a:gd name="T8" fmla="*/ 12 w 24"/>
                <a:gd name="T9" fmla="*/ 23 h 23"/>
                <a:gd name="T10" fmla="*/ 12 w 24"/>
                <a:gd name="T11" fmla="*/ 8 h 23"/>
                <a:gd name="T12" fmla="*/ 8 w 24"/>
                <a:gd name="T13" fmla="*/ 11 h 23"/>
                <a:gd name="T14" fmla="*/ 12 w 24"/>
                <a:gd name="T15" fmla="*/ 15 h 23"/>
                <a:gd name="T16" fmla="*/ 16 w 24"/>
                <a:gd name="T17" fmla="*/ 11 h 23"/>
                <a:gd name="T18" fmla="*/ 12 w 24"/>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12" y="23"/>
                  </a:moveTo>
                  <a:cubicBezTo>
                    <a:pt x="6" y="23"/>
                    <a:pt x="0" y="18"/>
                    <a:pt x="0" y="11"/>
                  </a:cubicBezTo>
                  <a:cubicBezTo>
                    <a:pt x="0" y="5"/>
                    <a:pt x="6" y="0"/>
                    <a:pt x="12" y="0"/>
                  </a:cubicBezTo>
                  <a:cubicBezTo>
                    <a:pt x="19" y="0"/>
                    <a:pt x="24" y="5"/>
                    <a:pt x="24" y="11"/>
                  </a:cubicBezTo>
                  <a:cubicBezTo>
                    <a:pt x="24" y="18"/>
                    <a:pt x="19" y="23"/>
                    <a:pt x="12" y="23"/>
                  </a:cubicBezTo>
                  <a:close/>
                  <a:moveTo>
                    <a:pt x="12" y="8"/>
                  </a:moveTo>
                  <a:cubicBezTo>
                    <a:pt x="10" y="8"/>
                    <a:pt x="8" y="9"/>
                    <a:pt x="8" y="11"/>
                  </a:cubicBezTo>
                  <a:cubicBezTo>
                    <a:pt x="8" y="13"/>
                    <a:pt x="10" y="15"/>
                    <a:pt x="12" y="15"/>
                  </a:cubicBezTo>
                  <a:cubicBezTo>
                    <a:pt x="14" y="15"/>
                    <a:pt x="16" y="13"/>
                    <a:pt x="16" y="11"/>
                  </a:cubicBezTo>
                  <a:cubicBezTo>
                    <a:pt x="16" y="9"/>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8"/>
            <p:cNvSpPr>
              <a:spLocks noEditPoints="1"/>
            </p:cNvSpPr>
            <p:nvPr>
              <p:custDataLst>
                <p:tags r:id="rId5"/>
              </p:custDataLst>
            </p:nvPr>
          </p:nvSpPr>
          <p:spPr bwMode="auto">
            <a:xfrm>
              <a:off x="6479" y="3598"/>
              <a:ext cx="160" cy="155"/>
            </a:xfrm>
            <a:custGeom>
              <a:avLst/>
              <a:gdLst>
                <a:gd name="T0" fmla="*/ 12 w 24"/>
                <a:gd name="T1" fmla="*/ 23 h 23"/>
                <a:gd name="T2" fmla="*/ 0 w 24"/>
                <a:gd name="T3" fmla="*/ 11 h 23"/>
                <a:gd name="T4" fmla="*/ 12 w 24"/>
                <a:gd name="T5" fmla="*/ 0 h 23"/>
                <a:gd name="T6" fmla="*/ 24 w 24"/>
                <a:gd name="T7" fmla="*/ 11 h 23"/>
                <a:gd name="T8" fmla="*/ 12 w 24"/>
                <a:gd name="T9" fmla="*/ 23 h 23"/>
                <a:gd name="T10" fmla="*/ 12 w 24"/>
                <a:gd name="T11" fmla="*/ 8 h 23"/>
                <a:gd name="T12" fmla="*/ 8 w 24"/>
                <a:gd name="T13" fmla="*/ 11 h 23"/>
                <a:gd name="T14" fmla="*/ 12 w 24"/>
                <a:gd name="T15" fmla="*/ 15 h 23"/>
                <a:gd name="T16" fmla="*/ 16 w 24"/>
                <a:gd name="T17" fmla="*/ 11 h 23"/>
                <a:gd name="T18" fmla="*/ 12 w 24"/>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12" y="23"/>
                  </a:moveTo>
                  <a:cubicBezTo>
                    <a:pt x="5" y="23"/>
                    <a:pt x="0" y="18"/>
                    <a:pt x="0" y="11"/>
                  </a:cubicBezTo>
                  <a:cubicBezTo>
                    <a:pt x="0" y="5"/>
                    <a:pt x="5" y="0"/>
                    <a:pt x="12" y="0"/>
                  </a:cubicBezTo>
                  <a:cubicBezTo>
                    <a:pt x="18" y="0"/>
                    <a:pt x="24" y="5"/>
                    <a:pt x="24" y="11"/>
                  </a:cubicBezTo>
                  <a:cubicBezTo>
                    <a:pt x="24" y="18"/>
                    <a:pt x="18" y="23"/>
                    <a:pt x="12" y="23"/>
                  </a:cubicBezTo>
                  <a:close/>
                  <a:moveTo>
                    <a:pt x="12" y="8"/>
                  </a:moveTo>
                  <a:cubicBezTo>
                    <a:pt x="10" y="8"/>
                    <a:pt x="8" y="9"/>
                    <a:pt x="8" y="11"/>
                  </a:cubicBezTo>
                  <a:cubicBezTo>
                    <a:pt x="8" y="13"/>
                    <a:pt x="10" y="15"/>
                    <a:pt x="12" y="15"/>
                  </a:cubicBezTo>
                  <a:cubicBezTo>
                    <a:pt x="14" y="15"/>
                    <a:pt x="16" y="13"/>
                    <a:pt x="16" y="11"/>
                  </a:cubicBezTo>
                  <a:cubicBezTo>
                    <a:pt x="16" y="9"/>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9"/>
            <p:cNvSpPr>
              <a:spLocks noEditPoints="1"/>
            </p:cNvSpPr>
            <p:nvPr>
              <p:custDataLst>
                <p:tags r:id="rId6"/>
              </p:custDataLst>
            </p:nvPr>
          </p:nvSpPr>
          <p:spPr bwMode="auto">
            <a:xfrm>
              <a:off x="6699" y="3598"/>
              <a:ext cx="153" cy="1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8 h 23"/>
                <a:gd name="T12" fmla="*/ 8 w 23"/>
                <a:gd name="T13" fmla="*/ 11 h 23"/>
                <a:gd name="T14" fmla="*/ 12 w 23"/>
                <a:gd name="T15" fmla="*/ 15 h 23"/>
                <a:gd name="T16" fmla="*/ 15 w 23"/>
                <a:gd name="T17" fmla="*/ 11 h 23"/>
                <a:gd name="T18" fmla="*/ 12 w 23"/>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8"/>
                  </a:moveTo>
                  <a:cubicBezTo>
                    <a:pt x="9" y="8"/>
                    <a:pt x="8" y="9"/>
                    <a:pt x="8" y="11"/>
                  </a:cubicBezTo>
                  <a:cubicBezTo>
                    <a:pt x="8" y="13"/>
                    <a:pt x="9" y="15"/>
                    <a:pt x="12" y="15"/>
                  </a:cubicBezTo>
                  <a:cubicBezTo>
                    <a:pt x="14" y="15"/>
                    <a:pt x="15" y="13"/>
                    <a:pt x="15" y="11"/>
                  </a:cubicBezTo>
                  <a:cubicBezTo>
                    <a:pt x="15" y="9"/>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0"/>
            <p:cNvSpPr>
              <a:spLocks noEditPoints="1"/>
            </p:cNvSpPr>
            <p:nvPr>
              <p:custDataLst>
                <p:tags r:id="rId7"/>
              </p:custDataLst>
            </p:nvPr>
          </p:nvSpPr>
          <p:spPr bwMode="auto">
            <a:xfrm>
              <a:off x="6919" y="3598"/>
              <a:ext cx="155" cy="155"/>
            </a:xfrm>
            <a:custGeom>
              <a:avLst/>
              <a:gdLst>
                <a:gd name="T0" fmla="*/ 11 w 23"/>
                <a:gd name="T1" fmla="*/ 23 h 23"/>
                <a:gd name="T2" fmla="*/ 0 w 23"/>
                <a:gd name="T3" fmla="*/ 11 h 23"/>
                <a:gd name="T4" fmla="*/ 11 w 23"/>
                <a:gd name="T5" fmla="*/ 0 h 23"/>
                <a:gd name="T6" fmla="*/ 23 w 23"/>
                <a:gd name="T7" fmla="*/ 11 h 23"/>
                <a:gd name="T8" fmla="*/ 11 w 23"/>
                <a:gd name="T9" fmla="*/ 23 h 23"/>
                <a:gd name="T10" fmla="*/ 11 w 23"/>
                <a:gd name="T11" fmla="*/ 8 h 23"/>
                <a:gd name="T12" fmla="*/ 8 w 23"/>
                <a:gd name="T13" fmla="*/ 11 h 23"/>
                <a:gd name="T14" fmla="*/ 11 w 23"/>
                <a:gd name="T15" fmla="*/ 15 h 23"/>
                <a:gd name="T16" fmla="*/ 15 w 23"/>
                <a:gd name="T17" fmla="*/ 11 h 23"/>
                <a:gd name="T18" fmla="*/ 11 w 23"/>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8"/>
                  </a:moveTo>
                  <a:cubicBezTo>
                    <a:pt x="9" y="8"/>
                    <a:pt x="8" y="9"/>
                    <a:pt x="8" y="11"/>
                  </a:cubicBezTo>
                  <a:cubicBezTo>
                    <a:pt x="8" y="13"/>
                    <a:pt x="9" y="15"/>
                    <a:pt x="11" y="15"/>
                  </a:cubicBezTo>
                  <a:cubicBezTo>
                    <a:pt x="13" y="15"/>
                    <a:pt x="15" y="13"/>
                    <a:pt x="15" y="11"/>
                  </a:cubicBezTo>
                  <a:cubicBezTo>
                    <a:pt x="15" y="9"/>
                    <a:pt x="13" y="8"/>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1"/>
            <p:cNvSpPr>
              <a:spLocks noEditPoints="1"/>
            </p:cNvSpPr>
            <p:nvPr>
              <p:custDataLst>
                <p:tags r:id="rId8"/>
              </p:custDataLst>
            </p:nvPr>
          </p:nvSpPr>
          <p:spPr bwMode="auto">
            <a:xfrm>
              <a:off x="7135" y="3598"/>
              <a:ext cx="160" cy="155"/>
            </a:xfrm>
            <a:custGeom>
              <a:avLst/>
              <a:gdLst>
                <a:gd name="T0" fmla="*/ 12 w 24"/>
                <a:gd name="T1" fmla="*/ 23 h 23"/>
                <a:gd name="T2" fmla="*/ 0 w 24"/>
                <a:gd name="T3" fmla="*/ 11 h 23"/>
                <a:gd name="T4" fmla="*/ 12 w 24"/>
                <a:gd name="T5" fmla="*/ 0 h 23"/>
                <a:gd name="T6" fmla="*/ 24 w 24"/>
                <a:gd name="T7" fmla="*/ 11 h 23"/>
                <a:gd name="T8" fmla="*/ 12 w 24"/>
                <a:gd name="T9" fmla="*/ 23 h 23"/>
                <a:gd name="T10" fmla="*/ 12 w 24"/>
                <a:gd name="T11" fmla="*/ 8 h 23"/>
                <a:gd name="T12" fmla="*/ 8 w 24"/>
                <a:gd name="T13" fmla="*/ 11 h 23"/>
                <a:gd name="T14" fmla="*/ 12 w 24"/>
                <a:gd name="T15" fmla="*/ 15 h 23"/>
                <a:gd name="T16" fmla="*/ 16 w 24"/>
                <a:gd name="T17" fmla="*/ 11 h 23"/>
                <a:gd name="T18" fmla="*/ 12 w 24"/>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3">
                  <a:moveTo>
                    <a:pt x="12" y="23"/>
                  </a:moveTo>
                  <a:cubicBezTo>
                    <a:pt x="5" y="23"/>
                    <a:pt x="0" y="18"/>
                    <a:pt x="0" y="11"/>
                  </a:cubicBezTo>
                  <a:cubicBezTo>
                    <a:pt x="0" y="5"/>
                    <a:pt x="5" y="0"/>
                    <a:pt x="12" y="0"/>
                  </a:cubicBezTo>
                  <a:cubicBezTo>
                    <a:pt x="18" y="0"/>
                    <a:pt x="24" y="5"/>
                    <a:pt x="24" y="11"/>
                  </a:cubicBezTo>
                  <a:cubicBezTo>
                    <a:pt x="24" y="18"/>
                    <a:pt x="18" y="23"/>
                    <a:pt x="12" y="23"/>
                  </a:cubicBezTo>
                  <a:close/>
                  <a:moveTo>
                    <a:pt x="12" y="8"/>
                  </a:moveTo>
                  <a:cubicBezTo>
                    <a:pt x="10" y="8"/>
                    <a:pt x="8" y="9"/>
                    <a:pt x="8" y="11"/>
                  </a:cubicBezTo>
                  <a:cubicBezTo>
                    <a:pt x="8" y="13"/>
                    <a:pt x="10" y="15"/>
                    <a:pt x="12" y="15"/>
                  </a:cubicBezTo>
                  <a:cubicBezTo>
                    <a:pt x="14" y="15"/>
                    <a:pt x="16" y="13"/>
                    <a:pt x="16" y="11"/>
                  </a:cubicBezTo>
                  <a:cubicBezTo>
                    <a:pt x="16" y="9"/>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12"/>
            <p:cNvSpPr/>
            <p:nvPr>
              <p:custDataLst>
                <p:tags r:id="rId9"/>
              </p:custDataLst>
            </p:nvPr>
          </p:nvSpPr>
          <p:spPr bwMode="auto">
            <a:xfrm>
              <a:off x="5375" y="3653"/>
              <a:ext cx="400" cy="3489"/>
            </a:xfrm>
            <a:custGeom>
              <a:avLst/>
              <a:gdLst>
                <a:gd name="T0" fmla="*/ 27 w 160"/>
                <a:gd name="T1" fmla="*/ 1394 h 1394"/>
                <a:gd name="T2" fmla="*/ 0 w 160"/>
                <a:gd name="T3" fmla="*/ 1394 h 1394"/>
                <a:gd name="T4" fmla="*/ 0 w 160"/>
                <a:gd name="T5" fmla="*/ 0 h 1394"/>
                <a:gd name="T6" fmla="*/ 160 w 160"/>
                <a:gd name="T7" fmla="*/ 0 h 1394"/>
                <a:gd name="T8" fmla="*/ 160 w 160"/>
                <a:gd name="T9" fmla="*/ 24 h 1394"/>
                <a:gd name="T10" fmla="*/ 27 w 160"/>
                <a:gd name="T11" fmla="*/ 24 h 1394"/>
                <a:gd name="T12" fmla="*/ 27 w 160"/>
                <a:gd name="T13" fmla="*/ 1394 h 1394"/>
              </a:gdLst>
              <a:ahLst/>
              <a:cxnLst>
                <a:cxn ang="0">
                  <a:pos x="T0" y="T1"/>
                </a:cxn>
                <a:cxn ang="0">
                  <a:pos x="T2" y="T3"/>
                </a:cxn>
                <a:cxn ang="0">
                  <a:pos x="T4" y="T5"/>
                </a:cxn>
                <a:cxn ang="0">
                  <a:pos x="T6" y="T7"/>
                </a:cxn>
                <a:cxn ang="0">
                  <a:pos x="T8" y="T9"/>
                </a:cxn>
                <a:cxn ang="0">
                  <a:pos x="T10" y="T11"/>
                </a:cxn>
                <a:cxn ang="0">
                  <a:pos x="T12" y="T13"/>
                </a:cxn>
              </a:cxnLst>
              <a:rect l="0" t="0" r="r" b="b"/>
              <a:pathLst>
                <a:path w="160" h="1394">
                  <a:moveTo>
                    <a:pt x="27" y="1394"/>
                  </a:moveTo>
                  <a:lnTo>
                    <a:pt x="0" y="1394"/>
                  </a:lnTo>
                  <a:lnTo>
                    <a:pt x="0" y="0"/>
                  </a:lnTo>
                  <a:lnTo>
                    <a:pt x="160" y="0"/>
                  </a:lnTo>
                  <a:lnTo>
                    <a:pt x="160" y="24"/>
                  </a:lnTo>
                  <a:lnTo>
                    <a:pt x="27" y="24"/>
                  </a:lnTo>
                  <a:lnTo>
                    <a:pt x="27" y="13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Rectangle 13"/>
            <p:cNvSpPr>
              <a:spLocks noChangeArrowheads="1"/>
            </p:cNvSpPr>
            <p:nvPr>
              <p:custDataLst>
                <p:tags r:id="rId10"/>
              </p:custDataLst>
            </p:nvPr>
          </p:nvSpPr>
          <p:spPr bwMode="auto">
            <a:xfrm>
              <a:off x="5775" y="3653"/>
              <a:ext cx="75" cy="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15"/>
            <p:cNvSpPr/>
            <p:nvPr>
              <p:custDataLst>
                <p:tags r:id="rId11"/>
              </p:custDataLst>
            </p:nvPr>
          </p:nvSpPr>
          <p:spPr bwMode="auto">
            <a:xfrm>
              <a:off x="13552" y="3678"/>
              <a:ext cx="275" cy="3498"/>
            </a:xfrm>
            <a:custGeom>
              <a:avLst/>
              <a:gdLst>
                <a:gd name="T0" fmla="*/ 110 w 110"/>
                <a:gd name="T1" fmla="*/ 1397 h 1397"/>
                <a:gd name="T2" fmla="*/ 0 w 110"/>
                <a:gd name="T3" fmla="*/ 1397 h 1397"/>
                <a:gd name="T4" fmla="*/ 0 w 110"/>
                <a:gd name="T5" fmla="*/ 1370 h 1397"/>
                <a:gd name="T6" fmla="*/ 83 w 110"/>
                <a:gd name="T7" fmla="*/ 1370 h 1397"/>
                <a:gd name="T8" fmla="*/ 83 w 110"/>
                <a:gd name="T9" fmla="*/ 0 h 1397"/>
                <a:gd name="T10" fmla="*/ 110 w 110"/>
                <a:gd name="T11" fmla="*/ 0 h 1397"/>
                <a:gd name="T12" fmla="*/ 110 w 110"/>
                <a:gd name="T13" fmla="*/ 1397 h 1397"/>
              </a:gdLst>
              <a:ahLst/>
              <a:cxnLst>
                <a:cxn ang="0">
                  <a:pos x="T0" y="T1"/>
                </a:cxn>
                <a:cxn ang="0">
                  <a:pos x="T2" y="T3"/>
                </a:cxn>
                <a:cxn ang="0">
                  <a:pos x="T4" y="T5"/>
                </a:cxn>
                <a:cxn ang="0">
                  <a:pos x="T6" y="T7"/>
                </a:cxn>
                <a:cxn ang="0">
                  <a:pos x="T8" y="T9"/>
                </a:cxn>
                <a:cxn ang="0">
                  <a:pos x="T10" y="T11"/>
                </a:cxn>
                <a:cxn ang="0">
                  <a:pos x="T12" y="T13"/>
                </a:cxn>
              </a:cxnLst>
              <a:rect l="0" t="0" r="r" b="b"/>
              <a:pathLst>
                <a:path w="110" h="1397">
                  <a:moveTo>
                    <a:pt x="110" y="1397"/>
                  </a:moveTo>
                  <a:lnTo>
                    <a:pt x="0" y="1397"/>
                  </a:lnTo>
                  <a:lnTo>
                    <a:pt x="0" y="1370"/>
                  </a:lnTo>
                  <a:lnTo>
                    <a:pt x="83" y="1370"/>
                  </a:lnTo>
                  <a:lnTo>
                    <a:pt x="83" y="0"/>
                  </a:lnTo>
                  <a:lnTo>
                    <a:pt x="110" y="0"/>
                  </a:lnTo>
                  <a:lnTo>
                    <a:pt x="110" y="13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Rectangle 16"/>
            <p:cNvSpPr>
              <a:spLocks noChangeArrowheads="1"/>
            </p:cNvSpPr>
            <p:nvPr>
              <p:custDataLst>
                <p:tags r:id="rId12"/>
              </p:custDataLst>
            </p:nvPr>
          </p:nvSpPr>
          <p:spPr bwMode="auto">
            <a:xfrm>
              <a:off x="5731" y="7108"/>
              <a:ext cx="710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17"/>
            <p:cNvSpPr>
              <a:spLocks noEditPoints="1"/>
            </p:cNvSpPr>
            <p:nvPr>
              <p:custDataLst>
                <p:tags r:id="rId13"/>
              </p:custDataLst>
            </p:nvPr>
          </p:nvSpPr>
          <p:spPr bwMode="auto">
            <a:xfrm>
              <a:off x="13524" y="3605"/>
              <a:ext cx="181" cy="181"/>
            </a:xfrm>
            <a:custGeom>
              <a:avLst/>
              <a:gdLst>
                <a:gd name="T0" fmla="*/ 25 w 27"/>
                <a:gd name="T1" fmla="*/ 20 h 27"/>
                <a:gd name="T2" fmla="*/ 27 w 27"/>
                <a:gd name="T3" fmla="*/ 17 h 27"/>
                <a:gd name="T4" fmla="*/ 23 w 27"/>
                <a:gd name="T5" fmla="*/ 15 h 27"/>
                <a:gd name="T6" fmla="*/ 23 w 27"/>
                <a:gd name="T7" fmla="*/ 12 h 27"/>
                <a:gd name="T8" fmla="*/ 26 w 27"/>
                <a:gd name="T9" fmla="*/ 10 h 27"/>
                <a:gd name="T10" fmla="*/ 25 w 27"/>
                <a:gd name="T11" fmla="*/ 7 h 27"/>
                <a:gd name="T12" fmla="*/ 21 w 27"/>
                <a:gd name="T13" fmla="*/ 7 h 27"/>
                <a:gd name="T14" fmla="*/ 19 w 27"/>
                <a:gd name="T15" fmla="*/ 5 h 27"/>
                <a:gd name="T16" fmla="*/ 20 w 27"/>
                <a:gd name="T17" fmla="*/ 1 h 27"/>
                <a:gd name="T18" fmla="*/ 17 w 27"/>
                <a:gd name="T19" fmla="*/ 0 h 27"/>
                <a:gd name="T20" fmla="*/ 14 w 27"/>
                <a:gd name="T21" fmla="*/ 3 h 27"/>
                <a:gd name="T22" fmla="*/ 12 w 27"/>
                <a:gd name="T23" fmla="*/ 3 h 27"/>
                <a:gd name="T24" fmla="*/ 9 w 27"/>
                <a:gd name="T25" fmla="*/ 0 h 27"/>
                <a:gd name="T26" fmla="*/ 6 w 27"/>
                <a:gd name="T27" fmla="*/ 1 h 27"/>
                <a:gd name="T28" fmla="*/ 7 w 27"/>
                <a:gd name="T29" fmla="*/ 5 h 27"/>
                <a:gd name="T30" fmla="*/ 5 w 27"/>
                <a:gd name="T31" fmla="*/ 7 h 27"/>
                <a:gd name="T32" fmla="*/ 1 w 27"/>
                <a:gd name="T33" fmla="*/ 7 h 27"/>
                <a:gd name="T34" fmla="*/ 0 w 27"/>
                <a:gd name="T35" fmla="*/ 10 h 27"/>
                <a:gd name="T36" fmla="*/ 3 w 27"/>
                <a:gd name="T37" fmla="*/ 12 h 27"/>
                <a:gd name="T38" fmla="*/ 3 w 27"/>
                <a:gd name="T39" fmla="*/ 15 h 27"/>
                <a:gd name="T40" fmla="*/ 0 w 27"/>
                <a:gd name="T41" fmla="*/ 17 h 27"/>
                <a:gd name="T42" fmla="*/ 1 w 27"/>
                <a:gd name="T43" fmla="*/ 21 h 27"/>
                <a:gd name="T44" fmla="*/ 5 w 27"/>
                <a:gd name="T45" fmla="*/ 20 h 27"/>
                <a:gd name="T46" fmla="*/ 7 w 27"/>
                <a:gd name="T47" fmla="*/ 22 h 27"/>
                <a:gd name="T48" fmla="*/ 6 w 27"/>
                <a:gd name="T49" fmla="*/ 26 h 27"/>
                <a:gd name="T50" fmla="*/ 9 w 27"/>
                <a:gd name="T51" fmla="*/ 27 h 27"/>
                <a:gd name="T52" fmla="*/ 12 w 27"/>
                <a:gd name="T53" fmla="*/ 24 h 27"/>
                <a:gd name="T54" fmla="*/ 14 w 27"/>
                <a:gd name="T55" fmla="*/ 24 h 27"/>
                <a:gd name="T56" fmla="*/ 17 w 27"/>
                <a:gd name="T57" fmla="*/ 27 h 27"/>
                <a:gd name="T58" fmla="*/ 20 w 27"/>
                <a:gd name="T59" fmla="*/ 26 h 27"/>
                <a:gd name="T60" fmla="*/ 20 w 27"/>
                <a:gd name="T61" fmla="*/ 22 h 27"/>
                <a:gd name="T62" fmla="*/ 21 w 27"/>
                <a:gd name="T63" fmla="*/ 20 h 27"/>
                <a:gd name="T64" fmla="*/ 25 w 27"/>
                <a:gd name="T65" fmla="*/ 20 h 27"/>
                <a:gd name="T66" fmla="*/ 11 w 27"/>
                <a:gd name="T67" fmla="*/ 18 h 27"/>
                <a:gd name="T68" fmla="*/ 8 w 27"/>
                <a:gd name="T69" fmla="*/ 12 h 27"/>
                <a:gd name="T70" fmla="*/ 15 w 27"/>
                <a:gd name="T71" fmla="*/ 9 h 27"/>
                <a:gd name="T72" fmla="*/ 18 w 27"/>
                <a:gd name="T73" fmla="*/ 16 h 27"/>
                <a:gd name="T74" fmla="*/ 11 w 27"/>
                <a:gd name="T7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27">
                  <a:moveTo>
                    <a:pt x="25" y="20"/>
                  </a:moveTo>
                  <a:cubicBezTo>
                    <a:pt x="27" y="17"/>
                    <a:pt x="27" y="17"/>
                    <a:pt x="27" y="17"/>
                  </a:cubicBezTo>
                  <a:cubicBezTo>
                    <a:pt x="23" y="15"/>
                    <a:pt x="23" y="15"/>
                    <a:pt x="23" y="15"/>
                  </a:cubicBezTo>
                  <a:cubicBezTo>
                    <a:pt x="23" y="14"/>
                    <a:pt x="23" y="13"/>
                    <a:pt x="23" y="12"/>
                  </a:cubicBezTo>
                  <a:cubicBezTo>
                    <a:pt x="26" y="10"/>
                    <a:pt x="26" y="10"/>
                    <a:pt x="26" y="10"/>
                  </a:cubicBezTo>
                  <a:cubicBezTo>
                    <a:pt x="25" y="7"/>
                    <a:pt x="25" y="7"/>
                    <a:pt x="25" y="7"/>
                  </a:cubicBezTo>
                  <a:cubicBezTo>
                    <a:pt x="21" y="7"/>
                    <a:pt x="21" y="7"/>
                    <a:pt x="21" y="7"/>
                  </a:cubicBezTo>
                  <a:cubicBezTo>
                    <a:pt x="21" y="6"/>
                    <a:pt x="20" y="6"/>
                    <a:pt x="19" y="5"/>
                  </a:cubicBezTo>
                  <a:cubicBezTo>
                    <a:pt x="20" y="1"/>
                    <a:pt x="20" y="1"/>
                    <a:pt x="20" y="1"/>
                  </a:cubicBezTo>
                  <a:cubicBezTo>
                    <a:pt x="17" y="0"/>
                    <a:pt x="17" y="0"/>
                    <a:pt x="17" y="0"/>
                  </a:cubicBezTo>
                  <a:cubicBezTo>
                    <a:pt x="14" y="3"/>
                    <a:pt x="14" y="3"/>
                    <a:pt x="14" y="3"/>
                  </a:cubicBezTo>
                  <a:cubicBezTo>
                    <a:pt x="13" y="3"/>
                    <a:pt x="13" y="3"/>
                    <a:pt x="12" y="3"/>
                  </a:cubicBezTo>
                  <a:cubicBezTo>
                    <a:pt x="9" y="0"/>
                    <a:pt x="9" y="0"/>
                    <a:pt x="9" y="0"/>
                  </a:cubicBezTo>
                  <a:cubicBezTo>
                    <a:pt x="6" y="1"/>
                    <a:pt x="6" y="1"/>
                    <a:pt x="6" y="1"/>
                  </a:cubicBezTo>
                  <a:cubicBezTo>
                    <a:pt x="7" y="5"/>
                    <a:pt x="7" y="5"/>
                    <a:pt x="7" y="5"/>
                  </a:cubicBezTo>
                  <a:cubicBezTo>
                    <a:pt x="6" y="6"/>
                    <a:pt x="5" y="6"/>
                    <a:pt x="5" y="7"/>
                  </a:cubicBezTo>
                  <a:cubicBezTo>
                    <a:pt x="1" y="7"/>
                    <a:pt x="1" y="7"/>
                    <a:pt x="1" y="7"/>
                  </a:cubicBezTo>
                  <a:cubicBezTo>
                    <a:pt x="0" y="10"/>
                    <a:pt x="0" y="10"/>
                    <a:pt x="0" y="10"/>
                  </a:cubicBezTo>
                  <a:cubicBezTo>
                    <a:pt x="3" y="12"/>
                    <a:pt x="3" y="12"/>
                    <a:pt x="3" y="12"/>
                  </a:cubicBezTo>
                  <a:cubicBezTo>
                    <a:pt x="3" y="13"/>
                    <a:pt x="3" y="14"/>
                    <a:pt x="3" y="15"/>
                  </a:cubicBezTo>
                  <a:cubicBezTo>
                    <a:pt x="0" y="17"/>
                    <a:pt x="0" y="17"/>
                    <a:pt x="0" y="17"/>
                  </a:cubicBezTo>
                  <a:cubicBezTo>
                    <a:pt x="1" y="21"/>
                    <a:pt x="1" y="21"/>
                    <a:pt x="1" y="21"/>
                  </a:cubicBezTo>
                  <a:cubicBezTo>
                    <a:pt x="5" y="20"/>
                    <a:pt x="5" y="20"/>
                    <a:pt x="5" y="20"/>
                  </a:cubicBezTo>
                  <a:cubicBezTo>
                    <a:pt x="5" y="21"/>
                    <a:pt x="6" y="21"/>
                    <a:pt x="7" y="22"/>
                  </a:cubicBezTo>
                  <a:cubicBezTo>
                    <a:pt x="6" y="26"/>
                    <a:pt x="6" y="26"/>
                    <a:pt x="6" y="26"/>
                  </a:cubicBezTo>
                  <a:cubicBezTo>
                    <a:pt x="9" y="27"/>
                    <a:pt x="9" y="27"/>
                    <a:pt x="9" y="27"/>
                  </a:cubicBezTo>
                  <a:cubicBezTo>
                    <a:pt x="12" y="24"/>
                    <a:pt x="12" y="24"/>
                    <a:pt x="12" y="24"/>
                  </a:cubicBezTo>
                  <a:cubicBezTo>
                    <a:pt x="13" y="24"/>
                    <a:pt x="13" y="24"/>
                    <a:pt x="14" y="24"/>
                  </a:cubicBezTo>
                  <a:cubicBezTo>
                    <a:pt x="17" y="27"/>
                    <a:pt x="17" y="27"/>
                    <a:pt x="17" y="27"/>
                  </a:cubicBezTo>
                  <a:cubicBezTo>
                    <a:pt x="20" y="26"/>
                    <a:pt x="20" y="26"/>
                    <a:pt x="20" y="26"/>
                  </a:cubicBezTo>
                  <a:cubicBezTo>
                    <a:pt x="20" y="22"/>
                    <a:pt x="20" y="22"/>
                    <a:pt x="20" y="22"/>
                  </a:cubicBezTo>
                  <a:cubicBezTo>
                    <a:pt x="20" y="21"/>
                    <a:pt x="21" y="21"/>
                    <a:pt x="21" y="20"/>
                  </a:cubicBezTo>
                  <a:lnTo>
                    <a:pt x="25" y="20"/>
                  </a:lnTo>
                  <a:close/>
                  <a:moveTo>
                    <a:pt x="11" y="18"/>
                  </a:moveTo>
                  <a:cubicBezTo>
                    <a:pt x="8" y="17"/>
                    <a:pt x="7" y="14"/>
                    <a:pt x="8" y="12"/>
                  </a:cubicBezTo>
                  <a:cubicBezTo>
                    <a:pt x="9" y="9"/>
                    <a:pt x="12" y="8"/>
                    <a:pt x="15" y="9"/>
                  </a:cubicBezTo>
                  <a:cubicBezTo>
                    <a:pt x="18" y="10"/>
                    <a:pt x="19" y="13"/>
                    <a:pt x="18" y="16"/>
                  </a:cubicBezTo>
                  <a:cubicBezTo>
                    <a:pt x="17" y="18"/>
                    <a:pt x="14" y="19"/>
                    <a:pt x="11"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18"/>
            <p:cNvSpPr>
              <a:spLocks noEditPoints="1"/>
            </p:cNvSpPr>
            <p:nvPr>
              <p:custDataLst>
                <p:tags r:id="rId14"/>
              </p:custDataLst>
            </p:nvPr>
          </p:nvSpPr>
          <p:spPr bwMode="auto">
            <a:xfrm>
              <a:off x="5503" y="7022"/>
              <a:ext cx="181" cy="181"/>
            </a:xfrm>
            <a:custGeom>
              <a:avLst/>
              <a:gdLst>
                <a:gd name="T0" fmla="*/ 26 w 27"/>
                <a:gd name="T1" fmla="*/ 21 h 27"/>
                <a:gd name="T2" fmla="*/ 27 w 27"/>
                <a:gd name="T3" fmla="*/ 18 h 27"/>
                <a:gd name="T4" fmla="*/ 24 w 27"/>
                <a:gd name="T5" fmla="*/ 15 h 27"/>
                <a:gd name="T6" fmla="*/ 24 w 27"/>
                <a:gd name="T7" fmla="*/ 13 h 27"/>
                <a:gd name="T8" fmla="*/ 27 w 27"/>
                <a:gd name="T9" fmla="*/ 10 h 27"/>
                <a:gd name="T10" fmla="*/ 26 w 27"/>
                <a:gd name="T11" fmla="*/ 7 h 27"/>
                <a:gd name="T12" fmla="*/ 22 w 27"/>
                <a:gd name="T13" fmla="*/ 7 h 27"/>
                <a:gd name="T14" fmla="*/ 20 w 27"/>
                <a:gd name="T15" fmla="*/ 6 h 27"/>
                <a:gd name="T16" fmla="*/ 21 w 27"/>
                <a:gd name="T17" fmla="*/ 2 h 27"/>
                <a:gd name="T18" fmla="*/ 17 w 27"/>
                <a:gd name="T19" fmla="*/ 0 h 27"/>
                <a:gd name="T20" fmla="*/ 15 w 27"/>
                <a:gd name="T21" fmla="*/ 4 h 27"/>
                <a:gd name="T22" fmla="*/ 12 w 27"/>
                <a:gd name="T23" fmla="*/ 4 h 27"/>
                <a:gd name="T24" fmla="*/ 10 w 27"/>
                <a:gd name="T25" fmla="*/ 0 h 27"/>
                <a:gd name="T26" fmla="*/ 7 w 27"/>
                <a:gd name="T27" fmla="*/ 2 h 27"/>
                <a:gd name="T28" fmla="*/ 7 w 27"/>
                <a:gd name="T29" fmla="*/ 6 h 27"/>
                <a:gd name="T30" fmla="*/ 5 w 27"/>
                <a:gd name="T31" fmla="*/ 7 h 27"/>
                <a:gd name="T32" fmla="*/ 2 w 27"/>
                <a:gd name="T33" fmla="*/ 7 h 27"/>
                <a:gd name="T34" fmla="*/ 0 w 27"/>
                <a:gd name="T35" fmla="*/ 10 h 27"/>
                <a:gd name="T36" fmla="*/ 3 w 27"/>
                <a:gd name="T37" fmla="*/ 13 h 27"/>
                <a:gd name="T38" fmla="*/ 3 w 27"/>
                <a:gd name="T39" fmla="*/ 15 h 27"/>
                <a:gd name="T40" fmla="*/ 0 w 27"/>
                <a:gd name="T41" fmla="*/ 18 h 27"/>
                <a:gd name="T42" fmla="*/ 2 w 27"/>
                <a:gd name="T43" fmla="*/ 21 h 27"/>
                <a:gd name="T44" fmla="*/ 6 w 27"/>
                <a:gd name="T45" fmla="*/ 20 h 27"/>
                <a:gd name="T46" fmla="*/ 7 w 27"/>
                <a:gd name="T47" fmla="*/ 22 h 27"/>
                <a:gd name="T48" fmla="*/ 7 w 27"/>
                <a:gd name="T49" fmla="*/ 26 h 27"/>
                <a:gd name="T50" fmla="*/ 10 w 27"/>
                <a:gd name="T51" fmla="*/ 27 h 27"/>
                <a:gd name="T52" fmla="*/ 12 w 27"/>
                <a:gd name="T53" fmla="*/ 24 h 27"/>
                <a:gd name="T54" fmla="*/ 15 w 27"/>
                <a:gd name="T55" fmla="*/ 24 h 27"/>
                <a:gd name="T56" fmla="*/ 17 w 27"/>
                <a:gd name="T57" fmla="*/ 27 h 27"/>
                <a:gd name="T58" fmla="*/ 21 w 27"/>
                <a:gd name="T59" fmla="*/ 26 h 27"/>
                <a:gd name="T60" fmla="*/ 20 w 27"/>
                <a:gd name="T61" fmla="*/ 22 h 27"/>
                <a:gd name="T62" fmla="*/ 22 w 27"/>
                <a:gd name="T63" fmla="*/ 20 h 27"/>
                <a:gd name="T64" fmla="*/ 26 w 27"/>
                <a:gd name="T65" fmla="*/ 21 h 27"/>
                <a:gd name="T66" fmla="*/ 12 w 27"/>
                <a:gd name="T67" fmla="*/ 19 h 27"/>
                <a:gd name="T68" fmla="*/ 9 w 27"/>
                <a:gd name="T69" fmla="*/ 12 h 27"/>
                <a:gd name="T70" fmla="*/ 16 w 27"/>
                <a:gd name="T71" fmla="*/ 9 h 27"/>
                <a:gd name="T72" fmla="*/ 18 w 27"/>
                <a:gd name="T73" fmla="*/ 16 h 27"/>
                <a:gd name="T74" fmla="*/ 12 w 27"/>
                <a:gd name="T7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27">
                  <a:moveTo>
                    <a:pt x="26" y="21"/>
                  </a:moveTo>
                  <a:cubicBezTo>
                    <a:pt x="27" y="18"/>
                    <a:pt x="27" y="18"/>
                    <a:pt x="27" y="18"/>
                  </a:cubicBezTo>
                  <a:cubicBezTo>
                    <a:pt x="24" y="15"/>
                    <a:pt x="24" y="15"/>
                    <a:pt x="24" y="15"/>
                  </a:cubicBezTo>
                  <a:cubicBezTo>
                    <a:pt x="24" y="14"/>
                    <a:pt x="24" y="13"/>
                    <a:pt x="24" y="13"/>
                  </a:cubicBezTo>
                  <a:cubicBezTo>
                    <a:pt x="27" y="10"/>
                    <a:pt x="27" y="10"/>
                    <a:pt x="27" y="10"/>
                  </a:cubicBezTo>
                  <a:cubicBezTo>
                    <a:pt x="26" y="7"/>
                    <a:pt x="26" y="7"/>
                    <a:pt x="26" y="7"/>
                  </a:cubicBezTo>
                  <a:cubicBezTo>
                    <a:pt x="22" y="7"/>
                    <a:pt x="22" y="7"/>
                    <a:pt x="22" y="7"/>
                  </a:cubicBezTo>
                  <a:cubicBezTo>
                    <a:pt x="21" y="7"/>
                    <a:pt x="21" y="6"/>
                    <a:pt x="20" y="6"/>
                  </a:cubicBezTo>
                  <a:cubicBezTo>
                    <a:pt x="21" y="2"/>
                    <a:pt x="21" y="2"/>
                    <a:pt x="21" y="2"/>
                  </a:cubicBezTo>
                  <a:cubicBezTo>
                    <a:pt x="17" y="0"/>
                    <a:pt x="17" y="0"/>
                    <a:pt x="17" y="0"/>
                  </a:cubicBezTo>
                  <a:cubicBezTo>
                    <a:pt x="15" y="4"/>
                    <a:pt x="15" y="4"/>
                    <a:pt x="15" y="4"/>
                  </a:cubicBezTo>
                  <a:cubicBezTo>
                    <a:pt x="14" y="3"/>
                    <a:pt x="13" y="3"/>
                    <a:pt x="12" y="4"/>
                  </a:cubicBezTo>
                  <a:cubicBezTo>
                    <a:pt x="10" y="0"/>
                    <a:pt x="10" y="0"/>
                    <a:pt x="10" y="0"/>
                  </a:cubicBezTo>
                  <a:cubicBezTo>
                    <a:pt x="7" y="2"/>
                    <a:pt x="7" y="2"/>
                    <a:pt x="7" y="2"/>
                  </a:cubicBezTo>
                  <a:cubicBezTo>
                    <a:pt x="7" y="6"/>
                    <a:pt x="7" y="6"/>
                    <a:pt x="7" y="6"/>
                  </a:cubicBezTo>
                  <a:cubicBezTo>
                    <a:pt x="7" y="6"/>
                    <a:pt x="6" y="7"/>
                    <a:pt x="5" y="7"/>
                  </a:cubicBezTo>
                  <a:cubicBezTo>
                    <a:pt x="2" y="7"/>
                    <a:pt x="2" y="7"/>
                    <a:pt x="2" y="7"/>
                  </a:cubicBezTo>
                  <a:cubicBezTo>
                    <a:pt x="0" y="10"/>
                    <a:pt x="0" y="10"/>
                    <a:pt x="0" y="10"/>
                  </a:cubicBezTo>
                  <a:cubicBezTo>
                    <a:pt x="3" y="13"/>
                    <a:pt x="3" y="13"/>
                    <a:pt x="3" y="13"/>
                  </a:cubicBezTo>
                  <a:cubicBezTo>
                    <a:pt x="3" y="14"/>
                    <a:pt x="3" y="14"/>
                    <a:pt x="3" y="15"/>
                  </a:cubicBezTo>
                  <a:cubicBezTo>
                    <a:pt x="0" y="18"/>
                    <a:pt x="0" y="18"/>
                    <a:pt x="0" y="18"/>
                  </a:cubicBezTo>
                  <a:cubicBezTo>
                    <a:pt x="2" y="21"/>
                    <a:pt x="2" y="21"/>
                    <a:pt x="2" y="21"/>
                  </a:cubicBezTo>
                  <a:cubicBezTo>
                    <a:pt x="6" y="20"/>
                    <a:pt x="6" y="20"/>
                    <a:pt x="6" y="20"/>
                  </a:cubicBezTo>
                  <a:cubicBezTo>
                    <a:pt x="6" y="21"/>
                    <a:pt x="7" y="22"/>
                    <a:pt x="7" y="22"/>
                  </a:cubicBezTo>
                  <a:cubicBezTo>
                    <a:pt x="7" y="26"/>
                    <a:pt x="7" y="26"/>
                    <a:pt x="7" y="26"/>
                  </a:cubicBezTo>
                  <a:cubicBezTo>
                    <a:pt x="10" y="27"/>
                    <a:pt x="10" y="27"/>
                    <a:pt x="10" y="27"/>
                  </a:cubicBezTo>
                  <a:cubicBezTo>
                    <a:pt x="12" y="24"/>
                    <a:pt x="12" y="24"/>
                    <a:pt x="12" y="24"/>
                  </a:cubicBezTo>
                  <a:cubicBezTo>
                    <a:pt x="13" y="24"/>
                    <a:pt x="14" y="24"/>
                    <a:pt x="15" y="24"/>
                  </a:cubicBezTo>
                  <a:cubicBezTo>
                    <a:pt x="17" y="27"/>
                    <a:pt x="17" y="27"/>
                    <a:pt x="17" y="27"/>
                  </a:cubicBezTo>
                  <a:cubicBezTo>
                    <a:pt x="21" y="26"/>
                    <a:pt x="21" y="26"/>
                    <a:pt x="21" y="26"/>
                  </a:cubicBezTo>
                  <a:cubicBezTo>
                    <a:pt x="20" y="22"/>
                    <a:pt x="20" y="22"/>
                    <a:pt x="20" y="22"/>
                  </a:cubicBezTo>
                  <a:cubicBezTo>
                    <a:pt x="21" y="22"/>
                    <a:pt x="21" y="21"/>
                    <a:pt x="22" y="20"/>
                  </a:cubicBezTo>
                  <a:lnTo>
                    <a:pt x="26" y="21"/>
                  </a:lnTo>
                  <a:close/>
                  <a:moveTo>
                    <a:pt x="12" y="19"/>
                  </a:moveTo>
                  <a:cubicBezTo>
                    <a:pt x="9" y="18"/>
                    <a:pt x="8" y="15"/>
                    <a:pt x="9" y="12"/>
                  </a:cubicBezTo>
                  <a:cubicBezTo>
                    <a:pt x="10" y="9"/>
                    <a:pt x="13" y="8"/>
                    <a:pt x="16" y="9"/>
                  </a:cubicBezTo>
                  <a:cubicBezTo>
                    <a:pt x="18" y="10"/>
                    <a:pt x="20" y="13"/>
                    <a:pt x="18" y="16"/>
                  </a:cubicBezTo>
                  <a:cubicBezTo>
                    <a:pt x="17" y="18"/>
                    <a:pt x="14" y="20"/>
                    <a:pt x="12"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Rectangle 19"/>
            <p:cNvSpPr>
              <a:spLocks noChangeArrowheads="1"/>
            </p:cNvSpPr>
            <p:nvPr>
              <p:custDataLst>
                <p:tags r:id="rId15"/>
              </p:custDataLst>
            </p:nvPr>
          </p:nvSpPr>
          <p:spPr bwMode="auto">
            <a:xfrm>
              <a:off x="12916" y="7063"/>
              <a:ext cx="95"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Rectangle 20"/>
            <p:cNvSpPr>
              <a:spLocks noChangeArrowheads="1"/>
            </p:cNvSpPr>
            <p:nvPr>
              <p:custDataLst>
                <p:tags r:id="rId16"/>
              </p:custDataLst>
            </p:nvPr>
          </p:nvSpPr>
          <p:spPr bwMode="auto">
            <a:xfrm>
              <a:off x="13076" y="6896"/>
              <a:ext cx="95" cy="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Rectangle 21"/>
            <p:cNvSpPr>
              <a:spLocks noChangeArrowheads="1"/>
            </p:cNvSpPr>
            <p:nvPr>
              <p:custDataLst>
                <p:tags r:id="rId17"/>
              </p:custDataLst>
            </p:nvPr>
          </p:nvSpPr>
          <p:spPr bwMode="auto">
            <a:xfrm>
              <a:off x="13236" y="6996"/>
              <a:ext cx="102" cy="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Rectangle 22"/>
            <p:cNvSpPr>
              <a:spLocks noChangeArrowheads="1"/>
            </p:cNvSpPr>
            <p:nvPr>
              <p:custDataLst>
                <p:tags r:id="rId18"/>
              </p:custDataLst>
            </p:nvPr>
          </p:nvSpPr>
          <p:spPr bwMode="auto">
            <a:xfrm>
              <a:off x="13399" y="6840"/>
              <a:ext cx="100" cy="3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5"/>
            <p:cNvSpPr>
              <a:spLocks noEditPoints="1"/>
            </p:cNvSpPr>
            <p:nvPr>
              <p:custDataLst>
                <p:tags r:id="rId19"/>
              </p:custDataLst>
            </p:nvPr>
          </p:nvSpPr>
          <p:spPr bwMode="auto">
            <a:xfrm>
              <a:off x="5823" y="3598"/>
              <a:ext cx="153" cy="155"/>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8 h 23"/>
                <a:gd name="T12" fmla="*/ 8 w 23"/>
                <a:gd name="T13" fmla="*/ 11 h 23"/>
                <a:gd name="T14" fmla="*/ 12 w 23"/>
                <a:gd name="T15" fmla="*/ 15 h 23"/>
                <a:gd name="T16" fmla="*/ 15 w 23"/>
                <a:gd name="T17" fmla="*/ 11 h 23"/>
                <a:gd name="T18" fmla="*/ 12 w 23"/>
                <a:gd name="T1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8"/>
                  </a:moveTo>
                  <a:cubicBezTo>
                    <a:pt x="10" y="8"/>
                    <a:pt x="8" y="9"/>
                    <a:pt x="8" y="11"/>
                  </a:cubicBezTo>
                  <a:cubicBezTo>
                    <a:pt x="8" y="13"/>
                    <a:pt x="10" y="15"/>
                    <a:pt x="12" y="15"/>
                  </a:cubicBezTo>
                  <a:cubicBezTo>
                    <a:pt x="14" y="15"/>
                    <a:pt x="15" y="13"/>
                    <a:pt x="15" y="11"/>
                  </a:cubicBezTo>
                  <a:cubicBezTo>
                    <a:pt x="15" y="9"/>
                    <a:pt x="14"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 name="文本框 2"/>
          <p:cNvSpPr txBox="1"/>
          <p:nvPr/>
        </p:nvSpPr>
        <p:spPr>
          <a:xfrm>
            <a:off x="3173095" y="1590675"/>
            <a:ext cx="5485130" cy="2012859"/>
          </a:xfrm>
          <a:prstGeom prst="rect">
            <a:avLst/>
          </a:prstGeom>
          <a:noFill/>
        </p:spPr>
        <p:txBody>
          <a:bodyPr wrap="square" rtlCol="0">
            <a:spAutoFit/>
          </a:bodyPr>
          <a:lstStyle/>
          <a:p>
            <a:pPr marL="457200" indent="-457200">
              <a:lnSpc>
                <a:spcPct val="130000"/>
              </a:lnSpc>
              <a:spcBef>
                <a:spcPts val="0"/>
              </a:spcBef>
              <a:spcAft>
                <a:spcPts val="0"/>
              </a:spcAft>
              <a:buFont typeface="+mj-lt"/>
              <a:buAutoNum type="arabicPeriod"/>
            </a:pPr>
            <a:r>
              <a:rPr lang="zh-CN" altLang="en-US" sz="2400" dirty="0">
                <a:latin typeface="楷体" panose="02010609060101010101" charset="-122"/>
                <a:ea typeface="楷体" panose="02010609060101010101" charset="-122"/>
                <a:cs typeface="楷体" panose="02010609060101010101" charset="-122"/>
              </a:rPr>
              <a:t>了解美术在生活中多样的表现形式。</a:t>
            </a:r>
            <a:endParaRPr lang="zh-CN" altLang="en-US" sz="2400" dirty="0">
              <a:latin typeface="楷体" panose="02010609060101010101" charset="-122"/>
              <a:ea typeface="楷体" panose="02010609060101010101" charset="-122"/>
              <a:cs typeface="楷体" panose="02010609060101010101" charset="-122"/>
            </a:endParaRPr>
          </a:p>
          <a:p>
            <a:pPr marL="457200" indent="-457200">
              <a:lnSpc>
                <a:spcPct val="130000"/>
              </a:lnSpc>
              <a:spcBef>
                <a:spcPts val="0"/>
              </a:spcBef>
              <a:spcAft>
                <a:spcPts val="0"/>
              </a:spcAft>
              <a:buFont typeface="+mj-lt"/>
              <a:buAutoNum type="arabicPeriod"/>
            </a:pPr>
            <a:r>
              <a:rPr lang="zh-CN" altLang="en-US" sz="2400" dirty="0">
                <a:latin typeface="楷体" panose="02010609060101010101" charset="-122"/>
                <a:ea typeface="楷体" panose="02010609060101010101" charset="-122"/>
                <a:cs typeface="楷体" panose="02010609060101010101" charset="-122"/>
              </a:rPr>
              <a:t>了解美术的基本功能和作用。</a:t>
            </a:r>
            <a:endParaRPr lang="zh-CN" altLang="en-US" sz="2400" dirty="0">
              <a:latin typeface="楷体" panose="02010609060101010101" charset="-122"/>
              <a:ea typeface="楷体" panose="02010609060101010101" charset="-122"/>
              <a:cs typeface="楷体" panose="02010609060101010101" charset="-122"/>
            </a:endParaRPr>
          </a:p>
          <a:p>
            <a:pPr marL="457200" indent="-457200">
              <a:lnSpc>
                <a:spcPct val="130000"/>
              </a:lnSpc>
              <a:spcBef>
                <a:spcPts val="0"/>
              </a:spcBef>
              <a:spcAft>
                <a:spcPts val="0"/>
              </a:spcAft>
              <a:buFont typeface="+mj-lt"/>
              <a:buAutoNum type="arabicPeriod"/>
            </a:pPr>
            <a:r>
              <a:rPr lang="zh-CN" altLang="en-US" sz="2400" dirty="0">
                <a:latin typeface="楷体" panose="02010609060101010101" charset="-122"/>
                <a:ea typeface="楷体" panose="02010609060101010101" charset="-122"/>
                <a:cs typeface="楷体" panose="02010609060101010101" charset="-122"/>
              </a:rPr>
              <a:t>把握美术鉴赏与实践课程学习的目标。</a:t>
            </a:r>
            <a:endParaRPr sz="2400" dirty="0">
              <a:latin typeface="楷体" panose="02010609060101010101" charset="-122"/>
              <a:ea typeface="楷体" panose="02010609060101010101" charset="-122"/>
              <a:cs typeface="楷体" panose="02010609060101010101" charset="-122"/>
            </a:endParaRPr>
          </a:p>
        </p:txBody>
      </p:sp>
      <p:sp>
        <p:nvSpPr>
          <p:cNvPr id="8" name="文本框 7" descr="7b0a2020202022776f7264617274223a20227b5c2269645c223a32353030323237362c5c227469645c223a31333631327d220a7d0a"/>
          <p:cNvSpPr txBox="1"/>
          <p:nvPr>
            <p:custDataLst>
              <p:tags r:id="rId20"/>
            </p:custDataLst>
          </p:nvPr>
        </p:nvSpPr>
        <p:spPr>
          <a:xfrm rot="16200000">
            <a:off x="1350935" y="1628735"/>
            <a:ext cx="2232001" cy="635691"/>
          </a:xfrm>
          <a:prstGeom prst="rect">
            <a:avLst/>
          </a:prstGeom>
          <a:noFill/>
          <a:ln>
            <a:noFill/>
          </a:ln>
        </p:spPr>
        <p:txBody>
          <a:bodyPr vert="eaVert" wrap="square" rtlCol="0" anchor="t">
            <a:noAutofit/>
            <a:scene3d>
              <a:camera prst="orthographicFront"/>
              <a:lightRig rig="threePt" dir="t"/>
            </a:scene3d>
          </a:bodyPr>
          <a:lstStyle/>
          <a:p>
            <a:pPr algn="l">
              <a:buClrTx/>
              <a:buSzTx/>
              <a:buNone/>
            </a:pPr>
            <a:r>
              <a:rPr lang="zh-CN" altLang="zh-CN"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rPr>
              <a:t>学习提示</a:t>
            </a:r>
            <a:endParaRPr lang="zh-CN" altLang="zh-CN"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汉仪力量黑简" panose="00020600040101010101" charset="-122"/>
              <a:ea typeface="汉仪力量黑简" panose="00020600040101010101" charset="-122"/>
              <a:cs typeface="仿宋" panose="02010609060101010101" charset="-122"/>
            </a:endParaRPr>
          </a:p>
        </p:txBody>
      </p:sp>
    </p:spTree>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73712" y="219710"/>
            <a:ext cx="11636375"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美术，是运用一定的材料及手段，创造出具有一定美术，是运用一定的材料及</a:t>
            </a:r>
            <a:r>
              <a:rPr lang="zh-CN" altLang="en-US" dirty="0" smtClean="0">
                <a:cs typeface="+mn-ea"/>
                <a:sym typeface="+mn-lt"/>
              </a:rPr>
              <a:t>手，</a:t>
            </a:r>
            <a:r>
              <a:rPr lang="zh-CN" altLang="en-US" dirty="0">
                <a:cs typeface="+mn-ea"/>
                <a:sym typeface="+mn-lt"/>
              </a:rPr>
              <a:t>创造出具有一定空间和审美价值的视觉艺术。</a:t>
            </a:r>
            <a:endParaRPr lang="zh-CN" altLang="en-US" dirty="0">
              <a:cs typeface="+mn-ea"/>
              <a:sym typeface="+mn-lt"/>
            </a:endParaRPr>
          </a:p>
          <a:p>
            <a:pPr algn="ctr"/>
            <a:r>
              <a:rPr lang="zh-CN" altLang="en-US" dirty="0">
                <a:cs typeface="+mn-ea"/>
                <a:sym typeface="+mn-lt"/>
              </a:rPr>
              <a:t>它既包括主要供人们欣赏的观赏性艺术，如绘画、雕塑、摄影等，也包括主要满足人们的实用需要，同时具有一定审美价值的各种实用艺术，如建筑及环境艺术、工艺美术等。随着时代的变迁，美术所包含的门类也在不断丰富，从传统美术形态中衍生出来的设计艺术、空间和审美价值的视觉艺术。</a:t>
            </a:r>
            <a:endParaRPr lang="zh-CN" altLang="en-US" dirty="0">
              <a:cs typeface="+mn-ea"/>
              <a:sym typeface="+mn-lt"/>
            </a:endParaRPr>
          </a:p>
          <a:p>
            <a:pPr algn="ctr"/>
            <a:r>
              <a:rPr lang="zh-CN" altLang="en-US" dirty="0">
                <a:cs typeface="+mn-ea"/>
                <a:sym typeface="+mn-lt"/>
              </a:rPr>
              <a:t>它既包括主要供人们欣赏的观赏性艺术，如绘画、雕塑、摄影等，也包括主要满足人们的实用需要，同时具有一定审美价值的各种实用艺术，如建筑及环境艺术、工艺美术等。随着时代的变迁，美术所包含的门类也在不断丰富，从传统美术形态中衍生出来的设计艺术、</a:t>
            </a:r>
            <a:endParaRPr lang="zh-CN" altLang="en-US" dirty="0">
              <a:cs typeface="+mn-ea"/>
              <a:sym typeface="+mn-lt"/>
            </a:endParaRPr>
          </a:p>
        </p:txBody>
      </p:sp>
      <p:sp>
        <p:nvSpPr>
          <p:cNvPr id="3" name="文本框 2"/>
          <p:cNvSpPr txBox="1"/>
          <p:nvPr/>
        </p:nvSpPr>
        <p:spPr>
          <a:xfrm>
            <a:off x="944245" y="654050"/>
            <a:ext cx="5090160" cy="892552"/>
          </a:xfrm>
          <a:prstGeom prst="rect">
            <a:avLst/>
          </a:prstGeom>
          <a:noFill/>
        </p:spPr>
        <p:txBody>
          <a:bodyPr wrap="square" rtlCol="0">
            <a:spAutoFit/>
          </a:bodyPr>
          <a:lstStyle/>
          <a:p>
            <a:r>
              <a:rPr lang="zh-CN" altLang="zh-CN" sz="2600" b="1" dirty="0" smtClean="0">
                <a:latin typeface="宋体" panose="02010600030101010101" pitchFamily="2" charset="-122"/>
                <a:ea typeface="宋体" panose="02010600030101010101" pitchFamily="2" charset="-122"/>
                <a:cs typeface="楷体" panose="02010609060101010101" charset="-122"/>
                <a:sym typeface="+mn-lt"/>
              </a:rPr>
              <a:t>一、</a:t>
            </a:r>
            <a:r>
              <a:rPr lang="zh-CN" altLang="en-US" sz="2600" b="1" dirty="0">
                <a:latin typeface="宋体" panose="02010600030101010101" pitchFamily="2" charset="-122"/>
                <a:ea typeface="宋体" panose="02010600030101010101" pitchFamily="2" charset="-122"/>
                <a:cs typeface="楷体" panose="02010609060101010101" charset="-122"/>
                <a:sym typeface="+mn-lt"/>
              </a:rPr>
              <a:t>美术的表现形式</a:t>
            </a:r>
            <a:endParaRPr lang="zh-CN" altLang="en-US" sz="2600" b="1" dirty="0">
              <a:latin typeface="宋体" panose="02010600030101010101" pitchFamily="2" charset="-122"/>
              <a:ea typeface="宋体" panose="02010600030101010101" pitchFamily="2" charset="-122"/>
              <a:cs typeface="楷体" panose="02010609060101010101" charset="-122"/>
              <a:sym typeface="+mn-lt"/>
            </a:endParaRPr>
          </a:p>
          <a:p>
            <a:pPr algn="l"/>
            <a:endParaRPr lang="zh-CN" altLang="en-US" sz="2600" b="1" dirty="0">
              <a:latin typeface="宋体" panose="02010600030101010101" pitchFamily="2" charset="-122"/>
              <a:ea typeface="宋体" panose="02010600030101010101" pitchFamily="2" charset="-122"/>
              <a:cs typeface="楷体" panose="02010609060101010101" charset="-122"/>
              <a:sym typeface="+mn-lt"/>
            </a:endParaRPr>
          </a:p>
        </p:txBody>
      </p:sp>
      <p:sp>
        <p:nvSpPr>
          <p:cNvPr id="4" name="文本框 3"/>
          <p:cNvSpPr txBox="1"/>
          <p:nvPr/>
        </p:nvSpPr>
        <p:spPr>
          <a:xfrm>
            <a:off x="1026691" y="1518680"/>
            <a:ext cx="3468914" cy="4093428"/>
          </a:xfrm>
          <a:prstGeom prst="rect">
            <a:avLst/>
          </a:prstGeom>
          <a:noFill/>
        </p:spPr>
        <p:txBody>
          <a:bodyPr wrap="square" rtlCol="0">
            <a:spAutoFit/>
          </a:bodyPr>
          <a:lstStyle/>
          <a:p>
            <a:pPr indent="457200"/>
            <a:r>
              <a:rPr lang="zh-CN" altLang="en-US" sz="2000" b="1" dirty="0">
                <a:latin typeface="仿宋" panose="02010609060101010101" charset="-122"/>
                <a:ea typeface="仿宋" panose="02010609060101010101" charset="-122"/>
                <a:cs typeface="仿宋" panose="02010609060101010101" charset="-122"/>
                <a:sym typeface="+mn-lt"/>
              </a:rPr>
              <a:t>美术，是运用一定的材料及手段，创造出具有一定空间和审美价值的视觉艺术</a:t>
            </a:r>
            <a:r>
              <a:rPr lang="zh-CN" altLang="en-US" sz="2000" b="1" dirty="0" smtClean="0">
                <a:latin typeface="仿宋" panose="02010609060101010101" charset="-122"/>
                <a:ea typeface="仿宋" panose="02010609060101010101" charset="-122"/>
                <a:cs typeface="仿宋" panose="02010609060101010101" charset="-122"/>
                <a:sym typeface="+mn-lt"/>
              </a:rPr>
              <a:t>。它包括绘画</a:t>
            </a:r>
            <a:r>
              <a:rPr lang="zh-CN" altLang="en-US" sz="2000" b="1" dirty="0">
                <a:latin typeface="仿宋" panose="02010609060101010101" charset="-122"/>
                <a:ea typeface="仿宋" panose="02010609060101010101" charset="-122"/>
                <a:cs typeface="仿宋" panose="02010609060101010101" charset="-122"/>
                <a:sym typeface="+mn-lt"/>
              </a:rPr>
              <a:t>、雕塑、</a:t>
            </a:r>
            <a:r>
              <a:rPr lang="zh-CN" altLang="en-US" sz="2000" b="1" dirty="0" smtClean="0">
                <a:latin typeface="仿宋" panose="02010609060101010101" charset="-122"/>
                <a:ea typeface="仿宋" panose="02010609060101010101" charset="-122"/>
                <a:cs typeface="仿宋" panose="02010609060101010101" charset="-122"/>
                <a:sym typeface="+mn-lt"/>
              </a:rPr>
              <a:t>摄影、建筑</a:t>
            </a:r>
            <a:r>
              <a:rPr lang="zh-CN" altLang="en-US" sz="2000" b="1" dirty="0">
                <a:latin typeface="仿宋" panose="02010609060101010101" charset="-122"/>
                <a:ea typeface="仿宋" panose="02010609060101010101" charset="-122"/>
                <a:cs typeface="仿宋" panose="02010609060101010101" charset="-122"/>
                <a:sym typeface="+mn-lt"/>
              </a:rPr>
              <a:t>及环境艺术、工艺美术等</a:t>
            </a:r>
            <a:r>
              <a:rPr lang="zh-CN" altLang="en-US" sz="2000" b="1" dirty="0" smtClean="0">
                <a:latin typeface="仿宋" panose="02010609060101010101" charset="-122"/>
                <a:ea typeface="仿宋" panose="02010609060101010101" charset="-122"/>
                <a:cs typeface="仿宋" panose="02010609060101010101" charset="-122"/>
                <a:sym typeface="+mn-lt"/>
              </a:rPr>
              <a:t>。</a:t>
            </a:r>
            <a:endParaRPr lang="en-US" altLang="zh-CN" sz="2000" b="1" dirty="0" smtClean="0">
              <a:latin typeface="仿宋" panose="02010609060101010101" charset="-122"/>
              <a:ea typeface="仿宋" panose="02010609060101010101" charset="-122"/>
              <a:cs typeface="仿宋" panose="02010609060101010101" charset="-122"/>
              <a:sym typeface="+mn-lt"/>
            </a:endParaRPr>
          </a:p>
          <a:p>
            <a:pPr indent="457200"/>
            <a:r>
              <a:rPr lang="zh-CN" altLang="en-US" sz="2000" b="1" dirty="0" smtClean="0">
                <a:latin typeface="仿宋" panose="02010609060101010101" charset="-122"/>
                <a:ea typeface="仿宋" panose="02010609060101010101" charset="-122"/>
                <a:cs typeface="仿宋" panose="02010609060101010101" charset="-122"/>
                <a:sym typeface="+mn-lt"/>
              </a:rPr>
              <a:t>美术</a:t>
            </a:r>
            <a:r>
              <a:rPr lang="zh-CN" altLang="en-US" sz="2000" b="1" dirty="0">
                <a:latin typeface="仿宋" panose="02010609060101010101" charset="-122"/>
                <a:ea typeface="仿宋" panose="02010609060101010101" charset="-122"/>
                <a:cs typeface="仿宋" panose="02010609060101010101" charset="-122"/>
                <a:sym typeface="+mn-lt"/>
              </a:rPr>
              <a:t>是一个开放的概念，随着时代的变迁，美术所包含的门类也在不断丰富，但是，美术鉴赏的基础没有改变，理解了传统美术的价值和意义，就能指导我们从容面对纷繁的美术现象。</a:t>
            </a:r>
            <a:endParaRPr lang="zh-CN" sz="2000" b="1" dirty="0">
              <a:solidFill>
                <a:schemeClr val="tx1"/>
              </a:solidFill>
              <a:latin typeface="仿宋" panose="02010609060101010101" charset="-122"/>
              <a:ea typeface="仿宋" panose="02010609060101010101" charset="-122"/>
              <a:cs typeface="仿宋" panose="02010609060101010101" charset="-122"/>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07795" y="1755158"/>
            <a:ext cx="6810979" cy="3208058"/>
          </a:xfrm>
          <a:prstGeom prst="rect">
            <a:avLst/>
          </a:prstGeom>
        </p:spPr>
      </p:pic>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77495" y="219710"/>
            <a:ext cx="11636375"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文艺复兴的主要成就</a:t>
            </a:r>
            <a:endParaRPr lang="zh-CN" altLang="en-US">
              <a:cs typeface="+mn-ea"/>
              <a:sym typeface="+mn-lt"/>
            </a:endParaRPr>
          </a:p>
          <a:p>
            <a:pPr algn="ctr"/>
            <a:r>
              <a:rPr lang="zh-CN" altLang="en-US">
                <a:cs typeface="+mn-ea"/>
                <a:sym typeface="+mn-lt"/>
              </a:rPr>
              <a:t>文艺复兴的主要成就，一方面体现在对自然美的欣赏，另一方面体现在对人物面貌、性格、</a:t>
            </a:r>
            <a:endParaRPr lang="zh-CN" altLang="en-US">
              <a:cs typeface="+mn-ea"/>
              <a:sym typeface="+mn-lt"/>
            </a:endParaRPr>
          </a:p>
          <a:p>
            <a:pPr algn="ctr"/>
            <a:r>
              <a:rPr lang="zh-CN" altLang="en-US">
                <a:cs typeface="+mn-ea"/>
                <a:sym typeface="+mn-lt"/>
              </a:rPr>
              <a:t>思想、情感等全方位的细致刻画。艺术家通过对透视法、人体解剖学、明暗画法等的运用，表现</a:t>
            </a:r>
            <a:endParaRPr lang="zh-CN" altLang="en-US">
              <a:cs typeface="+mn-ea"/>
              <a:sym typeface="+mn-lt"/>
            </a:endParaRPr>
          </a:p>
          <a:p>
            <a:pPr algn="ctr"/>
            <a:r>
              <a:rPr lang="zh-CN" altLang="en-US">
                <a:cs typeface="+mn-ea"/>
                <a:sym typeface="+mn-lt"/>
              </a:rPr>
              <a:t>真实的自然景象和生动的人类情感。</a:t>
            </a:r>
            <a:endParaRPr lang="zh-CN" altLang="en-US">
              <a:cs typeface="+mn-ea"/>
              <a:sym typeface="+mn-lt"/>
            </a:endParaRPr>
          </a:p>
        </p:txBody>
      </p:sp>
      <p:sp>
        <p:nvSpPr>
          <p:cNvPr id="13" name="文本框 12"/>
          <p:cNvSpPr txBox="1"/>
          <p:nvPr/>
        </p:nvSpPr>
        <p:spPr>
          <a:xfrm>
            <a:off x="944245" y="654050"/>
            <a:ext cx="5090160" cy="892552"/>
          </a:xfrm>
          <a:prstGeom prst="rect">
            <a:avLst/>
          </a:prstGeom>
          <a:noFill/>
        </p:spPr>
        <p:txBody>
          <a:bodyPr wrap="square" rtlCol="0">
            <a:spAutoFit/>
          </a:bodyPr>
          <a:lstStyle/>
          <a:p>
            <a:r>
              <a:rPr lang="zh-CN" altLang="zh-CN" sz="2600" b="1" dirty="0" smtClean="0">
                <a:latin typeface="宋体" panose="02010600030101010101" pitchFamily="2" charset="-122"/>
                <a:ea typeface="宋体" panose="02010600030101010101" pitchFamily="2" charset="-122"/>
                <a:cs typeface="楷体" panose="02010609060101010101" charset="-122"/>
                <a:sym typeface="+mn-lt"/>
              </a:rPr>
              <a:t>一、</a:t>
            </a:r>
            <a:r>
              <a:rPr lang="zh-CN" altLang="en-US" sz="2600" b="1" dirty="0">
                <a:latin typeface="宋体" panose="02010600030101010101" pitchFamily="2" charset="-122"/>
                <a:ea typeface="宋体" panose="02010600030101010101" pitchFamily="2" charset="-122"/>
                <a:cs typeface="楷体" panose="02010609060101010101" charset="-122"/>
                <a:sym typeface="+mn-lt"/>
              </a:rPr>
              <a:t>美术的表现形式</a:t>
            </a:r>
            <a:endParaRPr lang="zh-CN" altLang="en-US" sz="2600" b="1" dirty="0">
              <a:latin typeface="宋体" panose="02010600030101010101" pitchFamily="2" charset="-122"/>
              <a:ea typeface="宋体" panose="02010600030101010101" pitchFamily="2" charset="-122"/>
              <a:cs typeface="楷体" panose="02010609060101010101" charset="-122"/>
              <a:sym typeface="+mn-lt"/>
            </a:endParaRPr>
          </a:p>
          <a:p>
            <a:pPr algn="l"/>
            <a:endParaRPr lang="zh-CN" altLang="en-US" sz="2600" b="1" dirty="0">
              <a:latin typeface="宋体" panose="02010600030101010101" pitchFamily="2" charset="-122"/>
              <a:ea typeface="宋体" panose="02010600030101010101" pitchFamily="2" charset="-122"/>
              <a:cs typeface="楷体" panose="02010609060101010101" charset="-122"/>
              <a:sym typeface="+mn-lt"/>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55180" y="2115185"/>
            <a:ext cx="1962785" cy="2969260"/>
          </a:xfrm>
          <a:prstGeom prst="rect">
            <a:avLst/>
          </a:prstGeom>
        </p:spPr>
      </p:pic>
      <p:sp>
        <p:nvSpPr>
          <p:cNvPr id="4" name="文本框 3"/>
          <p:cNvSpPr txBox="1"/>
          <p:nvPr/>
        </p:nvSpPr>
        <p:spPr>
          <a:xfrm>
            <a:off x="1557147" y="1289685"/>
            <a:ext cx="4297680" cy="368300"/>
          </a:xfrm>
          <a:prstGeom prst="rect">
            <a:avLst/>
          </a:prstGeom>
          <a:noFill/>
        </p:spPr>
        <p:txBody>
          <a:bodyPr wrap="square" rtlCol="0">
            <a:spAutoFit/>
          </a:bodyPr>
          <a:lstStyle/>
          <a:p>
            <a:r>
              <a:rPr lang="zh-CN" altLang="en-US" dirty="0" smtClean="0"/>
              <a:t>不同门类的美术作品</a:t>
            </a:r>
            <a:endParaRPr lang="zh-CN" altLang="en-US" dirty="0"/>
          </a:p>
        </p:txBody>
      </p:sp>
      <p:pic>
        <p:nvPicPr>
          <p:cNvPr id="8" name="图片 7" descr="图片"/>
          <p:cNvPicPr>
            <a:picLocks noChangeAspect="1"/>
          </p:cNvPicPr>
          <p:nvPr/>
        </p:nvPicPr>
        <p:blipFill>
          <a:blip r:embed="rId2"/>
          <a:stretch>
            <a:fillRect/>
          </a:stretch>
        </p:blipFill>
        <p:spPr>
          <a:xfrm>
            <a:off x="2715260" y="2157095"/>
            <a:ext cx="3139440" cy="2927350"/>
          </a:xfrm>
          <a:prstGeom prst="rect">
            <a:avLst/>
          </a:prstGeom>
        </p:spPr>
      </p:pic>
    </p:spTree>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77495" y="219710"/>
            <a:ext cx="11636375"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文艺复兴的主要成就</a:t>
            </a:r>
            <a:endParaRPr lang="zh-CN" altLang="en-US">
              <a:cs typeface="+mn-ea"/>
              <a:sym typeface="+mn-lt"/>
            </a:endParaRPr>
          </a:p>
          <a:p>
            <a:pPr algn="ctr"/>
            <a:r>
              <a:rPr lang="zh-CN" altLang="en-US">
                <a:cs typeface="+mn-ea"/>
                <a:sym typeface="+mn-lt"/>
              </a:rPr>
              <a:t>文艺复兴的主要成就，一方面体现在对自然美的欣赏，另一方面体现在对人物面貌、性格、</a:t>
            </a:r>
            <a:endParaRPr lang="zh-CN" altLang="en-US">
              <a:cs typeface="+mn-ea"/>
              <a:sym typeface="+mn-lt"/>
            </a:endParaRPr>
          </a:p>
          <a:p>
            <a:pPr algn="ctr"/>
            <a:r>
              <a:rPr lang="zh-CN" altLang="en-US">
                <a:cs typeface="+mn-ea"/>
                <a:sym typeface="+mn-lt"/>
              </a:rPr>
              <a:t>思想、情感等全方位的细致刻画。艺术家通过对透视法、人体解剖学、明暗画法等的运用，表现</a:t>
            </a:r>
            <a:endParaRPr lang="zh-CN" altLang="en-US">
              <a:cs typeface="+mn-ea"/>
              <a:sym typeface="+mn-lt"/>
            </a:endParaRPr>
          </a:p>
          <a:p>
            <a:pPr algn="ctr"/>
            <a:r>
              <a:rPr lang="zh-CN" altLang="en-US">
                <a:cs typeface="+mn-ea"/>
                <a:sym typeface="+mn-lt"/>
              </a:rPr>
              <a:t>真实的自然景象和生动的人类情感。</a:t>
            </a:r>
            <a:endParaRPr lang="zh-CN" altLang="en-US">
              <a:cs typeface="+mn-ea"/>
              <a:sym typeface="+mn-lt"/>
            </a:endParaRPr>
          </a:p>
        </p:txBody>
      </p:sp>
      <p:sp>
        <p:nvSpPr>
          <p:cNvPr id="10" name="文本框 9"/>
          <p:cNvSpPr txBox="1"/>
          <p:nvPr/>
        </p:nvSpPr>
        <p:spPr>
          <a:xfrm>
            <a:off x="944245" y="654050"/>
            <a:ext cx="5090160" cy="492443"/>
          </a:xfrm>
          <a:prstGeom prst="rect">
            <a:avLst/>
          </a:prstGeom>
          <a:noFill/>
        </p:spPr>
        <p:txBody>
          <a:bodyPr wrap="square" rtlCol="0">
            <a:spAutoFit/>
          </a:bodyPr>
          <a:lstStyle/>
          <a:p>
            <a:r>
              <a:rPr lang="zh-CN" altLang="zh-CN" sz="2600" b="1" dirty="0" smtClean="0">
                <a:latin typeface="宋体" panose="02010600030101010101" pitchFamily="2" charset="-122"/>
                <a:ea typeface="宋体" panose="02010600030101010101" pitchFamily="2" charset="-122"/>
                <a:cs typeface="楷体" panose="02010609060101010101" charset="-122"/>
                <a:sym typeface="+mn-lt"/>
              </a:rPr>
              <a:t>一、</a:t>
            </a:r>
            <a:r>
              <a:rPr lang="zh-CN" altLang="en-US" sz="2600" b="1" dirty="0">
                <a:latin typeface="宋体" panose="02010600030101010101" pitchFamily="2" charset="-122"/>
                <a:ea typeface="宋体" panose="02010600030101010101" pitchFamily="2" charset="-122"/>
                <a:cs typeface="楷体" panose="02010609060101010101" charset="-122"/>
                <a:sym typeface="+mn-lt"/>
              </a:rPr>
              <a:t>美术的表现</a:t>
            </a:r>
            <a:r>
              <a:rPr lang="zh-CN" altLang="en-US" sz="2600" b="1" dirty="0" smtClean="0">
                <a:latin typeface="宋体" panose="02010600030101010101" pitchFamily="2" charset="-122"/>
                <a:ea typeface="宋体" panose="02010600030101010101" pitchFamily="2" charset="-122"/>
                <a:cs typeface="楷体" panose="02010609060101010101" charset="-122"/>
                <a:sym typeface="+mn-lt"/>
              </a:rPr>
              <a:t>形式</a:t>
            </a:r>
            <a:endParaRPr lang="zh-CN" altLang="en-US" sz="2600" b="1" dirty="0">
              <a:latin typeface="宋体" panose="02010600030101010101" pitchFamily="2" charset="-122"/>
              <a:ea typeface="宋体" panose="02010600030101010101" pitchFamily="2" charset="-122"/>
              <a:cs typeface="楷体" panose="02010609060101010101" charset="-122"/>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85352" y="1684544"/>
            <a:ext cx="2572533" cy="3452081"/>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98" y="1684544"/>
            <a:ext cx="3860738" cy="3452081"/>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105" y="1880378"/>
            <a:ext cx="2703977" cy="2766497"/>
          </a:xfrm>
          <a:prstGeom prst="rect">
            <a:avLst/>
          </a:prstGeom>
        </p:spPr>
      </p:pic>
    </p:spTree>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77495" y="219710"/>
            <a:ext cx="11636375"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文艺复兴的主要成就</a:t>
            </a:r>
            <a:endParaRPr lang="zh-CN" altLang="en-US">
              <a:cs typeface="+mn-ea"/>
              <a:sym typeface="+mn-lt"/>
            </a:endParaRPr>
          </a:p>
          <a:p>
            <a:pPr algn="ctr"/>
            <a:r>
              <a:rPr lang="zh-CN" altLang="en-US">
                <a:cs typeface="+mn-ea"/>
                <a:sym typeface="+mn-lt"/>
              </a:rPr>
              <a:t>文艺复兴的主要成就，一方面体现在对自然美的欣赏，另一方面体现在对人物面貌、性格、</a:t>
            </a:r>
            <a:endParaRPr lang="zh-CN" altLang="en-US">
              <a:cs typeface="+mn-ea"/>
              <a:sym typeface="+mn-lt"/>
            </a:endParaRPr>
          </a:p>
          <a:p>
            <a:pPr algn="ctr"/>
            <a:r>
              <a:rPr lang="zh-CN" altLang="en-US">
                <a:cs typeface="+mn-ea"/>
                <a:sym typeface="+mn-lt"/>
              </a:rPr>
              <a:t>思想、情感等全方位的细致刻画。艺术家通过对透视法、人体解剖学、明暗画法等的运用，表现</a:t>
            </a:r>
            <a:endParaRPr lang="zh-CN" altLang="en-US">
              <a:cs typeface="+mn-ea"/>
              <a:sym typeface="+mn-lt"/>
            </a:endParaRPr>
          </a:p>
          <a:p>
            <a:pPr algn="ctr"/>
            <a:r>
              <a:rPr lang="zh-CN" altLang="en-US">
                <a:cs typeface="+mn-ea"/>
                <a:sym typeface="+mn-lt"/>
              </a:rPr>
              <a:t>真实的自然景象和生动的人类情感。</a:t>
            </a:r>
            <a:endParaRPr lang="zh-CN" altLang="en-US">
              <a:cs typeface="+mn-ea"/>
              <a:sym typeface="+mn-lt"/>
            </a:endParaRPr>
          </a:p>
        </p:txBody>
      </p:sp>
      <p:sp>
        <p:nvSpPr>
          <p:cNvPr id="8" name="文本框 7"/>
          <p:cNvSpPr txBox="1"/>
          <p:nvPr>
            <p:custDataLst>
              <p:tags r:id="rId1"/>
            </p:custDataLst>
          </p:nvPr>
        </p:nvSpPr>
        <p:spPr>
          <a:xfrm>
            <a:off x="1068705" y="1722755"/>
            <a:ext cx="10622280" cy="429895"/>
          </a:xfrm>
          <a:prstGeom prst="rect">
            <a:avLst/>
          </a:prstGeom>
          <a:noFill/>
        </p:spPr>
        <p:txBody>
          <a:bodyPr wrap="square" rtlCol="0">
            <a:spAutoFit/>
          </a:bodyPr>
          <a:lstStyle/>
          <a:p>
            <a:r>
              <a:rPr lang="en-US" altLang="zh-CN" sz="2200" b="1" dirty="0">
                <a:latin typeface="仿宋" panose="02010609060101010101" charset="-122"/>
                <a:ea typeface="仿宋" panose="02010609060101010101" charset="-122"/>
                <a:cs typeface="仿宋" panose="02010609060101010101" charset="-122"/>
                <a:sym typeface="+mn-lt"/>
              </a:rPr>
              <a:t>   </a:t>
            </a:r>
            <a:endParaRPr lang="zh-CN" sz="2200" b="1" dirty="0">
              <a:solidFill>
                <a:srgbClr val="FF0000"/>
              </a:solidFill>
              <a:latin typeface="仿宋" panose="02010609060101010101" charset="-122"/>
              <a:ea typeface="仿宋" panose="02010609060101010101" charset="-122"/>
              <a:cs typeface="仿宋" panose="02010609060101010101" charset="-122"/>
              <a:sym typeface="+mn-lt"/>
            </a:endParaRPr>
          </a:p>
        </p:txBody>
      </p:sp>
      <p:sp>
        <p:nvSpPr>
          <p:cNvPr id="10" name="文本框 9"/>
          <p:cNvSpPr txBox="1"/>
          <p:nvPr/>
        </p:nvSpPr>
        <p:spPr>
          <a:xfrm>
            <a:off x="944245" y="654050"/>
            <a:ext cx="5090160" cy="492443"/>
          </a:xfrm>
          <a:prstGeom prst="rect">
            <a:avLst/>
          </a:prstGeom>
          <a:noFill/>
        </p:spPr>
        <p:txBody>
          <a:bodyPr wrap="square" rtlCol="0">
            <a:spAutoFit/>
          </a:bodyPr>
          <a:lstStyle/>
          <a:p>
            <a:r>
              <a:rPr lang="zh-CN" altLang="zh-CN" sz="2600" b="1" dirty="0" smtClean="0">
                <a:latin typeface="宋体" panose="02010600030101010101" pitchFamily="2" charset="-122"/>
                <a:ea typeface="宋体" panose="02010600030101010101" pitchFamily="2" charset="-122"/>
                <a:cs typeface="楷体" panose="02010609060101010101" charset="-122"/>
                <a:sym typeface="+mn-lt"/>
              </a:rPr>
              <a:t>一、</a:t>
            </a:r>
            <a:r>
              <a:rPr lang="zh-CN" altLang="en-US" sz="2600" b="1" dirty="0">
                <a:latin typeface="宋体" panose="02010600030101010101" pitchFamily="2" charset="-122"/>
                <a:ea typeface="宋体" panose="02010600030101010101" pitchFamily="2" charset="-122"/>
                <a:cs typeface="楷体" panose="02010609060101010101" charset="-122"/>
                <a:sym typeface="+mn-lt"/>
              </a:rPr>
              <a:t>美术的表现</a:t>
            </a:r>
            <a:r>
              <a:rPr lang="zh-CN" altLang="en-US" sz="2600" b="1" dirty="0" smtClean="0">
                <a:latin typeface="宋体" panose="02010600030101010101" pitchFamily="2" charset="-122"/>
                <a:ea typeface="宋体" panose="02010600030101010101" pitchFamily="2" charset="-122"/>
                <a:cs typeface="楷体" panose="02010609060101010101" charset="-122"/>
                <a:sym typeface="+mn-lt"/>
              </a:rPr>
              <a:t>形式</a:t>
            </a:r>
            <a:endParaRPr lang="zh-CN" altLang="en-US" sz="2600" b="1" dirty="0">
              <a:latin typeface="宋体" panose="02010600030101010101" pitchFamily="2" charset="-122"/>
              <a:ea typeface="宋体" panose="02010600030101010101" pitchFamily="2" charset="-122"/>
              <a:cs typeface="楷体" panose="02010609060101010101" charset="-122"/>
              <a:sym typeface="+mn-lt"/>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04" y="1722755"/>
            <a:ext cx="10084973" cy="4008574"/>
          </a:xfrm>
          <a:prstGeom prst="rect">
            <a:avLst/>
          </a:prstGeom>
        </p:spPr>
      </p:pic>
    </p:spTree>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77495" y="219710"/>
            <a:ext cx="11636375"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文艺复兴的主要成就</a:t>
            </a:r>
            <a:endParaRPr lang="zh-CN" altLang="en-US">
              <a:cs typeface="+mn-ea"/>
              <a:sym typeface="+mn-lt"/>
            </a:endParaRPr>
          </a:p>
          <a:p>
            <a:pPr algn="ctr"/>
            <a:r>
              <a:rPr lang="zh-CN" altLang="en-US">
                <a:cs typeface="+mn-ea"/>
                <a:sym typeface="+mn-lt"/>
              </a:rPr>
              <a:t>文艺复兴的主要成就，一方面体现在对自然美的欣赏，另一方面体现在对人物面貌、性格、</a:t>
            </a:r>
            <a:endParaRPr lang="zh-CN" altLang="en-US">
              <a:cs typeface="+mn-ea"/>
              <a:sym typeface="+mn-lt"/>
            </a:endParaRPr>
          </a:p>
          <a:p>
            <a:pPr algn="ctr"/>
            <a:r>
              <a:rPr lang="zh-CN" altLang="en-US">
                <a:cs typeface="+mn-ea"/>
                <a:sym typeface="+mn-lt"/>
              </a:rPr>
              <a:t>思想、情感等全方位的细致刻画。艺术家通过对透视法、人体解剖学、明暗画法等的运用，表现</a:t>
            </a:r>
            <a:endParaRPr lang="zh-CN" altLang="en-US">
              <a:cs typeface="+mn-ea"/>
              <a:sym typeface="+mn-lt"/>
            </a:endParaRPr>
          </a:p>
          <a:p>
            <a:pPr algn="ctr"/>
            <a:r>
              <a:rPr lang="zh-CN" altLang="en-US">
                <a:cs typeface="+mn-ea"/>
                <a:sym typeface="+mn-lt"/>
              </a:rPr>
              <a:t>真实的自然景象和生动的人类情感。</a:t>
            </a:r>
            <a:endParaRPr lang="zh-CN" altLang="en-US">
              <a:cs typeface="+mn-ea"/>
              <a:sym typeface="+mn-lt"/>
            </a:endParaRPr>
          </a:p>
        </p:txBody>
      </p:sp>
      <p:sp>
        <p:nvSpPr>
          <p:cNvPr id="8" name="文本框 7"/>
          <p:cNvSpPr txBox="1"/>
          <p:nvPr>
            <p:custDataLst>
              <p:tags r:id="rId1"/>
            </p:custDataLst>
          </p:nvPr>
        </p:nvSpPr>
        <p:spPr>
          <a:xfrm>
            <a:off x="1068705" y="1722755"/>
            <a:ext cx="10622280" cy="429895"/>
          </a:xfrm>
          <a:prstGeom prst="rect">
            <a:avLst/>
          </a:prstGeom>
          <a:noFill/>
        </p:spPr>
        <p:txBody>
          <a:bodyPr wrap="square" rtlCol="0">
            <a:spAutoFit/>
          </a:bodyPr>
          <a:lstStyle/>
          <a:p>
            <a:r>
              <a:rPr lang="en-US" altLang="zh-CN" sz="2200" b="1" dirty="0">
                <a:latin typeface="仿宋" panose="02010609060101010101" charset="-122"/>
                <a:ea typeface="仿宋" panose="02010609060101010101" charset="-122"/>
                <a:cs typeface="仿宋" panose="02010609060101010101" charset="-122"/>
                <a:sym typeface="+mn-lt"/>
              </a:rPr>
              <a:t>   </a:t>
            </a:r>
            <a:endParaRPr lang="zh-CN" sz="2200" b="1" dirty="0">
              <a:solidFill>
                <a:srgbClr val="FF0000"/>
              </a:solidFill>
              <a:latin typeface="仿宋" panose="02010609060101010101" charset="-122"/>
              <a:ea typeface="仿宋" panose="02010609060101010101" charset="-122"/>
              <a:cs typeface="仿宋" panose="02010609060101010101" charset="-122"/>
              <a:sym typeface="+mn-lt"/>
            </a:endParaRPr>
          </a:p>
        </p:txBody>
      </p:sp>
      <p:sp>
        <p:nvSpPr>
          <p:cNvPr id="10" name="文本框 9"/>
          <p:cNvSpPr txBox="1"/>
          <p:nvPr/>
        </p:nvSpPr>
        <p:spPr>
          <a:xfrm>
            <a:off x="944245" y="654050"/>
            <a:ext cx="5090160" cy="492443"/>
          </a:xfrm>
          <a:prstGeom prst="rect">
            <a:avLst/>
          </a:prstGeom>
          <a:noFill/>
        </p:spPr>
        <p:txBody>
          <a:bodyPr wrap="square" rtlCol="0">
            <a:spAutoFit/>
          </a:bodyPr>
          <a:lstStyle/>
          <a:p>
            <a:r>
              <a:rPr lang="zh-CN" altLang="zh-CN" sz="2600" b="1" dirty="0" smtClean="0">
                <a:latin typeface="宋体" panose="02010600030101010101" pitchFamily="2" charset="-122"/>
                <a:ea typeface="宋体" panose="02010600030101010101" pitchFamily="2" charset="-122"/>
                <a:cs typeface="楷体" panose="02010609060101010101" charset="-122"/>
                <a:sym typeface="+mn-lt"/>
              </a:rPr>
              <a:t>一、</a:t>
            </a:r>
            <a:r>
              <a:rPr lang="zh-CN" altLang="en-US" sz="2600" b="1" dirty="0">
                <a:latin typeface="宋体" panose="02010600030101010101" pitchFamily="2" charset="-122"/>
                <a:ea typeface="宋体" panose="02010600030101010101" pitchFamily="2" charset="-122"/>
                <a:cs typeface="楷体" panose="02010609060101010101" charset="-122"/>
                <a:sym typeface="+mn-lt"/>
              </a:rPr>
              <a:t>美术的表现</a:t>
            </a:r>
            <a:r>
              <a:rPr lang="zh-CN" altLang="en-US" sz="2600" b="1" dirty="0" smtClean="0">
                <a:latin typeface="宋体" panose="02010600030101010101" pitchFamily="2" charset="-122"/>
                <a:ea typeface="宋体" panose="02010600030101010101" pitchFamily="2" charset="-122"/>
                <a:cs typeface="楷体" panose="02010609060101010101" charset="-122"/>
                <a:sym typeface="+mn-lt"/>
              </a:rPr>
              <a:t>形式</a:t>
            </a:r>
            <a:endParaRPr lang="zh-CN" altLang="en-US" sz="2600" b="1" dirty="0">
              <a:latin typeface="宋体" panose="02010600030101010101" pitchFamily="2" charset="-122"/>
              <a:ea typeface="宋体" panose="02010600030101010101" pitchFamily="2" charset="-122"/>
              <a:cs typeface="楷体" panose="02010609060101010101" charset="-122"/>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615" y="1110315"/>
            <a:ext cx="3502284" cy="4662805"/>
          </a:xfrm>
          <a:prstGeom prst="rect">
            <a:avLst/>
          </a:prstGeom>
        </p:spPr>
      </p:pic>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506152" y="1652707"/>
            <a:ext cx="2089926" cy="3718955"/>
          </a:xfrm>
          <a:prstGeom prst="rect">
            <a:avLst/>
          </a:prstGeom>
        </p:spPr>
      </p:pic>
    </p:spTree>
  </p:cSld>
  <p:clrMapOvr>
    <a:masterClrMapping/>
  </p:clrMapOvr>
  <p:transition spd="med">
    <p:wip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PP_MARK_KEY" val="7d55076b-55a4-4e85-9770-d6f17847b866"/>
  <p:tag name="COMMONDATA" val="eyJjb3VudCI6MzIsImhkaWQiOiI5N2MyMjAwNjlmYjA1ZjdmMThmOGY5MDZiY2YzZDlhNyIsInVzZXJDb3VudCI6NH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qy5zwod">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1870</Words>
  <Application>WPS 演示</Application>
  <PresentationFormat>宽屏</PresentationFormat>
  <Paragraphs>93</Paragraphs>
  <Slides>13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宋体</vt:lpstr>
      <vt:lpstr>Wingdings</vt:lpstr>
      <vt:lpstr>楷体</vt:lpstr>
      <vt:lpstr>Blackout</vt:lpstr>
      <vt:lpstr>禹卫硬笔常规体</vt:lpstr>
      <vt:lpstr>汉仪力量黑简</vt:lpstr>
      <vt:lpstr>仿宋</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Cheryl</cp:lastModifiedBy>
  <cp:revision>227</cp:revision>
  <dcterms:created xsi:type="dcterms:W3CDTF">2018-07-11T11:06:00Z</dcterms:created>
  <dcterms:modified xsi:type="dcterms:W3CDTF">2023-08-25T05:46:35Z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KSOTemplateUUID">
    <vt:lpwstr>v1.0_mb_4fKEeLE3as8TYU2lfZvB6g==</vt:lpwstr>
  </property>
  <property fmtid="{D5CDD505-2E9C-101B-9397-08002B2CF9AE}" pid="4" name="ICV">
    <vt:lpwstr>700E264381284BD1B78013978F934208_13</vt:lpwstr>
  </property>
</Properties>
</file>