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3"/>
  </p:sldMasterIdLst>
  <p:notesMasterIdLst>
    <p:notesMasterId r:id="rId5"/>
  </p:notesMasterIdLst>
  <p:sldIdLst>
    <p:sldId id="259" r:id="rId4"/>
    <p:sldId id="260" r:id="rId6"/>
    <p:sldId id="286" r:id="rId7"/>
    <p:sldId id="285" r:id="rId8"/>
    <p:sldId id="264" r:id="rId9"/>
    <p:sldId id="276" r:id="rId10"/>
    <p:sldId id="280" r:id="rId11"/>
    <p:sldId id="271" r:id="rId12"/>
    <p:sldId id="287" r:id="rId13"/>
    <p:sldId id="288" r:id="rId14"/>
    <p:sldId id="299" r:id="rId15"/>
    <p:sldId id="265" r:id="rId16"/>
    <p:sldId id="273" r:id="rId17"/>
    <p:sldId id="272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89" r:id="rId28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927B"/>
    <a:srgbClr val="F2F2F3"/>
    <a:srgbClr val="A77457"/>
    <a:srgbClr val="C9A997"/>
    <a:srgbClr val="895F47"/>
    <a:srgbClr val="DDC8B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304" y="80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tags" Target="tags/tag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142AE-03B2-43DB-90BD-DE6B989720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FBA53-8B0A-4DFE-B33F-8CD4837BBA5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  <p:hf sldNum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同侧圆角矩形 2"/>
          <p:cNvSpPr/>
          <p:nvPr userDrawn="1"/>
        </p:nvSpPr>
        <p:spPr>
          <a:xfrm>
            <a:off x="552450" y="0"/>
            <a:ext cx="900000" cy="1080000"/>
          </a:xfrm>
          <a:prstGeom prst="round2SameRect">
            <a:avLst>
              <a:gd name="adj1" fmla="val 0"/>
              <a:gd name="adj2" fmla="val 30159"/>
            </a:avLst>
          </a:prstGeom>
          <a:solidFill>
            <a:srgbClr val="BA9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1657350" y="285750"/>
            <a:ext cx="539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中国传统工艺</a:t>
            </a:r>
            <a:r>
              <a:rPr lang="en-US" altLang="zh-CN" sz="2800" b="1" baseline="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——</a:t>
            </a:r>
            <a:r>
              <a:rPr lang="zh-CN" altLang="en-US" sz="2800" b="1" baseline="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陶瓷</a:t>
            </a:r>
            <a:endParaRPr lang="zh-CN" altLang="en-US" sz="2800" b="1" dirty="0">
              <a:solidFill>
                <a:srgbClr val="BA927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5" name="同侧圆角矩形 4"/>
          <p:cNvSpPr>
            <a:spLocks noChangeAspect="1"/>
          </p:cNvSpPr>
          <p:nvPr userDrawn="1"/>
        </p:nvSpPr>
        <p:spPr>
          <a:xfrm>
            <a:off x="618817" y="-228599"/>
            <a:ext cx="756000" cy="1216017"/>
          </a:xfrm>
          <a:prstGeom prst="round2SameRect">
            <a:avLst>
              <a:gd name="adj1" fmla="val 0"/>
              <a:gd name="adj2" fmla="val 30159"/>
            </a:avLst>
          </a:prstGeom>
          <a:noFill/>
          <a:ln w="19050">
            <a:solidFill>
              <a:srgbClr val="F2F2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 dir="vert"/>
  </p:transition>
  <p:hf sldNum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ransition spd="slow">
    <p:randomBar dir="vert"/>
  </p:transition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5505450"/>
          </a:xfrm>
          <a:prstGeom prst="rect">
            <a:avLst/>
          </a:prstGeom>
          <a:solidFill>
            <a:srgbClr val="BA9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676775" y="617190"/>
            <a:ext cx="32956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9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陶</a:t>
            </a:r>
            <a:endParaRPr lang="zh-CN" altLang="en-US" sz="199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77000" y="2194545"/>
            <a:ext cx="32956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9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瓷</a:t>
            </a:r>
            <a:endParaRPr lang="zh-CN" altLang="en-US" sz="199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91338" y="113206"/>
            <a:ext cx="1981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DDC8BD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中国</a:t>
            </a:r>
            <a:endParaRPr lang="en-US" altLang="zh-CN" sz="5400" b="1" dirty="0">
              <a:solidFill>
                <a:srgbClr val="DDC8BD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/>
            <a:r>
              <a:rPr lang="zh-CN" altLang="en-US" sz="5400" b="1" dirty="0">
                <a:solidFill>
                  <a:srgbClr val="DDC8BD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传统工艺</a:t>
            </a:r>
            <a:endParaRPr lang="zh-CN" altLang="en-US" sz="5400" b="1" dirty="0">
              <a:solidFill>
                <a:srgbClr val="DDC8BD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3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8626" y="682431"/>
            <a:ext cx="2760980" cy="5670893"/>
          </a:xfrm>
          <a:prstGeom prst="rect">
            <a:avLst/>
          </a:prstGeom>
          <a:effectLst>
            <a:outerShdw blurRad="152400" dist="76200" dir="3480000" sx="102000" sy="102000" algn="tl" rotWithShape="0">
              <a:prstClr val="black">
                <a:alpha val="75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8823952" y="3668699"/>
            <a:ext cx="461665" cy="12243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拓展模块</a:t>
            </a:r>
            <a:endParaRPr lang="zh-CN" altLang="en-US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872538" y="3545532"/>
            <a:ext cx="382412" cy="1358677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同侧圆角矩形 1"/>
          <p:cNvSpPr/>
          <p:nvPr/>
        </p:nvSpPr>
        <p:spPr>
          <a:xfrm>
            <a:off x="552450" y="0"/>
            <a:ext cx="900000" cy="1080000"/>
          </a:xfrm>
          <a:prstGeom prst="round2SameRect">
            <a:avLst>
              <a:gd name="adj1" fmla="val 0"/>
              <a:gd name="adj2" fmla="val 30159"/>
            </a:avLst>
          </a:prstGeom>
          <a:solidFill>
            <a:srgbClr val="BA9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657350" y="285750"/>
            <a:ext cx="539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相关链接</a:t>
            </a:r>
            <a:endParaRPr lang="zh-CN" altLang="en-US" sz="2800" b="1" dirty="0">
              <a:solidFill>
                <a:srgbClr val="BA927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5" name="同侧圆角矩形 4"/>
          <p:cNvSpPr>
            <a:spLocks noChangeAspect="1"/>
          </p:cNvSpPr>
          <p:nvPr/>
        </p:nvSpPr>
        <p:spPr>
          <a:xfrm>
            <a:off x="618817" y="-228599"/>
            <a:ext cx="756000" cy="1216017"/>
          </a:xfrm>
          <a:prstGeom prst="round2SameRect">
            <a:avLst>
              <a:gd name="adj1" fmla="val 0"/>
              <a:gd name="adj2" fmla="val 30159"/>
            </a:avLst>
          </a:prstGeom>
          <a:noFill/>
          <a:ln w="19050">
            <a:solidFill>
              <a:srgbClr val="F2F2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1352550" y="1714500"/>
            <a:ext cx="9650364" cy="4584025"/>
            <a:chOff x="1352550" y="1714500"/>
            <a:chExt cx="9650364" cy="4584025"/>
          </a:xfrm>
        </p:grpSpPr>
        <p:sp>
          <p:nvSpPr>
            <p:cNvPr id="6" name="矩形 5"/>
            <p:cNvSpPr/>
            <p:nvPr/>
          </p:nvSpPr>
          <p:spPr>
            <a:xfrm>
              <a:off x="1352550" y="1714500"/>
              <a:ext cx="3405774" cy="4584025"/>
            </a:xfrm>
            <a:prstGeom prst="rect">
              <a:avLst/>
            </a:prstGeom>
            <a:solidFill>
              <a:srgbClr val="BA927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642244" y="1714500"/>
              <a:ext cx="5360670" cy="4584025"/>
            </a:xfrm>
            <a:prstGeom prst="rect">
              <a:avLst/>
            </a:prstGeom>
            <a:solidFill>
              <a:srgbClr val="BA927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539057" y="4451178"/>
              <a:ext cx="3032760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F2F2F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汝窑是中国“五大名窑”（钧窑、汝窑、官窑、定窑、哥窑）之一，其产品不重装饰，以釉色取胜。该瓶造型优雅，釉面光亮，表面可见若隐若现的刻花装饰，为汝窑传世珍品。</a:t>
              </a:r>
              <a:endParaRPr lang="zh-CN" altLang="en-US" sz="1400" dirty="0">
                <a:solidFill>
                  <a:srgbClr val="F2F2F3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526356" y="3321050"/>
              <a:ext cx="198273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F2F2F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汝窑天蓝釉刻花鹅颈瓶 </a:t>
              </a:r>
              <a:r>
                <a:rPr lang="en-US" altLang="zh-CN" sz="1600" b="1" dirty="0">
                  <a:solidFill>
                    <a:srgbClr val="F2F2F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[</a:t>
              </a:r>
              <a:r>
                <a:rPr lang="zh-CN" altLang="en-US" sz="1600" b="1" dirty="0">
                  <a:solidFill>
                    <a:srgbClr val="F2F2F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北宋</a:t>
              </a:r>
              <a:r>
                <a:rPr lang="en-US" altLang="zh-CN" sz="1600" b="1" dirty="0">
                  <a:solidFill>
                    <a:srgbClr val="F2F2F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]</a:t>
              </a:r>
              <a:r>
                <a:rPr lang="zh-CN" altLang="en-US" sz="1600" b="1" dirty="0">
                  <a:solidFill>
                    <a:srgbClr val="F2F2F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河南博物院藏</a:t>
              </a:r>
              <a:endParaRPr lang="zh-CN" altLang="en-US" sz="1600" b="1" dirty="0">
                <a:solidFill>
                  <a:srgbClr val="F2F2F3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967456" y="3821846"/>
              <a:ext cx="363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F2F2F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陶瓷工艺的装饰手法</a:t>
              </a:r>
              <a:endParaRPr lang="zh-CN" altLang="en-US" b="1" dirty="0">
                <a:solidFill>
                  <a:srgbClr val="F2F2F3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642244" y="4267200"/>
              <a:ext cx="5126355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F2F2F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雕塑是通过模印、镶嵌以及手工镂、捏、雕刻等手法进行器型装饰的方法。色坯指用着色矿物、合成颜料掺入坯料或直接用天然着色坯料，成型后经高温烧成，使陶瓷胎体整体呈色。色釉是在陶瓷器釉中加入颜料，使形成的釉体呈现不同色调。彩绘是在陶瓷器上按设计要求附着各种色釉，再入窑彩烧而获得装饰效果，分釉上彩绘、釉下彩绘和釉中彩绘。</a:t>
              </a:r>
              <a:endParaRPr lang="zh-CN" altLang="en-US" sz="1400" dirty="0">
                <a:solidFill>
                  <a:srgbClr val="F2F2F3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99" b="94304" l="0" r="967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00" y="161962"/>
            <a:ext cx="2664831" cy="450313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同侧圆角矩形 1"/>
          <p:cNvSpPr/>
          <p:nvPr/>
        </p:nvSpPr>
        <p:spPr>
          <a:xfrm>
            <a:off x="552450" y="0"/>
            <a:ext cx="900000" cy="1080000"/>
          </a:xfrm>
          <a:prstGeom prst="round2SameRect">
            <a:avLst>
              <a:gd name="adj1" fmla="val 0"/>
              <a:gd name="adj2" fmla="val 30159"/>
            </a:avLst>
          </a:prstGeom>
          <a:solidFill>
            <a:srgbClr val="BA9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657350" y="285750"/>
            <a:ext cx="539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相关链接</a:t>
            </a:r>
            <a:endParaRPr lang="zh-CN" altLang="en-US" sz="2800" b="1" dirty="0">
              <a:solidFill>
                <a:srgbClr val="BA927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5" name="同侧圆角矩形 4"/>
          <p:cNvSpPr>
            <a:spLocks noChangeAspect="1"/>
          </p:cNvSpPr>
          <p:nvPr/>
        </p:nvSpPr>
        <p:spPr>
          <a:xfrm>
            <a:off x="618817" y="-228599"/>
            <a:ext cx="756000" cy="1216017"/>
          </a:xfrm>
          <a:prstGeom prst="round2SameRect">
            <a:avLst>
              <a:gd name="adj1" fmla="val 0"/>
              <a:gd name="adj2" fmla="val 30159"/>
            </a:avLst>
          </a:prstGeom>
          <a:noFill/>
          <a:ln w="19050">
            <a:solidFill>
              <a:srgbClr val="F2F2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1504475" y="1644675"/>
            <a:ext cx="9334975" cy="4725645"/>
            <a:chOff x="1504475" y="1644675"/>
            <a:chExt cx="9334975" cy="4725645"/>
          </a:xfrm>
        </p:grpSpPr>
        <p:sp>
          <p:nvSpPr>
            <p:cNvPr id="7" name="矩形 6"/>
            <p:cNvSpPr/>
            <p:nvPr/>
          </p:nvSpPr>
          <p:spPr>
            <a:xfrm>
              <a:off x="1657350" y="1644675"/>
              <a:ext cx="5379719" cy="4655820"/>
            </a:xfrm>
            <a:prstGeom prst="rect">
              <a:avLst/>
            </a:prstGeom>
            <a:solidFill>
              <a:srgbClr val="BA927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981950" y="1714500"/>
              <a:ext cx="2857500" cy="4655820"/>
            </a:xfrm>
            <a:prstGeom prst="rect">
              <a:avLst/>
            </a:prstGeom>
            <a:solidFill>
              <a:srgbClr val="BA927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504475" y="4021480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F2F2F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青花瓷</a:t>
              </a:r>
              <a:endParaRPr lang="zh-CN" altLang="en-US" b="1" dirty="0">
                <a:solidFill>
                  <a:srgbClr val="F2F2F3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963851" y="5144288"/>
              <a:ext cx="24822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F2F2F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青花缠枝花纹天球瓶 </a:t>
              </a:r>
              <a:r>
                <a:rPr lang="en-US" altLang="zh-CN" sz="1600" b="1" dirty="0">
                  <a:solidFill>
                    <a:srgbClr val="F2F2F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[</a:t>
              </a:r>
              <a:r>
                <a:rPr lang="zh-CN" altLang="en-US" sz="1600" b="1" dirty="0">
                  <a:solidFill>
                    <a:srgbClr val="F2F2F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明</a:t>
              </a:r>
              <a:r>
                <a:rPr lang="en-US" altLang="zh-CN" sz="1600" b="1" dirty="0">
                  <a:solidFill>
                    <a:srgbClr val="F2F2F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]</a:t>
              </a:r>
              <a:r>
                <a:rPr lang="zh-CN" altLang="en-US" sz="1600" b="1" dirty="0">
                  <a:solidFill>
                    <a:srgbClr val="F2F2F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北京故宫博物院藏</a:t>
              </a:r>
              <a:endParaRPr lang="zh-CN" altLang="en-US" sz="1600" b="1" dirty="0">
                <a:solidFill>
                  <a:srgbClr val="F2F2F3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015488" y="4451790"/>
              <a:ext cx="4663441" cy="138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rgbClr val="F2F2F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     </a:t>
              </a:r>
              <a:r>
                <a:rPr lang="zh-CN" altLang="en-US" sz="1400" dirty="0">
                  <a:solidFill>
                    <a:srgbClr val="F2F2F3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青花瓷为釉下彩绘瓷器，初制于唐代。入元后，青花瓷成批出现并走向成熟。这与蒙古族尚青、尚白的风尚有关。青花瓷在当时便畅销海内外，成为中国最具民族特色的瓷器。</a:t>
              </a:r>
              <a:endParaRPr lang="zh-CN" altLang="en-US" sz="1400" dirty="0">
                <a:solidFill>
                  <a:srgbClr val="F2F2F3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73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863" y="540000"/>
            <a:ext cx="3413825" cy="441580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160400" y="373857"/>
            <a:ext cx="9871200" cy="6037262"/>
            <a:chOff x="1160400" y="373857"/>
            <a:chExt cx="9871200" cy="6037262"/>
          </a:xfrm>
        </p:grpSpPr>
        <p:sp>
          <p:nvSpPr>
            <p:cNvPr id="2" name="同侧圆角矩形 1"/>
            <p:cNvSpPr/>
            <p:nvPr/>
          </p:nvSpPr>
          <p:spPr>
            <a:xfrm rot="16200000">
              <a:off x="987600" y="924688"/>
              <a:ext cx="5281200" cy="4935600"/>
            </a:xfrm>
            <a:prstGeom prst="round2SameRect">
              <a:avLst>
                <a:gd name="adj1" fmla="val 10877"/>
                <a:gd name="adj2" fmla="val 0"/>
              </a:avLst>
            </a:prstGeom>
            <a:solidFill>
              <a:srgbClr val="BA927B"/>
            </a:solidFill>
            <a:ln w="38100">
              <a:solidFill>
                <a:srgbClr val="BA92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同侧圆角矩形 2"/>
            <p:cNvSpPr/>
            <p:nvPr/>
          </p:nvSpPr>
          <p:spPr>
            <a:xfrm rot="5400000" flipH="1">
              <a:off x="5923200" y="924688"/>
              <a:ext cx="5281200" cy="4935600"/>
            </a:xfrm>
            <a:prstGeom prst="round2SameRect">
              <a:avLst>
                <a:gd name="adj1" fmla="val 10877"/>
                <a:gd name="adj2" fmla="val 0"/>
              </a:avLst>
            </a:prstGeom>
            <a:noFill/>
            <a:ln w="38100">
              <a:solidFill>
                <a:srgbClr val="BA92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 rot="17369154">
              <a:off x="1896109" y="1698344"/>
              <a:ext cx="3392642" cy="338828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8440518" y="373857"/>
              <a:ext cx="1292662" cy="6037262"/>
            </a:xfrm>
            <a:prstGeom prst="rect">
              <a:avLst/>
            </a:prstGeom>
            <a:noFill/>
          </p:spPr>
          <p:txBody>
            <a:bodyPr vert="eaVert" wrap="square" rtlCol="0" anchor="ctr">
              <a:spAutoFit/>
            </a:bodyPr>
            <a:lstStyle/>
            <a:p>
              <a:pPr algn="ctr"/>
              <a:r>
                <a:rPr lang="zh-CN" altLang="en-US" sz="7200" spc="6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实践与练习</a:t>
              </a:r>
              <a:endParaRPr lang="zh-CN" altLang="en-US" sz="7200" spc="6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7" name="同侧圆角矩形 6"/>
            <p:cNvSpPr/>
            <p:nvPr/>
          </p:nvSpPr>
          <p:spPr>
            <a:xfrm rot="5400000" flipH="1">
              <a:off x="6070129" y="2687637"/>
              <a:ext cx="1461441" cy="1409700"/>
            </a:xfrm>
            <a:prstGeom prst="round2SameRect">
              <a:avLst>
                <a:gd name="adj1" fmla="val 20713"/>
                <a:gd name="adj2" fmla="val 0"/>
              </a:avLst>
            </a:prstGeom>
            <a:solidFill>
              <a:srgbClr val="BA927B"/>
            </a:solidFill>
            <a:ln w="38100">
              <a:solidFill>
                <a:srgbClr val="BA92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286500" y="2838490"/>
              <a:ext cx="7810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600" dirty="0">
                  <a:solidFill>
                    <a:srgbClr val="F2F2F3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贰</a:t>
              </a:r>
              <a:endParaRPr lang="zh-CN" altLang="en-US" sz="6600" dirty="0">
                <a:solidFill>
                  <a:srgbClr val="F2F2F3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8" name="同侧圆角矩形 7"/>
            <p:cNvSpPr/>
            <p:nvPr/>
          </p:nvSpPr>
          <p:spPr>
            <a:xfrm rot="16200000">
              <a:off x="10070631" y="3182939"/>
              <a:ext cx="1461441" cy="419098"/>
            </a:xfrm>
            <a:prstGeom prst="round2SameRect">
              <a:avLst>
                <a:gd name="adj1" fmla="val 20713"/>
                <a:gd name="adj2" fmla="val 0"/>
              </a:avLst>
            </a:prstGeom>
            <a:solidFill>
              <a:srgbClr val="BA927B"/>
            </a:solidFill>
            <a:ln w="38100">
              <a:solidFill>
                <a:srgbClr val="BA92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635368" y="1004668"/>
            <a:ext cx="426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BA927B"/>
                </a:solidFill>
              </a:rPr>
              <a:t>（一）材料与工具准备</a:t>
            </a:r>
            <a:endParaRPr lang="zh-CN" altLang="en-US" b="1" dirty="0">
              <a:solidFill>
                <a:srgbClr val="BA927B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35368" y="1374000"/>
            <a:ext cx="92670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BA927B"/>
                </a:solidFill>
              </a:rPr>
              <a:t>材料：黏土、水、釉浆、钴料。</a:t>
            </a:r>
            <a:endParaRPr lang="zh-CN" altLang="en-US" sz="2000" dirty="0">
              <a:solidFill>
                <a:srgbClr val="BA927B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BA927B"/>
                </a:solidFill>
              </a:rPr>
              <a:t>拉坯工具：转轮（转盘）、铲刀、刮刀、 钢丝、三角片、修坯刀、环形雕塑刀等。</a:t>
            </a:r>
            <a:endParaRPr lang="zh-CN" altLang="en-US" sz="2000" dirty="0">
              <a:solidFill>
                <a:srgbClr val="BA927B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BA927B"/>
                </a:solidFill>
              </a:rPr>
              <a:t>施釉工具：竹水勺、杯、桶等。</a:t>
            </a:r>
            <a:endParaRPr lang="zh-CN" altLang="en-US" sz="2000" dirty="0">
              <a:solidFill>
                <a:srgbClr val="BA927B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BA927B"/>
                </a:solidFill>
              </a:rPr>
              <a:t>画坯工具：毛笔、碟、毛刷等。</a:t>
            </a:r>
            <a:endParaRPr lang="zh-CN" altLang="en-US" sz="2000" dirty="0">
              <a:solidFill>
                <a:srgbClr val="BA927B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93631" y="931985"/>
            <a:ext cx="4396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BA927B"/>
                </a:solidFill>
              </a:rPr>
              <a:t>（二）工艺实践</a:t>
            </a:r>
            <a:endParaRPr lang="zh-CN" altLang="en-US" dirty="0">
              <a:solidFill>
                <a:srgbClr val="BA927B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24" y="2221125"/>
            <a:ext cx="9129551" cy="241574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960778" y="1401221"/>
            <a:ext cx="10532700" cy="4583387"/>
            <a:chOff x="819150" y="1736501"/>
            <a:chExt cx="10532700" cy="4583387"/>
          </a:xfrm>
        </p:grpSpPr>
        <p:grpSp>
          <p:nvGrpSpPr>
            <p:cNvPr id="14" name="组合 13"/>
            <p:cNvGrpSpPr/>
            <p:nvPr/>
          </p:nvGrpSpPr>
          <p:grpSpPr>
            <a:xfrm>
              <a:off x="1582736" y="1736501"/>
              <a:ext cx="4285422" cy="3960818"/>
              <a:chOff x="2001836" y="2060351"/>
              <a:chExt cx="4285422" cy="3960818"/>
            </a:xfrm>
          </p:grpSpPr>
          <p:sp>
            <p:nvSpPr>
              <p:cNvPr id="31" name="圆角矩形 30"/>
              <p:cNvSpPr/>
              <p:nvPr/>
            </p:nvSpPr>
            <p:spPr>
              <a:xfrm>
                <a:off x="2001836" y="2060351"/>
                <a:ext cx="1674155" cy="720000"/>
              </a:xfrm>
              <a:prstGeom prst="roundRect">
                <a:avLst/>
              </a:prstGeom>
              <a:solidFill>
                <a:srgbClr val="BA92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1.</a:t>
                </a:r>
                <a:r>
                  <a:rPr lang="zh-CN" altLang="en-US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揉泥</a:t>
                </a:r>
                <a:endParaRPr lang="zh-CN" altLang="en-US" sz="2800" b="1" dirty="0"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2001837" y="5336430"/>
                <a:ext cx="4285421" cy="684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rgbClr val="BA927B"/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① 揉泥：将泥团由中部推压向台面，使底部形成一层层泥饼，直到黏土干湿程度均匀，外形像羊头。</a:t>
                </a:r>
                <a:endPara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6048157" y="5012580"/>
              <a:ext cx="4470990" cy="684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② 收成柱状：向下按压的力逐渐减小，使泥团逐渐形成一个柱体。收成柱状是为了上拉坯机。</a:t>
              </a:r>
              <a:endPara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819150" y="3392488"/>
              <a:ext cx="360000" cy="2927400"/>
              <a:chOff x="952500" y="3525838"/>
              <a:chExt cx="360000" cy="2927400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4" name="直接连接符 23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>
              <a:off x="10991850" y="3392488"/>
              <a:ext cx="360000" cy="2927400"/>
              <a:chOff x="952500" y="3525838"/>
              <a:chExt cx="360000" cy="292740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93631" y="931985"/>
            <a:ext cx="4396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BA927B"/>
                </a:solidFill>
              </a:defRPr>
            </a:lvl1pPr>
          </a:lstStyle>
          <a:p>
            <a:r>
              <a:rPr lang="zh-CN" altLang="en-US" dirty="0"/>
              <a:t>（二）工艺实践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17" y="2217315"/>
            <a:ext cx="9060965" cy="242337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60778" y="1401221"/>
            <a:ext cx="10532700" cy="4583387"/>
            <a:chOff x="819150" y="1736501"/>
            <a:chExt cx="10532700" cy="4583387"/>
          </a:xfrm>
        </p:grpSpPr>
        <p:grpSp>
          <p:nvGrpSpPr>
            <p:cNvPr id="6" name="组合 5"/>
            <p:cNvGrpSpPr/>
            <p:nvPr/>
          </p:nvGrpSpPr>
          <p:grpSpPr>
            <a:xfrm>
              <a:off x="1582736" y="1736501"/>
              <a:ext cx="4155123" cy="3960818"/>
              <a:chOff x="2001836" y="2060351"/>
              <a:chExt cx="4155123" cy="3960818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2001836" y="2060351"/>
                <a:ext cx="1674155" cy="720000"/>
              </a:xfrm>
              <a:prstGeom prst="roundRect">
                <a:avLst/>
              </a:prstGeom>
              <a:solidFill>
                <a:srgbClr val="BA92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2.</a:t>
                </a:r>
                <a:r>
                  <a:rPr lang="zh-CN" altLang="en-US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拉坯</a:t>
                </a:r>
                <a:endParaRPr lang="zh-CN" altLang="en-US" sz="2800" b="1" dirty="0"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2001837" y="5336430"/>
                <a:ext cx="4155122" cy="684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rgbClr val="BA927B"/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① 定中心：将泥团拉上来再压下抬起，反复几次，定好中心。</a:t>
                </a:r>
                <a:endPara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5917859" y="5012580"/>
              <a:ext cx="2325393" cy="684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② 开孔：大拇指垂直向下，再垂直向外拉伸泥团。</a:t>
              </a:r>
              <a:endPara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423252" y="5012580"/>
              <a:ext cx="2112986" cy="684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③ 拉坯抬高：左手辅助，右手向外慢慢扩张。</a:t>
              </a:r>
              <a:endPara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819150" y="3392488"/>
              <a:ext cx="360000" cy="2927400"/>
              <a:chOff x="952500" y="3525838"/>
              <a:chExt cx="360000" cy="2927400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/>
          </p:nvGrpSpPr>
          <p:grpSpPr>
            <a:xfrm>
              <a:off x="10991850" y="3392488"/>
              <a:ext cx="360000" cy="2927400"/>
              <a:chOff x="952500" y="3525838"/>
              <a:chExt cx="360000" cy="2927400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4" name="直接连接符 13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93631" y="931985"/>
            <a:ext cx="4396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BA927B"/>
                </a:solidFill>
              </a:defRPr>
            </a:lvl1pPr>
          </a:lstStyle>
          <a:p>
            <a:r>
              <a:rPr lang="zh-CN" altLang="en-US" dirty="0"/>
              <a:t>（二）工艺实践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20" y="2365918"/>
            <a:ext cx="8984759" cy="212616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60778" y="1401221"/>
            <a:ext cx="10532700" cy="4583387"/>
            <a:chOff x="819150" y="1736501"/>
            <a:chExt cx="10532700" cy="4583387"/>
          </a:xfrm>
        </p:grpSpPr>
        <p:grpSp>
          <p:nvGrpSpPr>
            <p:cNvPr id="5" name="组合 4"/>
            <p:cNvGrpSpPr/>
            <p:nvPr/>
          </p:nvGrpSpPr>
          <p:grpSpPr>
            <a:xfrm>
              <a:off x="1582736" y="1736501"/>
              <a:ext cx="1902756" cy="4337908"/>
              <a:chOff x="2001836" y="2060351"/>
              <a:chExt cx="1902756" cy="4337908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2001836" y="2060351"/>
                <a:ext cx="1674155" cy="720000"/>
              </a:xfrm>
              <a:prstGeom prst="roundRect">
                <a:avLst/>
              </a:prstGeom>
              <a:solidFill>
                <a:srgbClr val="BA92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2.</a:t>
                </a:r>
                <a:r>
                  <a:rPr lang="zh-CN" altLang="en-US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拉坯</a:t>
                </a:r>
                <a:endParaRPr lang="zh-CN" altLang="en-US" sz="2800" b="1" dirty="0"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2001837" y="5336430"/>
                <a:ext cx="1902755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rgbClr val="BA927B"/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④ 留泥靶： 器底留下</a:t>
                </a:r>
                <a:r>
                  <a:rPr lang="en-US" altLang="zh-CN" sz="1400" dirty="0">
                    <a:solidFill>
                      <a:srgbClr val="BA927B"/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10</a:t>
                </a:r>
                <a:r>
                  <a:rPr lang="zh-CN" altLang="en-US" sz="1400" dirty="0">
                    <a:solidFill>
                      <a:srgbClr val="BA927B"/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厘米左右的泥靶（柄）。</a:t>
                </a:r>
                <a:endPara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3659677" y="5011200"/>
              <a:ext cx="225818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⑤ 借助三角片或刮刀对碗口进行调整处理，使其均匀光滑。</a:t>
              </a:r>
              <a:endPara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146019" y="5012580"/>
              <a:ext cx="439022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⑥ 取坯：让转盘慢速转动，两手拉住钢丝线来回割几次，等待粗坯稍干，双手中指、食指叉开，向下向里掐住底部泥料，取下晾干。</a:t>
              </a:r>
              <a:endPara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819150" y="3392488"/>
              <a:ext cx="360000" cy="2927400"/>
              <a:chOff x="952500" y="3525838"/>
              <a:chExt cx="360000" cy="29274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10991850" y="3392488"/>
              <a:ext cx="360000" cy="2927400"/>
              <a:chOff x="952500" y="3525838"/>
              <a:chExt cx="360000" cy="292740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93631" y="931985"/>
            <a:ext cx="4396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BA927B"/>
                </a:solidFill>
              </a:defRPr>
            </a:lvl1pPr>
          </a:lstStyle>
          <a:p>
            <a:r>
              <a:rPr lang="zh-CN" altLang="en-US" dirty="0"/>
              <a:t>（二）工艺实践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79" y="2461176"/>
            <a:ext cx="9015241" cy="193564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60778" y="1401221"/>
            <a:ext cx="10532700" cy="4583387"/>
            <a:chOff x="819150" y="1736501"/>
            <a:chExt cx="10532700" cy="4583387"/>
          </a:xfrm>
        </p:grpSpPr>
        <p:grpSp>
          <p:nvGrpSpPr>
            <p:cNvPr id="5" name="组合 4"/>
            <p:cNvGrpSpPr/>
            <p:nvPr/>
          </p:nvGrpSpPr>
          <p:grpSpPr>
            <a:xfrm>
              <a:off x="1582736" y="1736501"/>
              <a:ext cx="2714626" cy="3960818"/>
              <a:chOff x="2001836" y="2060351"/>
              <a:chExt cx="2714626" cy="3960818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2001836" y="2060351"/>
                <a:ext cx="1674155" cy="720000"/>
              </a:xfrm>
              <a:prstGeom prst="roundRect">
                <a:avLst/>
              </a:prstGeom>
              <a:solidFill>
                <a:srgbClr val="BA92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3.</a:t>
                </a:r>
                <a:r>
                  <a:rPr lang="zh-CN" altLang="en-US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挖足</a:t>
                </a:r>
                <a:endParaRPr lang="zh-CN" altLang="en-US" sz="2800" b="1" dirty="0"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2001837" y="5336430"/>
                <a:ext cx="2714625" cy="684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rgbClr val="BA927B"/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① 用环形雕塑刀顺着中心削去底部外围的泥。</a:t>
                </a:r>
                <a:endPara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702175" y="5012580"/>
              <a:ext cx="5759817" cy="684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② 削掉底足内围多余的泥，修出底足形状，并始终保持与外圈形状基本一致。</a:t>
              </a:r>
              <a:endPara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819150" y="3392488"/>
              <a:ext cx="360000" cy="2927400"/>
              <a:chOff x="952500" y="3525838"/>
              <a:chExt cx="360000" cy="29274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10991850" y="3392488"/>
              <a:ext cx="360000" cy="2927400"/>
              <a:chOff x="952500" y="3525838"/>
              <a:chExt cx="360000" cy="292740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93631" y="931985"/>
            <a:ext cx="4396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BA927B"/>
                </a:solidFill>
              </a:defRPr>
            </a:lvl1pPr>
          </a:lstStyle>
          <a:p>
            <a:r>
              <a:rPr lang="zh-CN" altLang="en-US" dirty="0"/>
              <a:t>（二）工艺实践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38" y="2464986"/>
            <a:ext cx="9045724" cy="192802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60778" y="1401221"/>
            <a:ext cx="10532700" cy="4583387"/>
            <a:chOff x="819150" y="1736501"/>
            <a:chExt cx="10532700" cy="4583387"/>
          </a:xfrm>
        </p:grpSpPr>
        <p:grpSp>
          <p:nvGrpSpPr>
            <p:cNvPr id="5" name="组合 4"/>
            <p:cNvGrpSpPr/>
            <p:nvPr/>
          </p:nvGrpSpPr>
          <p:grpSpPr>
            <a:xfrm>
              <a:off x="1582736" y="1736501"/>
              <a:ext cx="2714626" cy="3960818"/>
              <a:chOff x="2001836" y="2060351"/>
              <a:chExt cx="2714626" cy="3960818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2001836" y="2060351"/>
                <a:ext cx="1674155" cy="720000"/>
              </a:xfrm>
              <a:prstGeom prst="roundRect">
                <a:avLst/>
              </a:prstGeom>
              <a:solidFill>
                <a:srgbClr val="BA92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4.</a:t>
                </a:r>
                <a:r>
                  <a:rPr lang="zh-CN" altLang="en-US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利坯</a:t>
                </a:r>
                <a:endParaRPr lang="zh-CN" altLang="en-US" sz="2800" b="1" dirty="0"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2001837" y="5336430"/>
                <a:ext cx="2714625" cy="684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rgbClr val="BA927B"/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① 快速转动转盘，用修坯刀由底部修至器型口部。</a:t>
                </a:r>
                <a:endPara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702175" y="5012580"/>
              <a:ext cx="2714625" cy="684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② 两手扶住修坯刀，由内圈至外圈将底足修整至光滑。</a:t>
              </a:r>
              <a:endPara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821613" y="5012580"/>
              <a:ext cx="2714625" cy="684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③ 顺着口部，用平快的刀将边缘修整光滑。</a:t>
              </a:r>
              <a:endPara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819150" y="3392488"/>
              <a:ext cx="360000" cy="2927400"/>
              <a:chOff x="952500" y="3525838"/>
              <a:chExt cx="360000" cy="29274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10991850" y="3392488"/>
              <a:ext cx="360000" cy="2927400"/>
              <a:chOff x="952500" y="3525838"/>
              <a:chExt cx="360000" cy="292740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93631" y="931985"/>
            <a:ext cx="4396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BA927B"/>
                </a:solidFill>
              </a:defRPr>
            </a:lvl1pPr>
          </a:lstStyle>
          <a:p>
            <a:r>
              <a:rPr lang="zh-CN" altLang="en-US" dirty="0"/>
              <a:t>（二）工艺实践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58" y="2457366"/>
            <a:ext cx="8809483" cy="194326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60778" y="1401221"/>
            <a:ext cx="10532700" cy="4583387"/>
            <a:chOff x="819150" y="1736501"/>
            <a:chExt cx="10532700" cy="4583387"/>
          </a:xfrm>
        </p:grpSpPr>
        <p:grpSp>
          <p:nvGrpSpPr>
            <p:cNvPr id="5" name="组合 4"/>
            <p:cNvGrpSpPr/>
            <p:nvPr/>
          </p:nvGrpSpPr>
          <p:grpSpPr>
            <a:xfrm>
              <a:off x="1582736" y="1736501"/>
              <a:ext cx="8776377" cy="3691577"/>
              <a:chOff x="2001836" y="2060351"/>
              <a:chExt cx="8776377" cy="3691577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2001836" y="2060351"/>
                <a:ext cx="1674155" cy="720000"/>
              </a:xfrm>
              <a:prstGeom prst="roundRect">
                <a:avLst/>
              </a:prstGeom>
              <a:solidFill>
                <a:srgbClr val="BA92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5.</a:t>
                </a:r>
                <a:r>
                  <a:rPr lang="zh-CN" altLang="en-US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画坯</a:t>
                </a:r>
                <a:endParaRPr lang="zh-CN" altLang="en-US" sz="2800" b="1" dirty="0"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2001837" y="5336430"/>
                <a:ext cx="877637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rgbClr val="BA927B"/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① 绘制内壁：慢速转动转盘，屏息凝神，均匀勾勒线条，绘制自己的创意图案。</a:t>
                </a:r>
                <a:endPara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819150" y="3392488"/>
              <a:ext cx="360000" cy="2927400"/>
              <a:chOff x="952500" y="3525838"/>
              <a:chExt cx="360000" cy="29274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10991850" y="3392488"/>
              <a:ext cx="360000" cy="2927400"/>
              <a:chOff x="952500" y="3525838"/>
              <a:chExt cx="360000" cy="292740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9400" y="720000"/>
            <a:ext cx="10753200" cy="5418000"/>
          </a:xfrm>
          <a:prstGeom prst="rect">
            <a:avLst/>
          </a:prstGeom>
          <a:solidFill>
            <a:srgbClr val="BA9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157009" y="958334"/>
            <a:ext cx="3877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>
                <a:solidFill>
                  <a:srgbClr val="F2F2F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中国传统工艺</a:t>
            </a:r>
            <a:endParaRPr lang="zh-CN" altLang="en-US" sz="4800" dirty="0">
              <a:solidFill>
                <a:srgbClr val="F2F2F3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4" name="TextBox 4"/>
          <p:cNvSpPr txBox="1"/>
          <p:nvPr/>
        </p:nvSpPr>
        <p:spPr>
          <a:xfrm>
            <a:off x="29739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12277" y="2145323"/>
            <a:ext cx="912641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传统工艺是中华优秀传统文化的重要组成部分，种类繁多，技艺精湛，蕴含高超的技术与丰富的文化内涵，是审美与实用的结晶，是创造性的手工艺劳动，是因材施艺的个性化制作，具有工业化生产不可替代的特质。</a:t>
            </a:r>
            <a:endParaRPr lang="en-US" altLang="zh-CN" dirty="0">
              <a:solidFill>
                <a:schemeClr val="bg1"/>
              </a:solidFill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本单元教学由中国传统工艺基础知识、传统工艺实践等部分构成。同学们通过赏析陶瓷、扎染、剪纸、竹编、风筝、皮影等传统工艺，了解其中蕴含的文化价值。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93631" y="931985"/>
            <a:ext cx="4396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BA927B"/>
                </a:solidFill>
              </a:defRPr>
            </a:lvl1pPr>
          </a:lstStyle>
          <a:p>
            <a:r>
              <a:rPr lang="zh-CN" altLang="en-US" dirty="0"/>
              <a:t>（二）工艺实践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20" y="2480228"/>
            <a:ext cx="8984759" cy="189754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60778" y="1401221"/>
            <a:ext cx="10532700" cy="4583387"/>
            <a:chOff x="819150" y="1736501"/>
            <a:chExt cx="10532700" cy="4583387"/>
          </a:xfrm>
        </p:grpSpPr>
        <p:grpSp>
          <p:nvGrpSpPr>
            <p:cNvPr id="5" name="组合 4"/>
            <p:cNvGrpSpPr/>
            <p:nvPr/>
          </p:nvGrpSpPr>
          <p:grpSpPr>
            <a:xfrm>
              <a:off x="1582736" y="1736501"/>
              <a:ext cx="2714626" cy="3960818"/>
              <a:chOff x="2001836" y="2060351"/>
              <a:chExt cx="2714626" cy="3960818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2001836" y="2060351"/>
                <a:ext cx="1674155" cy="720000"/>
              </a:xfrm>
              <a:prstGeom prst="roundRect">
                <a:avLst/>
              </a:prstGeom>
              <a:solidFill>
                <a:srgbClr val="BA92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5.</a:t>
                </a:r>
                <a:r>
                  <a:rPr lang="zh-CN" altLang="en-US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画坯</a:t>
                </a:r>
                <a:endParaRPr lang="zh-CN" altLang="en-US" sz="2800" b="1" dirty="0"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2001837" y="5336430"/>
                <a:ext cx="2714625" cy="684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rgbClr val="BA927B"/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② 勾线：运用较轻细的线条把主要结构勾勒出来。</a:t>
                </a:r>
                <a:endPara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702175" y="5012580"/>
              <a:ext cx="2714625" cy="684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③ 混水：运用传统水墨的染法，营造优美细腻有层次的花纹。</a:t>
              </a:r>
              <a:endPara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821613" y="5012580"/>
              <a:ext cx="2714625" cy="361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④ 试着用不同的颜色进行创作。</a:t>
              </a:r>
              <a:endPara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819150" y="3392488"/>
              <a:ext cx="360000" cy="2927400"/>
              <a:chOff x="952500" y="3525838"/>
              <a:chExt cx="360000" cy="29274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10991850" y="3392488"/>
              <a:ext cx="360000" cy="2927400"/>
              <a:chOff x="952500" y="3525838"/>
              <a:chExt cx="360000" cy="292740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93631" y="931985"/>
            <a:ext cx="4396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BA927B"/>
                </a:solidFill>
              </a:defRPr>
            </a:lvl1pPr>
          </a:lstStyle>
          <a:p>
            <a:r>
              <a:rPr lang="zh-CN" altLang="en-US" dirty="0"/>
              <a:t>（二）工艺实践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76" y="2457366"/>
            <a:ext cx="9091448" cy="194326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60778" y="1401221"/>
            <a:ext cx="10532700" cy="4583387"/>
            <a:chOff x="819150" y="1736501"/>
            <a:chExt cx="10532700" cy="4583387"/>
          </a:xfrm>
        </p:grpSpPr>
        <p:grpSp>
          <p:nvGrpSpPr>
            <p:cNvPr id="5" name="组合 4"/>
            <p:cNvGrpSpPr/>
            <p:nvPr/>
          </p:nvGrpSpPr>
          <p:grpSpPr>
            <a:xfrm>
              <a:off x="1582736" y="1736501"/>
              <a:ext cx="2714626" cy="4283984"/>
              <a:chOff x="2001836" y="2060351"/>
              <a:chExt cx="2714626" cy="4283984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2001836" y="2060351"/>
                <a:ext cx="1674155" cy="720000"/>
              </a:xfrm>
              <a:prstGeom prst="roundRect">
                <a:avLst/>
              </a:prstGeom>
              <a:solidFill>
                <a:srgbClr val="BA92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6.</a:t>
                </a:r>
                <a:r>
                  <a:rPr lang="zh-CN" altLang="en-US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施釉</a:t>
                </a:r>
                <a:endParaRPr lang="zh-CN" altLang="en-US" sz="2800" b="1" dirty="0"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2001837" y="5336430"/>
                <a:ext cx="2714625" cy="1007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rgbClr val="BA927B"/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① 釉浆调好后用两个手指捏一捏再张开，感觉一下黏度和吸附性。</a:t>
                </a:r>
                <a:endPara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702175" y="5012580"/>
              <a:ext cx="2714625" cy="684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② 拿竹水勺舀釉，倒进杯里，注意不能倒满。</a:t>
              </a:r>
              <a:endPara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821613" y="5012580"/>
              <a:ext cx="2714625" cy="684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③ 使杯内均匀上釉，然后将釉旋转着倒出。</a:t>
              </a:r>
              <a:endPara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819150" y="3392488"/>
              <a:ext cx="360000" cy="2927400"/>
              <a:chOff x="952500" y="3525838"/>
              <a:chExt cx="360000" cy="29274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10991850" y="3392488"/>
              <a:ext cx="360000" cy="2927400"/>
              <a:chOff x="952500" y="3525838"/>
              <a:chExt cx="360000" cy="292740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93631" y="931985"/>
            <a:ext cx="4396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BA927B"/>
                </a:solidFill>
              </a:defRPr>
            </a:lvl1pPr>
          </a:lstStyle>
          <a:p>
            <a:r>
              <a:rPr lang="zh-CN" altLang="en-US" dirty="0"/>
              <a:t>（二）工艺实践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05" y="2575486"/>
            <a:ext cx="7963590" cy="170702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60778" y="1401221"/>
            <a:ext cx="10532700" cy="4583387"/>
            <a:chOff x="819150" y="1736501"/>
            <a:chExt cx="10532700" cy="4583387"/>
          </a:xfrm>
        </p:grpSpPr>
        <p:grpSp>
          <p:nvGrpSpPr>
            <p:cNvPr id="5" name="组合 4"/>
            <p:cNvGrpSpPr/>
            <p:nvPr/>
          </p:nvGrpSpPr>
          <p:grpSpPr>
            <a:xfrm>
              <a:off x="1582736" y="1736501"/>
              <a:ext cx="4036356" cy="3960818"/>
              <a:chOff x="2001836" y="2060351"/>
              <a:chExt cx="4036356" cy="3960818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2001836" y="2060351"/>
                <a:ext cx="1674155" cy="720000"/>
              </a:xfrm>
              <a:prstGeom prst="roundRect">
                <a:avLst/>
              </a:prstGeom>
              <a:solidFill>
                <a:srgbClr val="BA92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6.</a:t>
                </a:r>
                <a:r>
                  <a:rPr lang="zh-CN" altLang="en-US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施釉</a:t>
                </a:r>
                <a:endParaRPr lang="zh-CN" altLang="en-US" sz="2800" b="1" dirty="0"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2399974" y="5336430"/>
                <a:ext cx="3638218" cy="684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rgbClr val="BA927B"/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④ 将杯体回转，使器口不留残釉，这种施釉方法叫荡釉。</a:t>
                </a:r>
                <a:endPara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7036412" y="5012580"/>
              <a:ext cx="2899756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⑤ 待内壁表面釉质干透，手托内壁，再舀釉浆浇在坯体外壁，这个过程叫浇釉。</a:t>
              </a:r>
              <a:endPara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819150" y="3392488"/>
              <a:ext cx="360000" cy="2927400"/>
              <a:chOff x="952500" y="3525838"/>
              <a:chExt cx="360000" cy="29274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10991850" y="3392488"/>
              <a:ext cx="360000" cy="2927400"/>
              <a:chOff x="952500" y="3525838"/>
              <a:chExt cx="360000" cy="292740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93631" y="931985"/>
            <a:ext cx="4396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BA927B"/>
                </a:solidFill>
              </a:defRPr>
            </a:lvl1pPr>
          </a:lstStyle>
          <a:p>
            <a:r>
              <a:rPr lang="zh-CN" altLang="en-US" dirty="0"/>
              <a:t>（二）工艺实践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17" y="2259228"/>
            <a:ext cx="8839966" cy="233954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60778" y="1401221"/>
            <a:ext cx="10532700" cy="4583387"/>
            <a:chOff x="819150" y="1736501"/>
            <a:chExt cx="10532700" cy="4583387"/>
          </a:xfrm>
        </p:grpSpPr>
        <p:grpSp>
          <p:nvGrpSpPr>
            <p:cNvPr id="5" name="组合 4"/>
            <p:cNvGrpSpPr/>
            <p:nvPr/>
          </p:nvGrpSpPr>
          <p:grpSpPr>
            <a:xfrm>
              <a:off x="1582736" y="1736501"/>
              <a:ext cx="2714626" cy="3960818"/>
              <a:chOff x="2001836" y="2060351"/>
              <a:chExt cx="2714626" cy="3960818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2001836" y="2060351"/>
                <a:ext cx="1674155" cy="720000"/>
              </a:xfrm>
              <a:prstGeom prst="roundRect">
                <a:avLst/>
              </a:prstGeom>
              <a:solidFill>
                <a:srgbClr val="BA92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7.</a:t>
                </a:r>
                <a:r>
                  <a:rPr lang="zh-CN" altLang="en-US" sz="2800" b="1" dirty="0"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烧窑</a:t>
                </a:r>
                <a:endParaRPr lang="zh-CN" altLang="en-US" sz="2800" b="1" dirty="0"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2001837" y="5336430"/>
                <a:ext cx="2714625" cy="684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rgbClr val="BA927B"/>
                    </a:solidFill>
                    <a:latin typeface="方正姚体" panose="02010601030101010101" pitchFamily="2" charset="-122"/>
                    <a:ea typeface="方正姚体" panose="02010601030101010101" pitchFamily="2" charset="-122"/>
                  </a:rPr>
                  <a:t>① 将自然阴干的瓷坯合理分布于窑体内，留出火道烟道。</a:t>
                </a:r>
                <a:endPara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702175" y="5012580"/>
              <a:ext cx="2714625" cy="684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② 温度为</a:t>
              </a:r>
              <a:r>
                <a:rPr lang="en-US" altLang="zh-CN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1330℃</a:t>
              </a: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，烧制时间为</a:t>
              </a:r>
              <a:r>
                <a:rPr lang="en-US" altLang="zh-CN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10</a:t>
              </a: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小时左右。</a:t>
              </a:r>
              <a:endPara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821613" y="5012580"/>
              <a:ext cx="2714625" cy="684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③ 经过</a:t>
              </a:r>
              <a:r>
                <a:rPr lang="en-US" altLang="zh-CN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12—18</a:t>
              </a:r>
              <a:r>
                <a:rPr lang="zh-CN" altLang="en-US" sz="14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小时自然冷却，待温度降至常温，就可以开窑了。</a:t>
              </a:r>
              <a:endPara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819150" y="3392488"/>
              <a:ext cx="360000" cy="2927400"/>
              <a:chOff x="952500" y="3525838"/>
              <a:chExt cx="360000" cy="29274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10991850" y="3392488"/>
              <a:ext cx="360000" cy="2927400"/>
              <a:chOff x="952500" y="3525838"/>
              <a:chExt cx="360000" cy="292740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952500" y="35258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952500" y="6345238"/>
                <a:ext cx="360000" cy="108000"/>
              </a:xfrm>
              <a:prstGeom prst="rect">
                <a:avLst/>
              </a:prstGeom>
              <a:solidFill>
                <a:srgbClr val="BA927B"/>
              </a:solidFill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1132500" y="3525838"/>
                <a:ext cx="0" cy="2819400"/>
              </a:xfrm>
              <a:prstGeom prst="line">
                <a:avLst/>
              </a:prstGeom>
              <a:ln>
                <a:solidFill>
                  <a:srgbClr val="BA92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同侧圆角矩形 1"/>
          <p:cNvSpPr/>
          <p:nvPr/>
        </p:nvSpPr>
        <p:spPr>
          <a:xfrm>
            <a:off x="552450" y="0"/>
            <a:ext cx="900000" cy="1080000"/>
          </a:xfrm>
          <a:prstGeom prst="round2SameRect">
            <a:avLst>
              <a:gd name="adj1" fmla="val 0"/>
              <a:gd name="adj2" fmla="val 30159"/>
            </a:avLst>
          </a:prstGeom>
          <a:solidFill>
            <a:srgbClr val="BA9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657350" y="285750"/>
            <a:ext cx="539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相关链接</a:t>
            </a:r>
            <a:endParaRPr lang="zh-CN" altLang="en-US" sz="2800" b="1" dirty="0">
              <a:solidFill>
                <a:srgbClr val="BA927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5" name="同侧圆角矩形 4"/>
          <p:cNvSpPr>
            <a:spLocks noChangeAspect="1"/>
          </p:cNvSpPr>
          <p:nvPr/>
        </p:nvSpPr>
        <p:spPr>
          <a:xfrm>
            <a:off x="618817" y="-228599"/>
            <a:ext cx="756000" cy="1216017"/>
          </a:xfrm>
          <a:prstGeom prst="round2SameRect">
            <a:avLst>
              <a:gd name="adj1" fmla="val 0"/>
              <a:gd name="adj2" fmla="val 30159"/>
            </a:avLst>
          </a:prstGeom>
          <a:noFill/>
          <a:ln w="19050">
            <a:solidFill>
              <a:srgbClr val="F2F2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0" y="2286000"/>
            <a:ext cx="11525250" cy="3752850"/>
          </a:xfrm>
          <a:prstGeom prst="rect">
            <a:avLst/>
          </a:prstGeom>
          <a:solidFill>
            <a:srgbClr val="BA9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4021812" y="2426745"/>
            <a:ext cx="2343150" cy="5349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陶瓷 </a:t>
            </a:r>
            <a:r>
              <a:rPr lang="en-US" altLang="zh-CN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3D </a:t>
            </a:r>
            <a:r>
              <a:rPr lang="zh-CN" altLang="en-US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打印技术</a:t>
            </a:r>
            <a:endParaRPr lang="zh-CN" altLang="en-US" b="1" dirty="0">
              <a:solidFill>
                <a:srgbClr val="BA927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378982" y="3297239"/>
            <a:ext cx="4985980" cy="21739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随着 </a:t>
            </a:r>
            <a:r>
              <a:rPr lang="en-US" altLang="zh-CN" sz="16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3D </a:t>
            </a:r>
            <a:r>
              <a:rPr lang="zh-CN" altLang="en-US" sz="16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打印技术的发展，形态复杂的陶瓷产品也能通过打印技</a:t>
            </a:r>
            <a:endParaRPr lang="zh-CN" altLang="en-US" sz="16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术制备。目前陶瓷 </a:t>
            </a:r>
            <a:r>
              <a:rPr lang="en-US" altLang="zh-CN" sz="16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3D </a:t>
            </a:r>
            <a:r>
              <a:rPr lang="zh-CN" altLang="en-US" sz="16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打印技术主要采用喷嘴挤压、黏合剂喷射、立体光刻、选择性激光烧结或熔融及浆料层铸等成型方法，该技术操作简单、速度快、精度高，未来将在多个领域得到应用，具有良好的发展前景。</a:t>
            </a:r>
            <a:endParaRPr lang="zh-CN" altLang="en-US" sz="16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2890" r="4179" b="2273"/>
          <a:stretch>
            <a:fillRect/>
          </a:stretch>
        </p:blipFill>
        <p:spPr>
          <a:xfrm>
            <a:off x="7807673" y="808970"/>
            <a:ext cx="3820027" cy="536892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9400" y="720000"/>
            <a:ext cx="10753200" cy="5418000"/>
          </a:xfrm>
          <a:prstGeom prst="rect">
            <a:avLst/>
          </a:prstGeom>
          <a:solidFill>
            <a:srgbClr val="BA9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772563" y="958334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>
                <a:solidFill>
                  <a:srgbClr val="F2F2F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学习提示</a:t>
            </a:r>
            <a:endParaRPr lang="zh-CN" altLang="en-US" sz="4800" dirty="0">
              <a:solidFill>
                <a:srgbClr val="F2F2F3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4" name="TextBox 4"/>
          <p:cNvSpPr txBox="1"/>
          <p:nvPr/>
        </p:nvSpPr>
        <p:spPr>
          <a:xfrm>
            <a:off x="29739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12277" y="2145323"/>
            <a:ext cx="9126415" cy="212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bg1"/>
                </a:solidFill>
              </a:rPr>
              <a:t>了解陶和瓷的区别与联系。</a:t>
            </a:r>
            <a:endParaRPr lang="zh-CN" altLang="en-US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bg1"/>
                </a:solidFill>
              </a:rPr>
              <a:t>了解陶瓷工艺的审美价值和应用价值。</a:t>
            </a:r>
            <a:endParaRPr lang="zh-CN" altLang="en-US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bg1"/>
                </a:solidFill>
              </a:rPr>
              <a:t>用陶瓷的基本造型规律和制作技艺，进行陶瓷工艺实践，传承传统技艺，培育工匠精神。</a:t>
            </a:r>
            <a:endParaRPr lang="zh-CN" altLang="en-US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solidFill>
                  <a:schemeClr val="bg1"/>
                </a:solidFill>
              </a:rPr>
              <a:t>.</a:t>
            </a:r>
            <a:r>
              <a:rPr lang="zh-CN" altLang="en-US" dirty="0">
                <a:solidFill>
                  <a:schemeClr val="bg1"/>
                </a:solidFill>
              </a:rPr>
              <a:t>了解中国传统陶瓷工艺，加深对中华优秀传统文化的了解与热爱。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9400" y="720000"/>
            <a:ext cx="10753200" cy="5418000"/>
          </a:xfrm>
          <a:prstGeom prst="rect">
            <a:avLst/>
          </a:prstGeom>
          <a:solidFill>
            <a:srgbClr val="BA9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4296000" y="1905000"/>
            <a:ext cx="3600000" cy="0"/>
          </a:xfrm>
          <a:prstGeom prst="line">
            <a:avLst/>
          </a:prstGeom>
          <a:ln w="19050">
            <a:solidFill>
              <a:srgbClr val="F2F2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312773" y="958334"/>
            <a:ext cx="15664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>
                <a:solidFill>
                  <a:srgbClr val="F2F2F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 录</a:t>
            </a:r>
            <a:endParaRPr lang="zh-CN" altLang="en-US" sz="4800" dirty="0">
              <a:solidFill>
                <a:srgbClr val="F2F2F3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809762" y="2257565"/>
            <a:ext cx="4796938" cy="3497762"/>
            <a:chOff x="2666762" y="2312488"/>
            <a:chExt cx="4796938" cy="3497762"/>
          </a:xfrm>
        </p:grpSpPr>
        <p:grpSp>
          <p:nvGrpSpPr>
            <p:cNvPr id="8" name="组合 7"/>
            <p:cNvGrpSpPr/>
            <p:nvPr/>
          </p:nvGrpSpPr>
          <p:grpSpPr>
            <a:xfrm>
              <a:off x="2667000" y="2312488"/>
              <a:ext cx="720000" cy="1080000"/>
              <a:chOff x="2076450" y="2912219"/>
              <a:chExt cx="720000" cy="108000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2076450" y="2912219"/>
                <a:ext cx="720000" cy="1080000"/>
              </a:xfrm>
              <a:prstGeom prst="roundRect">
                <a:avLst/>
              </a:prstGeom>
              <a:solidFill>
                <a:srgbClr val="F2F2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4400" dirty="0">
                    <a:solidFill>
                      <a:srgbClr val="BA927B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壹</a:t>
                </a:r>
                <a:endParaRPr lang="zh-CN" altLang="en-US" sz="4400" dirty="0">
                  <a:solidFill>
                    <a:srgbClr val="BA927B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  <p:sp>
            <p:nvSpPr>
              <p:cNvPr id="7" name="圆角矩形 6"/>
              <p:cNvSpPr/>
              <p:nvPr/>
            </p:nvSpPr>
            <p:spPr>
              <a:xfrm>
                <a:off x="2112450" y="2948219"/>
                <a:ext cx="648000" cy="1008000"/>
              </a:xfrm>
              <a:prstGeom prst="roundRect">
                <a:avLst/>
              </a:prstGeom>
              <a:noFill/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4705350" y="2312488"/>
              <a:ext cx="720000" cy="1080000"/>
              <a:chOff x="2076450" y="2912219"/>
              <a:chExt cx="720000" cy="1080000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2076450" y="2912219"/>
                <a:ext cx="720000" cy="1080000"/>
              </a:xfrm>
              <a:prstGeom prst="roundRect">
                <a:avLst/>
              </a:prstGeom>
              <a:solidFill>
                <a:srgbClr val="F2F2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4400" dirty="0">
                    <a:solidFill>
                      <a:srgbClr val="BA927B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贰</a:t>
                </a:r>
                <a:endParaRPr lang="zh-CN" altLang="en-US" sz="4400" dirty="0">
                  <a:solidFill>
                    <a:srgbClr val="BA927B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2112450" y="2948219"/>
                <a:ext cx="648000" cy="1008000"/>
              </a:xfrm>
              <a:prstGeom prst="roundRect">
                <a:avLst/>
              </a:prstGeom>
              <a:noFill/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6743700" y="2312488"/>
              <a:ext cx="720000" cy="1080000"/>
              <a:chOff x="2076450" y="2912219"/>
              <a:chExt cx="720000" cy="1080000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2076450" y="2912219"/>
                <a:ext cx="720000" cy="1080000"/>
              </a:xfrm>
              <a:prstGeom prst="roundRect">
                <a:avLst/>
              </a:prstGeom>
              <a:solidFill>
                <a:srgbClr val="F2F2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4400" dirty="0">
                    <a:solidFill>
                      <a:srgbClr val="BA927B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叁</a:t>
                </a:r>
                <a:endParaRPr lang="zh-CN" altLang="en-US" sz="4400" dirty="0">
                  <a:solidFill>
                    <a:srgbClr val="BA927B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2112450" y="2948219"/>
                <a:ext cx="648000" cy="1008000"/>
              </a:xfrm>
              <a:prstGeom prst="roundRect">
                <a:avLst/>
              </a:prstGeom>
              <a:noFill/>
              <a:ln>
                <a:solidFill>
                  <a:srgbClr val="BA92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2666762" y="3695700"/>
              <a:ext cx="615553" cy="211455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800" spc="300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陶瓷工艺</a:t>
              </a:r>
              <a:endParaRPr lang="zh-CN" altLang="en-US" sz="2800" spc="3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741309" y="3608070"/>
              <a:ext cx="615553" cy="211455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800" spc="300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实践与练习</a:t>
              </a:r>
              <a:endParaRPr lang="zh-CN" altLang="en-US" sz="2800" spc="3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815852" y="3608070"/>
              <a:ext cx="615553" cy="211455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800" spc="300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知识链接</a:t>
              </a:r>
              <a:endParaRPr lang="zh-CN" altLang="en-US" sz="2800" spc="3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sp>
        <p:nvSpPr>
          <p:cNvPr id="24" name="TextBox 4"/>
          <p:cNvSpPr txBox="1"/>
          <p:nvPr/>
        </p:nvSpPr>
        <p:spPr>
          <a:xfrm>
            <a:off x="29739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160400" y="373857"/>
            <a:ext cx="9871200" cy="6037262"/>
            <a:chOff x="1160400" y="373857"/>
            <a:chExt cx="9871200" cy="6037262"/>
          </a:xfrm>
        </p:grpSpPr>
        <p:sp>
          <p:nvSpPr>
            <p:cNvPr id="2" name="同侧圆角矩形 1"/>
            <p:cNvSpPr/>
            <p:nvPr/>
          </p:nvSpPr>
          <p:spPr>
            <a:xfrm rot="16200000">
              <a:off x="987600" y="924688"/>
              <a:ext cx="5281200" cy="4935600"/>
            </a:xfrm>
            <a:prstGeom prst="round2SameRect">
              <a:avLst>
                <a:gd name="adj1" fmla="val 10877"/>
                <a:gd name="adj2" fmla="val 0"/>
              </a:avLst>
            </a:prstGeom>
            <a:solidFill>
              <a:srgbClr val="BA927B"/>
            </a:solidFill>
            <a:ln w="38100">
              <a:solidFill>
                <a:srgbClr val="BA92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同侧圆角矩形 2"/>
            <p:cNvSpPr/>
            <p:nvPr/>
          </p:nvSpPr>
          <p:spPr>
            <a:xfrm rot="5400000" flipH="1">
              <a:off x="5923200" y="924688"/>
              <a:ext cx="5281200" cy="4935600"/>
            </a:xfrm>
            <a:prstGeom prst="round2SameRect">
              <a:avLst>
                <a:gd name="adj1" fmla="val 10877"/>
                <a:gd name="adj2" fmla="val 0"/>
              </a:avLst>
            </a:prstGeom>
            <a:noFill/>
            <a:ln w="38100">
              <a:solidFill>
                <a:srgbClr val="BA92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 rot="17369154">
              <a:off x="1896109" y="1698344"/>
              <a:ext cx="3392642" cy="338828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8440518" y="373857"/>
              <a:ext cx="1292662" cy="6037262"/>
            </a:xfrm>
            <a:prstGeom prst="rect">
              <a:avLst/>
            </a:prstGeom>
            <a:noFill/>
          </p:spPr>
          <p:txBody>
            <a:bodyPr vert="eaVert" wrap="square" rtlCol="0" anchor="ctr">
              <a:spAutoFit/>
            </a:bodyPr>
            <a:lstStyle/>
            <a:p>
              <a:pPr algn="ctr"/>
              <a:r>
                <a:rPr lang="zh-CN" altLang="en-US" sz="7200" spc="600" dirty="0">
                  <a:solidFill>
                    <a:srgbClr val="BA927B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陶瓷工艺</a:t>
              </a:r>
              <a:endParaRPr lang="zh-CN" altLang="en-US" sz="7200" spc="6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7" name="同侧圆角矩形 6"/>
            <p:cNvSpPr/>
            <p:nvPr/>
          </p:nvSpPr>
          <p:spPr>
            <a:xfrm rot="5400000" flipH="1">
              <a:off x="6070129" y="2687637"/>
              <a:ext cx="1461441" cy="1409700"/>
            </a:xfrm>
            <a:prstGeom prst="round2SameRect">
              <a:avLst>
                <a:gd name="adj1" fmla="val 20713"/>
                <a:gd name="adj2" fmla="val 0"/>
              </a:avLst>
            </a:prstGeom>
            <a:solidFill>
              <a:srgbClr val="BA927B"/>
            </a:solidFill>
            <a:ln w="38100">
              <a:solidFill>
                <a:srgbClr val="BA92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286500" y="2838490"/>
              <a:ext cx="7810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600" dirty="0">
                  <a:solidFill>
                    <a:srgbClr val="F2F2F3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壹</a:t>
              </a:r>
              <a:endParaRPr lang="zh-CN" altLang="en-US" sz="6600" dirty="0">
                <a:solidFill>
                  <a:srgbClr val="F2F2F3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8" name="同侧圆角矩形 7"/>
            <p:cNvSpPr/>
            <p:nvPr/>
          </p:nvSpPr>
          <p:spPr>
            <a:xfrm rot="16200000">
              <a:off x="10070631" y="3182939"/>
              <a:ext cx="1461441" cy="419098"/>
            </a:xfrm>
            <a:prstGeom prst="round2SameRect">
              <a:avLst>
                <a:gd name="adj1" fmla="val 20713"/>
                <a:gd name="adj2" fmla="val 0"/>
              </a:avLst>
            </a:prstGeom>
            <a:solidFill>
              <a:srgbClr val="BA927B"/>
            </a:solidFill>
            <a:ln w="38100">
              <a:solidFill>
                <a:srgbClr val="BA92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839788" y="1514717"/>
            <a:ext cx="10439400" cy="4689283"/>
            <a:chOff x="839788" y="1514717"/>
            <a:chExt cx="10439400" cy="4689283"/>
          </a:xfrm>
        </p:grpSpPr>
        <p:sp>
          <p:nvSpPr>
            <p:cNvPr id="3" name="圆角矩形 2"/>
            <p:cNvSpPr/>
            <p:nvPr/>
          </p:nvSpPr>
          <p:spPr>
            <a:xfrm>
              <a:off x="839788" y="1524000"/>
              <a:ext cx="10439400" cy="4680000"/>
            </a:xfrm>
            <a:prstGeom prst="roundRect">
              <a:avLst/>
            </a:prstGeom>
            <a:noFill/>
            <a:ln w="25400">
              <a:solidFill>
                <a:srgbClr val="BA92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3510926" y="1514717"/>
              <a:ext cx="2832001" cy="4680000"/>
            </a:xfrm>
            <a:prstGeom prst="rect">
              <a:avLst/>
            </a:prstGeom>
            <a:solidFill>
              <a:srgbClr val="BA927B"/>
            </a:solidFill>
            <a:ln>
              <a:solidFill>
                <a:srgbClr val="BA92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849081" y="2006763"/>
              <a:ext cx="1661993" cy="382654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indent="457200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新石器时代早期，我们的祖先以黏土作坯，通过捏塑、泥条盘筑等方法成型，入窑高温烧制，赋予泥土以崭新的形态</a:t>
              </a:r>
              <a:r>
                <a:rPr lang="en-US" altLang="zh-CN" sz="1600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——</a:t>
              </a:r>
              <a:r>
                <a:rPr lang="zh-CN" altLang="en-US" sz="1600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陶器。</a:t>
              </a:r>
              <a:endParaRPr lang="zh-CN" altLang="en-US" sz="16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566632" y="1876235"/>
              <a:ext cx="461665" cy="42186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（一）陶瓷的出现</a:t>
              </a:r>
              <a:r>
                <a:rPr lang="en-US" altLang="zh-CN" b="1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——</a:t>
              </a:r>
              <a:r>
                <a:rPr lang="zh-CN" altLang="en-US" b="1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陶器的出现</a:t>
              </a:r>
              <a:endParaRPr lang="zh-CN" altLang="en-US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167" b="94643" l="6977" r="962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60" y="1667129"/>
            <a:ext cx="2587450" cy="404364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681082" y="2006763"/>
            <a:ext cx="3924151" cy="38265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srgbClr val="BA927B"/>
                </a:solidFill>
              </a:rPr>
              <a:t>为什么原始陶器的造型多与“圆”关系紧密？那是因为在材料与技术相对匮乏的原始时期，圆的造型在制作上更简易，且能够承受更大的压力，具有耐用性。同时，在烧造过程中，圆的变形较小，成品更美观。</a:t>
            </a:r>
            <a:endParaRPr lang="zh-CN" altLang="en-US" sz="1600" dirty="0">
              <a:solidFill>
                <a:srgbClr val="BA927B"/>
              </a:solidFill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srgbClr val="BA927B"/>
                </a:solidFill>
              </a:rPr>
              <a:t>在接下来的陶艺实践中，同学们不妨尝试使用相等体量的材料制作不同造型的器物，并思考圆的造型还有什么优势。</a:t>
            </a:r>
            <a:endParaRPr lang="zh-CN" altLang="en-US" sz="1600" dirty="0">
              <a:solidFill>
                <a:srgbClr val="BA927B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02353" y="5575309"/>
            <a:ext cx="1870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BA927B"/>
                </a:solidFill>
              </a:rPr>
              <a:t>蛋壳黑陶杯</a:t>
            </a:r>
            <a:r>
              <a:rPr lang="en-US" altLang="zh-CN" sz="1400" dirty="0">
                <a:solidFill>
                  <a:srgbClr val="BA927B"/>
                </a:solidFill>
              </a:rPr>
              <a:t>[</a:t>
            </a:r>
            <a:r>
              <a:rPr lang="zh-CN" altLang="en-US" sz="1400" dirty="0">
                <a:solidFill>
                  <a:srgbClr val="BA927B"/>
                </a:solidFill>
              </a:rPr>
              <a:t>新石器时代</a:t>
            </a:r>
            <a:r>
              <a:rPr lang="en-US" altLang="zh-CN" sz="1400" dirty="0">
                <a:solidFill>
                  <a:srgbClr val="BA927B"/>
                </a:solidFill>
              </a:rPr>
              <a:t>]</a:t>
            </a:r>
            <a:r>
              <a:rPr lang="zh-CN" altLang="en-US" sz="1400" dirty="0">
                <a:solidFill>
                  <a:srgbClr val="BA927B"/>
                </a:solidFill>
              </a:rPr>
              <a:t>山东博物馆藏</a:t>
            </a:r>
            <a:endParaRPr lang="zh-CN" altLang="en-US" sz="1400" dirty="0">
              <a:solidFill>
                <a:srgbClr val="BA927B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082013" y="1876235"/>
            <a:ext cx="1046440" cy="10308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dirty="0">
                <a:solidFill>
                  <a:srgbClr val="BA927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思考</a:t>
            </a:r>
            <a:endParaRPr lang="en-US" altLang="zh-CN" sz="2800" b="1" dirty="0">
              <a:solidFill>
                <a:srgbClr val="BA927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09490" y="1689450"/>
            <a:ext cx="830997" cy="41599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在制陶工艺发展的基础上，原始瓷器约在商代中期出现，以高岭土等制坯，高温烧成，器表多施釉。</a:t>
            </a:r>
            <a:endParaRPr lang="zh-CN" altLang="en-US" sz="1400" dirty="0">
              <a:solidFill>
                <a:srgbClr val="BA927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91350" y="0"/>
            <a:ext cx="4095750" cy="6858000"/>
          </a:xfrm>
          <a:prstGeom prst="rect">
            <a:avLst/>
          </a:prstGeom>
          <a:solidFill>
            <a:srgbClr val="BA9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2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87" y="1689450"/>
            <a:ext cx="1878969" cy="329359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12" y="1689450"/>
            <a:ext cx="1965358" cy="341238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03002" y="1689451"/>
            <a:ext cx="461665" cy="41599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（一）陶瓷的出现</a:t>
            </a:r>
            <a:r>
              <a:rPr lang="en-US" altLang="zh-CN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——</a:t>
            </a:r>
            <a:r>
              <a:rPr lang="zh-CN" altLang="en-US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瓷器的出现</a:t>
            </a:r>
            <a:endParaRPr lang="zh-CN" altLang="en-US" b="1" dirty="0">
              <a:solidFill>
                <a:srgbClr val="BA927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47487" y="5101831"/>
            <a:ext cx="1878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BA927B"/>
                </a:solidFill>
              </a:rPr>
              <a:t>兽面纹壶</a:t>
            </a:r>
            <a:r>
              <a:rPr lang="en-US" altLang="zh-CN" sz="1400" dirty="0">
                <a:solidFill>
                  <a:srgbClr val="BA927B"/>
                </a:solidFill>
              </a:rPr>
              <a:t>[</a:t>
            </a:r>
            <a:r>
              <a:rPr lang="zh-CN" altLang="en-US" sz="1400" dirty="0">
                <a:solidFill>
                  <a:srgbClr val="BA927B"/>
                </a:solidFill>
              </a:rPr>
              <a:t>新石器时代</a:t>
            </a:r>
            <a:r>
              <a:rPr lang="en-US" altLang="zh-CN" sz="1400" dirty="0">
                <a:solidFill>
                  <a:srgbClr val="BA927B"/>
                </a:solidFill>
              </a:rPr>
              <a:t>]</a:t>
            </a:r>
            <a:r>
              <a:rPr lang="zh-CN" altLang="en-US" sz="1400" dirty="0">
                <a:solidFill>
                  <a:srgbClr val="BA927B"/>
                </a:solidFill>
              </a:rPr>
              <a:t>陕西历史博物馆藏</a:t>
            </a:r>
            <a:endParaRPr lang="zh-CN" altLang="en-US" sz="1400" dirty="0">
              <a:solidFill>
                <a:srgbClr val="BA927B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29561" y="5101831"/>
            <a:ext cx="17376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BA927B"/>
                </a:solidFill>
              </a:rPr>
              <a:t>霁蓝釉梅瓶 </a:t>
            </a:r>
            <a:r>
              <a:rPr lang="en-US" altLang="zh-CN" sz="1400" dirty="0">
                <a:solidFill>
                  <a:srgbClr val="BA927B"/>
                </a:solidFill>
              </a:rPr>
              <a:t>[</a:t>
            </a:r>
            <a:r>
              <a:rPr lang="zh-CN" altLang="en-US" sz="1400" dirty="0">
                <a:solidFill>
                  <a:srgbClr val="BA927B"/>
                </a:solidFill>
              </a:rPr>
              <a:t>明</a:t>
            </a:r>
            <a:r>
              <a:rPr lang="en-US" altLang="zh-CN" sz="1400" dirty="0">
                <a:solidFill>
                  <a:srgbClr val="BA927B"/>
                </a:solidFill>
              </a:rPr>
              <a:t>]</a:t>
            </a:r>
            <a:endParaRPr lang="en-US" altLang="zh-CN" sz="1400" dirty="0">
              <a:solidFill>
                <a:srgbClr val="BA927B"/>
              </a:solidFill>
            </a:endParaRPr>
          </a:p>
          <a:p>
            <a:r>
              <a:rPr lang="zh-CN" altLang="en-US" sz="1400" dirty="0">
                <a:solidFill>
                  <a:srgbClr val="BA927B"/>
                </a:solidFill>
              </a:rPr>
              <a:t>北京故宫博物院藏</a:t>
            </a:r>
            <a:endParaRPr lang="zh-CN" altLang="en-US" sz="1400" dirty="0">
              <a:solidFill>
                <a:srgbClr val="BA927B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85102" y="1051560"/>
            <a:ext cx="461665" cy="23774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陶与瓷的区别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0377003" y="435613"/>
            <a:ext cx="461665" cy="1253837"/>
          </a:xfrm>
          <a:prstGeom prst="roundRect">
            <a:avLst/>
          </a:prstGeom>
          <a:solidFill>
            <a:srgbClr val="F2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590665" y="1604357"/>
            <a:ext cx="2031325" cy="48380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原料不同：陶器一般用黏土，瓷器用瓷石或瓷土作胎。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胎色不同：陶器一般呈红、褐或灰色，且不透明；瓷器一般呈半透明白色。</a:t>
            </a:r>
            <a:endParaRPr lang="zh-CN" altLang="en-US" sz="1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烧成温度不同：陶器一般在</a:t>
            </a:r>
            <a:r>
              <a:rPr lang="en-US" altLang="zh-CN" sz="1600" dirty="0">
                <a:solidFill>
                  <a:schemeClr val="bg1"/>
                </a:solidFill>
              </a:rPr>
              <a:t>1000℃</a:t>
            </a:r>
            <a:r>
              <a:rPr lang="zh-CN" altLang="en-US" sz="1600" dirty="0">
                <a:solidFill>
                  <a:schemeClr val="bg1"/>
                </a:solidFill>
              </a:rPr>
              <a:t>左右烧成，瓷器的烧成温度一般在</a:t>
            </a:r>
            <a:r>
              <a:rPr lang="en-US" altLang="zh-CN" sz="1600" dirty="0">
                <a:solidFill>
                  <a:schemeClr val="bg1"/>
                </a:solidFill>
              </a:rPr>
              <a:t>1300℃</a:t>
            </a:r>
            <a:r>
              <a:rPr lang="zh-CN" altLang="en-US" sz="1600" dirty="0">
                <a:solidFill>
                  <a:schemeClr val="bg1"/>
                </a:solidFill>
              </a:rPr>
              <a:t>左右。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346225" y="507076"/>
            <a:ext cx="492443" cy="2111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>
                <a:solidFill>
                  <a:srgbClr val="BA927B"/>
                </a:solidFill>
              </a:rPr>
              <a:t>相关链接</a:t>
            </a:r>
            <a:endParaRPr lang="zh-CN" altLang="en-US" sz="2000" b="1" dirty="0">
              <a:solidFill>
                <a:srgbClr val="BA927B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604961" y="4889362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捏塑</a:t>
            </a:r>
            <a:endParaRPr lang="zh-CN" altLang="en-US" b="1" dirty="0">
              <a:solidFill>
                <a:srgbClr val="BA927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78413" y="4889362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泥条盘筑</a:t>
            </a:r>
            <a:endParaRPr lang="zh-CN" altLang="en-US" b="1" dirty="0">
              <a:solidFill>
                <a:srgbClr val="BA927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51865" y="4889362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轮制</a:t>
            </a:r>
            <a:endParaRPr lang="zh-CN" altLang="en-US" b="1" dirty="0">
              <a:solidFill>
                <a:srgbClr val="BA927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04961" y="1439573"/>
            <a:ext cx="9772285" cy="4154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陶瓷成型主要运用手工捏塑、泥条盘筑、印坯成型、注浆成型等工艺。装饰手法主要包括雕塑、色坯、色釉、彩绘等。</a:t>
            </a:r>
            <a:endParaRPr lang="zh-CN" altLang="en-US" sz="1400" dirty="0">
              <a:solidFill>
                <a:srgbClr val="BA927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04961" y="1043226"/>
            <a:ext cx="384627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（二）陶瓷的成型工艺与装饰手法</a:t>
            </a:r>
            <a:endParaRPr lang="zh-CN" altLang="en-US" b="1" dirty="0">
              <a:solidFill>
                <a:srgbClr val="BA927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69" y="2509392"/>
            <a:ext cx="3326460" cy="222321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95" y="2507905"/>
            <a:ext cx="3301386" cy="219813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t="2171" r="3686" b="2630"/>
          <a:stretch>
            <a:fillRect/>
          </a:stretch>
        </p:blipFill>
        <p:spPr>
          <a:xfrm>
            <a:off x="8077347" y="2507905"/>
            <a:ext cx="3233706" cy="219813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604961" y="4959698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印坯</a:t>
            </a:r>
            <a:endParaRPr lang="zh-CN" altLang="en-US" b="1" dirty="0">
              <a:solidFill>
                <a:srgbClr val="BA927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78413" y="4959698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注浆</a:t>
            </a:r>
            <a:endParaRPr lang="zh-CN" altLang="en-US" b="1" dirty="0">
              <a:solidFill>
                <a:srgbClr val="BA927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51865" y="4959698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BA927B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脱模</a:t>
            </a:r>
            <a:endParaRPr lang="zh-CN" altLang="en-US" b="1" dirty="0">
              <a:solidFill>
                <a:srgbClr val="BA927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63" y="2397041"/>
            <a:ext cx="3483536" cy="23428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21" y="2397041"/>
            <a:ext cx="3501085" cy="23691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28" y="2397041"/>
            <a:ext cx="3465986" cy="233405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tags/tag1.xml><?xml version="1.0" encoding="utf-8"?>
<p:tagLst xmlns:p="http://schemas.openxmlformats.org/presentationml/2006/main">
  <p:tag name="ISPRING_PRESENTATION_TITLE" val="PowerPoint 演示文稿"/>
  <p:tag name="COMMONDATA" val="eyJoZGlkIjoiOTdjMjIwMDY5ZmIwNWY3ZjE4ZjhmOTA2YmNmM2Q5YTcifQ=="/>
  <p:tag name="commondata" val="eyJoZGlkIjoiODU0YmQyZjU5ZDQ3ODA4NDBiMzBmMTZiOWM5MGE2M2QifQ==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自定义 1">
      <a:majorFont>
        <a:latin typeface="Calibri Light"/>
        <a:ea typeface="华文新魏"/>
        <a:cs typeface=""/>
      </a:majorFont>
      <a:minorFont>
        <a:latin typeface="Calibri"/>
        <a:ea typeface="方正姚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2360</Words>
  <Application>WPS 演示</Application>
  <PresentationFormat>宽屏</PresentationFormat>
  <Paragraphs>216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宋体</vt:lpstr>
      <vt:lpstr>Wingdings</vt:lpstr>
      <vt:lpstr>方正姚体</vt:lpstr>
      <vt:lpstr>微软雅黑</vt:lpstr>
      <vt:lpstr>华文新魏</vt:lpstr>
      <vt:lpstr>Calibri</vt:lpstr>
      <vt:lpstr>Arial Unicode MS</vt:lpstr>
      <vt:lpstr>等线</vt:lpstr>
      <vt:lpstr>Calibri Light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中国元素</dc:title>
  <dc:creator>第一PPT</dc:creator>
  <cp:keywords>www.1ppt.com</cp:keywords>
  <dc:description>www.1ppt.com</dc:description>
  <cp:lastModifiedBy>Cheryl</cp:lastModifiedBy>
  <cp:revision>74</cp:revision>
  <dcterms:created xsi:type="dcterms:W3CDTF">2017-08-18T03:02:00Z</dcterms:created>
  <dcterms:modified xsi:type="dcterms:W3CDTF">2024-07-19T06:21:45Z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67BAB33F054547DC95579379406A0226_13</vt:lpwstr>
  </property>
  <property fmtid="{D5CDD505-2E9C-101B-9397-08002B2CF9AE}" pid="3" name="KSOProductBuildVer">
    <vt:lpwstr>2052-12.1.0.17147</vt:lpwstr>
  </property>
</Properties>
</file>