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86" r:id="rId4"/>
  </p:sldMasterIdLst>
  <p:notesMasterIdLst>
    <p:notesMasterId r:id="rId6"/>
  </p:notesMasterIdLst>
  <p:handoutMasterIdLst>
    <p:handoutMasterId r:id="rId29"/>
  </p:handoutMasterIdLst>
  <p:sldIdLst>
    <p:sldId id="474" r:id="rId5"/>
    <p:sldId id="476" r:id="rId7"/>
    <p:sldId id="470" r:id="rId8"/>
    <p:sldId id="437" r:id="rId9"/>
    <p:sldId id="478" r:id="rId10"/>
    <p:sldId id="477" r:id="rId11"/>
    <p:sldId id="485" r:id="rId12"/>
    <p:sldId id="510" r:id="rId13"/>
    <p:sldId id="484" r:id="rId14"/>
    <p:sldId id="489" r:id="rId15"/>
    <p:sldId id="483" r:id="rId16"/>
    <p:sldId id="497" r:id="rId17"/>
    <p:sldId id="499" r:id="rId18"/>
    <p:sldId id="498" r:id="rId19"/>
    <p:sldId id="500" r:id="rId20"/>
    <p:sldId id="490" r:id="rId21"/>
    <p:sldId id="471" r:id="rId22"/>
    <p:sldId id="473" r:id="rId23"/>
    <p:sldId id="492" r:id="rId24"/>
    <p:sldId id="467" r:id="rId25"/>
    <p:sldId id="472" r:id="rId26"/>
    <p:sldId id="496" r:id="rId27"/>
    <p:sldId id="495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5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80D"/>
    <a:srgbClr val="E6E6E6"/>
    <a:srgbClr val="9F624F"/>
    <a:srgbClr val="F2C091"/>
    <a:srgbClr val="906B82"/>
    <a:srgbClr val="E6C1B9"/>
    <a:srgbClr val="8F847D"/>
    <a:srgbClr val="5AAD9E"/>
    <a:srgbClr val="256C81"/>
    <a:srgbClr val="F1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6154" autoAdjust="0"/>
  </p:normalViewPr>
  <p:slideViewPr>
    <p:cSldViewPr showGuides="1">
      <p:cViewPr varScale="1">
        <p:scale>
          <a:sx n="102" d="100"/>
          <a:sy n="102" d="100"/>
        </p:scale>
        <p:origin x="893" y="322"/>
      </p:cViewPr>
      <p:guideLst>
        <p:guide orient="horz" pos="1605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5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8EE2A39-9D7A-4859-AC16-B59E03752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AF3A-A673-45B0-A8B0-04CDCFA0EB0A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BBE0-0942-4F3B-BCBA-A7192BA1BE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jpeg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2" Type="http://schemas.openxmlformats.org/officeDocument/2006/relationships/theme" Target="../theme/theme2.xml"/><Relationship Id="rId31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5.xml"/><Relationship Id="rId3" Type="http://schemas.openxmlformats.org/officeDocument/2006/relationships/slideLayout" Target="../slideLayouts/slideLayout8.xml"/><Relationship Id="rId29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25.xml"/><Relationship Id="rId2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C8EE2A39-9D7A-4859-AC16-B59E03752443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71A932-D848-4E72-8E1C-10371350DDC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15723" y="-197967"/>
            <a:ext cx="432048" cy="9361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11830" y="-410801"/>
            <a:ext cx="1565918" cy="20908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74024" y="1166069"/>
            <a:ext cx="5500099" cy="39732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0032" y="750837"/>
            <a:ext cx="3569264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dirty="0" smtClean="0">
                <a:latin typeface="海派腔调情怀粗黑简1.0" panose="02000500000000000000" pitchFamily="2" charset="-122"/>
                <a:ea typeface="海派腔调情怀粗黑简1.0" panose="02000500000000000000" pitchFamily="2" charset="-122"/>
              </a:rPr>
              <a:t>其他</a:t>
            </a:r>
            <a:endParaRPr lang="en-US" altLang="zh-CN" sz="6600" dirty="0" smtClean="0">
              <a:latin typeface="海派腔调情怀粗黑简1.0" panose="02000500000000000000" pitchFamily="2" charset="-122"/>
              <a:ea typeface="海派腔调情怀粗黑简1.0" panose="02000500000000000000" pitchFamily="2" charset="-122"/>
            </a:endParaRPr>
          </a:p>
          <a:p>
            <a:r>
              <a:rPr lang="zh-CN" altLang="en-US" sz="6600" dirty="0" smtClean="0">
                <a:latin typeface="海派腔调情怀粗黑简1.0" panose="02000500000000000000" pitchFamily="2" charset="-122"/>
                <a:ea typeface="海派腔调情怀粗黑简1.0" panose="02000500000000000000" pitchFamily="2" charset="-122"/>
              </a:rPr>
              <a:t>传统工艺</a:t>
            </a:r>
            <a:endParaRPr lang="zh-CN" altLang="en-US" sz="6600" dirty="0">
              <a:latin typeface="海派腔调情怀粗黑简1.0" panose="02000500000000000000" pitchFamily="2" charset="-122"/>
              <a:ea typeface="海派腔调情怀粗黑简1.0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3937292" y="1543893"/>
            <a:ext cx="1193800" cy="119243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3765">
              <a:defRPr/>
            </a:pPr>
            <a:r>
              <a:rPr lang="zh-CN" altLang="en-US" sz="6600" kern="0" spc="-300" dirty="0">
                <a:solidFill>
                  <a:srgbClr val="C00000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贰</a:t>
            </a:r>
            <a:endParaRPr lang="zh-CN" altLang="en-US" sz="6600" kern="0" spc="-300" dirty="0">
              <a:solidFill>
                <a:srgbClr val="C00000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771800" y="2861975"/>
            <a:ext cx="3569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风筝工艺</a:t>
            </a:r>
            <a:endParaRPr lang="zh-CN" altLang="en-US" sz="2800" b="1" dirty="0">
              <a:solidFill>
                <a:srgbClr val="000000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668345" y="51470"/>
            <a:ext cx="1475656" cy="1553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80899" y="1801435"/>
            <a:ext cx="3659053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风筝是我国古代的重要发明之一。</a:t>
            </a:r>
            <a:r>
              <a:rPr lang="en-US" altLang="zh-CN" sz="1400" dirty="0">
                <a:latin typeface="Arial" panose="020B0604020202020204"/>
                <a:sym typeface="Arial" panose="020B0604020202020204"/>
              </a:rPr>
              <a:t>《</a:t>
            </a: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墨经</a:t>
            </a:r>
            <a:r>
              <a:rPr lang="en-US" altLang="zh-CN" sz="1400" dirty="0">
                <a:latin typeface="Arial" panose="020B0604020202020204"/>
                <a:sym typeface="Arial" panose="020B0604020202020204"/>
              </a:rPr>
              <a:t>》</a:t>
            </a: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载，春秋时期，鲁班“削竹木以为鹊”，以其凭借风力在空中飞翔，称“木鸢”。汉代开始以竹篾扎作成鸟禽状骨架，上糊以纸，称为“纸鸢”。南北朝至唐代，曾有过以纸鸢传递军事情报的事例。风筝在我国民间习俗中曾扮演过重要角色，如今放风筝早已成为备受人们喜爱的一项户外活动。</a:t>
            </a:r>
            <a:endParaRPr lang="zh-CN" altLang="en-US" sz="14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0401" y="548422"/>
            <a:ext cx="3022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风筝</a:t>
            </a:r>
            <a:r>
              <a:rPr lang="zh-CN" altLang="en-US" sz="2800" b="1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工艺</a:t>
            </a:r>
            <a:endParaRPr lang="zh-CN" altLang="en-US" sz="2800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5871"/>
          <a:stretch>
            <a:fillRect/>
          </a:stretch>
        </p:blipFill>
        <p:spPr>
          <a:xfrm>
            <a:off x="4932045" y="771525"/>
            <a:ext cx="2981325" cy="3532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40425" y="4443730"/>
            <a:ext cx="1097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 dirty="0">
                <a:latin typeface="Arial" panose="020B0604020202020204"/>
                <a:sym typeface="Arial" panose="020B0604020202020204"/>
              </a:rPr>
              <a:t>仙童形象风筝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80936" y="693797"/>
            <a:ext cx="7111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风筝</a:t>
            </a:r>
            <a:r>
              <a:rPr lang="zh-CN" altLang="en-US" sz="2800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制作</a:t>
            </a:r>
            <a:endParaRPr lang="zh-CN" altLang="en-US" sz="2800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2215" y="287975"/>
            <a:ext cx="634336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/>
                <a:sym typeface="Arial" panose="020B0604020202020204"/>
              </a:rPr>
              <a:t>    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传统风筝一般用竹子做“骨”，纸做“肉”。经过处理的竹条在棉线和胶水的作用下构成风筝的骨架。纸是蒙糊风筝的主要材料，人们在纸上绘制出丰富的图案，寄托美好心愿。将纸糊在骨架上，栓上提线，风筝就做好了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39752" y="3581876"/>
            <a:ext cx="453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① 处理竹条：对竹料进行刮和锉，使其表面均匀、平整，然后劈制成厚度</a:t>
            </a:r>
            <a:r>
              <a:rPr lang="en-US" altLang="zh-CN" sz="1200" dirty="0">
                <a:latin typeface="Arial" panose="020B0604020202020204"/>
                <a:sym typeface="Arial" panose="020B0604020202020204"/>
              </a:rPr>
              <a:t>3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毫米左右的竹条。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43" y="1365203"/>
            <a:ext cx="5572355" cy="201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80936" y="693797"/>
            <a:ext cx="7111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风筝</a:t>
            </a:r>
            <a:r>
              <a:rPr lang="zh-CN" altLang="en-US" sz="2800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制作</a:t>
            </a:r>
            <a:endParaRPr lang="zh-CN" altLang="en-US" sz="2800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2215" y="287975"/>
            <a:ext cx="6343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传统风筝一般用竹子做“骨”，纸做“肉”。经过处理的竹条在棉线和胶水的作用下构成风筝的骨架。纸是蒙糊风筝的主要材料，人们在纸上绘制出丰富的图案，寄托美好心愿。将纸糊在骨架上，栓上提线，风筝就做好了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10066" y="3581876"/>
            <a:ext cx="6662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② 扎骨架：将竹条扎成风筝的骨架，注意在竹条的相应位置要留好口子，便于竹条的穿插与绑线。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4" y="1691578"/>
            <a:ext cx="6862649" cy="1639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80936" y="693797"/>
            <a:ext cx="7111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风筝</a:t>
            </a:r>
            <a:r>
              <a:rPr lang="zh-CN" altLang="en-US" sz="2800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制作</a:t>
            </a:r>
            <a:endParaRPr lang="zh-CN" altLang="en-US" sz="2800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2215" y="627534"/>
            <a:ext cx="6343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传统风筝一般用竹子做“骨”，纸做“肉”。经过处理的竹条在棉线和胶水的作用下构成风筝的骨架。纸是蒙糊风筝的主要材料，人们在纸上绘制出丰富的图案，寄托美好心愿。将纸糊在骨架上，栓上提线，风筝就做好了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48374" y="3581876"/>
            <a:ext cx="1932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③ 绘花彩：将骨架平放在硫酸纸上，描绘轮廓，然后将无纺布平铺在硫酸纸上，勾画图案，上色晾干。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70305" y="3581876"/>
            <a:ext cx="2341855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④ 糊纸面：先糊翅膀，将画面和骨架用乳胶合在一起。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56176" y="3581876"/>
            <a:ext cx="2254847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⑤ 栓提线：分别拴好上提线和下提线，打好结，扎制就完成了。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02" y="1779662"/>
            <a:ext cx="6948264" cy="1577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-396552" y="137998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相关</a:t>
            </a:r>
            <a:r>
              <a:rPr lang="zh-CN" altLang="en-US" sz="24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链接</a:t>
            </a:r>
            <a:r>
              <a:rPr lang="en-US" altLang="zh-CN" sz="24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—</a:t>
            </a:r>
            <a:r>
              <a:rPr lang="zh-CN" altLang="en-US" sz="2400" dirty="0" smtClean="0"/>
              <a:t>北京</a:t>
            </a:r>
            <a:r>
              <a:rPr lang="zh-CN" altLang="en-US" sz="2400" dirty="0"/>
              <a:t>扎燕风筝与福娃妮妮</a:t>
            </a:r>
            <a:endParaRPr lang="zh-CN" altLang="en-US" sz="2400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2211710"/>
            <a:ext cx="38674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/>
                <a:sym typeface="Arial" panose="020B0604020202020204"/>
              </a:rPr>
              <a:t>      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北京扎燕风筝作为中国传统民间工艺深受大众的喜爱。从区级非遗保护项目到市级非遗保护项目，再到成功申请为国家级非遗保护项目，北京扎燕风筝经历了八年的艰辛历程。</a:t>
            </a:r>
            <a:r>
              <a:rPr lang="en-US" altLang="zh-CN" sz="1200" dirty="0">
                <a:latin typeface="Arial" panose="020B0604020202020204"/>
                <a:sym typeface="Arial" panose="020B0604020202020204"/>
              </a:rPr>
              <a:t>2008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年，北京扎燕风筝的代表</a:t>
            </a:r>
            <a:r>
              <a:rPr lang="en-US" altLang="zh-CN" sz="1200" dirty="0">
                <a:latin typeface="Arial" panose="020B0604020202020204"/>
                <a:sym typeface="Arial" panose="020B0604020202020204"/>
              </a:rPr>
              <a:t>——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福娃妮妮入选北京奥运会吉祥物，北京扎燕风筝自此“飞”上了世界大舞台。</a:t>
            </a:r>
            <a:endParaRPr lang="zh-CN" altLang="en-US" sz="1200" dirty="0"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35" y="1131570"/>
            <a:ext cx="2292985" cy="31235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32270" y="4255135"/>
            <a:ext cx="792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福娃妮妮</a:t>
            </a:r>
            <a:endParaRPr lang="zh-CN" altLang="en-US" sz="1200" dirty="0"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3937292" y="1543893"/>
            <a:ext cx="1193800" cy="119243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3765">
              <a:defRPr/>
            </a:pPr>
            <a:r>
              <a:rPr lang="zh-CN" altLang="en-US" sz="6600" kern="0" spc="-300" dirty="0">
                <a:solidFill>
                  <a:srgbClr val="C00000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叁</a:t>
            </a:r>
            <a:endParaRPr lang="zh-CN" altLang="en-US" sz="6600" kern="0" spc="-300" dirty="0">
              <a:solidFill>
                <a:srgbClr val="C00000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771800" y="2861975"/>
            <a:ext cx="3569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皮影工艺</a:t>
            </a:r>
            <a:endParaRPr lang="zh-CN" altLang="en-US" sz="2800" b="1" dirty="0">
              <a:solidFill>
                <a:srgbClr val="000000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668345" y="51470"/>
            <a:ext cx="1475656" cy="1553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242695" y="1388110"/>
            <a:ext cx="2900680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 panose="020B0604020202020204"/>
                <a:sym typeface="Arial" panose="020B0604020202020204"/>
              </a:rPr>
              <a:t>    </a:t>
            </a: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皮影戏是一种用兽皮、纸板等材料制成影偶，借助灯光用影偶的投影表演故事的民间戏剧艺术。皮影的造型看似简单，其实对匠人的制作工艺要求极高，不仅要有一定的绘画基础，还要有精湛的刀工以及独特的创造力。让我们通过学习制作皮影角色，来领悟皮影工艺中承载的艺术魅力与文化韵味。</a:t>
            </a:r>
            <a:endParaRPr lang="zh-CN" altLang="en-US" sz="1400" dirty="0"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779270"/>
            <a:ext cx="2139950" cy="1406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5" y="1707515"/>
            <a:ext cx="1882140" cy="14890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4227" y="675596"/>
            <a:ext cx="615553" cy="187277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皮影</a:t>
            </a:r>
            <a:r>
              <a:rPr lang="zh-CN" altLang="en-US" b="1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工艺</a:t>
            </a:r>
            <a:endParaRPr lang="zh-CN" altLang="en-US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2180" y="329184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皮影戏表演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47864" y="466402"/>
            <a:ext cx="337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思考</a:t>
            </a:r>
            <a:endParaRPr lang="zh-CN" altLang="en-US" sz="2800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09130" y="771550"/>
            <a:ext cx="3515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Arial" panose="020B0604020202020204"/>
                <a:sym typeface="Arial" panose="020B0604020202020204"/>
              </a:rPr>
              <a:t>一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个灵活的皮影角色，它的身体是由哪些部件构成的？它们之间又是如何衔接的？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5804"/>
            <a:ext cx="2929042" cy="2121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9" y="523075"/>
            <a:ext cx="2486926" cy="3954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70664" y="597020"/>
            <a:ext cx="1773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皮影</a:t>
            </a:r>
            <a:r>
              <a:rPr lang="zh-CN" altLang="en-US" b="1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制作</a:t>
            </a:r>
            <a:endParaRPr lang="zh-CN" altLang="en-US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6232" y="1513733"/>
            <a:ext cx="2873916" cy="136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Arial" panose="020B0604020202020204"/>
                <a:sym typeface="Arial" panose="020B0604020202020204"/>
              </a:rPr>
              <a:t>     </a:t>
            </a:r>
            <a:r>
              <a:rPr lang="zh-CN" altLang="en-US" sz="1100" dirty="0">
                <a:latin typeface="Arial" panose="020B0604020202020204"/>
                <a:sym typeface="Arial" panose="020B0604020202020204"/>
              </a:rPr>
              <a:t>中国广阔的地域孕育出各具地方特色的皮影戏。但皮影的制作工序大多相同，通常要经历选皮、制皮、画稿、过稿、镂刻、敷彩、缀结等步骤。让我们以孙悟空这一经典角色为例，尝试进行皮影工艺实践。</a:t>
            </a:r>
            <a:endParaRPr lang="zh-CN" altLang="en-US" sz="11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96" y="1513733"/>
            <a:ext cx="5508104" cy="19876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1168" y="362752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latin typeface="Arial" panose="020B0604020202020204"/>
              </a:defRPr>
            </a:lvl1pPr>
          </a:lstStyle>
          <a:p>
            <a:r>
              <a:rPr lang="zh-CN" altLang="en-US" dirty="0"/>
              <a:t>① 画稿：勾画出孙悟空的形象，并标注清楚肩颈、肘关节、胯部、膝关节等连接点及前后透视关系；拿一张硫酸纸覆在角色图稿上，在硫酸纸上将人物的肢体分解并设计好刀口。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1247299" y="3824125"/>
            <a:ext cx="1955140" cy="1051881"/>
          </a:xfrm>
          <a:prstGeom prst="rect">
            <a:avLst/>
          </a:prstGeom>
          <a:solidFill>
            <a:srgbClr val="9D080D"/>
          </a:solidFill>
          <a:ln w="76200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 kern="0">
              <a:solidFill>
                <a:prstClr val="black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2" name="MH_Others_1"/>
          <p:cNvSpPr txBox="1"/>
          <p:nvPr>
            <p:custDataLst>
              <p:tags r:id="rId1"/>
            </p:custDataLst>
          </p:nvPr>
        </p:nvSpPr>
        <p:spPr>
          <a:xfrm>
            <a:off x="1259632" y="3872873"/>
            <a:ext cx="1883132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685800">
              <a:defRPr/>
            </a:pPr>
            <a:r>
              <a:rPr lang="zh-CN" altLang="en-US" sz="4400" dirty="0">
                <a:solidFill>
                  <a:prstClr val="white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目录</a:t>
            </a:r>
            <a:endParaRPr lang="zh-CN" altLang="en-US" sz="4400" dirty="0">
              <a:solidFill>
                <a:prstClr val="white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3" name="MH_Others_2"/>
          <p:cNvSpPr txBox="1"/>
          <p:nvPr>
            <p:custDataLst>
              <p:tags r:id="rId2"/>
            </p:custDataLst>
          </p:nvPr>
        </p:nvSpPr>
        <p:spPr>
          <a:xfrm>
            <a:off x="1432781" y="4487908"/>
            <a:ext cx="1584176" cy="24622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 defTabSz="685800">
              <a:defRPr/>
            </a:pPr>
            <a:r>
              <a:rPr lang="en-US" altLang="zh-CN" sz="1600" dirty="0">
                <a:solidFill>
                  <a:prstClr val="white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CONTENTS</a:t>
            </a:r>
            <a:endParaRPr lang="zh-CN" altLang="en-US" sz="1600" dirty="0">
              <a:solidFill>
                <a:prstClr val="white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845208" y="1028105"/>
            <a:ext cx="1056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4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01.</a:t>
            </a:r>
            <a:endParaRPr lang="zh-CN" altLang="en-US" sz="4400" spc="2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715484" y="11775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竹编工艺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888488" y="2135287"/>
            <a:ext cx="970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02.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715484" y="22846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风筝工艺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888489" y="3314477"/>
            <a:ext cx="970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03.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715484" y="34638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皮影工艺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4644008" y="1106273"/>
            <a:ext cx="5880" cy="2891272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43608" y="-95785"/>
            <a:ext cx="2362521" cy="4307212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668345" y="0"/>
            <a:ext cx="1475656" cy="15530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312" y="120287"/>
            <a:ext cx="1563257" cy="16237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98" y="725414"/>
            <a:ext cx="2866466" cy="20371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57" y="2859782"/>
            <a:ext cx="3344062" cy="19667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6047" y="699542"/>
            <a:ext cx="3062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</a:rPr>
              <a:t>② 过稿（透图）：用画针将画稿描绘在皮面上。</a:t>
            </a:r>
            <a:endParaRPr lang="zh-CN" altLang="en-US" sz="1200" dirty="0">
              <a:latin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9752" y="4180213"/>
            <a:ext cx="252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</a:rPr>
              <a:t>③ 镂刻：将皮子与画稿固定好，用小刀雕刻镂空。</a:t>
            </a:r>
            <a:endParaRPr lang="zh-CN" altLang="en-US" sz="1200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10720"/>
            <a:ext cx="2576294" cy="23341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05" y="1010720"/>
            <a:ext cx="1967916" cy="23155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1004" y="3550313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</a:rPr>
              <a:t>④ 敷彩（染色）：染色时注意一气呵成，然后风干压平，最后涂上透明漆固定颜色。</a:t>
            </a:r>
            <a:endParaRPr lang="zh-CN" altLang="en-US" sz="1200" dirty="0">
              <a:latin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54805" y="3550313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</a:rPr>
              <a:t>⑤ 缀结（装订）：用针线在关节连接处打结，将操作杆末端的铁丝圈固定在两手和脖子等处。</a:t>
            </a:r>
            <a:endParaRPr lang="zh-CN" altLang="en-US" sz="1200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19885" y="1325245"/>
            <a:ext cx="570928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/>
                <a:sym typeface="Arial" panose="020B0604020202020204"/>
              </a:rPr>
              <a:t>      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皮影的雕刻方法大致分为阳刻、阴刻两类。阳刻就是“空底”刻法，将画稿空白处刻掉，留下线条。这种刻法能产生强烈的对比效果，非常醒目。阴刻是将画稿上的线条刻去，留下大面积的底子，即“实底”。将这两种方法结合使用，可产生更好的艺术效果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840" y="679079"/>
            <a:ext cx="3022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相关</a:t>
            </a:r>
            <a:r>
              <a:rPr lang="zh-CN" altLang="en-US" sz="24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链接</a:t>
            </a:r>
            <a:endParaRPr lang="zh-CN" altLang="en-US" sz="2400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06" y="2643528"/>
            <a:ext cx="2379197" cy="16411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43" y="2571773"/>
            <a:ext cx="2292096" cy="1645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55875" y="4443730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阳刻法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868670" y="4443730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阴刻法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771" y="496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15723" y="-197967"/>
            <a:ext cx="432048" cy="9361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11830" y="-410801"/>
            <a:ext cx="1565918" cy="20908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1150" y="392319"/>
            <a:ext cx="6839374" cy="494072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16216" y="1059582"/>
            <a:ext cx="923330" cy="264431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sz="4800">
                <a:solidFill>
                  <a:prstClr val="black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谢谢观看</a:t>
            </a:r>
            <a:endParaRPr lang="zh-CN" altLang="en-US" sz="4800" dirty="0">
              <a:solidFill>
                <a:prstClr val="black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835695" y="-76021"/>
            <a:ext cx="5184577" cy="51435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9802" y="3600400"/>
            <a:ext cx="9153801" cy="1563638"/>
          </a:xfrm>
          <a:prstGeom prst="rect">
            <a:avLst/>
          </a:prstGeom>
          <a:solidFill>
            <a:srgbClr val="9D080D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CN" altLang="en-US" sz="1425">
              <a:solidFill>
                <a:srgbClr val="FFFFFF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331640" y="128139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Arial" panose="020B0604020202020204"/>
                <a:sym typeface="Arial" panose="020B0604020202020204"/>
              </a:rPr>
              <a:t>了解竹编、风筝与皮影工艺的基本造型原理及制作工艺。</a:t>
            </a:r>
            <a:endParaRPr lang="zh-CN" altLang="en-US" dirty="0">
              <a:latin typeface="Arial" panose="020B0604020202020204"/>
              <a:sym typeface="Arial" panose="020B0604020202020204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Arial" panose="020B0604020202020204"/>
                <a:sym typeface="Arial" panose="020B0604020202020204"/>
              </a:rPr>
              <a:t>了解竹编、风筝与皮影工艺的审美价值和应用价值。</a:t>
            </a:r>
            <a:endParaRPr lang="zh-CN" altLang="en-US" dirty="0">
              <a:latin typeface="Arial" panose="020B0604020202020204"/>
              <a:sym typeface="Arial" panose="020B0604020202020204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Arial" panose="020B0604020202020204"/>
                <a:sym typeface="Arial" panose="020B0604020202020204"/>
              </a:rPr>
              <a:t>尝试进行工艺实践，传承传统技艺，培育工匠精神。</a:t>
            </a:r>
            <a:endParaRPr lang="zh-CN" altLang="en-US" dirty="0">
              <a:latin typeface="Arial" panose="020B0604020202020204"/>
              <a:sym typeface="Arial" panose="020B0604020202020204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Arial" panose="020B0604020202020204"/>
                <a:sym typeface="Arial" panose="020B0604020202020204"/>
              </a:rPr>
              <a:t>了解</a:t>
            </a:r>
            <a:r>
              <a:rPr lang="zh-CN" altLang="en-US" dirty="0">
                <a:latin typeface="Arial" panose="020B0604020202020204"/>
                <a:sym typeface="Arial" panose="020B0604020202020204"/>
              </a:rPr>
              <a:t>不同工艺与生活的关系，加深对中华优秀传统文化的了解与热爱。</a:t>
            </a:r>
            <a:endParaRPr lang="zh-CN" altLang="en-US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312" y="120287"/>
            <a:ext cx="1563257" cy="16237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31840" y="37063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学  习  提  示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3954264" y="1543893"/>
            <a:ext cx="1193800" cy="119243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913765">
              <a:defRPr/>
            </a:pPr>
            <a:r>
              <a:rPr lang="zh-CN" altLang="en-US" sz="6600" kern="0" spc="-300" dirty="0">
                <a:solidFill>
                  <a:srgbClr val="C00000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壹</a:t>
            </a:r>
            <a:endParaRPr lang="zh-CN" altLang="en-US" sz="6600" kern="0" spc="-300" dirty="0">
              <a:solidFill>
                <a:srgbClr val="C00000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771800" y="2861975"/>
            <a:ext cx="3569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竹编工艺</a:t>
            </a:r>
            <a:endParaRPr lang="zh-CN" altLang="en-US" sz="2800" b="1" dirty="0">
              <a:solidFill>
                <a:srgbClr val="000000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668345" y="51470"/>
            <a:ext cx="1475656" cy="1553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6712" y="483518"/>
            <a:ext cx="2932528" cy="67242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02266" y="718974"/>
            <a:ext cx="3022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9D080D"/>
                </a:solidFill>
                <a:latin typeface="Arial" panose="020B0604020202020204"/>
                <a:sym typeface="Arial" panose="020B0604020202020204"/>
              </a:rPr>
              <a:t>竹编</a:t>
            </a:r>
            <a:r>
              <a:rPr lang="zh-CN" altLang="en-US" sz="2800" b="1" dirty="0" smtClean="0">
                <a:solidFill>
                  <a:srgbClr val="9D080D"/>
                </a:solidFill>
                <a:latin typeface="Arial" panose="020B0604020202020204"/>
                <a:sym typeface="Arial" panose="020B0604020202020204"/>
              </a:rPr>
              <a:t>工艺</a:t>
            </a:r>
            <a:endParaRPr lang="zh-CN" altLang="en-US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684" y="1457984"/>
            <a:ext cx="2206966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/>
                <a:sym typeface="Arial" panose="020B0604020202020204"/>
              </a:rPr>
              <a:t>    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竹编是以竹材加工成的篾片或篾丝进行编织的一种传统手工艺。编织工序包括材料处理、编织和收边三个阶段。编织是竹编工艺最关键的工序，竹编制品看起来形态各异，全在于经纬之间的反复变化。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66" y="1387594"/>
            <a:ext cx="3667325" cy="140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9822"/>
            <a:ext cx="3472060" cy="14278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00118" y="2401158"/>
            <a:ext cx="2206966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/>
                <a:sym typeface="Arial" panose="020B0604020202020204"/>
              </a:rPr>
              <a:t>垂直挑压编织法</a:t>
            </a:r>
            <a:endParaRPr lang="zh-CN" altLang="en-US" sz="16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89354" y="4223544"/>
            <a:ext cx="2206966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/>
                <a:sym typeface="Arial" panose="020B0604020202020204"/>
              </a:rPr>
              <a:t>多角挑压编织法</a:t>
            </a:r>
            <a:endParaRPr lang="zh-CN" altLang="en-US" sz="16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79857" y="2728714"/>
            <a:ext cx="8335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人字编</a:t>
            </a:r>
            <a:endParaRPr lang="zh-CN" altLang="en-US" sz="14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54849" y="2759889"/>
            <a:ext cx="833570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十字编</a:t>
            </a:r>
            <a:endParaRPr lang="zh-CN" altLang="en-US" sz="14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64056" y="4566729"/>
            <a:ext cx="8335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人字编</a:t>
            </a:r>
            <a:endParaRPr lang="zh-CN" altLang="en-US" sz="14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39048" y="4597904"/>
            <a:ext cx="833570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十字编</a:t>
            </a:r>
            <a:endParaRPr lang="zh-CN" altLang="en-US" sz="1400" dirty="0"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5846" y="267077"/>
            <a:ext cx="7111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竹编</a:t>
            </a:r>
            <a:r>
              <a:rPr lang="zh-CN" altLang="en-US" sz="2800" dirty="0" smtClean="0"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制作</a:t>
            </a:r>
            <a:endParaRPr lang="zh-CN" altLang="en-US" sz="2800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595" y="196215"/>
            <a:ext cx="691324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/>
                <a:sym typeface="Arial" panose="020B0604020202020204"/>
              </a:rPr>
              <a:t>     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经与纬的挑压是竹编工艺的基本编织技法，被挑压的篾为“经”，与之交错的篾为“纬”。挑</a:t>
            </a:r>
            <a:endParaRPr lang="zh-CN" altLang="en-US" sz="1200" dirty="0">
              <a:latin typeface="Arial" panose="020B0604020202020204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压编织的基本类别有垂直挑压、多角挑压、翻转弹插和其他穿插编织法等。不同技法编织出来的</a:t>
            </a:r>
            <a:endParaRPr lang="zh-CN" altLang="en-US" sz="1200" dirty="0">
              <a:latin typeface="Arial" panose="020B0604020202020204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竹编具有不同的实用性和观赏性。</a:t>
            </a:r>
            <a:endParaRPr lang="zh-CN" altLang="en-US" sz="1200" dirty="0"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19" y="1151894"/>
            <a:ext cx="1965062" cy="1520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21" y="1152504"/>
            <a:ext cx="2106622" cy="24170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02" y="1122514"/>
            <a:ext cx="2014487" cy="243365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44562" y="2672049"/>
            <a:ext cx="1932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① 材料准备与处理：通过暴晒、浸泡、剖竹、劈篾、刮篾等工序将竹子加工成篾片或篾丝。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70305" y="3581876"/>
            <a:ext cx="2341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② 编织：垂直于经篾，逐根放入纬篾，第二条与第一条错开位置，编织成需要的形态。编织环节一般包括编织底部、侧面以及连接成型等工序。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56176" y="3581876"/>
            <a:ext cx="2254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③ 收边：收边是不可或缺的重要工序，主要利用插、粘等方法使竹编产品的边平整硬挺，更加美观、耐用。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9894" y="672842"/>
            <a:ext cx="496855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现代竹编工艺</a:t>
            </a:r>
            <a:endParaRPr lang="zh-CN" altLang="en-US" sz="2400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395" y="1779270"/>
            <a:ext cx="188912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/>
                <a:sym typeface="Arial" panose="020B0604020202020204"/>
              </a:rPr>
              <a:t>  </a:t>
            </a:r>
            <a:r>
              <a:rPr sz="1600" dirty="0">
                <a:latin typeface="Arial" panose="020B0604020202020204"/>
                <a:sym typeface="Arial" panose="020B0604020202020204"/>
              </a:rPr>
              <a:t>竹编工艺应用广泛，除了篮、盘、席等生活用品以及工艺品，现代竹编工艺还在工业建筑、艺术设计等领域焕发着活力。</a:t>
            </a:r>
            <a:endParaRPr sz="1600" dirty="0"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5" y="1347470"/>
            <a:ext cx="3105150" cy="25222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48580" y="4011930"/>
            <a:ext cx="457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现代竹编艺术品</a:t>
            </a:r>
            <a:endParaRPr lang="zh-CN" altLang="en-US" sz="1200" dirty="0"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-180151" y="41122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相关</a:t>
            </a:r>
            <a:r>
              <a:rPr lang="zh-CN" altLang="en-US" sz="24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链接</a:t>
            </a:r>
            <a:r>
              <a:rPr lang="en-US" altLang="zh-CN" sz="2400" b="1" dirty="0" smtClean="0">
                <a:solidFill>
                  <a:srgbClr val="9D080D"/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—</a:t>
            </a:r>
            <a:r>
              <a:rPr lang="zh-CN" altLang="en-US" sz="2400" dirty="0"/>
              <a:t>瓷胎竹编</a:t>
            </a:r>
            <a:endParaRPr lang="zh-CN" altLang="en-US" sz="2400" dirty="0"/>
          </a:p>
          <a:p>
            <a:pPr algn="ctr"/>
            <a:endParaRPr lang="zh-CN" altLang="en-US" sz="2400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650" y="2211705"/>
            <a:ext cx="3402965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/>
                <a:sym typeface="Arial" panose="020B0604020202020204"/>
              </a:rPr>
              <a:t>     </a:t>
            </a:r>
            <a:r>
              <a:rPr lang="zh-CN" altLang="en-US" sz="1400" dirty="0">
                <a:latin typeface="Arial" panose="020B0604020202020204"/>
                <a:sym typeface="Arial" panose="020B0604020202020204"/>
              </a:rPr>
              <a:t>瓷胎竹编是竹编的一种，是在瓷制的瓶、杯、筒、盒、盘等外，裹以竹编。所用篾丝细如毫发，编织时，篾丝紧扣瓷胎，依胎成型，既不露瓷器胎底，又不留编织时的接头痕迹，是竹编中的佳品。</a:t>
            </a:r>
            <a:endParaRPr lang="zh-CN" altLang="en-US" sz="1400" dirty="0"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5" y="1923415"/>
            <a:ext cx="4017645" cy="1604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5577" y="0"/>
            <a:ext cx="1318423" cy="13875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38" y="2715197"/>
            <a:ext cx="4102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" panose="020B0604020202020204"/>
                <a:sym typeface="Arial" panose="020B0604020202020204"/>
              </a:rPr>
              <a:t>塑料</a:t>
            </a:r>
            <a:r>
              <a:rPr lang="zh-CN" altLang="en-US" sz="1200" dirty="0">
                <a:latin typeface="Arial" panose="020B0604020202020204"/>
                <a:sym typeface="Arial" panose="020B0604020202020204"/>
              </a:rPr>
              <a:t>的发明与使用为我们的生活带来了便利，同时也对自然环境造成了负担。结合所学的竹编工艺，尝试以废旧塑料瓶为材料进行编织创作。</a:t>
            </a:r>
            <a:endParaRPr lang="zh-CN" altLang="en-US" sz="1200" dirty="0"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04265" y="261884"/>
            <a:ext cx="3022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华文新魏" panose="02010800040101010101" charset="-122"/>
                <a:sym typeface="Arial" panose="020B0604020202020204"/>
              </a:rPr>
              <a:t>思考</a:t>
            </a:r>
            <a:endParaRPr lang="zh-CN" altLang="en-US" sz="2400" b="1" dirty="0">
              <a:solidFill>
                <a:srgbClr val="9D080D"/>
              </a:solidFill>
              <a:latin typeface="Arial" panose="020B0604020202020204"/>
              <a:ea typeface="华文新魏" panose="02010800040101010101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5" y="1203019"/>
            <a:ext cx="2484333" cy="30843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37747" y="4371891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废旧塑料瓶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OTdjMjIwMDY5ZmIwNWY3ZjE4ZjhmOTA2YmNmM2Q5YTcifQ==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F624F"/>
      </a:accent1>
      <a:accent2>
        <a:srgbClr val="F2C091"/>
      </a:accent2>
      <a:accent3>
        <a:srgbClr val="9F624F"/>
      </a:accent3>
      <a:accent4>
        <a:srgbClr val="F2C091"/>
      </a:accent4>
      <a:accent5>
        <a:srgbClr val="9F624F"/>
      </a:accent5>
      <a:accent6>
        <a:srgbClr val="F2C091"/>
      </a:accent6>
      <a:hlink>
        <a:srgbClr val="9F624F"/>
      </a:hlink>
      <a:folHlink>
        <a:srgbClr val="F2C091"/>
      </a:folHlink>
    </a:clrScheme>
    <a:fontScheme name="自定义 4">
      <a:majorFont>
        <a:latin typeface="Calibri"/>
        <a:ea typeface="华文新魏"/>
        <a:cs typeface=""/>
      </a:majorFont>
      <a:minorFont>
        <a:latin typeface="Calibri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 ">
  <a:themeElements>
    <a:clrScheme name="自定义 16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602314"/>
      </a:accent1>
      <a:accent2>
        <a:srgbClr val="F2CD5E"/>
      </a:accent2>
      <a:accent3>
        <a:srgbClr val="55CF69"/>
      </a:accent3>
      <a:accent4>
        <a:srgbClr val="28386C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自定义 4">
      <a:majorFont>
        <a:latin typeface="Calibri"/>
        <a:ea typeface="华文新魏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2244</Words>
  <Application>WPS 演示</Application>
  <PresentationFormat>全屏显示(16:9)</PresentationFormat>
  <Paragraphs>153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Lao UI</vt:lpstr>
      <vt:lpstr>Segoe UI Symbol</vt:lpstr>
      <vt:lpstr>海派腔调情怀粗黑简1.0</vt:lpstr>
      <vt:lpstr>黑体</vt:lpstr>
      <vt:lpstr>Calibri</vt:lpstr>
      <vt:lpstr>Arial</vt:lpstr>
      <vt:lpstr>华文新魏</vt:lpstr>
      <vt:lpstr>Arial Unicode MS</vt:lpstr>
      <vt:lpstr>华文琥珀</vt:lpstr>
      <vt:lpstr>华文细黑</vt:lpstr>
      <vt:lpstr>华文隶书</vt:lpstr>
      <vt:lpstr>方正小标宋简体</vt:lpstr>
      <vt:lpstr>华文行楷</vt:lpstr>
      <vt:lpstr>华文楷体</vt:lpstr>
      <vt:lpstr>第一PPT，www.1ppt.com</vt:lpstr>
      <vt:lpstr>第一PPT，www.1ppt.com 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皮影戏</dc:title>
  <dc:creator>第一PPT</dc:creator>
  <cp:keywords>www.1ppt.com</cp:keywords>
  <dc:description>www.1ppt.com</dc:description>
  <cp:lastModifiedBy>Cheryl</cp:lastModifiedBy>
  <cp:revision>290</cp:revision>
  <dcterms:created xsi:type="dcterms:W3CDTF">2015-12-11T17:46:00Z</dcterms:created>
  <dcterms:modified xsi:type="dcterms:W3CDTF">2023-08-25T08:34:23Z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31284ACFA74A447482806046AF2F92DA_13</vt:lpwstr>
  </property>
  <property fmtid="{D5CDD505-2E9C-101B-9397-08002B2CF9AE}" pid="3" name="KSOProductBuildVer">
    <vt:lpwstr>2052-12.1.0.15120</vt:lpwstr>
  </property>
</Properties>
</file>