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  <p:sldId id="275" r:id="rId18"/>
    <p:sldId id="257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0000"/>
    <a:srgbClr val="2F5597"/>
    <a:srgbClr val="DECFB6"/>
    <a:srgbClr val="9C68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20" y="40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39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94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39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94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94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39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94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39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94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39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94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0-05T08:16:41.395"/>
    </inkml:context>
    <inkml:brush xml:id="br0">
      <inkml:brushProperty name="width" value="0.025" units="cm"/>
      <inkml:brushProperty name="height" value="0.15" units="cm"/>
      <inkml:brushProperty name="ignorePressure" value="1"/>
      <inkml:brushProperty name="inkEffects" value="pencil"/>
    </inkml:brush>
  </inkml:definitions>
  <inkml:trace contextRef="#ctx0" brushRef="#br0">1 0,'0'0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AC56A06-978D-D63B-FB73-50EFB4A7E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7B4CA056-94CB-F3EC-AD3B-84A2C74A2B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6F0A4C84-05FE-9499-0609-690880986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CF305D1-C5CC-9BDB-9B96-84D0C4A0C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721A930-F9C8-7E28-AFE6-D8277EB67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16485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9C02CBA-15A5-CCFD-A2DC-4A90BE5B3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A0A6568E-C358-27C3-6723-035069BE9C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3D79F67-116F-042C-7D29-A682473D0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3AD771F-BACC-4FF1-011E-67F19C413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F405536-6233-3845-31BC-60845931A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86668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B5FEB452-D904-B5D2-4CA2-C47936A6E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CB7FE7FB-7E3D-D9FD-A5A3-B316B012B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0089E363-7BC4-FA0A-C3EF-4BE25B1B5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DD3704CE-9499-FFAC-1B9C-24EFBC140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2C99FA8-308C-6122-93E8-9771EA432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5232336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54DB32C-2380-D4EF-E23D-DB7E6FC80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6734202-880C-27F0-9861-2EBCCAC3C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86A1BB1-8CD4-8F34-668F-C1799EF12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3497D36-0FCB-BFA2-D07A-3E65D128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045AEC2-6868-E91D-9D58-01823474C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3480979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6A48A50-2E9E-F4AA-B6C1-B480E8977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E4EC2BF-F30A-7251-CF04-35A6D1D0D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905F78A-0EA9-AF18-BE76-B40E545AB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4EB5ECA-6753-D6B4-1AA3-090E38262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9237A42-E0F2-08A1-9A7B-8F60AD928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306950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D079D2-ABC1-9FFA-DC2A-4A2295F46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05D40A8-DF5B-515C-5981-B4275C4EF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8F63FA82-A4F5-E983-EF63-9791008F8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E32F0A99-2706-7237-6266-7E56FA4D2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73DFBD17-026B-AE4E-451E-34EA859AF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A8FF9B78-CF0A-B0A4-F361-EB1D3D7A7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602433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0768AD1-41E3-7E33-8820-5D6479997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8B12BB78-60C1-5BD4-2D4D-7DB71772F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AFC2BF3F-F5A1-A83A-12B1-81F893556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4EE048AD-A204-49A2-0DAF-08E92B0254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1A628C53-D320-EA53-8EF9-C45AEE360C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1A4021A0-59B7-9BEC-E34B-00A22E4B5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20C679A3-F7BF-FB22-D5F5-0231F424D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2D1625F4-BF91-45BA-2A4F-0A857DB39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219703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06BE190-A86A-B11C-29F9-C7A59B6B3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FD2008C2-FEB5-04C6-07DA-CB9657161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63F21B37-2D85-57E0-4A99-97C6B22A2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593E7046-DEA2-085A-D6B1-1E3DBA80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8805249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C4B05142-B9AC-94ED-3A87-6F21786A6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90EA4905-E562-595E-B985-74EA351E2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E74D47F6-E20B-76CE-96A5-C7D0989A2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971883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3311BAC-3898-8F7D-53AB-3B8B362FC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55855A91-9DD7-D598-6468-AF583D7CE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666A5D80-E769-D448-AAAD-BC58500C5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0406696-9185-9278-95D8-4EFAE0FFE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EBD66ED4-D97F-ADB6-697C-A3A6A95FC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03D2A67C-9016-6DAE-BCC6-102E3FFF4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8268183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CC2DF4B-E16B-E590-CD03-427126A6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D7D066F5-4347-E484-C396-C2AD43A7F5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EA32A06C-514B-EBC6-E99F-2027B4861C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3A62FDDD-A5C5-6494-9045-18EAC6F7A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700A3CC-1331-369C-A71E-35A2D277F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1F3632AC-B557-BF32-8C38-34388615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8136539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E9947652-B427-CCBF-977C-803B02FE6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1F5EFAC-17A4-9C0E-F3E7-BDB8A2631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AB3DC51-20BE-63EC-F543-7B1B6B39A8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44544-654F-4F07-A198-6F87ABE7847E}" type="datetimeFigureOut">
              <a:rPr lang="zh-CN" altLang="en-US" smtClean="0"/>
              <a:t>2022/10/17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417D288-6319-2A49-E98D-9AC6E2AF7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EA705F49-0237-4C15-B2D4-0BC114653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3D6B2-44D7-4499-ACC3-E156C12436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136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customXml" Target="../ink/ink8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customXml" Target="../ink/ink10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customXml" Target="../ink/ink12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customXml" Target="../ink/ink1.xml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5.png"/><Relationship Id="rId4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10800000">
            <a:off x="0" y="-1"/>
            <a:ext cx="12192000" cy="1122364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10800000">
            <a:off x="-1" y="0"/>
            <a:ext cx="9143998" cy="2525842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10800000">
            <a:off x="-3" y="-5"/>
            <a:ext cx="5237924" cy="3429003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5CF23C09-C10B-6F50-C423-302740002766}"/>
              </a:ext>
            </a:extLst>
          </p:cNvPr>
          <p:cNvSpPr txBox="1"/>
          <p:nvPr/>
        </p:nvSpPr>
        <p:spPr>
          <a:xfrm>
            <a:off x="2761421" y="2362299"/>
            <a:ext cx="684806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机械能守恒定律应用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的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五大误区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FC4E8094-92EC-3948-C967-4C7BC4FF9157}"/>
              </a:ext>
            </a:extLst>
          </p:cNvPr>
          <p:cNvSpPr txBox="1"/>
          <p:nvPr/>
        </p:nvSpPr>
        <p:spPr>
          <a:xfrm>
            <a:off x="2671969" y="5980836"/>
            <a:ext cx="6848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rPr>
              <a:t>第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rPr>
              <a:t>X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等线 Light" panose="02010600030101010101" pitchFamily="2" charset="-122"/>
                <a:ea typeface="等线 Light" panose="02010600030101010101" pitchFamily="2" charset="-122"/>
                <a:cs typeface="+mn-cs"/>
              </a:rPr>
              <a:t>讲</a:t>
            </a: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xmlns="" id="{433A01C6-748E-EDF4-77F0-8FFBCFD6BE3C}"/>
              </a:ext>
            </a:extLst>
          </p:cNvPr>
          <p:cNvSpPr/>
          <p:nvPr/>
        </p:nvSpPr>
        <p:spPr>
          <a:xfrm>
            <a:off x="0" y="6273224"/>
            <a:ext cx="12192000" cy="58477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>
            <a:off x="3057941" y="5655364"/>
            <a:ext cx="9143998" cy="120263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33" name="图片 32">
            <a:extLst>
              <a:ext uri="{FF2B5EF4-FFF2-40B4-BE49-F238E27FC236}">
                <a16:creationId xmlns:a16="http://schemas.microsoft.com/office/drawing/2014/main" xmlns="" id="{9C5A03FB-AF51-6F87-AC74-5C6593086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05" y="5272884"/>
            <a:ext cx="2445159" cy="1444999"/>
          </a:xfrm>
          <a:prstGeom prst="rect">
            <a:avLst/>
          </a:prstGeom>
          <a:solidFill>
            <a:schemeClr val="bg1"/>
          </a:solidFill>
        </p:spPr>
      </p:pic>
      <p:grpSp>
        <p:nvGrpSpPr>
          <p:cNvPr id="51" name="组合 50">
            <a:extLst>
              <a:ext uri="{FF2B5EF4-FFF2-40B4-BE49-F238E27FC236}">
                <a16:creationId xmlns:a16="http://schemas.microsoft.com/office/drawing/2014/main" xmlns="" id="{41696669-25EF-F4D9-5250-F17FCDFE5C4A}"/>
              </a:ext>
            </a:extLst>
          </p:cNvPr>
          <p:cNvGrpSpPr/>
          <p:nvPr/>
        </p:nvGrpSpPr>
        <p:grpSpPr>
          <a:xfrm>
            <a:off x="10890353" y="706301"/>
            <a:ext cx="1036657" cy="1416902"/>
            <a:chOff x="10254255" y="2012106"/>
            <a:chExt cx="1651164" cy="2232552"/>
          </a:xfrm>
        </p:grpSpPr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xmlns="" id="{174332AD-1246-39EE-F561-1A247640E43C}"/>
                </a:ext>
              </a:extLst>
            </p:cNvPr>
            <p:cNvSpPr/>
            <p:nvPr/>
          </p:nvSpPr>
          <p:spPr>
            <a:xfrm>
              <a:off x="10254255" y="3360301"/>
              <a:ext cx="887510" cy="884357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xmlns="" id="{DB0F3D72-B0D9-8AD4-DCDA-DE34C2B6B526}"/>
                </a:ext>
              </a:extLst>
            </p:cNvPr>
            <p:cNvSpPr/>
            <p:nvPr/>
          </p:nvSpPr>
          <p:spPr>
            <a:xfrm>
              <a:off x="10321419" y="2012106"/>
              <a:ext cx="1584000" cy="1584000"/>
            </a:xfrm>
            <a:custGeom>
              <a:avLst/>
              <a:gdLst>
                <a:gd name="connsiteX0" fmla="*/ 792000 w 1584000"/>
                <a:gd name="connsiteY0" fmla="*/ 585000 h 1584000"/>
                <a:gd name="connsiteX1" fmla="*/ 999000 w 1584000"/>
                <a:gd name="connsiteY1" fmla="*/ 792000 h 1584000"/>
                <a:gd name="connsiteX2" fmla="*/ 792000 w 1584000"/>
                <a:gd name="connsiteY2" fmla="*/ 999000 h 1584000"/>
                <a:gd name="connsiteX3" fmla="*/ 585000 w 1584000"/>
                <a:gd name="connsiteY3" fmla="*/ 792000 h 1584000"/>
                <a:gd name="connsiteX4" fmla="*/ 792000 w 1584000"/>
                <a:gd name="connsiteY4" fmla="*/ 585000 h 1584000"/>
                <a:gd name="connsiteX5" fmla="*/ 792000 w 1584000"/>
                <a:gd name="connsiteY5" fmla="*/ 378000 h 1584000"/>
                <a:gd name="connsiteX6" fmla="*/ 378000 w 1584000"/>
                <a:gd name="connsiteY6" fmla="*/ 792000 h 1584000"/>
                <a:gd name="connsiteX7" fmla="*/ 792000 w 1584000"/>
                <a:gd name="connsiteY7" fmla="*/ 1206000 h 1584000"/>
                <a:gd name="connsiteX8" fmla="*/ 1206000 w 1584000"/>
                <a:gd name="connsiteY8" fmla="*/ 792000 h 1584000"/>
                <a:gd name="connsiteX9" fmla="*/ 792000 w 1584000"/>
                <a:gd name="connsiteY9" fmla="*/ 378000 h 1584000"/>
                <a:gd name="connsiteX10" fmla="*/ 792000 w 1584000"/>
                <a:gd name="connsiteY10" fmla="*/ 0 h 1584000"/>
                <a:gd name="connsiteX11" fmla="*/ 853990 w 1584000"/>
                <a:gd name="connsiteY11" fmla="*/ 3130 h 1584000"/>
                <a:gd name="connsiteX12" fmla="*/ 883195 w 1584000"/>
                <a:gd name="connsiteY12" fmla="*/ 225088 h 1584000"/>
                <a:gd name="connsiteX13" fmla="*/ 908084 w 1584000"/>
                <a:gd name="connsiteY13" fmla="*/ 227598 h 1584000"/>
                <a:gd name="connsiteX14" fmla="*/ 1114047 w 1584000"/>
                <a:gd name="connsiteY14" fmla="*/ 314267 h 1584000"/>
                <a:gd name="connsiteX15" fmla="*/ 1128730 w 1584000"/>
                <a:gd name="connsiteY15" fmla="*/ 326381 h 1584000"/>
                <a:gd name="connsiteX16" fmla="*/ 1303703 w 1584000"/>
                <a:gd name="connsiteY16" fmla="*/ 192099 h 1584000"/>
                <a:gd name="connsiteX17" fmla="*/ 1352029 w 1584000"/>
                <a:gd name="connsiteY17" fmla="*/ 231972 h 1584000"/>
                <a:gd name="connsiteX18" fmla="*/ 1391901 w 1584000"/>
                <a:gd name="connsiteY18" fmla="*/ 280297 h 1584000"/>
                <a:gd name="connsiteX19" fmla="*/ 1257610 w 1584000"/>
                <a:gd name="connsiteY19" fmla="*/ 455282 h 1584000"/>
                <a:gd name="connsiteX20" fmla="*/ 1269629 w 1584000"/>
                <a:gd name="connsiteY20" fmla="*/ 469848 h 1584000"/>
                <a:gd name="connsiteX21" fmla="*/ 1356298 w 1584000"/>
                <a:gd name="connsiteY21" fmla="*/ 675811 h 1584000"/>
                <a:gd name="connsiteX22" fmla="*/ 1358816 w 1584000"/>
                <a:gd name="connsiteY22" fmla="*/ 700794 h 1584000"/>
                <a:gd name="connsiteX23" fmla="*/ 1580870 w 1584000"/>
                <a:gd name="connsiteY23" fmla="*/ 730011 h 1584000"/>
                <a:gd name="connsiteX24" fmla="*/ 1584000 w 1584000"/>
                <a:gd name="connsiteY24" fmla="*/ 792000 h 1584000"/>
                <a:gd name="connsiteX25" fmla="*/ 1580870 w 1584000"/>
                <a:gd name="connsiteY25" fmla="*/ 853990 h 1584000"/>
                <a:gd name="connsiteX26" fmla="*/ 1358795 w 1584000"/>
                <a:gd name="connsiteY26" fmla="*/ 883210 h 1584000"/>
                <a:gd name="connsiteX27" fmla="*/ 1356298 w 1584000"/>
                <a:gd name="connsiteY27" fmla="*/ 907979 h 1584000"/>
                <a:gd name="connsiteX28" fmla="*/ 1269629 w 1584000"/>
                <a:gd name="connsiteY28" fmla="*/ 1113942 h 1584000"/>
                <a:gd name="connsiteX29" fmla="*/ 1257527 w 1584000"/>
                <a:gd name="connsiteY29" fmla="*/ 1128610 h 1584000"/>
                <a:gd name="connsiteX30" fmla="*/ 1391901 w 1584000"/>
                <a:gd name="connsiteY30" fmla="*/ 1303703 h 1584000"/>
                <a:gd name="connsiteX31" fmla="*/ 1352029 w 1584000"/>
                <a:gd name="connsiteY31" fmla="*/ 1352029 h 1584000"/>
                <a:gd name="connsiteX32" fmla="*/ 1303703 w 1584000"/>
                <a:gd name="connsiteY32" fmla="*/ 1391901 h 1584000"/>
                <a:gd name="connsiteX33" fmla="*/ 1128598 w 1584000"/>
                <a:gd name="connsiteY33" fmla="*/ 1257518 h 1584000"/>
                <a:gd name="connsiteX34" fmla="*/ 1114047 w 1584000"/>
                <a:gd name="connsiteY34" fmla="*/ 1269524 h 1584000"/>
                <a:gd name="connsiteX35" fmla="*/ 908084 w 1584000"/>
                <a:gd name="connsiteY35" fmla="*/ 1356193 h 1584000"/>
                <a:gd name="connsiteX36" fmla="*/ 883223 w 1584000"/>
                <a:gd name="connsiteY36" fmla="*/ 1358699 h 1584000"/>
                <a:gd name="connsiteX37" fmla="*/ 853990 w 1584000"/>
                <a:gd name="connsiteY37" fmla="*/ 1580870 h 1584000"/>
                <a:gd name="connsiteX38" fmla="*/ 792000 w 1584000"/>
                <a:gd name="connsiteY38" fmla="*/ 1584000 h 1584000"/>
                <a:gd name="connsiteX39" fmla="*/ 730011 w 1584000"/>
                <a:gd name="connsiteY39" fmla="*/ 1580870 h 1584000"/>
                <a:gd name="connsiteX40" fmla="*/ 700779 w 1584000"/>
                <a:gd name="connsiteY40" fmla="*/ 1358699 h 1584000"/>
                <a:gd name="connsiteX41" fmla="*/ 675916 w 1584000"/>
                <a:gd name="connsiteY41" fmla="*/ 1356193 h 1584000"/>
                <a:gd name="connsiteX42" fmla="*/ 469953 w 1584000"/>
                <a:gd name="connsiteY42" fmla="*/ 1269524 h 1584000"/>
                <a:gd name="connsiteX43" fmla="*/ 455402 w 1584000"/>
                <a:gd name="connsiteY43" fmla="*/ 1257518 h 1584000"/>
                <a:gd name="connsiteX44" fmla="*/ 280297 w 1584000"/>
                <a:gd name="connsiteY44" fmla="*/ 1391901 h 1584000"/>
                <a:gd name="connsiteX45" fmla="*/ 231972 w 1584000"/>
                <a:gd name="connsiteY45" fmla="*/ 1352029 h 1584000"/>
                <a:gd name="connsiteX46" fmla="*/ 192099 w 1584000"/>
                <a:gd name="connsiteY46" fmla="*/ 1303703 h 1584000"/>
                <a:gd name="connsiteX47" fmla="*/ 326474 w 1584000"/>
                <a:gd name="connsiteY47" fmla="*/ 1128610 h 1584000"/>
                <a:gd name="connsiteX48" fmla="*/ 314372 w 1584000"/>
                <a:gd name="connsiteY48" fmla="*/ 1113942 h 1584000"/>
                <a:gd name="connsiteX49" fmla="*/ 227703 w 1584000"/>
                <a:gd name="connsiteY49" fmla="*/ 907979 h 1584000"/>
                <a:gd name="connsiteX50" fmla="*/ 225206 w 1584000"/>
                <a:gd name="connsiteY50" fmla="*/ 883210 h 1584000"/>
                <a:gd name="connsiteX51" fmla="*/ 3130 w 1584000"/>
                <a:gd name="connsiteY51" fmla="*/ 853990 h 1584000"/>
                <a:gd name="connsiteX52" fmla="*/ 0 w 1584000"/>
                <a:gd name="connsiteY52" fmla="*/ 792000 h 1584000"/>
                <a:gd name="connsiteX53" fmla="*/ 3130 w 1584000"/>
                <a:gd name="connsiteY53" fmla="*/ 730011 h 1584000"/>
                <a:gd name="connsiteX54" fmla="*/ 225184 w 1584000"/>
                <a:gd name="connsiteY54" fmla="*/ 700794 h 1584000"/>
                <a:gd name="connsiteX55" fmla="*/ 227703 w 1584000"/>
                <a:gd name="connsiteY55" fmla="*/ 675811 h 1584000"/>
                <a:gd name="connsiteX56" fmla="*/ 314372 w 1584000"/>
                <a:gd name="connsiteY56" fmla="*/ 469848 h 1584000"/>
                <a:gd name="connsiteX57" fmla="*/ 326390 w 1584000"/>
                <a:gd name="connsiteY57" fmla="*/ 455282 h 1584000"/>
                <a:gd name="connsiteX58" fmla="*/ 192099 w 1584000"/>
                <a:gd name="connsiteY58" fmla="*/ 280297 h 1584000"/>
                <a:gd name="connsiteX59" fmla="*/ 231972 w 1584000"/>
                <a:gd name="connsiteY59" fmla="*/ 231972 h 1584000"/>
                <a:gd name="connsiteX60" fmla="*/ 280297 w 1584000"/>
                <a:gd name="connsiteY60" fmla="*/ 192099 h 1584000"/>
                <a:gd name="connsiteX61" fmla="*/ 455271 w 1584000"/>
                <a:gd name="connsiteY61" fmla="*/ 326381 h 1584000"/>
                <a:gd name="connsiteX62" fmla="*/ 469953 w 1584000"/>
                <a:gd name="connsiteY62" fmla="*/ 314267 h 1584000"/>
                <a:gd name="connsiteX63" fmla="*/ 675916 w 1584000"/>
                <a:gd name="connsiteY63" fmla="*/ 227598 h 1584000"/>
                <a:gd name="connsiteX64" fmla="*/ 700807 w 1584000"/>
                <a:gd name="connsiteY64" fmla="*/ 225088 h 1584000"/>
                <a:gd name="connsiteX65" fmla="*/ 730011 w 1584000"/>
                <a:gd name="connsiteY65" fmla="*/ 3130 h 15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1584000" h="1584000">
                  <a:moveTo>
                    <a:pt x="792000" y="585000"/>
                  </a:moveTo>
                  <a:cubicBezTo>
                    <a:pt x="906323" y="585000"/>
                    <a:pt x="999000" y="677677"/>
                    <a:pt x="999000" y="792000"/>
                  </a:cubicBezTo>
                  <a:cubicBezTo>
                    <a:pt x="999000" y="906323"/>
                    <a:pt x="906323" y="999000"/>
                    <a:pt x="792000" y="999000"/>
                  </a:cubicBezTo>
                  <a:cubicBezTo>
                    <a:pt x="677677" y="999000"/>
                    <a:pt x="585000" y="906323"/>
                    <a:pt x="585000" y="792000"/>
                  </a:cubicBezTo>
                  <a:cubicBezTo>
                    <a:pt x="585000" y="677677"/>
                    <a:pt x="677677" y="585000"/>
                    <a:pt x="792000" y="585000"/>
                  </a:cubicBezTo>
                  <a:close/>
                  <a:moveTo>
                    <a:pt x="792000" y="378000"/>
                  </a:moveTo>
                  <a:cubicBezTo>
                    <a:pt x="563354" y="378000"/>
                    <a:pt x="378000" y="563354"/>
                    <a:pt x="378000" y="792000"/>
                  </a:cubicBezTo>
                  <a:cubicBezTo>
                    <a:pt x="378000" y="1020646"/>
                    <a:pt x="563354" y="1206000"/>
                    <a:pt x="792000" y="1206000"/>
                  </a:cubicBezTo>
                  <a:cubicBezTo>
                    <a:pt x="1020646" y="1206000"/>
                    <a:pt x="1206000" y="1020646"/>
                    <a:pt x="1206000" y="792000"/>
                  </a:cubicBezTo>
                  <a:cubicBezTo>
                    <a:pt x="1206000" y="563354"/>
                    <a:pt x="1020646" y="378000"/>
                    <a:pt x="792000" y="378000"/>
                  </a:cubicBezTo>
                  <a:close/>
                  <a:moveTo>
                    <a:pt x="792000" y="0"/>
                  </a:moveTo>
                  <a:lnTo>
                    <a:pt x="853990" y="3130"/>
                  </a:lnTo>
                  <a:lnTo>
                    <a:pt x="883195" y="225088"/>
                  </a:lnTo>
                  <a:lnTo>
                    <a:pt x="908084" y="227598"/>
                  </a:lnTo>
                  <a:cubicBezTo>
                    <a:pt x="983077" y="242943"/>
                    <a:pt x="1052761" y="272862"/>
                    <a:pt x="1114047" y="314267"/>
                  </a:cubicBezTo>
                  <a:lnTo>
                    <a:pt x="1128730" y="326381"/>
                  </a:lnTo>
                  <a:lnTo>
                    <a:pt x="1303703" y="192099"/>
                  </a:lnTo>
                  <a:lnTo>
                    <a:pt x="1352029" y="231972"/>
                  </a:lnTo>
                  <a:lnTo>
                    <a:pt x="1391901" y="280297"/>
                  </a:lnTo>
                  <a:lnTo>
                    <a:pt x="1257610" y="455282"/>
                  </a:lnTo>
                  <a:lnTo>
                    <a:pt x="1269629" y="469848"/>
                  </a:lnTo>
                  <a:cubicBezTo>
                    <a:pt x="1311033" y="531135"/>
                    <a:pt x="1340952" y="600819"/>
                    <a:pt x="1356298" y="675811"/>
                  </a:cubicBezTo>
                  <a:lnTo>
                    <a:pt x="1358816" y="700794"/>
                  </a:lnTo>
                  <a:lnTo>
                    <a:pt x="1580870" y="730011"/>
                  </a:lnTo>
                  <a:lnTo>
                    <a:pt x="1584000" y="792000"/>
                  </a:lnTo>
                  <a:lnTo>
                    <a:pt x="1580870" y="853990"/>
                  </a:lnTo>
                  <a:lnTo>
                    <a:pt x="1358795" y="883210"/>
                  </a:lnTo>
                  <a:lnTo>
                    <a:pt x="1356298" y="907979"/>
                  </a:lnTo>
                  <a:cubicBezTo>
                    <a:pt x="1340952" y="982972"/>
                    <a:pt x="1311033" y="1052656"/>
                    <a:pt x="1269629" y="1113942"/>
                  </a:cubicBezTo>
                  <a:lnTo>
                    <a:pt x="1257527" y="1128610"/>
                  </a:lnTo>
                  <a:lnTo>
                    <a:pt x="1391901" y="1303703"/>
                  </a:lnTo>
                  <a:lnTo>
                    <a:pt x="1352029" y="1352029"/>
                  </a:lnTo>
                  <a:lnTo>
                    <a:pt x="1303703" y="1391901"/>
                  </a:lnTo>
                  <a:lnTo>
                    <a:pt x="1128598" y="1257518"/>
                  </a:lnTo>
                  <a:lnTo>
                    <a:pt x="1114047" y="1269524"/>
                  </a:lnTo>
                  <a:cubicBezTo>
                    <a:pt x="1052761" y="1310928"/>
                    <a:pt x="983077" y="1340847"/>
                    <a:pt x="908084" y="1356193"/>
                  </a:cubicBezTo>
                  <a:lnTo>
                    <a:pt x="883223" y="1358699"/>
                  </a:lnTo>
                  <a:lnTo>
                    <a:pt x="853990" y="1580870"/>
                  </a:lnTo>
                  <a:lnTo>
                    <a:pt x="792000" y="1584000"/>
                  </a:lnTo>
                  <a:lnTo>
                    <a:pt x="730011" y="1580870"/>
                  </a:lnTo>
                  <a:lnTo>
                    <a:pt x="700779" y="1358699"/>
                  </a:lnTo>
                  <a:lnTo>
                    <a:pt x="675916" y="1356193"/>
                  </a:lnTo>
                  <a:cubicBezTo>
                    <a:pt x="600924" y="1340847"/>
                    <a:pt x="531240" y="1310928"/>
                    <a:pt x="469953" y="1269524"/>
                  </a:cubicBezTo>
                  <a:lnTo>
                    <a:pt x="455402" y="1257518"/>
                  </a:lnTo>
                  <a:lnTo>
                    <a:pt x="280297" y="1391901"/>
                  </a:lnTo>
                  <a:lnTo>
                    <a:pt x="231972" y="1352029"/>
                  </a:lnTo>
                  <a:lnTo>
                    <a:pt x="192099" y="1303703"/>
                  </a:lnTo>
                  <a:lnTo>
                    <a:pt x="326474" y="1128610"/>
                  </a:lnTo>
                  <a:lnTo>
                    <a:pt x="314372" y="1113942"/>
                  </a:lnTo>
                  <a:cubicBezTo>
                    <a:pt x="272967" y="1052656"/>
                    <a:pt x="243048" y="982972"/>
                    <a:pt x="227703" y="907979"/>
                  </a:cubicBezTo>
                  <a:lnTo>
                    <a:pt x="225206" y="883210"/>
                  </a:lnTo>
                  <a:lnTo>
                    <a:pt x="3130" y="853990"/>
                  </a:lnTo>
                  <a:lnTo>
                    <a:pt x="0" y="792000"/>
                  </a:lnTo>
                  <a:lnTo>
                    <a:pt x="3130" y="730011"/>
                  </a:lnTo>
                  <a:lnTo>
                    <a:pt x="225184" y="700794"/>
                  </a:lnTo>
                  <a:lnTo>
                    <a:pt x="227703" y="675811"/>
                  </a:lnTo>
                  <a:cubicBezTo>
                    <a:pt x="243048" y="600819"/>
                    <a:pt x="272967" y="531135"/>
                    <a:pt x="314372" y="469848"/>
                  </a:cubicBezTo>
                  <a:lnTo>
                    <a:pt x="326390" y="455282"/>
                  </a:lnTo>
                  <a:lnTo>
                    <a:pt x="192099" y="280297"/>
                  </a:lnTo>
                  <a:lnTo>
                    <a:pt x="231972" y="231972"/>
                  </a:lnTo>
                  <a:lnTo>
                    <a:pt x="280297" y="192099"/>
                  </a:lnTo>
                  <a:lnTo>
                    <a:pt x="455271" y="326381"/>
                  </a:lnTo>
                  <a:lnTo>
                    <a:pt x="469953" y="314267"/>
                  </a:lnTo>
                  <a:cubicBezTo>
                    <a:pt x="531240" y="272862"/>
                    <a:pt x="600924" y="242943"/>
                    <a:pt x="675916" y="227598"/>
                  </a:cubicBezTo>
                  <a:lnTo>
                    <a:pt x="700807" y="225088"/>
                  </a:lnTo>
                  <a:lnTo>
                    <a:pt x="730011" y="313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9229353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950872CF-E405-71EA-9EDB-BCA458748A96}"/>
              </a:ext>
            </a:extLst>
          </p:cNvPr>
          <p:cNvGrpSpPr/>
          <p:nvPr/>
        </p:nvGrpSpPr>
        <p:grpSpPr>
          <a:xfrm>
            <a:off x="4389028" y="697044"/>
            <a:ext cx="4185149" cy="5195040"/>
            <a:chOff x="10254255" y="2012106"/>
            <a:chExt cx="1651164" cy="2232552"/>
          </a:xfrm>
        </p:grpSpPr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xmlns="" id="{1766A0F3-7DB6-AEC8-AD9A-0B3EDDB74687}"/>
                </a:ext>
              </a:extLst>
            </p:cNvPr>
            <p:cNvSpPr/>
            <p:nvPr/>
          </p:nvSpPr>
          <p:spPr>
            <a:xfrm>
              <a:off x="10254255" y="3360301"/>
              <a:ext cx="887510" cy="884357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xmlns="" id="{D24EEB8F-0D15-FAA9-F9EC-8C589851A3E8}"/>
                </a:ext>
              </a:extLst>
            </p:cNvPr>
            <p:cNvSpPr/>
            <p:nvPr/>
          </p:nvSpPr>
          <p:spPr>
            <a:xfrm>
              <a:off x="10321419" y="2012106"/>
              <a:ext cx="1584000" cy="1584000"/>
            </a:xfrm>
            <a:custGeom>
              <a:avLst/>
              <a:gdLst>
                <a:gd name="connsiteX0" fmla="*/ 792000 w 1584000"/>
                <a:gd name="connsiteY0" fmla="*/ 585000 h 1584000"/>
                <a:gd name="connsiteX1" fmla="*/ 999000 w 1584000"/>
                <a:gd name="connsiteY1" fmla="*/ 792000 h 1584000"/>
                <a:gd name="connsiteX2" fmla="*/ 792000 w 1584000"/>
                <a:gd name="connsiteY2" fmla="*/ 999000 h 1584000"/>
                <a:gd name="connsiteX3" fmla="*/ 585000 w 1584000"/>
                <a:gd name="connsiteY3" fmla="*/ 792000 h 1584000"/>
                <a:gd name="connsiteX4" fmla="*/ 792000 w 1584000"/>
                <a:gd name="connsiteY4" fmla="*/ 585000 h 1584000"/>
                <a:gd name="connsiteX5" fmla="*/ 792000 w 1584000"/>
                <a:gd name="connsiteY5" fmla="*/ 378000 h 1584000"/>
                <a:gd name="connsiteX6" fmla="*/ 378000 w 1584000"/>
                <a:gd name="connsiteY6" fmla="*/ 792000 h 1584000"/>
                <a:gd name="connsiteX7" fmla="*/ 792000 w 1584000"/>
                <a:gd name="connsiteY7" fmla="*/ 1206000 h 1584000"/>
                <a:gd name="connsiteX8" fmla="*/ 1206000 w 1584000"/>
                <a:gd name="connsiteY8" fmla="*/ 792000 h 1584000"/>
                <a:gd name="connsiteX9" fmla="*/ 792000 w 1584000"/>
                <a:gd name="connsiteY9" fmla="*/ 378000 h 1584000"/>
                <a:gd name="connsiteX10" fmla="*/ 792000 w 1584000"/>
                <a:gd name="connsiteY10" fmla="*/ 0 h 1584000"/>
                <a:gd name="connsiteX11" fmla="*/ 853990 w 1584000"/>
                <a:gd name="connsiteY11" fmla="*/ 3130 h 1584000"/>
                <a:gd name="connsiteX12" fmla="*/ 883195 w 1584000"/>
                <a:gd name="connsiteY12" fmla="*/ 225088 h 1584000"/>
                <a:gd name="connsiteX13" fmla="*/ 908084 w 1584000"/>
                <a:gd name="connsiteY13" fmla="*/ 227598 h 1584000"/>
                <a:gd name="connsiteX14" fmla="*/ 1114047 w 1584000"/>
                <a:gd name="connsiteY14" fmla="*/ 314267 h 1584000"/>
                <a:gd name="connsiteX15" fmla="*/ 1128730 w 1584000"/>
                <a:gd name="connsiteY15" fmla="*/ 326381 h 1584000"/>
                <a:gd name="connsiteX16" fmla="*/ 1303703 w 1584000"/>
                <a:gd name="connsiteY16" fmla="*/ 192099 h 1584000"/>
                <a:gd name="connsiteX17" fmla="*/ 1352029 w 1584000"/>
                <a:gd name="connsiteY17" fmla="*/ 231972 h 1584000"/>
                <a:gd name="connsiteX18" fmla="*/ 1391901 w 1584000"/>
                <a:gd name="connsiteY18" fmla="*/ 280297 h 1584000"/>
                <a:gd name="connsiteX19" fmla="*/ 1257610 w 1584000"/>
                <a:gd name="connsiteY19" fmla="*/ 455282 h 1584000"/>
                <a:gd name="connsiteX20" fmla="*/ 1269629 w 1584000"/>
                <a:gd name="connsiteY20" fmla="*/ 469848 h 1584000"/>
                <a:gd name="connsiteX21" fmla="*/ 1356298 w 1584000"/>
                <a:gd name="connsiteY21" fmla="*/ 675811 h 1584000"/>
                <a:gd name="connsiteX22" fmla="*/ 1358816 w 1584000"/>
                <a:gd name="connsiteY22" fmla="*/ 700794 h 1584000"/>
                <a:gd name="connsiteX23" fmla="*/ 1580870 w 1584000"/>
                <a:gd name="connsiteY23" fmla="*/ 730011 h 1584000"/>
                <a:gd name="connsiteX24" fmla="*/ 1584000 w 1584000"/>
                <a:gd name="connsiteY24" fmla="*/ 792000 h 1584000"/>
                <a:gd name="connsiteX25" fmla="*/ 1580870 w 1584000"/>
                <a:gd name="connsiteY25" fmla="*/ 853990 h 1584000"/>
                <a:gd name="connsiteX26" fmla="*/ 1358795 w 1584000"/>
                <a:gd name="connsiteY26" fmla="*/ 883210 h 1584000"/>
                <a:gd name="connsiteX27" fmla="*/ 1356298 w 1584000"/>
                <a:gd name="connsiteY27" fmla="*/ 907979 h 1584000"/>
                <a:gd name="connsiteX28" fmla="*/ 1269629 w 1584000"/>
                <a:gd name="connsiteY28" fmla="*/ 1113942 h 1584000"/>
                <a:gd name="connsiteX29" fmla="*/ 1257527 w 1584000"/>
                <a:gd name="connsiteY29" fmla="*/ 1128610 h 1584000"/>
                <a:gd name="connsiteX30" fmla="*/ 1391901 w 1584000"/>
                <a:gd name="connsiteY30" fmla="*/ 1303703 h 1584000"/>
                <a:gd name="connsiteX31" fmla="*/ 1352029 w 1584000"/>
                <a:gd name="connsiteY31" fmla="*/ 1352029 h 1584000"/>
                <a:gd name="connsiteX32" fmla="*/ 1303703 w 1584000"/>
                <a:gd name="connsiteY32" fmla="*/ 1391901 h 1584000"/>
                <a:gd name="connsiteX33" fmla="*/ 1128598 w 1584000"/>
                <a:gd name="connsiteY33" fmla="*/ 1257518 h 1584000"/>
                <a:gd name="connsiteX34" fmla="*/ 1114047 w 1584000"/>
                <a:gd name="connsiteY34" fmla="*/ 1269524 h 1584000"/>
                <a:gd name="connsiteX35" fmla="*/ 908084 w 1584000"/>
                <a:gd name="connsiteY35" fmla="*/ 1356193 h 1584000"/>
                <a:gd name="connsiteX36" fmla="*/ 883223 w 1584000"/>
                <a:gd name="connsiteY36" fmla="*/ 1358699 h 1584000"/>
                <a:gd name="connsiteX37" fmla="*/ 853990 w 1584000"/>
                <a:gd name="connsiteY37" fmla="*/ 1580870 h 1584000"/>
                <a:gd name="connsiteX38" fmla="*/ 792000 w 1584000"/>
                <a:gd name="connsiteY38" fmla="*/ 1584000 h 1584000"/>
                <a:gd name="connsiteX39" fmla="*/ 730011 w 1584000"/>
                <a:gd name="connsiteY39" fmla="*/ 1580870 h 1584000"/>
                <a:gd name="connsiteX40" fmla="*/ 700779 w 1584000"/>
                <a:gd name="connsiteY40" fmla="*/ 1358699 h 1584000"/>
                <a:gd name="connsiteX41" fmla="*/ 675916 w 1584000"/>
                <a:gd name="connsiteY41" fmla="*/ 1356193 h 1584000"/>
                <a:gd name="connsiteX42" fmla="*/ 469953 w 1584000"/>
                <a:gd name="connsiteY42" fmla="*/ 1269524 h 1584000"/>
                <a:gd name="connsiteX43" fmla="*/ 455402 w 1584000"/>
                <a:gd name="connsiteY43" fmla="*/ 1257518 h 1584000"/>
                <a:gd name="connsiteX44" fmla="*/ 280297 w 1584000"/>
                <a:gd name="connsiteY44" fmla="*/ 1391901 h 1584000"/>
                <a:gd name="connsiteX45" fmla="*/ 231972 w 1584000"/>
                <a:gd name="connsiteY45" fmla="*/ 1352029 h 1584000"/>
                <a:gd name="connsiteX46" fmla="*/ 192099 w 1584000"/>
                <a:gd name="connsiteY46" fmla="*/ 1303703 h 1584000"/>
                <a:gd name="connsiteX47" fmla="*/ 326474 w 1584000"/>
                <a:gd name="connsiteY47" fmla="*/ 1128610 h 1584000"/>
                <a:gd name="connsiteX48" fmla="*/ 314372 w 1584000"/>
                <a:gd name="connsiteY48" fmla="*/ 1113942 h 1584000"/>
                <a:gd name="connsiteX49" fmla="*/ 227703 w 1584000"/>
                <a:gd name="connsiteY49" fmla="*/ 907979 h 1584000"/>
                <a:gd name="connsiteX50" fmla="*/ 225206 w 1584000"/>
                <a:gd name="connsiteY50" fmla="*/ 883210 h 1584000"/>
                <a:gd name="connsiteX51" fmla="*/ 3130 w 1584000"/>
                <a:gd name="connsiteY51" fmla="*/ 853990 h 1584000"/>
                <a:gd name="connsiteX52" fmla="*/ 0 w 1584000"/>
                <a:gd name="connsiteY52" fmla="*/ 792000 h 1584000"/>
                <a:gd name="connsiteX53" fmla="*/ 3130 w 1584000"/>
                <a:gd name="connsiteY53" fmla="*/ 730011 h 1584000"/>
                <a:gd name="connsiteX54" fmla="*/ 225184 w 1584000"/>
                <a:gd name="connsiteY54" fmla="*/ 700794 h 1584000"/>
                <a:gd name="connsiteX55" fmla="*/ 227703 w 1584000"/>
                <a:gd name="connsiteY55" fmla="*/ 675811 h 1584000"/>
                <a:gd name="connsiteX56" fmla="*/ 314372 w 1584000"/>
                <a:gd name="connsiteY56" fmla="*/ 469848 h 1584000"/>
                <a:gd name="connsiteX57" fmla="*/ 326390 w 1584000"/>
                <a:gd name="connsiteY57" fmla="*/ 455282 h 1584000"/>
                <a:gd name="connsiteX58" fmla="*/ 192099 w 1584000"/>
                <a:gd name="connsiteY58" fmla="*/ 280297 h 1584000"/>
                <a:gd name="connsiteX59" fmla="*/ 231972 w 1584000"/>
                <a:gd name="connsiteY59" fmla="*/ 231972 h 1584000"/>
                <a:gd name="connsiteX60" fmla="*/ 280297 w 1584000"/>
                <a:gd name="connsiteY60" fmla="*/ 192099 h 1584000"/>
                <a:gd name="connsiteX61" fmla="*/ 455271 w 1584000"/>
                <a:gd name="connsiteY61" fmla="*/ 326381 h 1584000"/>
                <a:gd name="connsiteX62" fmla="*/ 469953 w 1584000"/>
                <a:gd name="connsiteY62" fmla="*/ 314267 h 1584000"/>
                <a:gd name="connsiteX63" fmla="*/ 675916 w 1584000"/>
                <a:gd name="connsiteY63" fmla="*/ 227598 h 1584000"/>
                <a:gd name="connsiteX64" fmla="*/ 700807 w 1584000"/>
                <a:gd name="connsiteY64" fmla="*/ 225088 h 1584000"/>
                <a:gd name="connsiteX65" fmla="*/ 730011 w 1584000"/>
                <a:gd name="connsiteY65" fmla="*/ 3130 h 15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1584000" h="1584000">
                  <a:moveTo>
                    <a:pt x="792000" y="585000"/>
                  </a:moveTo>
                  <a:cubicBezTo>
                    <a:pt x="906323" y="585000"/>
                    <a:pt x="999000" y="677677"/>
                    <a:pt x="999000" y="792000"/>
                  </a:cubicBezTo>
                  <a:cubicBezTo>
                    <a:pt x="999000" y="906323"/>
                    <a:pt x="906323" y="999000"/>
                    <a:pt x="792000" y="999000"/>
                  </a:cubicBezTo>
                  <a:cubicBezTo>
                    <a:pt x="677677" y="999000"/>
                    <a:pt x="585000" y="906323"/>
                    <a:pt x="585000" y="792000"/>
                  </a:cubicBezTo>
                  <a:cubicBezTo>
                    <a:pt x="585000" y="677677"/>
                    <a:pt x="677677" y="585000"/>
                    <a:pt x="792000" y="585000"/>
                  </a:cubicBezTo>
                  <a:close/>
                  <a:moveTo>
                    <a:pt x="792000" y="378000"/>
                  </a:moveTo>
                  <a:cubicBezTo>
                    <a:pt x="563354" y="378000"/>
                    <a:pt x="378000" y="563354"/>
                    <a:pt x="378000" y="792000"/>
                  </a:cubicBezTo>
                  <a:cubicBezTo>
                    <a:pt x="378000" y="1020646"/>
                    <a:pt x="563354" y="1206000"/>
                    <a:pt x="792000" y="1206000"/>
                  </a:cubicBezTo>
                  <a:cubicBezTo>
                    <a:pt x="1020646" y="1206000"/>
                    <a:pt x="1206000" y="1020646"/>
                    <a:pt x="1206000" y="792000"/>
                  </a:cubicBezTo>
                  <a:cubicBezTo>
                    <a:pt x="1206000" y="563354"/>
                    <a:pt x="1020646" y="378000"/>
                    <a:pt x="792000" y="378000"/>
                  </a:cubicBezTo>
                  <a:close/>
                  <a:moveTo>
                    <a:pt x="792000" y="0"/>
                  </a:moveTo>
                  <a:lnTo>
                    <a:pt x="853990" y="3130"/>
                  </a:lnTo>
                  <a:lnTo>
                    <a:pt x="883195" y="225088"/>
                  </a:lnTo>
                  <a:lnTo>
                    <a:pt x="908084" y="227598"/>
                  </a:lnTo>
                  <a:cubicBezTo>
                    <a:pt x="983077" y="242943"/>
                    <a:pt x="1052761" y="272862"/>
                    <a:pt x="1114047" y="314267"/>
                  </a:cubicBezTo>
                  <a:lnTo>
                    <a:pt x="1128730" y="326381"/>
                  </a:lnTo>
                  <a:lnTo>
                    <a:pt x="1303703" y="192099"/>
                  </a:lnTo>
                  <a:lnTo>
                    <a:pt x="1352029" y="231972"/>
                  </a:lnTo>
                  <a:lnTo>
                    <a:pt x="1391901" y="280297"/>
                  </a:lnTo>
                  <a:lnTo>
                    <a:pt x="1257610" y="455282"/>
                  </a:lnTo>
                  <a:lnTo>
                    <a:pt x="1269629" y="469848"/>
                  </a:lnTo>
                  <a:cubicBezTo>
                    <a:pt x="1311033" y="531135"/>
                    <a:pt x="1340952" y="600819"/>
                    <a:pt x="1356298" y="675811"/>
                  </a:cubicBezTo>
                  <a:lnTo>
                    <a:pt x="1358816" y="700794"/>
                  </a:lnTo>
                  <a:lnTo>
                    <a:pt x="1580870" y="730011"/>
                  </a:lnTo>
                  <a:lnTo>
                    <a:pt x="1584000" y="792000"/>
                  </a:lnTo>
                  <a:lnTo>
                    <a:pt x="1580870" y="853990"/>
                  </a:lnTo>
                  <a:lnTo>
                    <a:pt x="1358795" y="883210"/>
                  </a:lnTo>
                  <a:lnTo>
                    <a:pt x="1356298" y="907979"/>
                  </a:lnTo>
                  <a:cubicBezTo>
                    <a:pt x="1340952" y="982972"/>
                    <a:pt x="1311033" y="1052656"/>
                    <a:pt x="1269629" y="1113942"/>
                  </a:cubicBezTo>
                  <a:lnTo>
                    <a:pt x="1257527" y="1128610"/>
                  </a:lnTo>
                  <a:lnTo>
                    <a:pt x="1391901" y="1303703"/>
                  </a:lnTo>
                  <a:lnTo>
                    <a:pt x="1352029" y="1352029"/>
                  </a:lnTo>
                  <a:lnTo>
                    <a:pt x="1303703" y="1391901"/>
                  </a:lnTo>
                  <a:lnTo>
                    <a:pt x="1128598" y="1257518"/>
                  </a:lnTo>
                  <a:lnTo>
                    <a:pt x="1114047" y="1269524"/>
                  </a:lnTo>
                  <a:cubicBezTo>
                    <a:pt x="1052761" y="1310928"/>
                    <a:pt x="983077" y="1340847"/>
                    <a:pt x="908084" y="1356193"/>
                  </a:cubicBezTo>
                  <a:lnTo>
                    <a:pt x="883223" y="1358699"/>
                  </a:lnTo>
                  <a:lnTo>
                    <a:pt x="853990" y="1580870"/>
                  </a:lnTo>
                  <a:lnTo>
                    <a:pt x="792000" y="1584000"/>
                  </a:lnTo>
                  <a:lnTo>
                    <a:pt x="730011" y="1580870"/>
                  </a:lnTo>
                  <a:lnTo>
                    <a:pt x="700779" y="1358699"/>
                  </a:lnTo>
                  <a:lnTo>
                    <a:pt x="675916" y="1356193"/>
                  </a:lnTo>
                  <a:cubicBezTo>
                    <a:pt x="600924" y="1340847"/>
                    <a:pt x="531240" y="1310928"/>
                    <a:pt x="469953" y="1269524"/>
                  </a:cubicBezTo>
                  <a:lnTo>
                    <a:pt x="455402" y="1257518"/>
                  </a:lnTo>
                  <a:lnTo>
                    <a:pt x="280297" y="1391901"/>
                  </a:lnTo>
                  <a:lnTo>
                    <a:pt x="231972" y="1352029"/>
                  </a:lnTo>
                  <a:lnTo>
                    <a:pt x="192099" y="1303703"/>
                  </a:lnTo>
                  <a:lnTo>
                    <a:pt x="326474" y="1128610"/>
                  </a:lnTo>
                  <a:lnTo>
                    <a:pt x="314372" y="1113942"/>
                  </a:lnTo>
                  <a:cubicBezTo>
                    <a:pt x="272967" y="1052656"/>
                    <a:pt x="243048" y="982972"/>
                    <a:pt x="227703" y="907979"/>
                  </a:cubicBezTo>
                  <a:lnTo>
                    <a:pt x="225206" y="883210"/>
                  </a:lnTo>
                  <a:lnTo>
                    <a:pt x="3130" y="853990"/>
                  </a:lnTo>
                  <a:lnTo>
                    <a:pt x="0" y="792000"/>
                  </a:lnTo>
                  <a:lnTo>
                    <a:pt x="3130" y="730011"/>
                  </a:lnTo>
                  <a:lnTo>
                    <a:pt x="225184" y="700794"/>
                  </a:lnTo>
                  <a:lnTo>
                    <a:pt x="227703" y="675811"/>
                  </a:lnTo>
                  <a:cubicBezTo>
                    <a:pt x="243048" y="600819"/>
                    <a:pt x="272967" y="531135"/>
                    <a:pt x="314372" y="469848"/>
                  </a:cubicBezTo>
                  <a:lnTo>
                    <a:pt x="326390" y="455282"/>
                  </a:lnTo>
                  <a:lnTo>
                    <a:pt x="192099" y="280297"/>
                  </a:lnTo>
                  <a:lnTo>
                    <a:pt x="231972" y="231972"/>
                  </a:lnTo>
                  <a:lnTo>
                    <a:pt x="280297" y="192099"/>
                  </a:lnTo>
                  <a:lnTo>
                    <a:pt x="455271" y="326381"/>
                  </a:lnTo>
                  <a:lnTo>
                    <a:pt x="469953" y="314267"/>
                  </a:lnTo>
                  <a:cubicBezTo>
                    <a:pt x="531240" y="272862"/>
                    <a:pt x="600924" y="242943"/>
                    <a:pt x="675916" y="227598"/>
                  </a:cubicBezTo>
                  <a:lnTo>
                    <a:pt x="700807" y="225088"/>
                  </a:lnTo>
                  <a:lnTo>
                    <a:pt x="730011" y="313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5400000">
            <a:off x="-1515329" y="1495445"/>
            <a:ext cx="6429837" cy="3438945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5400000">
            <a:off x="-2166079" y="2166079"/>
            <a:ext cx="6858000" cy="2525842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5400000">
            <a:off x="359195" y="3798132"/>
            <a:ext cx="2690731" cy="3429003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xmlns="" id="{433A01C6-748E-EDF4-77F0-8FFBCFD6BE3C}"/>
              </a:ext>
            </a:extLst>
          </p:cNvPr>
          <p:cNvSpPr/>
          <p:nvPr/>
        </p:nvSpPr>
        <p:spPr>
          <a:xfrm rot="16200000">
            <a:off x="8684694" y="2922528"/>
            <a:ext cx="6429837" cy="58477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9769378" y="1219987"/>
            <a:ext cx="3642611" cy="1202636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1834231B-551C-12F4-8561-33BA14284DA9}"/>
              </a:ext>
            </a:extLst>
          </p:cNvPr>
          <p:cNvSpPr txBox="1"/>
          <p:nvPr/>
        </p:nvSpPr>
        <p:spPr>
          <a:xfrm>
            <a:off x="1665719" y="2690732"/>
            <a:ext cx="1976586" cy="1308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系统中物体受力为零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467D42E4-9C1F-E24D-B9F7-F7B4D9697E36}"/>
              </a:ext>
            </a:extLst>
          </p:cNvPr>
          <p:cNvSpPr txBox="1"/>
          <p:nvPr/>
        </p:nvSpPr>
        <p:spPr>
          <a:xfrm>
            <a:off x="380485" y="336595"/>
            <a:ext cx="3237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误区二</a:t>
            </a:r>
          </a:p>
        </p:txBody>
      </p:sp>
      <p:sp>
        <p:nvSpPr>
          <p:cNvPr id="3" name="左大括号 2">
            <a:extLst>
              <a:ext uri="{FF2B5EF4-FFF2-40B4-BE49-F238E27FC236}">
                <a16:creationId xmlns:a16="http://schemas.microsoft.com/office/drawing/2014/main" xmlns="" id="{AB6AE75F-FEEA-8249-D7D2-FB19A9955DC7}"/>
              </a:ext>
            </a:extLst>
          </p:cNvPr>
          <p:cNvSpPr/>
          <p:nvPr/>
        </p:nvSpPr>
        <p:spPr>
          <a:xfrm>
            <a:off x="3481160" y="2030540"/>
            <a:ext cx="359763" cy="2796920"/>
          </a:xfrm>
          <a:prstGeom prst="leftBrace">
            <a:avLst>
              <a:gd name="adj1" fmla="val 33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6B101A24-34DD-0332-CFA9-51C4A6261F3C}"/>
              </a:ext>
            </a:extLst>
          </p:cNvPr>
          <p:cNvSpPr txBox="1"/>
          <p:nvPr/>
        </p:nvSpPr>
        <p:spPr>
          <a:xfrm>
            <a:off x="3766421" y="1913507"/>
            <a:ext cx="4770477" cy="2796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1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）系统中有滑动摩擦力做功，则系统的机械能不守恒。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2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）系统内没有滑动摩擦力做功，则系统的机械能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也可能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不守恒。</a:t>
            </a:r>
          </a:p>
        </p:txBody>
      </p:sp>
      <p:sp>
        <p:nvSpPr>
          <p:cNvPr id="8" name="左大括号 7">
            <a:extLst>
              <a:ext uri="{FF2B5EF4-FFF2-40B4-BE49-F238E27FC236}">
                <a16:creationId xmlns:a16="http://schemas.microsoft.com/office/drawing/2014/main" xmlns="" id="{0ECBC5D0-227C-D499-6409-1B3332FE3384}"/>
              </a:ext>
            </a:extLst>
          </p:cNvPr>
          <p:cNvSpPr/>
          <p:nvPr/>
        </p:nvSpPr>
        <p:spPr>
          <a:xfrm>
            <a:off x="8393367" y="3474264"/>
            <a:ext cx="359763" cy="1478475"/>
          </a:xfrm>
          <a:prstGeom prst="leftBrace">
            <a:avLst>
              <a:gd name="adj1" fmla="val 33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D79B8D17-F3C5-D43A-5665-D0DEE9BC15F8}"/>
              </a:ext>
            </a:extLst>
          </p:cNvPr>
          <p:cNvSpPr txBox="1"/>
          <p:nvPr/>
        </p:nvSpPr>
        <p:spPr>
          <a:xfrm>
            <a:off x="8668776" y="3310524"/>
            <a:ext cx="3424431" cy="16889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①静止的物体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②匀速直线运动的物体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0492B176-7703-92C1-284E-70AEBD137390}"/>
              </a:ext>
            </a:extLst>
          </p:cNvPr>
          <p:cNvGrpSpPr/>
          <p:nvPr/>
        </p:nvGrpSpPr>
        <p:grpSpPr>
          <a:xfrm>
            <a:off x="1531551" y="1642884"/>
            <a:ext cx="6704147" cy="3368149"/>
            <a:chOff x="521593" y="1342278"/>
            <a:chExt cx="6704147" cy="3368149"/>
          </a:xfrm>
        </p:grpSpPr>
        <p:sp>
          <p:nvSpPr>
            <p:cNvPr id="14" name="对话气泡: 圆角矩形 13">
              <a:extLst>
                <a:ext uri="{FF2B5EF4-FFF2-40B4-BE49-F238E27FC236}">
                  <a16:creationId xmlns:a16="http://schemas.microsoft.com/office/drawing/2014/main" xmlns="" id="{889FB4DF-0BD9-537B-058A-39DE20F7C08E}"/>
                </a:ext>
              </a:extLst>
            </p:cNvPr>
            <p:cNvSpPr/>
            <p:nvPr/>
          </p:nvSpPr>
          <p:spPr>
            <a:xfrm>
              <a:off x="521593" y="1342278"/>
              <a:ext cx="6662166" cy="3368149"/>
            </a:xfrm>
            <a:prstGeom prst="wedgeRoundRectCallout">
              <a:avLst>
                <a:gd name="adj1" fmla="val 58595"/>
                <a:gd name="adj2" fmla="val 10776"/>
                <a:gd name="adj3" fmla="val 16667"/>
              </a:avLst>
            </a:prstGeom>
            <a:solidFill>
              <a:schemeClr val="accent1">
                <a:lumMod val="75000"/>
                <a:alpha val="9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61427D2F-0F46-38BB-FDB3-0967EE7495E8}"/>
                </a:ext>
              </a:extLst>
            </p:cNvPr>
            <p:cNvSpPr txBox="1"/>
            <p:nvPr/>
          </p:nvSpPr>
          <p:spPr>
            <a:xfrm>
              <a:off x="680042" y="1485344"/>
              <a:ext cx="6545698" cy="30469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kern="0" dirty="0">
                  <a:solidFill>
                    <a:schemeClr val="bg1"/>
                  </a:solidFill>
                  <a:effectLst/>
                  <a:latin typeface="仿宋" panose="02010609060101010101" pitchFamily="49" charset="-122"/>
                  <a:ea typeface="仿宋" panose="02010609060101010101" pitchFamily="49" charset="-122"/>
                  <a:cs typeface="Times New Roman" panose="02020603050405020304" pitchFamily="18" charset="0"/>
                </a:rPr>
                <a:t>当把机械能守恒定律应用于这类问题时，既</a:t>
              </a:r>
              <a:r>
                <a:rPr lang="zh-CN" altLang="en-US" sz="2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仿宋" panose="02010609060101010101" pitchFamily="49" charset="-122"/>
                  <a:ea typeface="仿宋" panose="02010609060101010101" pitchFamily="49" charset="-122"/>
                  <a:cs typeface="Times New Roman" panose="02020603050405020304" pitchFamily="18" charset="0"/>
                </a:rPr>
                <a:t>无意义</a:t>
              </a:r>
              <a:r>
                <a:rPr lang="zh-CN" altLang="en-US" sz="2400" kern="0" dirty="0">
                  <a:solidFill>
                    <a:schemeClr val="bg1"/>
                  </a:solidFill>
                  <a:effectLst/>
                  <a:latin typeface="仿宋" panose="02010609060101010101" pitchFamily="49" charset="-122"/>
                  <a:ea typeface="仿宋" panose="02010609060101010101" pitchFamily="49" charset="-122"/>
                  <a:cs typeface="Times New Roman" panose="02020603050405020304" pitchFamily="18" charset="0"/>
                </a:rPr>
                <a:t>也解决不了任何问题。</a:t>
              </a:r>
              <a:endParaRPr lang="en-US" altLang="zh-CN" sz="2400" kern="0" dirty="0">
                <a:solidFill>
                  <a:schemeClr val="bg1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endParaRPr>
            </a:p>
            <a:p>
              <a:endParaRPr lang="en-US" altLang="zh-CN" sz="2400" kern="0" dirty="0">
                <a:solidFill>
                  <a:schemeClr val="bg1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endParaRPr>
            </a:p>
            <a:p>
              <a:r>
                <a:rPr lang="zh-CN" altLang="en-US" sz="2400" kern="0" dirty="0">
                  <a:solidFill>
                    <a:schemeClr val="bg1"/>
                  </a:solidFill>
                  <a:effectLst/>
                  <a:latin typeface="仿宋" panose="02010609060101010101" pitchFamily="49" charset="-122"/>
                  <a:ea typeface="仿宋" panose="02010609060101010101" pitchFamily="49" charset="-122"/>
                  <a:cs typeface="Times New Roman" panose="02020603050405020304" pitchFamily="18" charset="0"/>
                </a:rPr>
                <a:t>机械能守恒也不能简单地理解为机械能不变，因为机械能守恒是指能量转化过程中的守恒，尽管物体（系）总的机械能不变，但没有动能和势能的相互转化，那种没有动能和势能相互转化的机械能不变，不能看作是机械能守恒。</a:t>
              </a:r>
              <a:endParaRPr lang="zh-CN" altLang="en-US" sz="2400" kern="100" dirty="0">
                <a:solidFill>
                  <a:schemeClr val="bg1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="" id="{F031BA68-0012-F0C8-DB6D-8AB9B41DABCE}"/>
              </a:ext>
            </a:extLst>
          </p:cNvPr>
          <p:cNvGrpSpPr/>
          <p:nvPr/>
        </p:nvGrpSpPr>
        <p:grpSpPr>
          <a:xfrm>
            <a:off x="1531551" y="3309444"/>
            <a:ext cx="6704145" cy="2288159"/>
            <a:chOff x="521592" y="3804400"/>
            <a:chExt cx="6704145" cy="3368149"/>
          </a:xfrm>
        </p:grpSpPr>
        <p:sp>
          <p:nvSpPr>
            <p:cNvPr id="19" name="对话气泡: 圆角矩形 18">
              <a:extLst>
                <a:ext uri="{FF2B5EF4-FFF2-40B4-BE49-F238E27FC236}">
                  <a16:creationId xmlns:a16="http://schemas.microsoft.com/office/drawing/2014/main" xmlns="" id="{D1D056D2-BFA0-A1D4-BFC2-50EDAB0A7FC5}"/>
                </a:ext>
              </a:extLst>
            </p:cNvPr>
            <p:cNvSpPr/>
            <p:nvPr/>
          </p:nvSpPr>
          <p:spPr>
            <a:xfrm>
              <a:off x="521592" y="3804400"/>
              <a:ext cx="6662166" cy="3368149"/>
            </a:xfrm>
            <a:prstGeom prst="wedgeRoundRectCallout">
              <a:avLst>
                <a:gd name="adj1" fmla="val 58872"/>
                <a:gd name="adj2" fmla="val 14238"/>
                <a:gd name="adj3" fmla="val 16667"/>
              </a:avLst>
            </a:prstGeom>
            <a:solidFill>
              <a:schemeClr val="accent1">
                <a:lumMod val="75000"/>
                <a:alpha val="9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xmlns="" id="{B0CAEF4E-4A2C-C21F-26C2-5D09D9498C56}"/>
                </a:ext>
              </a:extLst>
            </p:cNvPr>
            <p:cNvSpPr txBox="1"/>
            <p:nvPr/>
          </p:nvSpPr>
          <p:spPr>
            <a:xfrm>
              <a:off x="680039" y="4056905"/>
              <a:ext cx="654569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R="0">
                <a:spcBef>
                  <a:spcPts val="0"/>
                </a:spcBef>
                <a:spcAft>
                  <a:spcPts val="0"/>
                </a:spcAft>
              </a:pPr>
              <a:r>
                <a:rPr lang="zh-CN" altLang="en-US" sz="2400" kern="0" dirty="0">
                  <a:solidFill>
                    <a:schemeClr val="bg1"/>
                  </a:solidFill>
                  <a:latin typeface="仿宋" panose="02010609060101010101" pitchFamily="49" charset="-122"/>
                  <a:ea typeface="仿宋" panose="02010609060101010101" pitchFamily="49" charset="-122"/>
                  <a:cs typeface="Times New Roman" panose="02020603050405020304" pitchFamily="18" charset="0"/>
                </a:rPr>
                <a:t>当物体在做竖直向上、向下等方向匀速直线运动时，则机械能不守恒。</a:t>
              </a:r>
              <a:endParaRPr lang="en-US" altLang="zh-CN" sz="2400" kern="0" dirty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endParaRPr>
            </a:p>
            <a:p>
              <a:pPr marR="0">
                <a:spcBef>
                  <a:spcPts val="0"/>
                </a:spcBef>
                <a:spcAft>
                  <a:spcPts val="0"/>
                </a:spcAft>
              </a:pPr>
              <a:endParaRPr lang="en-US" altLang="zh-CN" sz="2400" kern="0" dirty="0">
                <a:solidFill>
                  <a:schemeClr val="bg1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endParaRPr>
            </a:p>
            <a:p>
              <a:r>
                <a:rPr lang="zh-CN" altLang="en-US" sz="2400" kern="0" dirty="0">
                  <a:solidFill>
                    <a:schemeClr val="bg1"/>
                  </a:solidFill>
                  <a:latin typeface="仿宋" panose="02010609060101010101" pitchFamily="49" charset="-122"/>
                  <a:ea typeface="仿宋" panose="02010609060101010101" pitchFamily="49" charset="-122"/>
                  <a:cs typeface="Times New Roman" panose="02020603050405020304" pitchFamily="18" charset="0"/>
                </a:rPr>
                <a:t>如神舟六号的返回舱接近地面时，匀速下落的过程中机械能不守恒。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4578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BC27DC98-1F49-5285-2786-4E10A798FB20}"/>
              </a:ext>
            </a:extLst>
          </p:cNvPr>
          <p:cNvGrpSpPr/>
          <p:nvPr/>
        </p:nvGrpSpPr>
        <p:grpSpPr>
          <a:xfrm>
            <a:off x="4389028" y="697044"/>
            <a:ext cx="4185149" cy="5195040"/>
            <a:chOff x="10254255" y="2012106"/>
            <a:chExt cx="1651164" cy="2232552"/>
          </a:xfrm>
        </p:grpSpPr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xmlns="" id="{3F79B817-C2A9-8C68-CF95-BF956E57BAA7}"/>
                </a:ext>
              </a:extLst>
            </p:cNvPr>
            <p:cNvSpPr/>
            <p:nvPr/>
          </p:nvSpPr>
          <p:spPr>
            <a:xfrm>
              <a:off x="10254255" y="3360301"/>
              <a:ext cx="887510" cy="884357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xmlns="" id="{88A3984B-694B-4CF4-90F9-81B020711BAC}"/>
                </a:ext>
              </a:extLst>
            </p:cNvPr>
            <p:cNvSpPr/>
            <p:nvPr/>
          </p:nvSpPr>
          <p:spPr>
            <a:xfrm>
              <a:off x="10321419" y="2012106"/>
              <a:ext cx="1584000" cy="1584000"/>
            </a:xfrm>
            <a:custGeom>
              <a:avLst/>
              <a:gdLst>
                <a:gd name="connsiteX0" fmla="*/ 792000 w 1584000"/>
                <a:gd name="connsiteY0" fmla="*/ 585000 h 1584000"/>
                <a:gd name="connsiteX1" fmla="*/ 999000 w 1584000"/>
                <a:gd name="connsiteY1" fmla="*/ 792000 h 1584000"/>
                <a:gd name="connsiteX2" fmla="*/ 792000 w 1584000"/>
                <a:gd name="connsiteY2" fmla="*/ 999000 h 1584000"/>
                <a:gd name="connsiteX3" fmla="*/ 585000 w 1584000"/>
                <a:gd name="connsiteY3" fmla="*/ 792000 h 1584000"/>
                <a:gd name="connsiteX4" fmla="*/ 792000 w 1584000"/>
                <a:gd name="connsiteY4" fmla="*/ 585000 h 1584000"/>
                <a:gd name="connsiteX5" fmla="*/ 792000 w 1584000"/>
                <a:gd name="connsiteY5" fmla="*/ 378000 h 1584000"/>
                <a:gd name="connsiteX6" fmla="*/ 378000 w 1584000"/>
                <a:gd name="connsiteY6" fmla="*/ 792000 h 1584000"/>
                <a:gd name="connsiteX7" fmla="*/ 792000 w 1584000"/>
                <a:gd name="connsiteY7" fmla="*/ 1206000 h 1584000"/>
                <a:gd name="connsiteX8" fmla="*/ 1206000 w 1584000"/>
                <a:gd name="connsiteY8" fmla="*/ 792000 h 1584000"/>
                <a:gd name="connsiteX9" fmla="*/ 792000 w 1584000"/>
                <a:gd name="connsiteY9" fmla="*/ 378000 h 1584000"/>
                <a:gd name="connsiteX10" fmla="*/ 792000 w 1584000"/>
                <a:gd name="connsiteY10" fmla="*/ 0 h 1584000"/>
                <a:gd name="connsiteX11" fmla="*/ 853990 w 1584000"/>
                <a:gd name="connsiteY11" fmla="*/ 3130 h 1584000"/>
                <a:gd name="connsiteX12" fmla="*/ 883195 w 1584000"/>
                <a:gd name="connsiteY12" fmla="*/ 225088 h 1584000"/>
                <a:gd name="connsiteX13" fmla="*/ 908084 w 1584000"/>
                <a:gd name="connsiteY13" fmla="*/ 227598 h 1584000"/>
                <a:gd name="connsiteX14" fmla="*/ 1114047 w 1584000"/>
                <a:gd name="connsiteY14" fmla="*/ 314267 h 1584000"/>
                <a:gd name="connsiteX15" fmla="*/ 1128730 w 1584000"/>
                <a:gd name="connsiteY15" fmla="*/ 326381 h 1584000"/>
                <a:gd name="connsiteX16" fmla="*/ 1303703 w 1584000"/>
                <a:gd name="connsiteY16" fmla="*/ 192099 h 1584000"/>
                <a:gd name="connsiteX17" fmla="*/ 1352029 w 1584000"/>
                <a:gd name="connsiteY17" fmla="*/ 231972 h 1584000"/>
                <a:gd name="connsiteX18" fmla="*/ 1391901 w 1584000"/>
                <a:gd name="connsiteY18" fmla="*/ 280297 h 1584000"/>
                <a:gd name="connsiteX19" fmla="*/ 1257610 w 1584000"/>
                <a:gd name="connsiteY19" fmla="*/ 455282 h 1584000"/>
                <a:gd name="connsiteX20" fmla="*/ 1269629 w 1584000"/>
                <a:gd name="connsiteY20" fmla="*/ 469848 h 1584000"/>
                <a:gd name="connsiteX21" fmla="*/ 1356298 w 1584000"/>
                <a:gd name="connsiteY21" fmla="*/ 675811 h 1584000"/>
                <a:gd name="connsiteX22" fmla="*/ 1358816 w 1584000"/>
                <a:gd name="connsiteY22" fmla="*/ 700794 h 1584000"/>
                <a:gd name="connsiteX23" fmla="*/ 1580870 w 1584000"/>
                <a:gd name="connsiteY23" fmla="*/ 730011 h 1584000"/>
                <a:gd name="connsiteX24" fmla="*/ 1584000 w 1584000"/>
                <a:gd name="connsiteY24" fmla="*/ 792000 h 1584000"/>
                <a:gd name="connsiteX25" fmla="*/ 1580870 w 1584000"/>
                <a:gd name="connsiteY25" fmla="*/ 853990 h 1584000"/>
                <a:gd name="connsiteX26" fmla="*/ 1358795 w 1584000"/>
                <a:gd name="connsiteY26" fmla="*/ 883210 h 1584000"/>
                <a:gd name="connsiteX27" fmla="*/ 1356298 w 1584000"/>
                <a:gd name="connsiteY27" fmla="*/ 907979 h 1584000"/>
                <a:gd name="connsiteX28" fmla="*/ 1269629 w 1584000"/>
                <a:gd name="connsiteY28" fmla="*/ 1113942 h 1584000"/>
                <a:gd name="connsiteX29" fmla="*/ 1257527 w 1584000"/>
                <a:gd name="connsiteY29" fmla="*/ 1128610 h 1584000"/>
                <a:gd name="connsiteX30" fmla="*/ 1391901 w 1584000"/>
                <a:gd name="connsiteY30" fmla="*/ 1303703 h 1584000"/>
                <a:gd name="connsiteX31" fmla="*/ 1352029 w 1584000"/>
                <a:gd name="connsiteY31" fmla="*/ 1352029 h 1584000"/>
                <a:gd name="connsiteX32" fmla="*/ 1303703 w 1584000"/>
                <a:gd name="connsiteY32" fmla="*/ 1391901 h 1584000"/>
                <a:gd name="connsiteX33" fmla="*/ 1128598 w 1584000"/>
                <a:gd name="connsiteY33" fmla="*/ 1257518 h 1584000"/>
                <a:gd name="connsiteX34" fmla="*/ 1114047 w 1584000"/>
                <a:gd name="connsiteY34" fmla="*/ 1269524 h 1584000"/>
                <a:gd name="connsiteX35" fmla="*/ 908084 w 1584000"/>
                <a:gd name="connsiteY35" fmla="*/ 1356193 h 1584000"/>
                <a:gd name="connsiteX36" fmla="*/ 883223 w 1584000"/>
                <a:gd name="connsiteY36" fmla="*/ 1358699 h 1584000"/>
                <a:gd name="connsiteX37" fmla="*/ 853990 w 1584000"/>
                <a:gd name="connsiteY37" fmla="*/ 1580870 h 1584000"/>
                <a:gd name="connsiteX38" fmla="*/ 792000 w 1584000"/>
                <a:gd name="connsiteY38" fmla="*/ 1584000 h 1584000"/>
                <a:gd name="connsiteX39" fmla="*/ 730011 w 1584000"/>
                <a:gd name="connsiteY39" fmla="*/ 1580870 h 1584000"/>
                <a:gd name="connsiteX40" fmla="*/ 700779 w 1584000"/>
                <a:gd name="connsiteY40" fmla="*/ 1358699 h 1584000"/>
                <a:gd name="connsiteX41" fmla="*/ 675916 w 1584000"/>
                <a:gd name="connsiteY41" fmla="*/ 1356193 h 1584000"/>
                <a:gd name="connsiteX42" fmla="*/ 469953 w 1584000"/>
                <a:gd name="connsiteY42" fmla="*/ 1269524 h 1584000"/>
                <a:gd name="connsiteX43" fmla="*/ 455402 w 1584000"/>
                <a:gd name="connsiteY43" fmla="*/ 1257518 h 1584000"/>
                <a:gd name="connsiteX44" fmla="*/ 280297 w 1584000"/>
                <a:gd name="connsiteY44" fmla="*/ 1391901 h 1584000"/>
                <a:gd name="connsiteX45" fmla="*/ 231972 w 1584000"/>
                <a:gd name="connsiteY45" fmla="*/ 1352029 h 1584000"/>
                <a:gd name="connsiteX46" fmla="*/ 192099 w 1584000"/>
                <a:gd name="connsiteY46" fmla="*/ 1303703 h 1584000"/>
                <a:gd name="connsiteX47" fmla="*/ 326474 w 1584000"/>
                <a:gd name="connsiteY47" fmla="*/ 1128610 h 1584000"/>
                <a:gd name="connsiteX48" fmla="*/ 314372 w 1584000"/>
                <a:gd name="connsiteY48" fmla="*/ 1113942 h 1584000"/>
                <a:gd name="connsiteX49" fmla="*/ 227703 w 1584000"/>
                <a:gd name="connsiteY49" fmla="*/ 907979 h 1584000"/>
                <a:gd name="connsiteX50" fmla="*/ 225206 w 1584000"/>
                <a:gd name="connsiteY50" fmla="*/ 883210 h 1584000"/>
                <a:gd name="connsiteX51" fmla="*/ 3130 w 1584000"/>
                <a:gd name="connsiteY51" fmla="*/ 853990 h 1584000"/>
                <a:gd name="connsiteX52" fmla="*/ 0 w 1584000"/>
                <a:gd name="connsiteY52" fmla="*/ 792000 h 1584000"/>
                <a:gd name="connsiteX53" fmla="*/ 3130 w 1584000"/>
                <a:gd name="connsiteY53" fmla="*/ 730011 h 1584000"/>
                <a:gd name="connsiteX54" fmla="*/ 225184 w 1584000"/>
                <a:gd name="connsiteY54" fmla="*/ 700794 h 1584000"/>
                <a:gd name="connsiteX55" fmla="*/ 227703 w 1584000"/>
                <a:gd name="connsiteY55" fmla="*/ 675811 h 1584000"/>
                <a:gd name="connsiteX56" fmla="*/ 314372 w 1584000"/>
                <a:gd name="connsiteY56" fmla="*/ 469848 h 1584000"/>
                <a:gd name="connsiteX57" fmla="*/ 326390 w 1584000"/>
                <a:gd name="connsiteY57" fmla="*/ 455282 h 1584000"/>
                <a:gd name="connsiteX58" fmla="*/ 192099 w 1584000"/>
                <a:gd name="connsiteY58" fmla="*/ 280297 h 1584000"/>
                <a:gd name="connsiteX59" fmla="*/ 231972 w 1584000"/>
                <a:gd name="connsiteY59" fmla="*/ 231972 h 1584000"/>
                <a:gd name="connsiteX60" fmla="*/ 280297 w 1584000"/>
                <a:gd name="connsiteY60" fmla="*/ 192099 h 1584000"/>
                <a:gd name="connsiteX61" fmla="*/ 455271 w 1584000"/>
                <a:gd name="connsiteY61" fmla="*/ 326381 h 1584000"/>
                <a:gd name="connsiteX62" fmla="*/ 469953 w 1584000"/>
                <a:gd name="connsiteY62" fmla="*/ 314267 h 1584000"/>
                <a:gd name="connsiteX63" fmla="*/ 675916 w 1584000"/>
                <a:gd name="connsiteY63" fmla="*/ 227598 h 1584000"/>
                <a:gd name="connsiteX64" fmla="*/ 700807 w 1584000"/>
                <a:gd name="connsiteY64" fmla="*/ 225088 h 1584000"/>
                <a:gd name="connsiteX65" fmla="*/ 730011 w 1584000"/>
                <a:gd name="connsiteY65" fmla="*/ 3130 h 15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1584000" h="1584000">
                  <a:moveTo>
                    <a:pt x="792000" y="585000"/>
                  </a:moveTo>
                  <a:cubicBezTo>
                    <a:pt x="906323" y="585000"/>
                    <a:pt x="999000" y="677677"/>
                    <a:pt x="999000" y="792000"/>
                  </a:cubicBezTo>
                  <a:cubicBezTo>
                    <a:pt x="999000" y="906323"/>
                    <a:pt x="906323" y="999000"/>
                    <a:pt x="792000" y="999000"/>
                  </a:cubicBezTo>
                  <a:cubicBezTo>
                    <a:pt x="677677" y="999000"/>
                    <a:pt x="585000" y="906323"/>
                    <a:pt x="585000" y="792000"/>
                  </a:cubicBezTo>
                  <a:cubicBezTo>
                    <a:pt x="585000" y="677677"/>
                    <a:pt x="677677" y="585000"/>
                    <a:pt x="792000" y="585000"/>
                  </a:cubicBezTo>
                  <a:close/>
                  <a:moveTo>
                    <a:pt x="792000" y="378000"/>
                  </a:moveTo>
                  <a:cubicBezTo>
                    <a:pt x="563354" y="378000"/>
                    <a:pt x="378000" y="563354"/>
                    <a:pt x="378000" y="792000"/>
                  </a:cubicBezTo>
                  <a:cubicBezTo>
                    <a:pt x="378000" y="1020646"/>
                    <a:pt x="563354" y="1206000"/>
                    <a:pt x="792000" y="1206000"/>
                  </a:cubicBezTo>
                  <a:cubicBezTo>
                    <a:pt x="1020646" y="1206000"/>
                    <a:pt x="1206000" y="1020646"/>
                    <a:pt x="1206000" y="792000"/>
                  </a:cubicBezTo>
                  <a:cubicBezTo>
                    <a:pt x="1206000" y="563354"/>
                    <a:pt x="1020646" y="378000"/>
                    <a:pt x="792000" y="378000"/>
                  </a:cubicBezTo>
                  <a:close/>
                  <a:moveTo>
                    <a:pt x="792000" y="0"/>
                  </a:moveTo>
                  <a:lnTo>
                    <a:pt x="853990" y="3130"/>
                  </a:lnTo>
                  <a:lnTo>
                    <a:pt x="883195" y="225088"/>
                  </a:lnTo>
                  <a:lnTo>
                    <a:pt x="908084" y="227598"/>
                  </a:lnTo>
                  <a:cubicBezTo>
                    <a:pt x="983077" y="242943"/>
                    <a:pt x="1052761" y="272862"/>
                    <a:pt x="1114047" y="314267"/>
                  </a:cubicBezTo>
                  <a:lnTo>
                    <a:pt x="1128730" y="326381"/>
                  </a:lnTo>
                  <a:lnTo>
                    <a:pt x="1303703" y="192099"/>
                  </a:lnTo>
                  <a:lnTo>
                    <a:pt x="1352029" y="231972"/>
                  </a:lnTo>
                  <a:lnTo>
                    <a:pt x="1391901" y="280297"/>
                  </a:lnTo>
                  <a:lnTo>
                    <a:pt x="1257610" y="455282"/>
                  </a:lnTo>
                  <a:lnTo>
                    <a:pt x="1269629" y="469848"/>
                  </a:lnTo>
                  <a:cubicBezTo>
                    <a:pt x="1311033" y="531135"/>
                    <a:pt x="1340952" y="600819"/>
                    <a:pt x="1356298" y="675811"/>
                  </a:cubicBezTo>
                  <a:lnTo>
                    <a:pt x="1358816" y="700794"/>
                  </a:lnTo>
                  <a:lnTo>
                    <a:pt x="1580870" y="730011"/>
                  </a:lnTo>
                  <a:lnTo>
                    <a:pt x="1584000" y="792000"/>
                  </a:lnTo>
                  <a:lnTo>
                    <a:pt x="1580870" y="853990"/>
                  </a:lnTo>
                  <a:lnTo>
                    <a:pt x="1358795" y="883210"/>
                  </a:lnTo>
                  <a:lnTo>
                    <a:pt x="1356298" y="907979"/>
                  </a:lnTo>
                  <a:cubicBezTo>
                    <a:pt x="1340952" y="982972"/>
                    <a:pt x="1311033" y="1052656"/>
                    <a:pt x="1269629" y="1113942"/>
                  </a:cubicBezTo>
                  <a:lnTo>
                    <a:pt x="1257527" y="1128610"/>
                  </a:lnTo>
                  <a:lnTo>
                    <a:pt x="1391901" y="1303703"/>
                  </a:lnTo>
                  <a:lnTo>
                    <a:pt x="1352029" y="1352029"/>
                  </a:lnTo>
                  <a:lnTo>
                    <a:pt x="1303703" y="1391901"/>
                  </a:lnTo>
                  <a:lnTo>
                    <a:pt x="1128598" y="1257518"/>
                  </a:lnTo>
                  <a:lnTo>
                    <a:pt x="1114047" y="1269524"/>
                  </a:lnTo>
                  <a:cubicBezTo>
                    <a:pt x="1052761" y="1310928"/>
                    <a:pt x="983077" y="1340847"/>
                    <a:pt x="908084" y="1356193"/>
                  </a:cubicBezTo>
                  <a:lnTo>
                    <a:pt x="883223" y="1358699"/>
                  </a:lnTo>
                  <a:lnTo>
                    <a:pt x="853990" y="1580870"/>
                  </a:lnTo>
                  <a:lnTo>
                    <a:pt x="792000" y="1584000"/>
                  </a:lnTo>
                  <a:lnTo>
                    <a:pt x="730011" y="1580870"/>
                  </a:lnTo>
                  <a:lnTo>
                    <a:pt x="700779" y="1358699"/>
                  </a:lnTo>
                  <a:lnTo>
                    <a:pt x="675916" y="1356193"/>
                  </a:lnTo>
                  <a:cubicBezTo>
                    <a:pt x="600924" y="1340847"/>
                    <a:pt x="531240" y="1310928"/>
                    <a:pt x="469953" y="1269524"/>
                  </a:cubicBezTo>
                  <a:lnTo>
                    <a:pt x="455402" y="1257518"/>
                  </a:lnTo>
                  <a:lnTo>
                    <a:pt x="280297" y="1391901"/>
                  </a:lnTo>
                  <a:lnTo>
                    <a:pt x="231972" y="1352029"/>
                  </a:lnTo>
                  <a:lnTo>
                    <a:pt x="192099" y="1303703"/>
                  </a:lnTo>
                  <a:lnTo>
                    <a:pt x="326474" y="1128610"/>
                  </a:lnTo>
                  <a:lnTo>
                    <a:pt x="314372" y="1113942"/>
                  </a:lnTo>
                  <a:cubicBezTo>
                    <a:pt x="272967" y="1052656"/>
                    <a:pt x="243048" y="982972"/>
                    <a:pt x="227703" y="907979"/>
                  </a:cubicBezTo>
                  <a:lnTo>
                    <a:pt x="225206" y="883210"/>
                  </a:lnTo>
                  <a:lnTo>
                    <a:pt x="3130" y="853990"/>
                  </a:lnTo>
                  <a:lnTo>
                    <a:pt x="0" y="792000"/>
                  </a:lnTo>
                  <a:lnTo>
                    <a:pt x="3130" y="730011"/>
                  </a:lnTo>
                  <a:lnTo>
                    <a:pt x="225184" y="700794"/>
                  </a:lnTo>
                  <a:lnTo>
                    <a:pt x="227703" y="675811"/>
                  </a:lnTo>
                  <a:cubicBezTo>
                    <a:pt x="243048" y="600819"/>
                    <a:pt x="272967" y="531135"/>
                    <a:pt x="314372" y="469848"/>
                  </a:cubicBezTo>
                  <a:lnTo>
                    <a:pt x="326390" y="455282"/>
                  </a:lnTo>
                  <a:lnTo>
                    <a:pt x="192099" y="280297"/>
                  </a:lnTo>
                  <a:lnTo>
                    <a:pt x="231972" y="231972"/>
                  </a:lnTo>
                  <a:lnTo>
                    <a:pt x="280297" y="192099"/>
                  </a:lnTo>
                  <a:lnTo>
                    <a:pt x="455271" y="326381"/>
                  </a:lnTo>
                  <a:lnTo>
                    <a:pt x="469953" y="314267"/>
                  </a:lnTo>
                  <a:cubicBezTo>
                    <a:pt x="531240" y="272862"/>
                    <a:pt x="600924" y="242943"/>
                    <a:pt x="675916" y="227598"/>
                  </a:cubicBezTo>
                  <a:lnTo>
                    <a:pt x="700807" y="225088"/>
                  </a:lnTo>
                  <a:lnTo>
                    <a:pt x="730011" y="313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5400000">
            <a:off x="-1515329" y="1495445"/>
            <a:ext cx="6429837" cy="3438945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5400000">
            <a:off x="-2166079" y="2166079"/>
            <a:ext cx="6858000" cy="2525842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5400000">
            <a:off x="359195" y="3798132"/>
            <a:ext cx="2690731" cy="3429003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xmlns="" id="{433A01C6-748E-EDF4-77F0-8FFBCFD6BE3C}"/>
              </a:ext>
            </a:extLst>
          </p:cNvPr>
          <p:cNvSpPr/>
          <p:nvPr/>
        </p:nvSpPr>
        <p:spPr>
          <a:xfrm rot="16200000">
            <a:off x="8684694" y="2922528"/>
            <a:ext cx="6429837" cy="58477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9769378" y="1219987"/>
            <a:ext cx="3642611" cy="1202636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1834231B-551C-12F4-8561-33BA14284DA9}"/>
              </a:ext>
            </a:extLst>
          </p:cNvPr>
          <p:cNvSpPr txBox="1"/>
          <p:nvPr/>
        </p:nvSpPr>
        <p:spPr>
          <a:xfrm>
            <a:off x="2641341" y="1298001"/>
            <a:ext cx="9200890" cy="4078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系统所受到的合外力不为零，但不做功或做功为零，则系统机械能守恒。</a:t>
            </a:r>
            <a:endParaRPr lang="en-US" altLang="zh-CN" sz="28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系统中物体所受到的合外力（包括重力和系统内的弹力）不为零，但不做功，机械能也不一定守恒。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467D42E4-9C1F-E24D-B9F7-F7B4D9697E36}"/>
              </a:ext>
            </a:extLst>
          </p:cNvPr>
          <p:cNvSpPr txBox="1"/>
          <p:nvPr/>
        </p:nvSpPr>
        <p:spPr>
          <a:xfrm>
            <a:off x="380485" y="336595"/>
            <a:ext cx="3237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误区三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ECD28103-F14A-7159-CE6B-EC1E34C7E253}"/>
              </a:ext>
            </a:extLst>
          </p:cNvPr>
          <p:cNvSpPr txBox="1"/>
          <p:nvPr/>
        </p:nvSpPr>
        <p:spPr>
          <a:xfrm>
            <a:off x="1450410" y="993983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×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1C505A7B-E3BC-772C-7346-EEAA69B2D94A}"/>
              </a:ext>
            </a:extLst>
          </p:cNvPr>
          <p:cNvSpPr txBox="1"/>
          <p:nvPr/>
        </p:nvSpPr>
        <p:spPr>
          <a:xfrm>
            <a:off x="1450410" y="3818627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32777391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xmlns="" id="{D7558E34-AFA3-ADDE-377C-0A137BC90E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2" b="7241"/>
          <a:stretch/>
        </p:blipFill>
        <p:spPr>
          <a:xfrm>
            <a:off x="4190004" y="871421"/>
            <a:ext cx="4264305" cy="341377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10800000">
            <a:off x="5766813" y="-9945"/>
            <a:ext cx="6429837" cy="1861230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10800000">
            <a:off x="-1" y="860"/>
            <a:ext cx="10215797" cy="1341620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10800000">
            <a:off x="-1" y="-2"/>
            <a:ext cx="5351489" cy="2578309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7281072" y="1946593"/>
            <a:ext cx="582920" cy="9238939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021AEA1B-DE28-75D7-1E7A-6CDF2B56CE7D}"/>
              </a:ext>
            </a:extLst>
          </p:cNvPr>
          <p:cNvSpPr txBox="1"/>
          <p:nvPr/>
        </p:nvSpPr>
        <p:spPr>
          <a:xfrm>
            <a:off x="157397" y="211889"/>
            <a:ext cx="2961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举个例子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6B524EB1-9373-65CB-38EC-7AB243E36507}"/>
              </a:ext>
            </a:extLst>
          </p:cNvPr>
          <p:cNvGrpSpPr/>
          <p:nvPr/>
        </p:nvGrpSpPr>
        <p:grpSpPr>
          <a:xfrm>
            <a:off x="284813" y="5643798"/>
            <a:ext cx="1169233" cy="1088444"/>
            <a:chOff x="1229194" y="3058227"/>
            <a:chExt cx="2442306" cy="2232689"/>
          </a:xfrm>
        </p:grpSpPr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xmlns="" id="{8084C086-2C81-2962-BBF3-A975F5EA41BB}"/>
                </a:ext>
              </a:extLst>
            </p:cNvPr>
            <p:cNvSpPr/>
            <p:nvPr/>
          </p:nvSpPr>
          <p:spPr>
            <a:xfrm>
              <a:off x="1235566" y="3058227"/>
              <a:ext cx="2435934" cy="2232689"/>
            </a:xfrm>
            <a:custGeom>
              <a:avLst/>
              <a:gdLst>
                <a:gd name="connsiteX0" fmla="*/ 1980145 w 2436408"/>
                <a:gd name="connsiteY0" fmla="*/ 32864 h 2232689"/>
                <a:gd name="connsiteX1" fmla="*/ 1837738 w 2436408"/>
                <a:gd name="connsiteY1" fmla="*/ 47854 h 2232689"/>
                <a:gd name="connsiteX2" fmla="*/ 1687837 w 2436408"/>
                <a:gd name="connsiteY2" fmla="*/ 47854 h 2232689"/>
                <a:gd name="connsiteX3" fmla="*/ 1552925 w 2436408"/>
                <a:gd name="connsiteY3" fmla="*/ 32864 h 2232689"/>
                <a:gd name="connsiteX4" fmla="*/ 1350558 w 2436408"/>
                <a:gd name="connsiteY4" fmla="*/ 2884 h 2232689"/>
                <a:gd name="connsiteX5" fmla="*/ 1140696 w 2436408"/>
                <a:gd name="connsiteY5" fmla="*/ 2884 h 2232689"/>
                <a:gd name="connsiteX6" fmla="*/ 870873 w 2436408"/>
                <a:gd name="connsiteY6" fmla="*/ 17874 h 2232689"/>
                <a:gd name="connsiteX7" fmla="*/ 593555 w 2436408"/>
                <a:gd name="connsiteY7" fmla="*/ 107815 h 2232689"/>
                <a:gd name="connsiteX8" fmla="*/ 308742 w 2436408"/>
                <a:gd name="connsiteY8" fmla="*/ 302687 h 2232689"/>
                <a:gd name="connsiteX9" fmla="*/ 166335 w 2436408"/>
                <a:gd name="connsiteY9" fmla="*/ 535034 h 2232689"/>
                <a:gd name="connsiteX10" fmla="*/ 31424 w 2436408"/>
                <a:gd name="connsiteY10" fmla="*/ 797362 h 2232689"/>
                <a:gd name="connsiteX11" fmla="*/ 1443 w 2436408"/>
                <a:gd name="connsiteY11" fmla="*/ 1022215 h 2232689"/>
                <a:gd name="connsiteX12" fmla="*/ 61404 w 2436408"/>
                <a:gd name="connsiteY12" fmla="*/ 1314523 h 2232689"/>
                <a:gd name="connsiteX13" fmla="*/ 188820 w 2436408"/>
                <a:gd name="connsiteY13" fmla="*/ 1599336 h 2232689"/>
                <a:gd name="connsiteX14" fmla="*/ 428663 w 2436408"/>
                <a:gd name="connsiteY14" fmla="*/ 1839179 h 2232689"/>
                <a:gd name="connsiteX15" fmla="*/ 638525 w 2436408"/>
                <a:gd name="connsiteY15" fmla="*/ 2019061 h 2232689"/>
                <a:gd name="connsiteX16" fmla="*/ 870873 w 2436408"/>
                <a:gd name="connsiteY16" fmla="*/ 2138982 h 2232689"/>
                <a:gd name="connsiteX17" fmla="*/ 1170676 w 2436408"/>
                <a:gd name="connsiteY17" fmla="*/ 2221428 h 2232689"/>
                <a:gd name="connsiteX18" fmla="*/ 1530440 w 2436408"/>
                <a:gd name="connsiteY18" fmla="*/ 2221428 h 2232689"/>
                <a:gd name="connsiteX19" fmla="*/ 1912689 w 2436408"/>
                <a:gd name="connsiteY19" fmla="*/ 2123992 h 2232689"/>
                <a:gd name="connsiteX20" fmla="*/ 2234978 w 2436408"/>
                <a:gd name="connsiteY20" fmla="*/ 1839179 h 2232689"/>
                <a:gd name="connsiteX21" fmla="*/ 2414860 w 2436408"/>
                <a:gd name="connsiteY21" fmla="*/ 1351998 h 2232689"/>
                <a:gd name="connsiteX22" fmla="*/ 2422355 w 2436408"/>
                <a:gd name="connsiteY22" fmla="*/ 1029710 h 2232689"/>
                <a:gd name="connsiteX23" fmla="*/ 2317424 w 2436408"/>
                <a:gd name="connsiteY23" fmla="*/ 737402 h 2232689"/>
                <a:gd name="connsiteX24" fmla="*/ 2182512 w 2436408"/>
                <a:gd name="connsiteY24" fmla="*/ 512549 h 2232689"/>
                <a:gd name="connsiteX25" fmla="*/ 2002630 w 2436408"/>
                <a:gd name="connsiteY25" fmla="*/ 220241 h 2232689"/>
                <a:gd name="connsiteX26" fmla="*/ 1980145 w 2436408"/>
                <a:gd name="connsiteY26" fmla="*/ 85329 h 2232689"/>
                <a:gd name="connsiteX27" fmla="*/ 1980145 w 2436408"/>
                <a:gd name="connsiteY27" fmla="*/ 32864 h 2232689"/>
                <a:gd name="connsiteX0" fmla="*/ 1979671 w 2435934"/>
                <a:gd name="connsiteY0" fmla="*/ 32864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1979671 w 2435934"/>
                <a:gd name="connsiteY27" fmla="*/ 32864 h 2232689"/>
                <a:gd name="connsiteX0" fmla="*/ 2002156 w 2435934"/>
                <a:gd name="connsiteY0" fmla="*/ 2883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2002156 w 2435934"/>
                <a:gd name="connsiteY27" fmla="*/ 2883 h 2232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435934" h="2232689">
                  <a:moveTo>
                    <a:pt x="2002156" y="2883"/>
                  </a:moveTo>
                  <a:cubicBezTo>
                    <a:pt x="1978421" y="-3363"/>
                    <a:pt x="1889730" y="40359"/>
                    <a:pt x="1837264" y="47854"/>
                  </a:cubicBezTo>
                  <a:cubicBezTo>
                    <a:pt x="1784798" y="55349"/>
                    <a:pt x="1734832" y="50352"/>
                    <a:pt x="1687363" y="47854"/>
                  </a:cubicBezTo>
                  <a:cubicBezTo>
                    <a:pt x="1639894" y="45356"/>
                    <a:pt x="1608664" y="40359"/>
                    <a:pt x="1552451" y="32864"/>
                  </a:cubicBezTo>
                  <a:cubicBezTo>
                    <a:pt x="1496238" y="25369"/>
                    <a:pt x="1418789" y="7881"/>
                    <a:pt x="1350084" y="2884"/>
                  </a:cubicBezTo>
                  <a:cubicBezTo>
                    <a:pt x="1281379" y="-2113"/>
                    <a:pt x="1220169" y="386"/>
                    <a:pt x="1140222" y="2884"/>
                  </a:cubicBezTo>
                  <a:cubicBezTo>
                    <a:pt x="1060275" y="5382"/>
                    <a:pt x="961589" y="385"/>
                    <a:pt x="870399" y="17874"/>
                  </a:cubicBezTo>
                  <a:cubicBezTo>
                    <a:pt x="779209" y="35363"/>
                    <a:pt x="686769" y="60346"/>
                    <a:pt x="593081" y="107815"/>
                  </a:cubicBezTo>
                  <a:cubicBezTo>
                    <a:pt x="499393" y="155284"/>
                    <a:pt x="386966" y="231484"/>
                    <a:pt x="308268" y="302687"/>
                  </a:cubicBezTo>
                  <a:cubicBezTo>
                    <a:pt x="229570" y="373890"/>
                    <a:pt x="167111" y="452588"/>
                    <a:pt x="120891" y="535034"/>
                  </a:cubicBezTo>
                  <a:cubicBezTo>
                    <a:pt x="74671" y="617480"/>
                    <a:pt x="50937" y="716165"/>
                    <a:pt x="30950" y="797362"/>
                  </a:cubicBezTo>
                  <a:cubicBezTo>
                    <a:pt x="10963" y="878559"/>
                    <a:pt x="-4028" y="936022"/>
                    <a:pt x="969" y="1022215"/>
                  </a:cubicBezTo>
                  <a:cubicBezTo>
                    <a:pt x="5966" y="1108408"/>
                    <a:pt x="29701" y="1218336"/>
                    <a:pt x="60930" y="1314523"/>
                  </a:cubicBezTo>
                  <a:cubicBezTo>
                    <a:pt x="92159" y="1410710"/>
                    <a:pt x="127136" y="1511893"/>
                    <a:pt x="188346" y="1599336"/>
                  </a:cubicBezTo>
                  <a:cubicBezTo>
                    <a:pt x="249556" y="1686779"/>
                    <a:pt x="353238" y="1769225"/>
                    <a:pt x="428189" y="1839179"/>
                  </a:cubicBezTo>
                  <a:cubicBezTo>
                    <a:pt x="503140" y="1909133"/>
                    <a:pt x="564349" y="1969094"/>
                    <a:pt x="638051" y="2019061"/>
                  </a:cubicBezTo>
                  <a:cubicBezTo>
                    <a:pt x="711753" y="2069028"/>
                    <a:pt x="781707" y="2105254"/>
                    <a:pt x="870399" y="2138982"/>
                  </a:cubicBezTo>
                  <a:cubicBezTo>
                    <a:pt x="959091" y="2172710"/>
                    <a:pt x="1060274" y="2207687"/>
                    <a:pt x="1170202" y="2221428"/>
                  </a:cubicBezTo>
                  <a:cubicBezTo>
                    <a:pt x="1280130" y="2235169"/>
                    <a:pt x="1406297" y="2237667"/>
                    <a:pt x="1529966" y="2221428"/>
                  </a:cubicBezTo>
                  <a:cubicBezTo>
                    <a:pt x="1653635" y="2205189"/>
                    <a:pt x="1794792" y="2187700"/>
                    <a:pt x="1912215" y="2123992"/>
                  </a:cubicBezTo>
                  <a:cubicBezTo>
                    <a:pt x="2029638" y="2060284"/>
                    <a:pt x="2150809" y="1967845"/>
                    <a:pt x="2234504" y="1839179"/>
                  </a:cubicBezTo>
                  <a:cubicBezTo>
                    <a:pt x="2318199" y="1710513"/>
                    <a:pt x="2383157" y="1486909"/>
                    <a:pt x="2414386" y="1351998"/>
                  </a:cubicBezTo>
                  <a:cubicBezTo>
                    <a:pt x="2445615" y="1217087"/>
                    <a:pt x="2438120" y="1132143"/>
                    <a:pt x="2421881" y="1029710"/>
                  </a:cubicBezTo>
                  <a:cubicBezTo>
                    <a:pt x="2405642" y="927277"/>
                    <a:pt x="2356924" y="823596"/>
                    <a:pt x="2316950" y="737402"/>
                  </a:cubicBezTo>
                  <a:cubicBezTo>
                    <a:pt x="2276976" y="651209"/>
                    <a:pt x="2234504" y="598742"/>
                    <a:pt x="2182038" y="512549"/>
                  </a:cubicBezTo>
                  <a:cubicBezTo>
                    <a:pt x="2129572" y="426356"/>
                    <a:pt x="2035884" y="291444"/>
                    <a:pt x="2002156" y="220241"/>
                  </a:cubicBezTo>
                  <a:cubicBezTo>
                    <a:pt x="1968428" y="149038"/>
                    <a:pt x="1979671" y="121555"/>
                    <a:pt x="1979671" y="85329"/>
                  </a:cubicBezTo>
                  <a:cubicBezTo>
                    <a:pt x="1979671" y="49103"/>
                    <a:pt x="2025891" y="9129"/>
                    <a:pt x="2002156" y="2883"/>
                  </a:cubicBezTo>
                  <a:close/>
                </a:path>
              </a:pathLst>
            </a:custGeom>
            <a:solidFill>
              <a:srgbClr val="9C684D"/>
            </a:solidFill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xmlns="" id="{025A6AB6-FC90-C9DA-9B97-7FB51DCB61AF}"/>
                </a:ext>
              </a:extLst>
            </p:cNvPr>
            <p:cNvSpPr/>
            <p:nvPr/>
          </p:nvSpPr>
          <p:spPr>
            <a:xfrm>
              <a:off x="1261967" y="4087875"/>
              <a:ext cx="1897605" cy="1199792"/>
            </a:xfrm>
            <a:custGeom>
              <a:avLst/>
              <a:gdLst>
                <a:gd name="connsiteX0" fmla="*/ 0 w 1911246"/>
                <a:gd name="connsiteY0" fmla="*/ 0 h 1221699"/>
                <a:gd name="connsiteX1" fmla="*/ 112426 w 1911246"/>
                <a:gd name="connsiteY1" fmla="*/ 179882 h 1221699"/>
                <a:gd name="connsiteX2" fmla="*/ 232347 w 1911246"/>
                <a:gd name="connsiteY2" fmla="*/ 352269 h 1221699"/>
                <a:gd name="connsiteX3" fmla="*/ 389744 w 1911246"/>
                <a:gd name="connsiteY3" fmla="*/ 532151 h 1221699"/>
                <a:gd name="connsiteX4" fmla="*/ 592111 w 1911246"/>
                <a:gd name="connsiteY4" fmla="*/ 689548 h 1221699"/>
                <a:gd name="connsiteX5" fmla="*/ 794478 w 1911246"/>
                <a:gd name="connsiteY5" fmla="*/ 839449 h 1221699"/>
                <a:gd name="connsiteX6" fmla="*/ 1026826 w 1911246"/>
                <a:gd name="connsiteY6" fmla="*/ 974361 h 1221699"/>
                <a:gd name="connsiteX7" fmla="*/ 1289154 w 1911246"/>
                <a:gd name="connsiteY7" fmla="*/ 1034322 h 1221699"/>
                <a:gd name="connsiteX8" fmla="*/ 1543987 w 1911246"/>
                <a:gd name="connsiteY8" fmla="*/ 1056807 h 1221699"/>
                <a:gd name="connsiteX9" fmla="*/ 1783829 w 1911246"/>
                <a:gd name="connsiteY9" fmla="*/ 1101777 h 1221699"/>
                <a:gd name="connsiteX10" fmla="*/ 1911246 w 1911246"/>
                <a:gd name="connsiteY10" fmla="*/ 1101777 h 1221699"/>
                <a:gd name="connsiteX11" fmla="*/ 1776334 w 1911246"/>
                <a:gd name="connsiteY11" fmla="*/ 1169233 h 1221699"/>
                <a:gd name="connsiteX12" fmla="*/ 1573967 w 1911246"/>
                <a:gd name="connsiteY12" fmla="*/ 1199213 h 1221699"/>
                <a:gd name="connsiteX13" fmla="*/ 1266669 w 1911246"/>
                <a:gd name="connsiteY13" fmla="*/ 1221699 h 1221699"/>
                <a:gd name="connsiteX14" fmla="*/ 966865 w 1911246"/>
                <a:gd name="connsiteY14" fmla="*/ 1184223 h 1221699"/>
                <a:gd name="connsiteX15" fmla="*/ 689547 w 1911246"/>
                <a:gd name="connsiteY15" fmla="*/ 1064302 h 1221699"/>
                <a:gd name="connsiteX16" fmla="*/ 389744 w 1911246"/>
                <a:gd name="connsiteY16" fmla="*/ 831954 h 1221699"/>
                <a:gd name="connsiteX17" fmla="*/ 179882 w 1911246"/>
                <a:gd name="connsiteY17" fmla="*/ 569626 h 1221699"/>
                <a:gd name="connsiteX18" fmla="*/ 0 w 1911246"/>
                <a:gd name="connsiteY18" fmla="*/ 164892 h 1221699"/>
                <a:gd name="connsiteX19" fmla="*/ 0 w 1911246"/>
                <a:gd name="connsiteY19" fmla="*/ 0 h 1221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11246" h="1221699">
                  <a:moveTo>
                    <a:pt x="0" y="0"/>
                  </a:moveTo>
                  <a:lnTo>
                    <a:pt x="112426" y="179882"/>
                  </a:lnTo>
                  <a:lnTo>
                    <a:pt x="232347" y="352269"/>
                  </a:lnTo>
                  <a:lnTo>
                    <a:pt x="389744" y="532151"/>
                  </a:lnTo>
                  <a:lnTo>
                    <a:pt x="592111" y="689548"/>
                  </a:lnTo>
                  <a:lnTo>
                    <a:pt x="794478" y="839449"/>
                  </a:lnTo>
                  <a:lnTo>
                    <a:pt x="1026826" y="974361"/>
                  </a:lnTo>
                  <a:lnTo>
                    <a:pt x="1289154" y="1034322"/>
                  </a:lnTo>
                  <a:lnTo>
                    <a:pt x="1543987" y="1056807"/>
                  </a:lnTo>
                  <a:lnTo>
                    <a:pt x="1783829" y="1101777"/>
                  </a:lnTo>
                  <a:lnTo>
                    <a:pt x="1911246" y="1101777"/>
                  </a:lnTo>
                  <a:lnTo>
                    <a:pt x="1776334" y="1169233"/>
                  </a:lnTo>
                  <a:lnTo>
                    <a:pt x="1573967" y="1199213"/>
                  </a:lnTo>
                  <a:lnTo>
                    <a:pt x="1266669" y="1221699"/>
                  </a:lnTo>
                  <a:lnTo>
                    <a:pt x="966865" y="1184223"/>
                  </a:lnTo>
                  <a:lnTo>
                    <a:pt x="689547" y="1064302"/>
                  </a:lnTo>
                  <a:lnTo>
                    <a:pt x="389744" y="831954"/>
                  </a:lnTo>
                  <a:lnTo>
                    <a:pt x="179882" y="569626"/>
                  </a:lnTo>
                  <a:lnTo>
                    <a:pt x="0" y="1648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CF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3">
              <p14:nvContentPartPr>
                <p14:cNvPr id="13" name="墨迹 12">
                  <a:extLst>
                    <a:ext uri="{FF2B5EF4-FFF2-40B4-BE49-F238E27FC236}">
                      <a16:creationId xmlns:a16="http://schemas.microsoft.com/office/drawing/2014/main" id="{788970A7-885F-F2E9-DE25-5F0ECEA372A7}"/>
                    </a:ext>
                  </a:extLst>
                </p14:cNvPr>
                <p14:cNvContentPartPr/>
                <p14:nvPr/>
              </p14:nvContentPartPr>
              <p14:xfrm>
                <a:off x="2173208" y="4069251"/>
                <a:ext cx="360" cy="360"/>
              </p14:xfrm>
            </p:contentPart>
          </mc:Choice>
          <mc:Fallback>
            <p:pic>
              <p:nvPicPr>
                <p:cNvPr id="13" name="墨迹 12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788970A7-885F-F2E9-DE25-5F0ECEA372A7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168888" y="404225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5">
              <p14:nvContentPartPr>
                <p14:cNvPr id="14" name="墨迹 13">
                  <a:extLst>
                    <a:ext uri="{FF2B5EF4-FFF2-40B4-BE49-F238E27FC236}">
                      <a16:creationId xmlns:a16="http://schemas.microsoft.com/office/drawing/2014/main" id="{65044C5F-005C-F0E2-C2C6-FE8A70DA8B65}"/>
                    </a:ext>
                  </a:extLst>
                </p14:cNvPr>
                <p14:cNvContentPartPr/>
                <p14:nvPr/>
              </p14:nvContentPartPr>
              <p14:xfrm>
                <a:off x="1745888" y="4219371"/>
                <a:ext cx="360" cy="360"/>
              </p14:xfrm>
            </p:contentPart>
          </mc:Choice>
          <mc:Fallback>
            <p:pic>
              <p:nvPicPr>
                <p:cNvPr id="14" name="墨迹 13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65044C5F-005C-F0E2-C2C6-FE8A70DA8B6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741568" y="419237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xmlns="" id="{9569837E-1967-136A-1FC2-B18DE5E0D81A}"/>
                </a:ext>
              </a:extLst>
            </p:cNvPr>
            <p:cNvSpPr/>
            <p:nvPr/>
          </p:nvSpPr>
          <p:spPr>
            <a:xfrm>
              <a:off x="1229194" y="3987384"/>
              <a:ext cx="1985124" cy="1154997"/>
            </a:xfrm>
            <a:custGeom>
              <a:avLst/>
              <a:gdLst>
                <a:gd name="connsiteX0" fmla="*/ 0 w 2039539"/>
                <a:gd name="connsiteY0" fmla="*/ 0 h 1139807"/>
                <a:gd name="connsiteX1" fmla="*/ 187377 w 2039539"/>
                <a:gd name="connsiteY1" fmla="*/ 307298 h 1139807"/>
                <a:gd name="connsiteX2" fmla="*/ 457200 w 2039539"/>
                <a:gd name="connsiteY2" fmla="*/ 622091 h 1139807"/>
                <a:gd name="connsiteX3" fmla="*/ 809469 w 2039539"/>
                <a:gd name="connsiteY3" fmla="*/ 869429 h 1139807"/>
                <a:gd name="connsiteX4" fmla="*/ 1071797 w 2039539"/>
                <a:gd name="connsiteY4" fmla="*/ 1011836 h 1139807"/>
                <a:gd name="connsiteX5" fmla="*/ 1304145 w 2039539"/>
                <a:gd name="connsiteY5" fmla="*/ 1079291 h 1139807"/>
                <a:gd name="connsiteX6" fmla="*/ 1633928 w 2039539"/>
                <a:gd name="connsiteY6" fmla="*/ 1131757 h 1139807"/>
                <a:gd name="connsiteX7" fmla="*/ 1858781 w 2039539"/>
                <a:gd name="connsiteY7" fmla="*/ 1139252 h 1139807"/>
                <a:gd name="connsiteX8" fmla="*/ 2023673 w 2039539"/>
                <a:gd name="connsiteY8" fmla="*/ 1139252 h 1139807"/>
                <a:gd name="connsiteX9" fmla="*/ 2023673 w 2039539"/>
                <a:gd name="connsiteY9" fmla="*/ 1124262 h 1139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39539" h="1139807">
                  <a:moveTo>
                    <a:pt x="0" y="0"/>
                  </a:moveTo>
                  <a:cubicBezTo>
                    <a:pt x="55588" y="101808"/>
                    <a:pt x="111177" y="203616"/>
                    <a:pt x="187377" y="307298"/>
                  </a:cubicBezTo>
                  <a:cubicBezTo>
                    <a:pt x="263577" y="410980"/>
                    <a:pt x="353518" y="528403"/>
                    <a:pt x="457200" y="622091"/>
                  </a:cubicBezTo>
                  <a:cubicBezTo>
                    <a:pt x="560882" y="715780"/>
                    <a:pt x="707036" y="804471"/>
                    <a:pt x="809469" y="869429"/>
                  </a:cubicBezTo>
                  <a:cubicBezTo>
                    <a:pt x="911902" y="934387"/>
                    <a:pt x="989351" y="976859"/>
                    <a:pt x="1071797" y="1011836"/>
                  </a:cubicBezTo>
                  <a:cubicBezTo>
                    <a:pt x="1154243" y="1046813"/>
                    <a:pt x="1210457" y="1059304"/>
                    <a:pt x="1304145" y="1079291"/>
                  </a:cubicBezTo>
                  <a:cubicBezTo>
                    <a:pt x="1397834" y="1099278"/>
                    <a:pt x="1541489" y="1121764"/>
                    <a:pt x="1633928" y="1131757"/>
                  </a:cubicBezTo>
                  <a:cubicBezTo>
                    <a:pt x="1726367" y="1141750"/>
                    <a:pt x="1793824" y="1138003"/>
                    <a:pt x="1858781" y="1139252"/>
                  </a:cubicBezTo>
                  <a:cubicBezTo>
                    <a:pt x="1923738" y="1140501"/>
                    <a:pt x="2023673" y="1139252"/>
                    <a:pt x="2023673" y="1139252"/>
                  </a:cubicBezTo>
                  <a:cubicBezTo>
                    <a:pt x="2051155" y="1136754"/>
                    <a:pt x="2037414" y="1130508"/>
                    <a:pt x="2023673" y="1124262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xmlns="" id="{3C549CF4-0FDF-200A-EF3E-8CF7F58FEA06}"/>
                </a:ext>
              </a:extLst>
            </p:cNvPr>
            <p:cNvSpPr/>
            <p:nvPr/>
          </p:nvSpPr>
          <p:spPr>
            <a:xfrm>
              <a:off x="2256489" y="3107150"/>
              <a:ext cx="384852" cy="1196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xmlns="" id="{A32C2847-8B03-0E2A-8EAD-A65DA96A01FD}"/>
                </a:ext>
              </a:extLst>
            </p:cNvPr>
            <p:cNvSpPr/>
            <p:nvPr/>
          </p:nvSpPr>
          <p:spPr>
            <a:xfrm>
              <a:off x="2522194" y="3304245"/>
              <a:ext cx="417628" cy="399840"/>
            </a:xfrm>
            <a:custGeom>
              <a:avLst/>
              <a:gdLst>
                <a:gd name="connsiteX0" fmla="*/ 178800 w 417628"/>
                <a:gd name="connsiteY0" fmla="*/ 278254 h 399840"/>
                <a:gd name="connsiteX1" fmla="*/ 283731 w 417628"/>
                <a:gd name="connsiteY1" fmla="*/ 278254 h 399840"/>
                <a:gd name="connsiteX2" fmla="*/ 291226 w 417628"/>
                <a:gd name="connsiteY2" fmla="*/ 383185 h 399840"/>
                <a:gd name="connsiteX3" fmla="*/ 336196 w 417628"/>
                <a:gd name="connsiteY3" fmla="*/ 398175 h 399840"/>
                <a:gd name="connsiteX4" fmla="*/ 411147 w 417628"/>
                <a:gd name="connsiteY4" fmla="*/ 368195 h 399840"/>
                <a:gd name="connsiteX5" fmla="*/ 411147 w 417628"/>
                <a:gd name="connsiteY5" fmla="*/ 300739 h 399840"/>
                <a:gd name="connsiteX6" fmla="*/ 388662 w 417628"/>
                <a:gd name="connsiteY6" fmla="*/ 173322 h 399840"/>
                <a:gd name="connsiteX7" fmla="*/ 388662 w 417628"/>
                <a:gd name="connsiteY7" fmla="*/ 105867 h 399840"/>
                <a:gd name="connsiteX8" fmla="*/ 268741 w 417628"/>
                <a:gd name="connsiteY8" fmla="*/ 113362 h 399840"/>
                <a:gd name="connsiteX9" fmla="*/ 231265 w 417628"/>
                <a:gd name="connsiteY9" fmla="*/ 113362 h 399840"/>
                <a:gd name="connsiteX10" fmla="*/ 193790 w 417628"/>
                <a:gd name="connsiteY10" fmla="*/ 75886 h 399840"/>
                <a:gd name="connsiteX11" fmla="*/ 141324 w 417628"/>
                <a:gd name="connsiteY11" fmla="*/ 8431 h 399840"/>
                <a:gd name="connsiteX12" fmla="*/ 51383 w 417628"/>
                <a:gd name="connsiteY12" fmla="*/ 8431 h 399840"/>
                <a:gd name="connsiteX13" fmla="*/ 51383 w 417628"/>
                <a:gd name="connsiteY13" fmla="*/ 75886 h 399840"/>
                <a:gd name="connsiteX14" fmla="*/ 13908 w 417628"/>
                <a:gd name="connsiteY14" fmla="*/ 143342 h 399840"/>
                <a:gd name="connsiteX15" fmla="*/ 6413 w 417628"/>
                <a:gd name="connsiteY15" fmla="*/ 173322 h 399840"/>
                <a:gd name="connsiteX16" fmla="*/ 103849 w 417628"/>
                <a:gd name="connsiteY16" fmla="*/ 195808 h 399840"/>
                <a:gd name="connsiteX17" fmla="*/ 111344 w 417628"/>
                <a:gd name="connsiteY17" fmla="*/ 195808 h 399840"/>
                <a:gd name="connsiteX18" fmla="*/ 118839 w 417628"/>
                <a:gd name="connsiteY18" fmla="*/ 210798 h 399840"/>
                <a:gd name="connsiteX19" fmla="*/ 73869 w 417628"/>
                <a:gd name="connsiteY19" fmla="*/ 300739 h 399840"/>
                <a:gd name="connsiteX20" fmla="*/ 73869 w 417628"/>
                <a:gd name="connsiteY20" fmla="*/ 315729 h 399840"/>
                <a:gd name="connsiteX21" fmla="*/ 178800 w 417628"/>
                <a:gd name="connsiteY21" fmla="*/ 278254 h 39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17628" h="399840">
                  <a:moveTo>
                    <a:pt x="178800" y="278254"/>
                  </a:moveTo>
                  <a:cubicBezTo>
                    <a:pt x="213777" y="272008"/>
                    <a:pt x="264993" y="260766"/>
                    <a:pt x="283731" y="278254"/>
                  </a:cubicBezTo>
                  <a:cubicBezTo>
                    <a:pt x="302469" y="295742"/>
                    <a:pt x="282482" y="363198"/>
                    <a:pt x="291226" y="383185"/>
                  </a:cubicBezTo>
                  <a:cubicBezTo>
                    <a:pt x="299970" y="403172"/>
                    <a:pt x="316209" y="400673"/>
                    <a:pt x="336196" y="398175"/>
                  </a:cubicBezTo>
                  <a:cubicBezTo>
                    <a:pt x="356183" y="395677"/>
                    <a:pt x="398655" y="384434"/>
                    <a:pt x="411147" y="368195"/>
                  </a:cubicBezTo>
                  <a:cubicBezTo>
                    <a:pt x="423639" y="351956"/>
                    <a:pt x="414894" y="333218"/>
                    <a:pt x="411147" y="300739"/>
                  </a:cubicBezTo>
                  <a:cubicBezTo>
                    <a:pt x="407400" y="268260"/>
                    <a:pt x="392409" y="205801"/>
                    <a:pt x="388662" y="173322"/>
                  </a:cubicBezTo>
                  <a:cubicBezTo>
                    <a:pt x="384915" y="140843"/>
                    <a:pt x="408649" y="115860"/>
                    <a:pt x="388662" y="105867"/>
                  </a:cubicBezTo>
                  <a:cubicBezTo>
                    <a:pt x="368675" y="95874"/>
                    <a:pt x="268741" y="113362"/>
                    <a:pt x="268741" y="113362"/>
                  </a:cubicBezTo>
                  <a:cubicBezTo>
                    <a:pt x="242508" y="114611"/>
                    <a:pt x="243757" y="119608"/>
                    <a:pt x="231265" y="113362"/>
                  </a:cubicBezTo>
                  <a:cubicBezTo>
                    <a:pt x="218773" y="107116"/>
                    <a:pt x="208780" y="93374"/>
                    <a:pt x="193790" y="75886"/>
                  </a:cubicBezTo>
                  <a:cubicBezTo>
                    <a:pt x="178800" y="58398"/>
                    <a:pt x="165058" y="19673"/>
                    <a:pt x="141324" y="8431"/>
                  </a:cubicBezTo>
                  <a:cubicBezTo>
                    <a:pt x="117590" y="-2811"/>
                    <a:pt x="66373" y="-2811"/>
                    <a:pt x="51383" y="8431"/>
                  </a:cubicBezTo>
                  <a:cubicBezTo>
                    <a:pt x="36393" y="19673"/>
                    <a:pt x="57629" y="53401"/>
                    <a:pt x="51383" y="75886"/>
                  </a:cubicBezTo>
                  <a:cubicBezTo>
                    <a:pt x="45137" y="98371"/>
                    <a:pt x="13908" y="143342"/>
                    <a:pt x="13908" y="143342"/>
                  </a:cubicBezTo>
                  <a:cubicBezTo>
                    <a:pt x="6413" y="159581"/>
                    <a:pt x="-8577" y="164578"/>
                    <a:pt x="6413" y="173322"/>
                  </a:cubicBezTo>
                  <a:cubicBezTo>
                    <a:pt x="21403" y="182066"/>
                    <a:pt x="103849" y="195808"/>
                    <a:pt x="103849" y="195808"/>
                  </a:cubicBezTo>
                  <a:cubicBezTo>
                    <a:pt x="121337" y="199556"/>
                    <a:pt x="111344" y="195808"/>
                    <a:pt x="111344" y="195808"/>
                  </a:cubicBezTo>
                  <a:cubicBezTo>
                    <a:pt x="113842" y="198306"/>
                    <a:pt x="125085" y="193309"/>
                    <a:pt x="118839" y="210798"/>
                  </a:cubicBezTo>
                  <a:cubicBezTo>
                    <a:pt x="112593" y="228286"/>
                    <a:pt x="81364" y="283250"/>
                    <a:pt x="73869" y="300739"/>
                  </a:cubicBezTo>
                  <a:cubicBezTo>
                    <a:pt x="66374" y="318228"/>
                    <a:pt x="52633" y="318227"/>
                    <a:pt x="73869" y="315729"/>
                  </a:cubicBezTo>
                  <a:cubicBezTo>
                    <a:pt x="95105" y="313231"/>
                    <a:pt x="143823" y="284500"/>
                    <a:pt x="178800" y="2782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xmlns="" id="{684EE25A-A6E4-B38E-604E-6E3C3F140E32}"/>
                </a:ext>
              </a:extLst>
            </p:cNvPr>
            <p:cNvSpPr/>
            <p:nvPr/>
          </p:nvSpPr>
          <p:spPr>
            <a:xfrm>
              <a:off x="2008675" y="4976727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xmlns="" id="{9A6CFCDF-FC96-A9A9-00DD-886E24610F89}"/>
                </a:ext>
              </a:extLst>
            </p:cNvPr>
            <p:cNvSpPr/>
            <p:nvPr/>
          </p:nvSpPr>
          <p:spPr>
            <a:xfrm>
              <a:off x="2210770" y="5039676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xmlns="" id="{864AD632-6D06-001F-DD18-AA76DBD20634}"/>
                </a:ext>
              </a:extLst>
            </p:cNvPr>
            <p:cNvSpPr/>
            <p:nvPr/>
          </p:nvSpPr>
          <p:spPr>
            <a:xfrm>
              <a:off x="2522194" y="5142381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xmlns="" id="{23330037-5AB5-B559-2CDA-485D0A19A578}"/>
                </a:ext>
              </a:extLst>
            </p:cNvPr>
            <p:cNvSpPr/>
            <p:nvPr/>
          </p:nvSpPr>
          <p:spPr>
            <a:xfrm>
              <a:off x="1720435" y="48574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xmlns="" id="{88A9845F-0B62-4B22-F229-4E0DCB7407C1}"/>
                </a:ext>
              </a:extLst>
            </p:cNvPr>
            <p:cNvSpPr/>
            <p:nvPr/>
          </p:nvSpPr>
          <p:spPr>
            <a:xfrm>
              <a:off x="1465331" y="45526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xmlns="" id="{411C6DF8-7068-C4B8-AB25-00A237A6A1D9}"/>
                </a:ext>
              </a:extLst>
            </p:cNvPr>
            <p:cNvSpPr/>
            <p:nvPr/>
          </p:nvSpPr>
          <p:spPr>
            <a:xfrm>
              <a:off x="1309619" y="4297560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xmlns="" id="{29C8DD0A-AC4E-F12E-DBCB-9BBA75BD8262}"/>
              </a:ext>
            </a:extLst>
          </p:cNvPr>
          <p:cNvSpPr txBox="1"/>
          <p:nvPr/>
        </p:nvSpPr>
        <p:spPr>
          <a:xfrm>
            <a:off x="1588142" y="4407841"/>
            <a:ext cx="10315994" cy="1688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带正电的离子在复合场（匀强电场、匀强磁场和重力场）中，令重力和电场力相等，洛仑兹力提供向心力，离子在竖直平面内做匀速圆周运动。根据动能定理知，物体的动能不变，但物体重力势能发生变化，故机械能不守恒。</a:t>
            </a:r>
          </a:p>
        </p:txBody>
      </p:sp>
    </p:spTree>
    <p:extLst>
      <p:ext uri="{BB962C8B-B14F-4D97-AF65-F5344CB8AC3E}">
        <p14:creationId xmlns:p14="http://schemas.microsoft.com/office/powerpoint/2010/main" val="2280689412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A5DB03F5-42AC-2390-634F-E24DF698C2E9}"/>
              </a:ext>
            </a:extLst>
          </p:cNvPr>
          <p:cNvGrpSpPr/>
          <p:nvPr/>
        </p:nvGrpSpPr>
        <p:grpSpPr>
          <a:xfrm>
            <a:off x="4389028" y="697044"/>
            <a:ext cx="4185149" cy="5195040"/>
            <a:chOff x="10254255" y="2012106"/>
            <a:chExt cx="1651164" cy="2232552"/>
          </a:xfrm>
        </p:grpSpPr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xmlns="" id="{164AF83B-34C8-8D69-CC70-25BB258326A9}"/>
                </a:ext>
              </a:extLst>
            </p:cNvPr>
            <p:cNvSpPr/>
            <p:nvPr/>
          </p:nvSpPr>
          <p:spPr>
            <a:xfrm>
              <a:off x="10254255" y="3360301"/>
              <a:ext cx="887510" cy="884357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xmlns="" id="{D450CB2F-82AC-0CF8-2F59-3B28BE5B6DAA}"/>
                </a:ext>
              </a:extLst>
            </p:cNvPr>
            <p:cNvSpPr/>
            <p:nvPr/>
          </p:nvSpPr>
          <p:spPr>
            <a:xfrm>
              <a:off x="10321419" y="2012106"/>
              <a:ext cx="1584000" cy="1584000"/>
            </a:xfrm>
            <a:custGeom>
              <a:avLst/>
              <a:gdLst>
                <a:gd name="connsiteX0" fmla="*/ 792000 w 1584000"/>
                <a:gd name="connsiteY0" fmla="*/ 585000 h 1584000"/>
                <a:gd name="connsiteX1" fmla="*/ 999000 w 1584000"/>
                <a:gd name="connsiteY1" fmla="*/ 792000 h 1584000"/>
                <a:gd name="connsiteX2" fmla="*/ 792000 w 1584000"/>
                <a:gd name="connsiteY2" fmla="*/ 999000 h 1584000"/>
                <a:gd name="connsiteX3" fmla="*/ 585000 w 1584000"/>
                <a:gd name="connsiteY3" fmla="*/ 792000 h 1584000"/>
                <a:gd name="connsiteX4" fmla="*/ 792000 w 1584000"/>
                <a:gd name="connsiteY4" fmla="*/ 585000 h 1584000"/>
                <a:gd name="connsiteX5" fmla="*/ 792000 w 1584000"/>
                <a:gd name="connsiteY5" fmla="*/ 378000 h 1584000"/>
                <a:gd name="connsiteX6" fmla="*/ 378000 w 1584000"/>
                <a:gd name="connsiteY6" fmla="*/ 792000 h 1584000"/>
                <a:gd name="connsiteX7" fmla="*/ 792000 w 1584000"/>
                <a:gd name="connsiteY7" fmla="*/ 1206000 h 1584000"/>
                <a:gd name="connsiteX8" fmla="*/ 1206000 w 1584000"/>
                <a:gd name="connsiteY8" fmla="*/ 792000 h 1584000"/>
                <a:gd name="connsiteX9" fmla="*/ 792000 w 1584000"/>
                <a:gd name="connsiteY9" fmla="*/ 378000 h 1584000"/>
                <a:gd name="connsiteX10" fmla="*/ 792000 w 1584000"/>
                <a:gd name="connsiteY10" fmla="*/ 0 h 1584000"/>
                <a:gd name="connsiteX11" fmla="*/ 853990 w 1584000"/>
                <a:gd name="connsiteY11" fmla="*/ 3130 h 1584000"/>
                <a:gd name="connsiteX12" fmla="*/ 883195 w 1584000"/>
                <a:gd name="connsiteY12" fmla="*/ 225088 h 1584000"/>
                <a:gd name="connsiteX13" fmla="*/ 908084 w 1584000"/>
                <a:gd name="connsiteY13" fmla="*/ 227598 h 1584000"/>
                <a:gd name="connsiteX14" fmla="*/ 1114047 w 1584000"/>
                <a:gd name="connsiteY14" fmla="*/ 314267 h 1584000"/>
                <a:gd name="connsiteX15" fmla="*/ 1128730 w 1584000"/>
                <a:gd name="connsiteY15" fmla="*/ 326381 h 1584000"/>
                <a:gd name="connsiteX16" fmla="*/ 1303703 w 1584000"/>
                <a:gd name="connsiteY16" fmla="*/ 192099 h 1584000"/>
                <a:gd name="connsiteX17" fmla="*/ 1352029 w 1584000"/>
                <a:gd name="connsiteY17" fmla="*/ 231972 h 1584000"/>
                <a:gd name="connsiteX18" fmla="*/ 1391901 w 1584000"/>
                <a:gd name="connsiteY18" fmla="*/ 280297 h 1584000"/>
                <a:gd name="connsiteX19" fmla="*/ 1257610 w 1584000"/>
                <a:gd name="connsiteY19" fmla="*/ 455282 h 1584000"/>
                <a:gd name="connsiteX20" fmla="*/ 1269629 w 1584000"/>
                <a:gd name="connsiteY20" fmla="*/ 469848 h 1584000"/>
                <a:gd name="connsiteX21" fmla="*/ 1356298 w 1584000"/>
                <a:gd name="connsiteY21" fmla="*/ 675811 h 1584000"/>
                <a:gd name="connsiteX22" fmla="*/ 1358816 w 1584000"/>
                <a:gd name="connsiteY22" fmla="*/ 700794 h 1584000"/>
                <a:gd name="connsiteX23" fmla="*/ 1580870 w 1584000"/>
                <a:gd name="connsiteY23" fmla="*/ 730011 h 1584000"/>
                <a:gd name="connsiteX24" fmla="*/ 1584000 w 1584000"/>
                <a:gd name="connsiteY24" fmla="*/ 792000 h 1584000"/>
                <a:gd name="connsiteX25" fmla="*/ 1580870 w 1584000"/>
                <a:gd name="connsiteY25" fmla="*/ 853990 h 1584000"/>
                <a:gd name="connsiteX26" fmla="*/ 1358795 w 1584000"/>
                <a:gd name="connsiteY26" fmla="*/ 883210 h 1584000"/>
                <a:gd name="connsiteX27" fmla="*/ 1356298 w 1584000"/>
                <a:gd name="connsiteY27" fmla="*/ 907979 h 1584000"/>
                <a:gd name="connsiteX28" fmla="*/ 1269629 w 1584000"/>
                <a:gd name="connsiteY28" fmla="*/ 1113942 h 1584000"/>
                <a:gd name="connsiteX29" fmla="*/ 1257527 w 1584000"/>
                <a:gd name="connsiteY29" fmla="*/ 1128610 h 1584000"/>
                <a:gd name="connsiteX30" fmla="*/ 1391901 w 1584000"/>
                <a:gd name="connsiteY30" fmla="*/ 1303703 h 1584000"/>
                <a:gd name="connsiteX31" fmla="*/ 1352029 w 1584000"/>
                <a:gd name="connsiteY31" fmla="*/ 1352029 h 1584000"/>
                <a:gd name="connsiteX32" fmla="*/ 1303703 w 1584000"/>
                <a:gd name="connsiteY32" fmla="*/ 1391901 h 1584000"/>
                <a:gd name="connsiteX33" fmla="*/ 1128598 w 1584000"/>
                <a:gd name="connsiteY33" fmla="*/ 1257518 h 1584000"/>
                <a:gd name="connsiteX34" fmla="*/ 1114047 w 1584000"/>
                <a:gd name="connsiteY34" fmla="*/ 1269524 h 1584000"/>
                <a:gd name="connsiteX35" fmla="*/ 908084 w 1584000"/>
                <a:gd name="connsiteY35" fmla="*/ 1356193 h 1584000"/>
                <a:gd name="connsiteX36" fmla="*/ 883223 w 1584000"/>
                <a:gd name="connsiteY36" fmla="*/ 1358699 h 1584000"/>
                <a:gd name="connsiteX37" fmla="*/ 853990 w 1584000"/>
                <a:gd name="connsiteY37" fmla="*/ 1580870 h 1584000"/>
                <a:gd name="connsiteX38" fmla="*/ 792000 w 1584000"/>
                <a:gd name="connsiteY38" fmla="*/ 1584000 h 1584000"/>
                <a:gd name="connsiteX39" fmla="*/ 730011 w 1584000"/>
                <a:gd name="connsiteY39" fmla="*/ 1580870 h 1584000"/>
                <a:gd name="connsiteX40" fmla="*/ 700779 w 1584000"/>
                <a:gd name="connsiteY40" fmla="*/ 1358699 h 1584000"/>
                <a:gd name="connsiteX41" fmla="*/ 675916 w 1584000"/>
                <a:gd name="connsiteY41" fmla="*/ 1356193 h 1584000"/>
                <a:gd name="connsiteX42" fmla="*/ 469953 w 1584000"/>
                <a:gd name="connsiteY42" fmla="*/ 1269524 h 1584000"/>
                <a:gd name="connsiteX43" fmla="*/ 455402 w 1584000"/>
                <a:gd name="connsiteY43" fmla="*/ 1257518 h 1584000"/>
                <a:gd name="connsiteX44" fmla="*/ 280297 w 1584000"/>
                <a:gd name="connsiteY44" fmla="*/ 1391901 h 1584000"/>
                <a:gd name="connsiteX45" fmla="*/ 231972 w 1584000"/>
                <a:gd name="connsiteY45" fmla="*/ 1352029 h 1584000"/>
                <a:gd name="connsiteX46" fmla="*/ 192099 w 1584000"/>
                <a:gd name="connsiteY46" fmla="*/ 1303703 h 1584000"/>
                <a:gd name="connsiteX47" fmla="*/ 326474 w 1584000"/>
                <a:gd name="connsiteY47" fmla="*/ 1128610 h 1584000"/>
                <a:gd name="connsiteX48" fmla="*/ 314372 w 1584000"/>
                <a:gd name="connsiteY48" fmla="*/ 1113942 h 1584000"/>
                <a:gd name="connsiteX49" fmla="*/ 227703 w 1584000"/>
                <a:gd name="connsiteY49" fmla="*/ 907979 h 1584000"/>
                <a:gd name="connsiteX50" fmla="*/ 225206 w 1584000"/>
                <a:gd name="connsiteY50" fmla="*/ 883210 h 1584000"/>
                <a:gd name="connsiteX51" fmla="*/ 3130 w 1584000"/>
                <a:gd name="connsiteY51" fmla="*/ 853990 h 1584000"/>
                <a:gd name="connsiteX52" fmla="*/ 0 w 1584000"/>
                <a:gd name="connsiteY52" fmla="*/ 792000 h 1584000"/>
                <a:gd name="connsiteX53" fmla="*/ 3130 w 1584000"/>
                <a:gd name="connsiteY53" fmla="*/ 730011 h 1584000"/>
                <a:gd name="connsiteX54" fmla="*/ 225184 w 1584000"/>
                <a:gd name="connsiteY54" fmla="*/ 700794 h 1584000"/>
                <a:gd name="connsiteX55" fmla="*/ 227703 w 1584000"/>
                <a:gd name="connsiteY55" fmla="*/ 675811 h 1584000"/>
                <a:gd name="connsiteX56" fmla="*/ 314372 w 1584000"/>
                <a:gd name="connsiteY56" fmla="*/ 469848 h 1584000"/>
                <a:gd name="connsiteX57" fmla="*/ 326390 w 1584000"/>
                <a:gd name="connsiteY57" fmla="*/ 455282 h 1584000"/>
                <a:gd name="connsiteX58" fmla="*/ 192099 w 1584000"/>
                <a:gd name="connsiteY58" fmla="*/ 280297 h 1584000"/>
                <a:gd name="connsiteX59" fmla="*/ 231972 w 1584000"/>
                <a:gd name="connsiteY59" fmla="*/ 231972 h 1584000"/>
                <a:gd name="connsiteX60" fmla="*/ 280297 w 1584000"/>
                <a:gd name="connsiteY60" fmla="*/ 192099 h 1584000"/>
                <a:gd name="connsiteX61" fmla="*/ 455271 w 1584000"/>
                <a:gd name="connsiteY61" fmla="*/ 326381 h 1584000"/>
                <a:gd name="connsiteX62" fmla="*/ 469953 w 1584000"/>
                <a:gd name="connsiteY62" fmla="*/ 314267 h 1584000"/>
                <a:gd name="connsiteX63" fmla="*/ 675916 w 1584000"/>
                <a:gd name="connsiteY63" fmla="*/ 227598 h 1584000"/>
                <a:gd name="connsiteX64" fmla="*/ 700807 w 1584000"/>
                <a:gd name="connsiteY64" fmla="*/ 225088 h 1584000"/>
                <a:gd name="connsiteX65" fmla="*/ 730011 w 1584000"/>
                <a:gd name="connsiteY65" fmla="*/ 3130 h 15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1584000" h="1584000">
                  <a:moveTo>
                    <a:pt x="792000" y="585000"/>
                  </a:moveTo>
                  <a:cubicBezTo>
                    <a:pt x="906323" y="585000"/>
                    <a:pt x="999000" y="677677"/>
                    <a:pt x="999000" y="792000"/>
                  </a:cubicBezTo>
                  <a:cubicBezTo>
                    <a:pt x="999000" y="906323"/>
                    <a:pt x="906323" y="999000"/>
                    <a:pt x="792000" y="999000"/>
                  </a:cubicBezTo>
                  <a:cubicBezTo>
                    <a:pt x="677677" y="999000"/>
                    <a:pt x="585000" y="906323"/>
                    <a:pt x="585000" y="792000"/>
                  </a:cubicBezTo>
                  <a:cubicBezTo>
                    <a:pt x="585000" y="677677"/>
                    <a:pt x="677677" y="585000"/>
                    <a:pt x="792000" y="585000"/>
                  </a:cubicBezTo>
                  <a:close/>
                  <a:moveTo>
                    <a:pt x="792000" y="378000"/>
                  </a:moveTo>
                  <a:cubicBezTo>
                    <a:pt x="563354" y="378000"/>
                    <a:pt x="378000" y="563354"/>
                    <a:pt x="378000" y="792000"/>
                  </a:cubicBezTo>
                  <a:cubicBezTo>
                    <a:pt x="378000" y="1020646"/>
                    <a:pt x="563354" y="1206000"/>
                    <a:pt x="792000" y="1206000"/>
                  </a:cubicBezTo>
                  <a:cubicBezTo>
                    <a:pt x="1020646" y="1206000"/>
                    <a:pt x="1206000" y="1020646"/>
                    <a:pt x="1206000" y="792000"/>
                  </a:cubicBezTo>
                  <a:cubicBezTo>
                    <a:pt x="1206000" y="563354"/>
                    <a:pt x="1020646" y="378000"/>
                    <a:pt x="792000" y="378000"/>
                  </a:cubicBezTo>
                  <a:close/>
                  <a:moveTo>
                    <a:pt x="792000" y="0"/>
                  </a:moveTo>
                  <a:lnTo>
                    <a:pt x="853990" y="3130"/>
                  </a:lnTo>
                  <a:lnTo>
                    <a:pt x="883195" y="225088"/>
                  </a:lnTo>
                  <a:lnTo>
                    <a:pt x="908084" y="227598"/>
                  </a:lnTo>
                  <a:cubicBezTo>
                    <a:pt x="983077" y="242943"/>
                    <a:pt x="1052761" y="272862"/>
                    <a:pt x="1114047" y="314267"/>
                  </a:cubicBezTo>
                  <a:lnTo>
                    <a:pt x="1128730" y="326381"/>
                  </a:lnTo>
                  <a:lnTo>
                    <a:pt x="1303703" y="192099"/>
                  </a:lnTo>
                  <a:lnTo>
                    <a:pt x="1352029" y="231972"/>
                  </a:lnTo>
                  <a:lnTo>
                    <a:pt x="1391901" y="280297"/>
                  </a:lnTo>
                  <a:lnTo>
                    <a:pt x="1257610" y="455282"/>
                  </a:lnTo>
                  <a:lnTo>
                    <a:pt x="1269629" y="469848"/>
                  </a:lnTo>
                  <a:cubicBezTo>
                    <a:pt x="1311033" y="531135"/>
                    <a:pt x="1340952" y="600819"/>
                    <a:pt x="1356298" y="675811"/>
                  </a:cubicBezTo>
                  <a:lnTo>
                    <a:pt x="1358816" y="700794"/>
                  </a:lnTo>
                  <a:lnTo>
                    <a:pt x="1580870" y="730011"/>
                  </a:lnTo>
                  <a:lnTo>
                    <a:pt x="1584000" y="792000"/>
                  </a:lnTo>
                  <a:lnTo>
                    <a:pt x="1580870" y="853990"/>
                  </a:lnTo>
                  <a:lnTo>
                    <a:pt x="1358795" y="883210"/>
                  </a:lnTo>
                  <a:lnTo>
                    <a:pt x="1356298" y="907979"/>
                  </a:lnTo>
                  <a:cubicBezTo>
                    <a:pt x="1340952" y="982972"/>
                    <a:pt x="1311033" y="1052656"/>
                    <a:pt x="1269629" y="1113942"/>
                  </a:cubicBezTo>
                  <a:lnTo>
                    <a:pt x="1257527" y="1128610"/>
                  </a:lnTo>
                  <a:lnTo>
                    <a:pt x="1391901" y="1303703"/>
                  </a:lnTo>
                  <a:lnTo>
                    <a:pt x="1352029" y="1352029"/>
                  </a:lnTo>
                  <a:lnTo>
                    <a:pt x="1303703" y="1391901"/>
                  </a:lnTo>
                  <a:lnTo>
                    <a:pt x="1128598" y="1257518"/>
                  </a:lnTo>
                  <a:lnTo>
                    <a:pt x="1114047" y="1269524"/>
                  </a:lnTo>
                  <a:cubicBezTo>
                    <a:pt x="1052761" y="1310928"/>
                    <a:pt x="983077" y="1340847"/>
                    <a:pt x="908084" y="1356193"/>
                  </a:cubicBezTo>
                  <a:lnTo>
                    <a:pt x="883223" y="1358699"/>
                  </a:lnTo>
                  <a:lnTo>
                    <a:pt x="853990" y="1580870"/>
                  </a:lnTo>
                  <a:lnTo>
                    <a:pt x="792000" y="1584000"/>
                  </a:lnTo>
                  <a:lnTo>
                    <a:pt x="730011" y="1580870"/>
                  </a:lnTo>
                  <a:lnTo>
                    <a:pt x="700779" y="1358699"/>
                  </a:lnTo>
                  <a:lnTo>
                    <a:pt x="675916" y="1356193"/>
                  </a:lnTo>
                  <a:cubicBezTo>
                    <a:pt x="600924" y="1340847"/>
                    <a:pt x="531240" y="1310928"/>
                    <a:pt x="469953" y="1269524"/>
                  </a:cubicBezTo>
                  <a:lnTo>
                    <a:pt x="455402" y="1257518"/>
                  </a:lnTo>
                  <a:lnTo>
                    <a:pt x="280297" y="1391901"/>
                  </a:lnTo>
                  <a:lnTo>
                    <a:pt x="231972" y="1352029"/>
                  </a:lnTo>
                  <a:lnTo>
                    <a:pt x="192099" y="1303703"/>
                  </a:lnTo>
                  <a:lnTo>
                    <a:pt x="326474" y="1128610"/>
                  </a:lnTo>
                  <a:lnTo>
                    <a:pt x="314372" y="1113942"/>
                  </a:lnTo>
                  <a:cubicBezTo>
                    <a:pt x="272967" y="1052656"/>
                    <a:pt x="243048" y="982972"/>
                    <a:pt x="227703" y="907979"/>
                  </a:cubicBezTo>
                  <a:lnTo>
                    <a:pt x="225206" y="883210"/>
                  </a:lnTo>
                  <a:lnTo>
                    <a:pt x="3130" y="853990"/>
                  </a:lnTo>
                  <a:lnTo>
                    <a:pt x="0" y="792000"/>
                  </a:lnTo>
                  <a:lnTo>
                    <a:pt x="3130" y="730011"/>
                  </a:lnTo>
                  <a:lnTo>
                    <a:pt x="225184" y="700794"/>
                  </a:lnTo>
                  <a:lnTo>
                    <a:pt x="227703" y="675811"/>
                  </a:lnTo>
                  <a:cubicBezTo>
                    <a:pt x="243048" y="600819"/>
                    <a:pt x="272967" y="531135"/>
                    <a:pt x="314372" y="469848"/>
                  </a:cubicBezTo>
                  <a:lnTo>
                    <a:pt x="326390" y="455282"/>
                  </a:lnTo>
                  <a:lnTo>
                    <a:pt x="192099" y="280297"/>
                  </a:lnTo>
                  <a:lnTo>
                    <a:pt x="231972" y="231972"/>
                  </a:lnTo>
                  <a:lnTo>
                    <a:pt x="280297" y="192099"/>
                  </a:lnTo>
                  <a:lnTo>
                    <a:pt x="455271" y="326381"/>
                  </a:lnTo>
                  <a:lnTo>
                    <a:pt x="469953" y="314267"/>
                  </a:lnTo>
                  <a:cubicBezTo>
                    <a:pt x="531240" y="272862"/>
                    <a:pt x="600924" y="242943"/>
                    <a:pt x="675916" y="227598"/>
                  </a:cubicBezTo>
                  <a:lnTo>
                    <a:pt x="700807" y="225088"/>
                  </a:lnTo>
                  <a:lnTo>
                    <a:pt x="730011" y="313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5400000">
            <a:off x="-1515329" y="1495445"/>
            <a:ext cx="6429837" cy="3438945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5400000">
            <a:off x="-2166079" y="2166079"/>
            <a:ext cx="6858000" cy="2525842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5400000">
            <a:off x="359195" y="3798132"/>
            <a:ext cx="2690731" cy="3429003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xmlns="" id="{433A01C6-748E-EDF4-77F0-8FFBCFD6BE3C}"/>
              </a:ext>
            </a:extLst>
          </p:cNvPr>
          <p:cNvSpPr/>
          <p:nvPr/>
        </p:nvSpPr>
        <p:spPr>
          <a:xfrm rot="16200000">
            <a:off x="8684694" y="2922528"/>
            <a:ext cx="6429837" cy="58477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9769378" y="1219987"/>
            <a:ext cx="3642611" cy="1202636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1834231B-551C-12F4-8561-33BA14284DA9}"/>
              </a:ext>
            </a:extLst>
          </p:cNvPr>
          <p:cNvSpPr txBox="1"/>
          <p:nvPr/>
        </p:nvSpPr>
        <p:spPr>
          <a:xfrm>
            <a:off x="2698722" y="1581827"/>
            <a:ext cx="9200890" cy="3894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系统的动能和势能没有发生变化，则系统机械能守恒。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28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lvl="0">
              <a:lnSpc>
                <a:spcPct val="150000"/>
              </a:lnSpc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</a:rPr>
              <a:t>守恒≠不变，</a:t>
            </a:r>
            <a:r>
              <a:rPr lang="zh-CN" altLang="en-US" sz="28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机械能守恒是指能量转化过程中的守恒，尽管物体系统的总机械能在量值上不变，但应有动能和势能的相互转化，即守恒应该是在一个</a:t>
            </a:r>
            <a:r>
              <a:rPr lang="zh-CN" altLang="en-US" sz="2800" dirty="0">
                <a:solidFill>
                  <a:srgbClr val="EE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动态过程</a:t>
            </a:r>
            <a:r>
              <a:rPr lang="zh-CN" altLang="en-US" sz="28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中实现的。</a:t>
            </a:r>
            <a:endParaRPr lang="en-US" altLang="zh-CN" sz="28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467D42E4-9C1F-E24D-B9F7-F7B4D9697E36}"/>
              </a:ext>
            </a:extLst>
          </p:cNvPr>
          <p:cNvSpPr txBox="1"/>
          <p:nvPr/>
        </p:nvSpPr>
        <p:spPr>
          <a:xfrm>
            <a:off x="380485" y="336595"/>
            <a:ext cx="3237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误区四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ECD28103-F14A-7159-CE6B-EC1E34C7E253}"/>
              </a:ext>
            </a:extLst>
          </p:cNvPr>
          <p:cNvSpPr txBox="1"/>
          <p:nvPr/>
        </p:nvSpPr>
        <p:spPr>
          <a:xfrm>
            <a:off x="1450410" y="993983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×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1C505A7B-E3BC-772C-7346-EEAA69B2D94A}"/>
              </a:ext>
            </a:extLst>
          </p:cNvPr>
          <p:cNvSpPr txBox="1"/>
          <p:nvPr/>
        </p:nvSpPr>
        <p:spPr>
          <a:xfrm>
            <a:off x="1450410" y="3209426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22110206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0F9EF700-F62F-757E-0CC5-14F0A42BF197}"/>
              </a:ext>
            </a:extLst>
          </p:cNvPr>
          <p:cNvGrpSpPr/>
          <p:nvPr/>
        </p:nvGrpSpPr>
        <p:grpSpPr>
          <a:xfrm>
            <a:off x="4389028" y="697044"/>
            <a:ext cx="4185149" cy="5195040"/>
            <a:chOff x="10254255" y="2012106"/>
            <a:chExt cx="1651164" cy="2232552"/>
          </a:xfrm>
        </p:grpSpPr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xmlns="" id="{66DD91FA-DDE3-EEB7-058B-D7119EE715E9}"/>
                </a:ext>
              </a:extLst>
            </p:cNvPr>
            <p:cNvSpPr/>
            <p:nvPr/>
          </p:nvSpPr>
          <p:spPr>
            <a:xfrm>
              <a:off x="10254255" y="3360301"/>
              <a:ext cx="887510" cy="884357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xmlns="" id="{8A96D423-E38F-84B5-C656-7CA55828CD67}"/>
                </a:ext>
              </a:extLst>
            </p:cNvPr>
            <p:cNvSpPr/>
            <p:nvPr/>
          </p:nvSpPr>
          <p:spPr>
            <a:xfrm>
              <a:off x="10321419" y="2012106"/>
              <a:ext cx="1584000" cy="1584000"/>
            </a:xfrm>
            <a:custGeom>
              <a:avLst/>
              <a:gdLst>
                <a:gd name="connsiteX0" fmla="*/ 792000 w 1584000"/>
                <a:gd name="connsiteY0" fmla="*/ 585000 h 1584000"/>
                <a:gd name="connsiteX1" fmla="*/ 999000 w 1584000"/>
                <a:gd name="connsiteY1" fmla="*/ 792000 h 1584000"/>
                <a:gd name="connsiteX2" fmla="*/ 792000 w 1584000"/>
                <a:gd name="connsiteY2" fmla="*/ 999000 h 1584000"/>
                <a:gd name="connsiteX3" fmla="*/ 585000 w 1584000"/>
                <a:gd name="connsiteY3" fmla="*/ 792000 h 1584000"/>
                <a:gd name="connsiteX4" fmla="*/ 792000 w 1584000"/>
                <a:gd name="connsiteY4" fmla="*/ 585000 h 1584000"/>
                <a:gd name="connsiteX5" fmla="*/ 792000 w 1584000"/>
                <a:gd name="connsiteY5" fmla="*/ 378000 h 1584000"/>
                <a:gd name="connsiteX6" fmla="*/ 378000 w 1584000"/>
                <a:gd name="connsiteY6" fmla="*/ 792000 h 1584000"/>
                <a:gd name="connsiteX7" fmla="*/ 792000 w 1584000"/>
                <a:gd name="connsiteY7" fmla="*/ 1206000 h 1584000"/>
                <a:gd name="connsiteX8" fmla="*/ 1206000 w 1584000"/>
                <a:gd name="connsiteY8" fmla="*/ 792000 h 1584000"/>
                <a:gd name="connsiteX9" fmla="*/ 792000 w 1584000"/>
                <a:gd name="connsiteY9" fmla="*/ 378000 h 1584000"/>
                <a:gd name="connsiteX10" fmla="*/ 792000 w 1584000"/>
                <a:gd name="connsiteY10" fmla="*/ 0 h 1584000"/>
                <a:gd name="connsiteX11" fmla="*/ 853990 w 1584000"/>
                <a:gd name="connsiteY11" fmla="*/ 3130 h 1584000"/>
                <a:gd name="connsiteX12" fmla="*/ 883195 w 1584000"/>
                <a:gd name="connsiteY12" fmla="*/ 225088 h 1584000"/>
                <a:gd name="connsiteX13" fmla="*/ 908084 w 1584000"/>
                <a:gd name="connsiteY13" fmla="*/ 227598 h 1584000"/>
                <a:gd name="connsiteX14" fmla="*/ 1114047 w 1584000"/>
                <a:gd name="connsiteY14" fmla="*/ 314267 h 1584000"/>
                <a:gd name="connsiteX15" fmla="*/ 1128730 w 1584000"/>
                <a:gd name="connsiteY15" fmla="*/ 326381 h 1584000"/>
                <a:gd name="connsiteX16" fmla="*/ 1303703 w 1584000"/>
                <a:gd name="connsiteY16" fmla="*/ 192099 h 1584000"/>
                <a:gd name="connsiteX17" fmla="*/ 1352029 w 1584000"/>
                <a:gd name="connsiteY17" fmla="*/ 231972 h 1584000"/>
                <a:gd name="connsiteX18" fmla="*/ 1391901 w 1584000"/>
                <a:gd name="connsiteY18" fmla="*/ 280297 h 1584000"/>
                <a:gd name="connsiteX19" fmla="*/ 1257610 w 1584000"/>
                <a:gd name="connsiteY19" fmla="*/ 455282 h 1584000"/>
                <a:gd name="connsiteX20" fmla="*/ 1269629 w 1584000"/>
                <a:gd name="connsiteY20" fmla="*/ 469848 h 1584000"/>
                <a:gd name="connsiteX21" fmla="*/ 1356298 w 1584000"/>
                <a:gd name="connsiteY21" fmla="*/ 675811 h 1584000"/>
                <a:gd name="connsiteX22" fmla="*/ 1358816 w 1584000"/>
                <a:gd name="connsiteY22" fmla="*/ 700794 h 1584000"/>
                <a:gd name="connsiteX23" fmla="*/ 1580870 w 1584000"/>
                <a:gd name="connsiteY23" fmla="*/ 730011 h 1584000"/>
                <a:gd name="connsiteX24" fmla="*/ 1584000 w 1584000"/>
                <a:gd name="connsiteY24" fmla="*/ 792000 h 1584000"/>
                <a:gd name="connsiteX25" fmla="*/ 1580870 w 1584000"/>
                <a:gd name="connsiteY25" fmla="*/ 853990 h 1584000"/>
                <a:gd name="connsiteX26" fmla="*/ 1358795 w 1584000"/>
                <a:gd name="connsiteY26" fmla="*/ 883210 h 1584000"/>
                <a:gd name="connsiteX27" fmla="*/ 1356298 w 1584000"/>
                <a:gd name="connsiteY27" fmla="*/ 907979 h 1584000"/>
                <a:gd name="connsiteX28" fmla="*/ 1269629 w 1584000"/>
                <a:gd name="connsiteY28" fmla="*/ 1113942 h 1584000"/>
                <a:gd name="connsiteX29" fmla="*/ 1257527 w 1584000"/>
                <a:gd name="connsiteY29" fmla="*/ 1128610 h 1584000"/>
                <a:gd name="connsiteX30" fmla="*/ 1391901 w 1584000"/>
                <a:gd name="connsiteY30" fmla="*/ 1303703 h 1584000"/>
                <a:gd name="connsiteX31" fmla="*/ 1352029 w 1584000"/>
                <a:gd name="connsiteY31" fmla="*/ 1352029 h 1584000"/>
                <a:gd name="connsiteX32" fmla="*/ 1303703 w 1584000"/>
                <a:gd name="connsiteY32" fmla="*/ 1391901 h 1584000"/>
                <a:gd name="connsiteX33" fmla="*/ 1128598 w 1584000"/>
                <a:gd name="connsiteY33" fmla="*/ 1257518 h 1584000"/>
                <a:gd name="connsiteX34" fmla="*/ 1114047 w 1584000"/>
                <a:gd name="connsiteY34" fmla="*/ 1269524 h 1584000"/>
                <a:gd name="connsiteX35" fmla="*/ 908084 w 1584000"/>
                <a:gd name="connsiteY35" fmla="*/ 1356193 h 1584000"/>
                <a:gd name="connsiteX36" fmla="*/ 883223 w 1584000"/>
                <a:gd name="connsiteY36" fmla="*/ 1358699 h 1584000"/>
                <a:gd name="connsiteX37" fmla="*/ 853990 w 1584000"/>
                <a:gd name="connsiteY37" fmla="*/ 1580870 h 1584000"/>
                <a:gd name="connsiteX38" fmla="*/ 792000 w 1584000"/>
                <a:gd name="connsiteY38" fmla="*/ 1584000 h 1584000"/>
                <a:gd name="connsiteX39" fmla="*/ 730011 w 1584000"/>
                <a:gd name="connsiteY39" fmla="*/ 1580870 h 1584000"/>
                <a:gd name="connsiteX40" fmla="*/ 700779 w 1584000"/>
                <a:gd name="connsiteY40" fmla="*/ 1358699 h 1584000"/>
                <a:gd name="connsiteX41" fmla="*/ 675916 w 1584000"/>
                <a:gd name="connsiteY41" fmla="*/ 1356193 h 1584000"/>
                <a:gd name="connsiteX42" fmla="*/ 469953 w 1584000"/>
                <a:gd name="connsiteY42" fmla="*/ 1269524 h 1584000"/>
                <a:gd name="connsiteX43" fmla="*/ 455402 w 1584000"/>
                <a:gd name="connsiteY43" fmla="*/ 1257518 h 1584000"/>
                <a:gd name="connsiteX44" fmla="*/ 280297 w 1584000"/>
                <a:gd name="connsiteY44" fmla="*/ 1391901 h 1584000"/>
                <a:gd name="connsiteX45" fmla="*/ 231972 w 1584000"/>
                <a:gd name="connsiteY45" fmla="*/ 1352029 h 1584000"/>
                <a:gd name="connsiteX46" fmla="*/ 192099 w 1584000"/>
                <a:gd name="connsiteY46" fmla="*/ 1303703 h 1584000"/>
                <a:gd name="connsiteX47" fmla="*/ 326474 w 1584000"/>
                <a:gd name="connsiteY47" fmla="*/ 1128610 h 1584000"/>
                <a:gd name="connsiteX48" fmla="*/ 314372 w 1584000"/>
                <a:gd name="connsiteY48" fmla="*/ 1113942 h 1584000"/>
                <a:gd name="connsiteX49" fmla="*/ 227703 w 1584000"/>
                <a:gd name="connsiteY49" fmla="*/ 907979 h 1584000"/>
                <a:gd name="connsiteX50" fmla="*/ 225206 w 1584000"/>
                <a:gd name="connsiteY50" fmla="*/ 883210 h 1584000"/>
                <a:gd name="connsiteX51" fmla="*/ 3130 w 1584000"/>
                <a:gd name="connsiteY51" fmla="*/ 853990 h 1584000"/>
                <a:gd name="connsiteX52" fmla="*/ 0 w 1584000"/>
                <a:gd name="connsiteY52" fmla="*/ 792000 h 1584000"/>
                <a:gd name="connsiteX53" fmla="*/ 3130 w 1584000"/>
                <a:gd name="connsiteY53" fmla="*/ 730011 h 1584000"/>
                <a:gd name="connsiteX54" fmla="*/ 225184 w 1584000"/>
                <a:gd name="connsiteY54" fmla="*/ 700794 h 1584000"/>
                <a:gd name="connsiteX55" fmla="*/ 227703 w 1584000"/>
                <a:gd name="connsiteY55" fmla="*/ 675811 h 1584000"/>
                <a:gd name="connsiteX56" fmla="*/ 314372 w 1584000"/>
                <a:gd name="connsiteY56" fmla="*/ 469848 h 1584000"/>
                <a:gd name="connsiteX57" fmla="*/ 326390 w 1584000"/>
                <a:gd name="connsiteY57" fmla="*/ 455282 h 1584000"/>
                <a:gd name="connsiteX58" fmla="*/ 192099 w 1584000"/>
                <a:gd name="connsiteY58" fmla="*/ 280297 h 1584000"/>
                <a:gd name="connsiteX59" fmla="*/ 231972 w 1584000"/>
                <a:gd name="connsiteY59" fmla="*/ 231972 h 1584000"/>
                <a:gd name="connsiteX60" fmla="*/ 280297 w 1584000"/>
                <a:gd name="connsiteY60" fmla="*/ 192099 h 1584000"/>
                <a:gd name="connsiteX61" fmla="*/ 455271 w 1584000"/>
                <a:gd name="connsiteY61" fmla="*/ 326381 h 1584000"/>
                <a:gd name="connsiteX62" fmla="*/ 469953 w 1584000"/>
                <a:gd name="connsiteY62" fmla="*/ 314267 h 1584000"/>
                <a:gd name="connsiteX63" fmla="*/ 675916 w 1584000"/>
                <a:gd name="connsiteY63" fmla="*/ 227598 h 1584000"/>
                <a:gd name="connsiteX64" fmla="*/ 700807 w 1584000"/>
                <a:gd name="connsiteY64" fmla="*/ 225088 h 1584000"/>
                <a:gd name="connsiteX65" fmla="*/ 730011 w 1584000"/>
                <a:gd name="connsiteY65" fmla="*/ 3130 h 15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1584000" h="1584000">
                  <a:moveTo>
                    <a:pt x="792000" y="585000"/>
                  </a:moveTo>
                  <a:cubicBezTo>
                    <a:pt x="906323" y="585000"/>
                    <a:pt x="999000" y="677677"/>
                    <a:pt x="999000" y="792000"/>
                  </a:cubicBezTo>
                  <a:cubicBezTo>
                    <a:pt x="999000" y="906323"/>
                    <a:pt x="906323" y="999000"/>
                    <a:pt x="792000" y="999000"/>
                  </a:cubicBezTo>
                  <a:cubicBezTo>
                    <a:pt x="677677" y="999000"/>
                    <a:pt x="585000" y="906323"/>
                    <a:pt x="585000" y="792000"/>
                  </a:cubicBezTo>
                  <a:cubicBezTo>
                    <a:pt x="585000" y="677677"/>
                    <a:pt x="677677" y="585000"/>
                    <a:pt x="792000" y="585000"/>
                  </a:cubicBezTo>
                  <a:close/>
                  <a:moveTo>
                    <a:pt x="792000" y="378000"/>
                  </a:moveTo>
                  <a:cubicBezTo>
                    <a:pt x="563354" y="378000"/>
                    <a:pt x="378000" y="563354"/>
                    <a:pt x="378000" y="792000"/>
                  </a:cubicBezTo>
                  <a:cubicBezTo>
                    <a:pt x="378000" y="1020646"/>
                    <a:pt x="563354" y="1206000"/>
                    <a:pt x="792000" y="1206000"/>
                  </a:cubicBezTo>
                  <a:cubicBezTo>
                    <a:pt x="1020646" y="1206000"/>
                    <a:pt x="1206000" y="1020646"/>
                    <a:pt x="1206000" y="792000"/>
                  </a:cubicBezTo>
                  <a:cubicBezTo>
                    <a:pt x="1206000" y="563354"/>
                    <a:pt x="1020646" y="378000"/>
                    <a:pt x="792000" y="378000"/>
                  </a:cubicBezTo>
                  <a:close/>
                  <a:moveTo>
                    <a:pt x="792000" y="0"/>
                  </a:moveTo>
                  <a:lnTo>
                    <a:pt x="853990" y="3130"/>
                  </a:lnTo>
                  <a:lnTo>
                    <a:pt x="883195" y="225088"/>
                  </a:lnTo>
                  <a:lnTo>
                    <a:pt x="908084" y="227598"/>
                  </a:lnTo>
                  <a:cubicBezTo>
                    <a:pt x="983077" y="242943"/>
                    <a:pt x="1052761" y="272862"/>
                    <a:pt x="1114047" y="314267"/>
                  </a:cubicBezTo>
                  <a:lnTo>
                    <a:pt x="1128730" y="326381"/>
                  </a:lnTo>
                  <a:lnTo>
                    <a:pt x="1303703" y="192099"/>
                  </a:lnTo>
                  <a:lnTo>
                    <a:pt x="1352029" y="231972"/>
                  </a:lnTo>
                  <a:lnTo>
                    <a:pt x="1391901" y="280297"/>
                  </a:lnTo>
                  <a:lnTo>
                    <a:pt x="1257610" y="455282"/>
                  </a:lnTo>
                  <a:lnTo>
                    <a:pt x="1269629" y="469848"/>
                  </a:lnTo>
                  <a:cubicBezTo>
                    <a:pt x="1311033" y="531135"/>
                    <a:pt x="1340952" y="600819"/>
                    <a:pt x="1356298" y="675811"/>
                  </a:cubicBezTo>
                  <a:lnTo>
                    <a:pt x="1358816" y="700794"/>
                  </a:lnTo>
                  <a:lnTo>
                    <a:pt x="1580870" y="730011"/>
                  </a:lnTo>
                  <a:lnTo>
                    <a:pt x="1584000" y="792000"/>
                  </a:lnTo>
                  <a:lnTo>
                    <a:pt x="1580870" y="853990"/>
                  </a:lnTo>
                  <a:lnTo>
                    <a:pt x="1358795" y="883210"/>
                  </a:lnTo>
                  <a:lnTo>
                    <a:pt x="1356298" y="907979"/>
                  </a:lnTo>
                  <a:cubicBezTo>
                    <a:pt x="1340952" y="982972"/>
                    <a:pt x="1311033" y="1052656"/>
                    <a:pt x="1269629" y="1113942"/>
                  </a:cubicBezTo>
                  <a:lnTo>
                    <a:pt x="1257527" y="1128610"/>
                  </a:lnTo>
                  <a:lnTo>
                    <a:pt x="1391901" y="1303703"/>
                  </a:lnTo>
                  <a:lnTo>
                    <a:pt x="1352029" y="1352029"/>
                  </a:lnTo>
                  <a:lnTo>
                    <a:pt x="1303703" y="1391901"/>
                  </a:lnTo>
                  <a:lnTo>
                    <a:pt x="1128598" y="1257518"/>
                  </a:lnTo>
                  <a:lnTo>
                    <a:pt x="1114047" y="1269524"/>
                  </a:lnTo>
                  <a:cubicBezTo>
                    <a:pt x="1052761" y="1310928"/>
                    <a:pt x="983077" y="1340847"/>
                    <a:pt x="908084" y="1356193"/>
                  </a:cubicBezTo>
                  <a:lnTo>
                    <a:pt x="883223" y="1358699"/>
                  </a:lnTo>
                  <a:lnTo>
                    <a:pt x="853990" y="1580870"/>
                  </a:lnTo>
                  <a:lnTo>
                    <a:pt x="792000" y="1584000"/>
                  </a:lnTo>
                  <a:lnTo>
                    <a:pt x="730011" y="1580870"/>
                  </a:lnTo>
                  <a:lnTo>
                    <a:pt x="700779" y="1358699"/>
                  </a:lnTo>
                  <a:lnTo>
                    <a:pt x="675916" y="1356193"/>
                  </a:lnTo>
                  <a:cubicBezTo>
                    <a:pt x="600924" y="1340847"/>
                    <a:pt x="531240" y="1310928"/>
                    <a:pt x="469953" y="1269524"/>
                  </a:cubicBezTo>
                  <a:lnTo>
                    <a:pt x="455402" y="1257518"/>
                  </a:lnTo>
                  <a:lnTo>
                    <a:pt x="280297" y="1391901"/>
                  </a:lnTo>
                  <a:lnTo>
                    <a:pt x="231972" y="1352029"/>
                  </a:lnTo>
                  <a:lnTo>
                    <a:pt x="192099" y="1303703"/>
                  </a:lnTo>
                  <a:lnTo>
                    <a:pt x="326474" y="1128610"/>
                  </a:lnTo>
                  <a:lnTo>
                    <a:pt x="314372" y="1113942"/>
                  </a:lnTo>
                  <a:cubicBezTo>
                    <a:pt x="272967" y="1052656"/>
                    <a:pt x="243048" y="982972"/>
                    <a:pt x="227703" y="907979"/>
                  </a:cubicBezTo>
                  <a:lnTo>
                    <a:pt x="225206" y="883210"/>
                  </a:lnTo>
                  <a:lnTo>
                    <a:pt x="3130" y="853990"/>
                  </a:lnTo>
                  <a:lnTo>
                    <a:pt x="0" y="792000"/>
                  </a:lnTo>
                  <a:lnTo>
                    <a:pt x="3130" y="730011"/>
                  </a:lnTo>
                  <a:lnTo>
                    <a:pt x="225184" y="700794"/>
                  </a:lnTo>
                  <a:lnTo>
                    <a:pt x="227703" y="675811"/>
                  </a:lnTo>
                  <a:cubicBezTo>
                    <a:pt x="243048" y="600819"/>
                    <a:pt x="272967" y="531135"/>
                    <a:pt x="314372" y="469848"/>
                  </a:cubicBezTo>
                  <a:lnTo>
                    <a:pt x="326390" y="455282"/>
                  </a:lnTo>
                  <a:lnTo>
                    <a:pt x="192099" y="280297"/>
                  </a:lnTo>
                  <a:lnTo>
                    <a:pt x="231972" y="231972"/>
                  </a:lnTo>
                  <a:lnTo>
                    <a:pt x="280297" y="192099"/>
                  </a:lnTo>
                  <a:lnTo>
                    <a:pt x="455271" y="326381"/>
                  </a:lnTo>
                  <a:lnTo>
                    <a:pt x="469953" y="314267"/>
                  </a:lnTo>
                  <a:cubicBezTo>
                    <a:pt x="531240" y="272862"/>
                    <a:pt x="600924" y="242943"/>
                    <a:pt x="675916" y="227598"/>
                  </a:cubicBezTo>
                  <a:lnTo>
                    <a:pt x="700807" y="225088"/>
                  </a:lnTo>
                  <a:lnTo>
                    <a:pt x="730011" y="313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5400000">
            <a:off x="-1515329" y="1495445"/>
            <a:ext cx="6429837" cy="3438945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5400000">
            <a:off x="-2166079" y="2166079"/>
            <a:ext cx="6858000" cy="2525842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5400000">
            <a:off x="359195" y="3798132"/>
            <a:ext cx="2690731" cy="3429003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xmlns="" id="{433A01C6-748E-EDF4-77F0-8FFBCFD6BE3C}"/>
              </a:ext>
            </a:extLst>
          </p:cNvPr>
          <p:cNvSpPr/>
          <p:nvPr/>
        </p:nvSpPr>
        <p:spPr>
          <a:xfrm rot="16200000">
            <a:off x="8684694" y="2922528"/>
            <a:ext cx="6429837" cy="58477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9769378" y="1219987"/>
            <a:ext cx="3642611" cy="1202636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1834231B-551C-12F4-8561-33BA14284DA9}"/>
              </a:ext>
            </a:extLst>
          </p:cNvPr>
          <p:cNvSpPr txBox="1"/>
          <p:nvPr/>
        </p:nvSpPr>
        <p:spPr>
          <a:xfrm>
            <a:off x="2698722" y="1581827"/>
            <a:ext cx="9200890" cy="3432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系统只在弹力做功的情况下，则系统机械能守恒。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系统只在</a:t>
            </a:r>
            <a:r>
              <a:rPr lang="zh-CN" altLang="en-US" sz="2800" dirty="0">
                <a:solidFill>
                  <a:srgbClr val="EE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系统内的弹力做功</a:t>
            </a:r>
            <a:r>
              <a:rPr lang="zh-CN" altLang="en-US" sz="28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的情况下，则系统机械能守恒。</a:t>
            </a:r>
            <a:endParaRPr lang="en-US" altLang="zh-CN" sz="28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如果不是系统内的弹力则不守恒。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467D42E4-9C1F-E24D-B9F7-F7B4D9697E36}"/>
              </a:ext>
            </a:extLst>
          </p:cNvPr>
          <p:cNvSpPr txBox="1"/>
          <p:nvPr/>
        </p:nvSpPr>
        <p:spPr>
          <a:xfrm>
            <a:off x="380485" y="336595"/>
            <a:ext cx="3237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误区五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ECD28103-F14A-7159-CE6B-EC1E34C7E253}"/>
              </a:ext>
            </a:extLst>
          </p:cNvPr>
          <p:cNvSpPr txBox="1"/>
          <p:nvPr/>
        </p:nvSpPr>
        <p:spPr>
          <a:xfrm>
            <a:off x="1450410" y="993983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×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1C505A7B-E3BC-772C-7346-EEAA69B2D94A}"/>
              </a:ext>
            </a:extLst>
          </p:cNvPr>
          <p:cNvSpPr txBox="1"/>
          <p:nvPr/>
        </p:nvSpPr>
        <p:spPr>
          <a:xfrm>
            <a:off x="1507792" y="3209426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29177378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3C2660F2-C22F-C12C-132D-C3A6191B385C}"/>
              </a:ext>
            </a:extLst>
          </p:cNvPr>
          <p:cNvGrpSpPr/>
          <p:nvPr/>
        </p:nvGrpSpPr>
        <p:grpSpPr>
          <a:xfrm>
            <a:off x="4560756" y="568341"/>
            <a:ext cx="3011776" cy="2587500"/>
            <a:chOff x="2755037" y="1023014"/>
            <a:chExt cx="3011776" cy="2587500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xmlns="" id="{DE06FDDF-68D3-E4A9-D6D1-32A382860B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3390123" y="1023014"/>
              <a:ext cx="2376690" cy="2587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xmlns="" id="{BEBD4A11-DB90-03A0-8BD6-1157C6E4F107}"/>
                </a:ext>
              </a:extLst>
            </p:cNvPr>
            <p:cNvSpPr txBox="1"/>
            <p:nvPr/>
          </p:nvSpPr>
          <p:spPr>
            <a:xfrm>
              <a:off x="2755037" y="2673001"/>
              <a:ext cx="15609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/>
                <a:t>图</a:t>
              </a:r>
              <a:r>
                <a:rPr lang="en-US" altLang="zh-CN" sz="2800" dirty="0"/>
                <a:t>5</a:t>
              </a:r>
              <a:endParaRPr lang="zh-CN" altLang="en-US" sz="2800" dirty="0"/>
            </a:p>
          </p:txBody>
        </p:sp>
      </p:grpSp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10800000">
            <a:off x="5766813" y="-9945"/>
            <a:ext cx="6429837" cy="1861230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10800000">
            <a:off x="-1" y="860"/>
            <a:ext cx="10215797" cy="1341620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10800000">
            <a:off x="-1" y="-2"/>
            <a:ext cx="5351489" cy="2578309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7281072" y="1946593"/>
            <a:ext cx="582920" cy="9238939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021AEA1B-DE28-75D7-1E7A-6CDF2B56CE7D}"/>
              </a:ext>
            </a:extLst>
          </p:cNvPr>
          <p:cNvSpPr txBox="1"/>
          <p:nvPr/>
        </p:nvSpPr>
        <p:spPr>
          <a:xfrm>
            <a:off x="157397" y="211889"/>
            <a:ext cx="2961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举个例子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6B524EB1-9373-65CB-38EC-7AB243E36507}"/>
              </a:ext>
            </a:extLst>
          </p:cNvPr>
          <p:cNvGrpSpPr/>
          <p:nvPr/>
        </p:nvGrpSpPr>
        <p:grpSpPr>
          <a:xfrm>
            <a:off x="284813" y="5643798"/>
            <a:ext cx="1169233" cy="1088444"/>
            <a:chOff x="1229194" y="3058227"/>
            <a:chExt cx="2442306" cy="2232689"/>
          </a:xfrm>
        </p:grpSpPr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xmlns="" id="{8084C086-2C81-2962-BBF3-A975F5EA41BB}"/>
                </a:ext>
              </a:extLst>
            </p:cNvPr>
            <p:cNvSpPr/>
            <p:nvPr/>
          </p:nvSpPr>
          <p:spPr>
            <a:xfrm>
              <a:off x="1235566" y="3058227"/>
              <a:ext cx="2435934" cy="2232689"/>
            </a:xfrm>
            <a:custGeom>
              <a:avLst/>
              <a:gdLst>
                <a:gd name="connsiteX0" fmla="*/ 1980145 w 2436408"/>
                <a:gd name="connsiteY0" fmla="*/ 32864 h 2232689"/>
                <a:gd name="connsiteX1" fmla="*/ 1837738 w 2436408"/>
                <a:gd name="connsiteY1" fmla="*/ 47854 h 2232689"/>
                <a:gd name="connsiteX2" fmla="*/ 1687837 w 2436408"/>
                <a:gd name="connsiteY2" fmla="*/ 47854 h 2232689"/>
                <a:gd name="connsiteX3" fmla="*/ 1552925 w 2436408"/>
                <a:gd name="connsiteY3" fmla="*/ 32864 h 2232689"/>
                <a:gd name="connsiteX4" fmla="*/ 1350558 w 2436408"/>
                <a:gd name="connsiteY4" fmla="*/ 2884 h 2232689"/>
                <a:gd name="connsiteX5" fmla="*/ 1140696 w 2436408"/>
                <a:gd name="connsiteY5" fmla="*/ 2884 h 2232689"/>
                <a:gd name="connsiteX6" fmla="*/ 870873 w 2436408"/>
                <a:gd name="connsiteY6" fmla="*/ 17874 h 2232689"/>
                <a:gd name="connsiteX7" fmla="*/ 593555 w 2436408"/>
                <a:gd name="connsiteY7" fmla="*/ 107815 h 2232689"/>
                <a:gd name="connsiteX8" fmla="*/ 308742 w 2436408"/>
                <a:gd name="connsiteY8" fmla="*/ 302687 h 2232689"/>
                <a:gd name="connsiteX9" fmla="*/ 166335 w 2436408"/>
                <a:gd name="connsiteY9" fmla="*/ 535034 h 2232689"/>
                <a:gd name="connsiteX10" fmla="*/ 31424 w 2436408"/>
                <a:gd name="connsiteY10" fmla="*/ 797362 h 2232689"/>
                <a:gd name="connsiteX11" fmla="*/ 1443 w 2436408"/>
                <a:gd name="connsiteY11" fmla="*/ 1022215 h 2232689"/>
                <a:gd name="connsiteX12" fmla="*/ 61404 w 2436408"/>
                <a:gd name="connsiteY12" fmla="*/ 1314523 h 2232689"/>
                <a:gd name="connsiteX13" fmla="*/ 188820 w 2436408"/>
                <a:gd name="connsiteY13" fmla="*/ 1599336 h 2232689"/>
                <a:gd name="connsiteX14" fmla="*/ 428663 w 2436408"/>
                <a:gd name="connsiteY14" fmla="*/ 1839179 h 2232689"/>
                <a:gd name="connsiteX15" fmla="*/ 638525 w 2436408"/>
                <a:gd name="connsiteY15" fmla="*/ 2019061 h 2232689"/>
                <a:gd name="connsiteX16" fmla="*/ 870873 w 2436408"/>
                <a:gd name="connsiteY16" fmla="*/ 2138982 h 2232689"/>
                <a:gd name="connsiteX17" fmla="*/ 1170676 w 2436408"/>
                <a:gd name="connsiteY17" fmla="*/ 2221428 h 2232689"/>
                <a:gd name="connsiteX18" fmla="*/ 1530440 w 2436408"/>
                <a:gd name="connsiteY18" fmla="*/ 2221428 h 2232689"/>
                <a:gd name="connsiteX19" fmla="*/ 1912689 w 2436408"/>
                <a:gd name="connsiteY19" fmla="*/ 2123992 h 2232689"/>
                <a:gd name="connsiteX20" fmla="*/ 2234978 w 2436408"/>
                <a:gd name="connsiteY20" fmla="*/ 1839179 h 2232689"/>
                <a:gd name="connsiteX21" fmla="*/ 2414860 w 2436408"/>
                <a:gd name="connsiteY21" fmla="*/ 1351998 h 2232689"/>
                <a:gd name="connsiteX22" fmla="*/ 2422355 w 2436408"/>
                <a:gd name="connsiteY22" fmla="*/ 1029710 h 2232689"/>
                <a:gd name="connsiteX23" fmla="*/ 2317424 w 2436408"/>
                <a:gd name="connsiteY23" fmla="*/ 737402 h 2232689"/>
                <a:gd name="connsiteX24" fmla="*/ 2182512 w 2436408"/>
                <a:gd name="connsiteY24" fmla="*/ 512549 h 2232689"/>
                <a:gd name="connsiteX25" fmla="*/ 2002630 w 2436408"/>
                <a:gd name="connsiteY25" fmla="*/ 220241 h 2232689"/>
                <a:gd name="connsiteX26" fmla="*/ 1980145 w 2436408"/>
                <a:gd name="connsiteY26" fmla="*/ 85329 h 2232689"/>
                <a:gd name="connsiteX27" fmla="*/ 1980145 w 2436408"/>
                <a:gd name="connsiteY27" fmla="*/ 32864 h 2232689"/>
                <a:gd name="connsiteX0" fmla="*/ 1979671 w 2435934"/>
                <a:gd name="connsiteY0" fmla="*/ 32864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1979671 w 2435934"/>
                <a:gd name="connsiteY27" fmla="*/ 32864 h 2232689"/>
                <a:gd name="connsiteX0" fmla="*/ 2002156 w 2435934"/>
                <a:gd name="connsiteY0" fmla="*/ 2883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2002156 w 2435934"/>
                <a:gd name="connsiteY27" fmla="*/ 2883 h 2232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435934" h="2232689">
                  <a:moveTo>
                    <a:pt x="2002156" y="2883"/>
                  </a:moveTo>
                  <a:cubicBezTo>
                    <a:pt x="1978421" y="-3363"/>
                    <a:pt x="1889730" y="40359"/>
                    <a:pt x="1837264" y="47854"/>
                  </a:cubicBezTo>
                  <a:cubicBezTo>
                    <a:pt x="1784798" y="55349"/>
                    <a:pt x="1734832" y="50352"/>
                    <a:pt x="1687363" y="47854"/>
                  </a:cubicBezTo>
                  <a:cubicBezTo>
                    <a:pt x="1639894" y="45356"/>
                    <a:pt x="1608664" y="40359"/>
                    <a:pt x="1552451" y="32864"/>
                  </a:cubicBezTo>
                  <a:cubicBezTo>
                    <a:pt x="1496238" y="25369"/>
                    <a:pt x="1418789" y="7881"/>
                    <a:pt x="1350084" y="2884"/>
                  </a:cubicBezTo>
                  <a:cubicBezTo>
                    <a:pt x="1281379" y="-2113"/>
                    <a:pt x="1220169" y="386"/>
                    <a:pt x="1140222" y="2884"/>
                  </a:cubicBezTo>
                  <a:cubicBezTo>
                    <a:pt x="1060275" y="5382"/>
                    <a:pt x="961589" y="385"/>
                    <a:pt x="870399" y="17874"/>
                  </a:cubicBezTo>
                  <a:cubicBezTo>
                    <a:pt x="779209" y="35363"/>
                    <a:pt x="686769" y="60346"/>
                    <a:pt x="593081" y="107815"/>
                  </a:cubicBezTo>
                  <a:cubicBezTo>
                    <a:pt x="499393" y="155284"/>
                    <a:pt x="386966" y="231484"/>
                    <a:pt x="308268" y="302687"/>
                  </a:cubicBezTo>
                  <a:cubicBezTo>
                    <a:pt x="229570" y="373890"/>
                    <a:pt x="167111" y="452588"/>
                    <a:pt x="120891" y="535034"/>
                  </a:cubicBezTo>
                  <a:cubicBezTo>
                    <a:pt x="74671" y="617480"/>
                    <a:pt x="50937" y="716165"/>
                    <a:pt x="30950" y="797362"/>
                  </a:cubicBezTo>
                  <a:cubicBezTo>
                    <a:pt x="10963" y="878559"/>
                    <a:pt x="-4028" y="936022"/>
                    <a:pt x="969" y="1022215"/>
                  </a:cubicBezTo>
                  <a:cubicBezTo>
                    <a:pt x="5966" y="1108408"/>
                    <a:pt x="29701" y="1218336"/>
                    <a:pt x="60930" y="1314523"/>
                  </a:cubicBezTo>
                  <a:cubicBezTo>
                    <a:pt x="92159" y="1410710"/>
                    <a:pt x="127136" y="1511893"/>
                    <a:pt x="188346" y="1599336"/>
                  </a:cubicBezTo>
                  <a:cubicBezTo>
                    <a:pt x="249556" y="1686779"/>
                    <a:pt x="353238" y="1769225"/>
                    <a:pt x="428189" y="1839179"/>
                  </a:cubicBezTo>
                  <a:cubicBezTo>
                    <a:pt x="503140" y="1909133"/>
                    <a:pt x="564349" y="1969094"/>
                    <a:pt x="638051" y="2019061"/>
                  </a:cubicBezTo>
                  <a:cubicBezTo>
                    <a:pt x="711753" y="2069028"/>
                    <a:pt x="781707" y="2105254"/>
                    <a:pt x="870399" y="2138982"/>
                  </a:cubicBezTo>
                  <a:cubicBezTo>
                    <a:pt x="959091" y="2172710"/>
                    <a:pt x="1060274" y="2207687"/>
                    <a:pt x="1170202" y="2221428"/>
                  </a:cubicBezTo>
                  <a:cubicBezTo>
                    <a:pt x="1280130" y="2235169"/>
                    <a:pt x="1406297" y="2237667"/>
                    <a:pt x="1529966" y="2221428"/>
                  </a:cubicBezTo>
                  <a:cubicBezTo>
                    <a:pt x="1653635" y="2205189"/>
                    <a:pt x="1794792" y="2187700"/>
                    <a:pt x="1912215" y="2123992"/>
                  </a:cubicBezTo>
                  <a:cubicBezTo>
                    <a:pt x="2029638" y="2060284"/>
                    <a:pt x="2150809" y="1967845"/>
                    <a:pt x="2234504" y="1839179"/>
                  </a:cubicBezTo>
                  <a:cubicBezTo>
                    <a:pt x="2318199" y="1710513"/>
                    <a:pt x="2383157" y="1486909"/>
                    <a:pt x="2414386" y="1351998"/>
                  </a:cubicBezTo>
                  <a:cubicBezTo>
                    <a:pt x="2445615" y="1217087"/>
                    <a:pt x="2438120" y="1132143"/>
                    <a:pt x="2421881" y="1029710"/>
                  </a:cubicBezTo>
                  <a:cubicBezTo>
                    <a:pt x="2405642" y="927277"/>
                    <a:pt x="2356924" y="823596"/>
                    <a:pt x="2316950" y="737402"/>
                  </a:cubicBezTo>
                  <a:cubicBezTo>
                    <a:pt x="2276976" y="651209"/>
                    <a:pt x="2234504" y="598742"/>
                    <a:pt x="2182038" y="512549"/>
                  </a:cubicBezTo>
                  <a:cubicBezTo>
                    <a:pt x="2129572" y="426356"/>
                    <a:pt x="2035884" y="291444"/>
                    <a:pt x="2002156" y="220241"/>
                  </a:cubicBezTo>
                  <a:cubicBezTo>
                    <a:pt x="1968428" y="149038"/>
                    <a:pt x="1979671" y="121555"/>
                    <a:pt x="1979671" y="85329"/>
                  </a:cubicBezTo>
                  <a:cubicBezTo>
                    <a:pt x="1979671" y="49103"/>
                    <a:pt x="2025891" y="9129"/>
                    <a:pt x="2002156" y="2883"/>
                  </a:cubicBezTo>
                  <a:close/>
                </a:path>
              </a:pathLst>
            </a:custGeom>
            <a:solidFill>
              <a:srgbClr val="9C684D"/>
            </a:solidFill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xmlns="" id="{025A6AB6-FC90-C9DA-9B97-7FB51DCB61AF}"/>
                </a:ext>
              </a:extLst>
            </p:cNvPr>
            <p:cNvSpPr/>
            <p:nvPr/>
          </p:nvSpPr>
          <p:spPr>
            <a:xfrm>
              <a:off x="1261967" y="4087875"/>
              <a:ext cx="1897605" cy="1199792"/>
            </a:xfrm>
            <a:custGeom>
              <a:avLst/>
              <a:gdLst>
                <a:gd name="connsiteX0" fmla="*/ 0 w 1911246"/>
                <a:gd name="connsiteY0" fmla="*/ 0 h 1221699"/>
                <a:gd name="connsiteX1" fmla="*/ 112426 w 1911246"/>
                <a:gd name="connsiteY1" fmla="*/ 179882 h 1221699"/>
                <a:gd name="connsiteX2" fmla="*/ 232347 w 1911246"/>
                <a:gd name="connsiteY2" fmla="*/ 352269 h 1221699"/>
                <a:gd name="connsiteX3" fmla="*/ 389744 w 1911246"/>
                <a:gd name="connsiteY3" fmla="*/ 532151 h 1221699"/>
                <a:gd name="connsiteX4" fmla="*/ 592111 w 1911246"/>
                <a:gd name="connsiteY4" fmla="*/ 689548 h 1221699"/>
                <a:gd name="connsiteX5" fmla="*/ 794478 w 1911246"/>
                <a:gd name="connsiteY5" fmla="*/ 839449 h 1221699"/>
                <a:gd name="connsiteX6" fmla="*/ 1026826 w 1911246"/>
                <a:gd name="connsiteY6" fmla="*/ 974361 h 1221699"/>
                <a:gd name="connsiteX7" fmla="*/ 1289154 w 1911246"/>
                <a:gd name="connsiteY7" fmla="*/ 1034322 h 1221699"/>
                <a:gd name="connsiteX8" fmla="*/ 1543987 w 1911246"/>
                <a:gd name="connsiteY8" fmla="*/ 1056807 h 1221699"/>
                <a:gd name="connsiteX9" fmla="*/ 1783829 w 1911246"/>
                <a:gd name="connsiteY9" fmla="*/ 1101777 h 1221699"/>
                <a:gd name="connsiteX10" fmla="*/ 1911246 w 1911246"/>
                <a:gd name="connsiteY10" fmla="*/ 1101777 h 1221699"/>
                <a:gd name="connsiteX11" fmla="*/ 1776334 w 1911246"/>
                <a:gd name="connsiteY11" fmla="*/ 1169233 h 1221699"/>
                <a:gd name="connsiteX12" fmla="*/ 1573967 w 1911246"/>
                <a:gd name="connsiteY12" fmla="*/ 1199213 h 1221699"/>
                <a:gd name="connsiteX13" fmla="*/ 1266669 w 1911246"/>
                <a:gd name="connsiteY13" fmla="*/ 1221699 h 1221699"/>
                <a:gd name="connsiteX14" fmla="*/ 966865 w 1911246"/>
                <a:gd name="connsiteY14" fmla="*/ 1184223 h 1221699"/>
                <a:gd name="connsiteX15" fmla="*/ 689547 w 1911246"/>
                <a:gd name="connsiteY15" fmla="*/ 1064302 h 1221699"/>
                <a:gd name="connsiteX16" fmla="*/ 389744 w 1911246"/>
                <a:gd name="connsiteY16" fmla="*/ 831954 h 1221699"/>
                <a:gd name="connsiteX17" fmla="*/ 179882 w 1911246"/>
                <a:gd name="connsiteY17" fmla="*/ 569626 h 1221699"/>
                <a:gd name="connsiteX18" fmla="*/ 0 w 1911246"/>
                <a:gd name="connsiteY18" fmla="*/ 164892 h 1221699"/>
                <a:gd name="connsiteX19" fmla="*/ 0 w 1911246"/>
                <a:gd name="connsiteY19" fmla="*/ 0 h 1221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11246" h="1221699">
                  <a:moveTo>
                    <a:pt x="0" y="0"/>
                  </a:moveTo>
                  <a:lnTo>
                    <a:pt x="112426" y="179882"/>
                  </a:lnTo>
                  <a:lnTo>
                    <a:pt x="232347" y="352269"/>
                  </a:lnTo>
                  <a:lnTo>
                    <a:pt x="389744" y="532151"/>
                  </a:lnTo>
                  <a:lnTo>
                    <a:pt x="592111" y="689548"/>
                  </a:lnTo>
                  <a:lnTo>
                    <a:pt x="794478" y="839449"/>
                  </a:lnTo>
                  <a:lnTo>
                    <a:pt x="1026826" y="974361"/>
                  </a:lnTo>
                  <a:lnTo>
                    <a:pt x="1289154" y="1034322"/>
                  </a:lnTo>
                  <a:lnTo>
                    <a:pt x="1543987" y="1056807"/>
                  </a:lnTo>
                  <a:lnTo>
                    <a:pt x="1783829" y="1101777"/>
                  </a:lnTo>
                  <a:lnTo>
                    <a:pt x="1911246" y="1101777"/>
                  </a:lnTo>
                  <a:lnTo>
                    <a:pt x="1776334" y="1169233"/>
                  </a:lnTo>
                  <a:lnTo>
                    <a:pt x="1573967" y="1199213"/>
                  </a:lnTo>
                  <a:lnTo>
                    <a:pt x="1266669" y="1221699"/>
                  </a:lnTo>
                  <a:lnTo>
                    <a:pt x="966865" y="1184223"/>
                  </a:lnTo>
                  <a:lnTo>
                    <a:pt x="689547" y="1064302"/>
                  </a:lnTo>
                  <a:lnTo>
                    <a:pt x="389744" y="831954"/>
                  </a:lnTo>
                  <a:lnTo>
                    <a:pt x="179882" y="569626"/>
                  </a:lnTo>
                  <a:lnTo>
                    <a:pt x="0" y="1648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CF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3">
              <p14:nvContentPartPr>
                <p14:cNvPr id="13" name="墨迹 12">
                  <a:extLst>
                    <a:ext uri="{FF2B5EF4-FFF2-40B4-BE49-F238E27FC236}">
                      <a16:creationId xmlns:a16="http://schemas.microsoft.com/office/drawing/2014/main" id="{788970A7-885F-F2E9-DE25-5F0ECEA372A7}"/>
                    </a:ext>
                  </a:extLst>
                </p14:cNvPr>
                <p14:cNvContentPartPr/>
                <p14:nvPr/>
              </p14:nvContentPartPr>
              <p14:xfrm>
                <a:off x="2173208" y="4069251"/>
                <a:ext cx="360" cy="360"/>
              </p14:xfrm>
            </p:contentPart>
          </mc:Choice>
          <mc:Fallback>
            <p:pic>
              <p:nvPicPr>
                <p:cNvPr id="13" name="墨迹 12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788970A7-885F-F2E9-DE25-5F0ECEA372A7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168888" y="404225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5">
              <p14:nvContentPartPr>
                <p14:cNvPr id="14" name="墨迹 13">
                  <a:extLst>
                    <a:ext uri="{FF2B5EF4-FFF2-40B4-BE49-F238E27FC236}">
                      <a16:creationId xmlns:a16="http://schemas.microsoft.com/office/drawing/2014/main" id="{65044C5F-005C-F0E2-C2C6-FE8A70DA8B65}"/>
                    </a:ext>
                  </a:extLst>
                </p14:cNvPr>
                <p14:cNvContentPartPr/>
                <p14:nvPr/>
              </p14:nvContentPartPr>
              <p14:xfrm>
                <a:off x="1745888" y="4219371"/>
                <a:ext cx="360" cy="360"/>
              </p14:xfrm>
            </p:contentPart>
          </mc:Choice>
          <mc:Fallback>
            <p:pic>
              <p:nvPicPr>
                <p:cNvPr id="14" name="墨迹 13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65044C5F-005C-F0E2-C2C6-FE8A70DA8B6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741568" y="419237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xmlns="" id="{9569837E-1967-136A-1FC2-B18DE5E0D81A}"/>
                </a:ext>
              </a:extLst>
            </p:cNvPr>
            <p:cNvSpPr/>
            <p:nvPr/>
          </p:nvSpPr>
          <p:spPr>
            <a:xfrm>
              <a:off x="1229194" y="3987384"/>
              <a:ext cx="1985124" cy="1154997"/>
            </a:xfrm>
            <a:custGeom>
              <a:avLst/>
              <a:gdLst>
                <a:gd name="connsiteX0" fmla="*/ 0 w 2039539"/>
                <a:gd name="connsiteY0" fmla="*/ 0 h 1139807"/>
                <a:gd name="connsiteX1" fmla="*/ 187377 w 2039539"/>
                <a:gd name="connsiteY1" fmla="*/ 307298 h 1139807"/>
                <a:gd name="connsiteX2" fmla="*/ 457200 w 2039539"/>
                <a:gd name="connsiteY2" fmla="*/ 622091 h 1139807"/>
                <a:gd name="connsiteX3" fmla="*/ 809469 w 2039539"/>
                <a:gd name="connsiteY3" fmla="*/ 869429 h 1139807"/>
                <a:gd name="connsiteX4" fmla="*/ 1071797 w 2039539"/>
                <a:gd name="connsiteY4" fmla="*/ 1011836 h 1139807"/>
                <a:gd name="connsiteX5" fmla="*/ 1304145 w 2039539"/>
                <a:gd name="connsiteY5" fmla="*/ 1079291 h 1139807"/>
                <a:gd name="connsiteX6" fmla="*/ 1633928 w 2039539"/>
                <a:gd name="connsiteY6" fmla="*/ 1131757 h 1139807"/>
                <a:gd name="connsiteX7" fmla="*/ 1858781 w 2039539"/>
                <a:gd name="connsiteY7" fmla="*/ 1139252 h 1139807"/>
                <a:gd name="connsiteX8" fmla="*/ 2023673 w 2039539"/>
                <a:gd name="connsiteY8" fmla="*/ 1139252 h 1139807"/>
                <a:gd name="connsiteX9" fmla="*/ 2023673 w 2039539"/>
                <a:gd name="connsiteY9" fmla="*/ 1124262 h 1139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39539" h="1139807">
                  <a:moveTo>
                    <a:pt x="0" y="0"/>
                  </a:moveTo>
                  <a:cubicBezTo>
                    <a:pt x="55588" y="101808"/>
                    <a:pt x="111177" y="203616"/>
                    <a:pt x="187377" y="307298"/>
                  </a:cubicBezTo>
                  <a:cubicBezTo>
                    <a:pt x="263577" y="410980"/>
                    <a:pt x="353518" y="528403"/>
                    <a:pt x="457200" y="622091"/>
                  </a:cubicBezTo>
                  <a:cubicBezTo>
                    <a:pt x="560882" y="715780"/>
                    <a:pt x="707036" y="804471"/>
                    <a:pt x="809469" y="869429"/>
                  </a:cubicBezTo>
                  <a:cubicBezTo>
                    <a:pt x="911902" y="934387"/>
                    <a:pt x="989351" y="976859"/>
                    <a:pt x="1071797" y="1011836"/>
                  </a:cubicBezTo>
                  <a:cubicBezTo>
                    <a:pt x="1154243" y="1046813"/>
                    <a:pt x="1210457" y="1059304"/>
                    <a:pt x="1304145" y="1079291"/>
                  </a:cubicBezTo>
                  <a:cubicBezTo>
                    <a:pt x="1397834" y="1099278"/>
                    <a:pt x="1541489" y="1121764"/>
                    <a:pt x="1633928" y="1131757"/>
                  </a:cubicBezTo>
                  <a:cubicBezTo>
                    <a:pt x="1726367" y="1141750"/>
                    <a:pt x="1793824" y="1138003"/>
                    <a:pt x="1858781" y="1139252"/>
                  </a:cubicBezTo>
                  <a:cubicBezTo>
                    <a:pt x="1923738" y="1140501"/>
                    <a:pt x="2023673" y="1139252"/>
                    <a:pt x="2023673" y="1139252"/>
                  </a:cubicBezTo>
                  <a:cubicBezTo>
                    <a:pt x="2051155" y="1136754"/>
                    <a:pt x="2037414" y="1130508"/>
                    <a:pt x="2023673" y="1124262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xmlns="" id="{3C549CF4-0FDF-200A-EF3E-8CF7F58FEA06}"/>
                </a:ext>
              </a:extLst>
            </p:cNvPr>
            <p:cNvSpPr/>
            <p:nvPr/>
          </p:nvSpPr>
          <p:spPr>
            <a:xfrm>
              <a:off x="2256489" y="3107150"/>
              <a:ext cx="384852" cy="1196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xmlns="" id="{A32C2847-8B03-0E2A-8EAD-A65DA96A01FD}"/>
                </a:ext>
              </a:extLst>
            </p:cNvPr>
            <p:cNvSpPr/>
            <p:nvPr/>
          </p:nvSpPr>
          <p:spPr>
            <a:xfrm>
              <a:off x="2522194" y="3304245"/>
              <a:ext cx="417628" cy="399840"/>
            </a:xfrm>
            <a:custGeom>
              <a:avLst/>
              <a:gdLst>
                <a:gd name="connsiteX0" fmla="*/ 178800 w 417628"/>
                <a:gd name="connsiteY0" fmla="*/ 278254 h 399840"/>
                <a:gd name="connsiteX1" fmla="*/ 283731 w 417628"/>
                <a:gd name="connsiteY1" fmla="*/ 278254 h 399840"/>
                <a:gd name="connsiteX2" fmla="*/ 291226 w 417628"/>
                <a:gd name="connsiteY2" fmla="*/ 383185 h 399840"/>
                <a:gd name="connsiteX3" fmla="*/ 336196 w 417628"/>
                <a:gd name="connsiteY3" fmla="*/ 398175 h 399840"/>
                <a:gd name="connsiteX4" fmla="*/ 411147 w 417628"/>
                <a:gd name="connsiteY4" fmla="*/ 368195 h 399840"/>
                <a:gd name="connsiteX5" fmla="*/ 411147 w 417628"/>
                <a:gd name="connsiteY5" fmla="*/ 300739 h 399840"/>
                <a:gd name="connsiteX6" fmla="*/ 388662 w 417628"/>
                <a:gd name="connsiteY6" fmla="*/ 173322 h 399840"/>
                <a:gd name="connsiteX7" fmla="*/ 388662 w 417628"/>
                <a:gd name="connsiteY7" fmla="*/ 105867 h 399840"/>
                <a:gd name="connsiteX8" fmla="*/ 268741 w 417628"/>
                <a:gd name="connsiteY8" fmla="*/ 113362 h 399840"/>
                <a:gd name="connsiteX9" fmla="*/ 231265 w 417628"/>
                <a:gd name="connsiteY9" fmla="*/ 113362 h 399840"/>
                <a:gd name="connsiteX10" fmla="*/ 193790 w 417628"/>
                <a:gd name="connsiteY10" fmla="*/ 75886 h 399840"/>
                <a:gd name="connsiteX11" fmla="*/ 141324 w 417628"/>
                <a:gd name="connsiteY11" fmla="*/ 8431 h 399840"/>
                <a:gd name="connsiteX12" fmla="*/ 51383 w 417628"/>
                <a:gd name="connsiteY12" fmla="*/ 8431 h 399840"/>
                <a:gd name="connsiteX13" fmla="*/ 51383 w 417628"/>
                <a:gd name="connsiteY13" fmla="*/ 75886 h 399840"/>
                <a:gd name="connsiteX14" fmla="*/ 13908 w 417628"/>
                <a:gd name="connsiteY14" fmla="*/ 143342 h 399840"/>
                <a:gd name="connsiteX15" fmla="*/ 6413 w 417628"/>
                <a:gd name="connsiteY15" fmla="*/ 173322 h 399840"/>
                <a:gd name="connsiteX16" fmla="*/ 103849 w 417628"/>
                <a:gd name="connsiteY16" fmla="*/ 195808 h 399840"/>
                <a:gd name="connsiteX17" fmla="*/ 111344 w 417628"/>
                <a:gd name="connsiteY17" fmla="*/ 195808 h 399840"/>
                <a:gd name="connsiteX18" fmla="*/ 118839 w 417628"/>
                <a:gd name="connsiteY18" fmla="*/ 210798 h 399840"/>
                <a:gd name="connsiteX19" fmla="*/ 73869 w 417628"/>
                <a:gd name="connsiteY19" fmla="*/ 300739 h 399840"/>
                <a:gd name="connsiteX20" fmla="*/ 73869 w 417628"/>
                <a:gd name="connsiteY20" fmla="*/ 315729 h 399840"/>
                <a:gd name="connsiteX21" fmla="*/ 178800 w 417628"/>
                <a:gd name="connsiteY21" fmla="*/ 278254 h 39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17628" h="399840">
                  <a:moveTo>
                    <a:pt x="178800" y="278254"/>
                  </a:moveTo>
                  <a:cubicBezTo>
                    <a:pt x="213777" y="272008"/>
                    <a:pt x="264993" y="260766"/>
                    <a:pt x="283731" y="278254"/>
                  </a:cubicBezTo>
                  <a:cubicBezTo>
                    <a:pt x="302469" y="295742"/>
                    <a:pt x="282482" y="363198"/>
                    <a:pt x="291226" y="383185"/>
                  </a:cubicBezTo>
                  <a:cubicBezTo>
                    <a:pt x="299970" y="403172"/>
                    <a:pt x="316209" y="400673"/>
                    <a:pt x="336196" y="398175"/>
                  </a:cubicBezTo>
                  <a:cubicBezTo>
                    <a:pt x="356183" y="395677"/>
                    <a:pt x="398655" y="384434"/>
                    <a:pt x="411147" y="368195"/>
                  </a:cubicBezTo>
                  <a:cubicBezTo>
                    <a:pt x="423639" y="351956"/>
                    <a:pt x="414894" y="333218"/>
                    <a:pt x="411147" y="300739"/>
                  </a:cubicBezTo>
                  <a:cubicBezTo>
                    <a:pt x="407400" y="268260"/>
                    <a:pt x="392409" y="205801"/>
                    <a:pt x="388662" y="173322"/>
                  </a:cubicBezTo>
                  <a:cubicBezTo>
                    <a:pt x="384915" y="140843"/>
                    <a:pt x="408649" y="115860"/>
                    <a:pt x="388662" y="105867"/>
                  </a:cubicBezTo>
                  <a:cubicBezTo>
                    <a:pt x="368675" y="95874"/>
                    <a:pt x="268741" y="113362"/>
                    <a:pt x="268741" y="113362"/>
                  </a:cubicBezTo>
                  <a:cubicBezTo>
                    <a:pt x="242508" y="114611"/>
                    <a:pt x="243757" y="119608"/>
                    <a:pt x="231265" y="113362"/>
                  </a:cubicBezTo>
                  <a:cubicBezTo>
                    <a:pt x="218773" y="107116"/>
                    <a:pt x="208780" y="93374"/>
                    <a:pt x="193790" y="75886"/>
                  </a:cubicBezTo>
                  <a:cubicBezTo>
                    <a:pt x="178800" y="58398"/>
                    <a:pt x="165058" y="19673"/>
                    <a:pt x="141324" y="8431"/>
                  </a:cubicBezTo>
                  <a:cubicBezTo>
                    <a:pt x="117590" y="-2811"/>
                    <a:pt x="66373" y="-2811"/>
                    <a:pt x="51383" y="8431"/>
                  </a:cubicBezTo>
                  <a:cubicBezTo>
                    <a:pt x="36393" y="19673"/>
                    <a:pt x="57629" y="53401"/>
                    <a:pt x="51383" y="75886"/>
                  </a:cubicBezTo>
                  <a:cubicBezTo>
                    <a:pt x="45137" y="98371"/>
                    <a:pt x="13908" y="143342"/>
                    <a:pt x="13908" y="143342"/>
                  </a:cubicBezTo>
                  <a:cubicBezTo>
                    <a:pt x="6413" y="159581"/>
                    <a:pt x="-8577" y="164578"/>
                    <a:pt x="6413" y="173322"/>
                  </a:cubicBezTo>
                  <a:cubicBezTo>
                    <a:pt x="21403" y="182066"/>
                    <a:pt x="103849" y="195808"/>
                    <a:pt x="103849" y="195808"/>
                  </a:cubicBezTo>
                  <a:cubicBezTo>
                    <a:pt x="121337" y="199556"/>
                    <a:pt x="111344" y="195808"/>
                    <a:pt x="111344" y="195808"/>
                  </a:cubicBezTo>
                  <a:cubicBezTo>
                    <a:pt x="113842" y="198306"/>
                    <a:pt x="125085" y="193309"/>
                    <a:pt x="118839" y="210798"/>
                  </a:cubicBezTo>
                  <a:cubicBezTo>
                    <a:pt x="112593" y="228286"/>
                    <a:pt x="81364" y="283250"/>
                    <a:pt x="73869" y="300739"/>
                  </a:cubicBezTo>
                  <a:cubicBezTo>
                    <a:pt x="66374" y="318228"/>
                    <a:pt x="52633" y="318227"/>
                    <a:pt x="73869" y="315729"/>
                  </a:cubicBezTo>
                  <a:cubicBezTo>
                    <a:pt x="95105" y="313231"/>
                    <a:pt x="143823" y="284500"/>
                    <a:pt x="178800" y="2782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xmlns="" id="{684EE25A-A6E4-B38E-604E-6E3C3F140E32}"/>
                </a:ext>
              </a:extLst>
            </p:cNvPr>
            <p:cNvSpPr/>
            <p:nvPr/>
          </p:nvSpPr>
          <p:spPr>
            <a:xfrm>
              <a:off x="2008675" y="4976727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xmlns="" id="{9A6CFCDF-FC96-A9A9-00DD-886E24610F89}"/>
                </a:ext>
              </a:extLst>
            </p:cNvPr>
            <p:cNvSpPr/>
            <p:nvPr/>
          </p:nvSpPr>
          <p:spPr>
            <a:xfrm>
              <a:off x="2210770" y="5039676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xmlns="" id="{864AD632-6D06-001F-DD18-AA76DBD20634}"/>
                </a:ext>
              </a:extLst>
            </p:cNvPr>
            <p:cNvSpPr/>
            <p:nvPr/>
          </p:nvSpPr>
          <p:spPr>
            <a:xfrm>
              <a:off x="2522194" y="5142381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xmlns="" id="{23330037-5AB5-B559-2CDA-485D0A19A578}"/>
                </a:ext>
              </a:extLst>
            </p:cNvPr>
            <p:cNvSpPr/>
            <p:nvPr/>
          </p:nvSpPr>
          <p:spPr>
            <a:xfrm>
              <a:off x="1720435" y="48574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xmlns="" id="{88A9845F-0B62-4B22-F229-4E0DCB7407C1}"/>
                </a:ext>
              </a:extLst>
            </p:cNvPr>
            <p:cNvSpPr/>
            <p:nvPr/>
          </p:nvSpPr>
          <p:spPr>
            <a:xfrm>
              <a:off x="1465331" y="45526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xmlns="" id="{411C6DF8-7068-C4B8-AB25-00A237A6A1D9}"/>
                </a:ext>
              </a:extLst>
            </p:cNvPr>
            <p:cNvSpPr/>
            <p:nvPr/>
          </p:nvSpPr>
          <p:spPr>
            <a:xfrm>
              <a:off x="1309619" y="4297560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xmlns="" id="{29C8DD0A-AC4E-F12E-DBCB-9BBA75BD8262}"/>
              </a:ext>
            </a:extLst>
          </p:cNvPr>
          <p:cNvSpPr txBox="1"/>
          <p:nvPr/>
        </p:nvSpPr>
        <p:spPr>
          <a:xfrm>
            <a:off x="765678" y="3480167"/>
            <a:ext cx="8267486" cy="1688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1.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将不可伸长的轻绳、物体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和地球视为一系统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2.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设滑轮是理想的（即不计绳与滑轮、滑轮与轴承间的摩擦）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3.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又设悬挂两重物中其中之一的物体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质量较大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xmlns="" id="{CD44FD87-6399-2D86-0008-069AEC136A41}"/>
              </a:ext>
            </a:extLst>
          </p:cNvPr>
          <p:cNvSpPr txBox="1"/>
          <p:nvPr/>
        </p:nvSpPr>
        <p:spPr>
          <a:xfrm>
            <a:off x="9520116" y="3683276"/>
            <a:ext cx="2524102" cy="1134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物体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加速下降，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物体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加速上升。</a:t>
            </a:r>
          </a:p>
        </p:txBody>
      </p:sp>
      <p:sp>
        <p:nvSpPr>
          <p:cNvPr id="16" name="右大括号 15">
            <a:extLst>
              <a:ext uri="{FF2B5EF4-FFF2-40B4-BE49-F238E27FC236}">
                <a16:creationId xmlns:a16="http://schemas.microsoft.com/office/drawing/2014/main" xmlns="" id="{73B38611-5821-CC34-5A13-F9ED5A51DC7D}"/>
              </a:ext>
            </a:extLst>
          </p:cNvPr>
          <p:cNvSpPr/>
          <p:nvPr/>
        </p:nvSpPr>
        <p:spPr>
          <a:xfrm>
            <a:off x="9033164" y="3480167"/>
            <a:ext cx="396693" cy="1688924"/>
          </a:xfrm>
          <a:prstGeom prst="rightBrace">
            <a:avLst>
              <a:gd name="adj1" fmla="val 4926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6364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57DC9049-B08F-6DCD-77A0-C16D8322EAEE}"/>
              </a:ext>
            </a:extLst>
          </p:cNvPr>
          <p:cNvGrpSpPr/>
          <p:nvPr/>
        </p:nvGrpSpPr>
        <p:grpSpPr>
          <a:xfrm>
            <a:off x="4560756" y="568341"/>
            <a:ext cx="3011776" cy="2587500"/>
            <a:chOff x="2755037" y="1023014"/>
            <a:chExt cx="3011776" cy="2587500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xmlns="" id="{E128E013-41CC-EFDD-8BBE-750A7E660C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3390123" y="1023014"/>
              <a:ext cx="2376690" cy="25875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xmlns="" id="{D86231C6-1281-78A1-B241-9B5D55733077}"/>
                </a:ext>
              </a:extLst>
            </p:cNvPr>
            <p:cNvSpPr txBox="1"/>
            <p:nvPr/>
          </p:nvSpPr>
          <p:spPr>
            <a:xfrm>
              <a:off x="2755037" y="2673001"/>
              <a:ext cx="15609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dirty="0"/>
                <a:t>图</a:t>
              </a:r>
              <a:r>
                <a:rPr lang="en-US" altLang="zh-CN" sz="2800" dirty="0"/>
                <a:t>5</a:t>
              </a:r>
              <a:endParaRPr lang="zh-CN" altLang="en-US" sz="2800" dirty="0"/>
            </a:p>
          </p:txBody>
        </p:sp>
      </p:grpSp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10800000">
            <a:off x="5766813" y="-9945"/>
            <a:ext cx="6429837" cy="1861230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10800000">
            <a:off x="-1" y="860"/>
            <a:ext cx="10215797" cy="1341620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10800000">
            <a:off x="-1" y="-2"/>
            <a:ext cx="5351489" cy="2578309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7281072" y="1946593"/>
            <a:ext cx="582920" cy="9238939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021AEA1B-DE28-75D7-1E7A-6CDF2B56CE7D}"/>
              </a:ext>
            </a:extLst>
          </p:cNvPr>
          <p:cNvSpPr txBox="1"/>
          <p:nvPr/>
        </p:nvSpPr>
        <p:spPr>
          <a:xfrm>
            <a:off x="157397" y="211889"/>
            <a:ext cx="2961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举个例子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6B524EB1-9373-65CB-38EC-7AB243E36507}"/>
              </a:ext>
            </a:extLst>
          </p:cNvPr>
          <p:cNvGrpSpPr/>
          <p:nvPr/>
        </p:nvGrpSpPr>
        <p:grpSpPr>
          <a:xfrm>
            <a:off x="284813" y="5643798"/>
            <a:ext cx="1169233" cy="1088444"/>
            <a:chOff x="1229194" y="3058227"/>
            <a:chExt cx="2442306" cy="2232689"/>
          </a:xfrm>
        </p:grpSpPr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xmlns="" id="{8084C086-2C81-2962-BBF3-A975F5EA41BB}"/>
                </a:ext>
              </a:extLst>
            </p:cNvPr>
            <p:cNvSpPr/>
            <p:nvPr/>
          </p:nvSpPr>
          <p:spPr>
            <a:xfrm>
              <a:off x="1235566" y="3058227"/>
              <a:ext cx="2435934" cy="2232689"/>
            </a:xfrm>
            <a:custGeom>
              <a:avLst/>
              <a:gdLst>
                <a:gd name="connsiteX0" fmla="*/ 1980145 w 2436408"/>
                <a:gd name="connsiteY0" fmla="*/ 32864 h 2232689"/>
                <a:gd name="connsiteX1" fmla="*/ 1837738 w 2436408"/>
                <a:gd name="connsiteY1" fmla="*/ 47854 h 2232689"/>
                <a:gd name="connsiteX2" fmla="*/ 1687837 w 2436408"/>
                <a:gd name="connsiteY2" fmla="*/ 47854 h 2232689"/>
                <a:gd name="connsiteX3" fmla="*/ 1552925 w 2436408"/>
                <a:gd name="connsiteY3" fmla="*/ 32864 h 2232689"/>
                <a:gd name="connsiteX4" fmla="*/ 1350558 w 2436408"/>
                <a:gd name="connsiteY4" fmla="*/ 2884 h 2232689"/>
                <a:gd name="connsiteX5" fmla="*/ 1140696 w 2436408"/>
                <a:gd name="connsiteY5" fmla="*/ 2884 h 2232689"/>
                <a:gd name="connsiteX6" fmla="*/ 870873 w 2436408"/>
                <a:gd name="connsiteY6" fmla="*/ 17874 h 2232689"/>
                <a:gd name="connsiteX7" fmla="*/ 593555 w 2436408"/>
                <a:gd name="connsiteY7" fmla="*/ 107815 h 2232689"/>
                <a:gd name="connsiteX8" fmla="*/ 308742 w 2436408"/>
                <a:gd name="connsiteY8" fmla="*/ 302687 h 2232689"/>
                <a:gd name="connsiteX9" fmla="*/ 166335 w 2436408"/>
                <a:gd name="connsiteY9" fmla="*/ 535034 h 2232689"/>
                <a:gd name="connsiteX10" fmla="*/ 31424 w 2436408"/>
                <a:gd name="connsiteY10" fmla="*/ 797362 h 2232689"/>
                <a:gd name="connsiteX11" fmla="*/ 1443 w 2436408"/>
                <a:gd name="connsiteY11" fmla="*/ 1022215 h 2232689"/>
                <a:gd name="connsiteX12" fmla="*/ 61404 w 2436408"/>
                <a:gd name="connsiteY12" fmla="*/ 1314523 h 2232689"/>
                <a:gd name="connsiteX13" fmla="*/ 188820 w 2436408"/>
                <a:gd name="connsiteY13" fmla="*/ 1599336 h 2232689"/>
                <a:gd name="connsiteX14" fmla="*/ 428663 w 2436408"/>
                <a:gd name="connsiteY14" fmla="*/ 1839179 h 2232689"/>
                <a:gd name="connsiteX15" fmla="*/ 638525 w 2436408"/>
                <a:gd name="connsiteY15" fmla="*/ 2019061 h 2232689"/>
                <a:gd name="connsiteX16" fmla="*/ 870873 w 2436408"/>
                <a:gd name="connsiteY16" fmla="*/ 2138982 h 2232689"/>
                <a:gd name="connsiteX17" fmla="*/ 1170676 w 2436408"/>
                <a:gd name="connsiteY17" fmla="*/ 2221428 h 2232689"/>
                <a:gd name="connsiteX18" fmla="*/ 1530440 w 2436408"/>
                <a:gd name="connsiteY18" fmla="*/ 2221428 h 2232689"/>
                <a:gd name="connsiteX19" fmla="*/ 1912689 w 2436408"/>
                <a:gd name="connsiteY19" fmla="*/ 2123992 h 2232689"/>
                <a:gd name="connsiteX20" fmla="*/ 2234978 w 2436408"/>
                <a:gd name="connsiteY20" fmla="*/ 1839179 h 2232689"/>
                <a:gd name="connsiteX21" fmla="*/ 2414860 w 2436408"/>
                <a:gd name="connsiteY21" fmla="*/ 1351998 h 2232689"/>
                <a:gd name="connsiteX22" fmla="*/ 2422355 w 2436408"/>
                <a:gd name="connsiteY22" fmla="*/ 1029710 h 2232689"/>
                <a:gd name="connsiteX23" fmla="*/ 2317424 w 2436408"/>
                <a:gd name="connsiteY23" fmla="*/ 737402 h 2232689"/>
                <a:gd name="connsiteX24" fmla="*/ 2182512 w 2436408"/>
                <a:gd name="connsiteY24" fmla="*/ 512549 h 2232689"/>
                <a:gd name="connsiteX25" fmla="*/ 2002630 w 2436408"/>
                <a:gd name="connsiteY25" fmla="*/ 220241 h 2232689"/>
                <a:gd name="connsiteX26" fmla="*/ 1980145 w 2436408"/>
                <a:gd name="connsiteY26" fmla="*/ 85329 h 2232689"/>
                <a:gd name="connsiteX27" fmla="*/ 1980145 w 2436408"/>
                <a:gd name="connsiteY27" fmla="*/ 32864 h 2232689"/>
                <a:gd name="connsiteX0" fmla="*/ 1979671 w 2435934"/>
                <a:gd name="connsiteY0" fmla="*/ 32864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1979671 w 2435934"/>
                <a:gd name="connsiteY27" fmla="*/ 32864 h 2232689"/>
                <a:gd name="connsiteX0" fmla="*/ 2002156 w 2435934"/>
                <a:gd name="connsiteY0" fmla="*/ 2883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2002156 w 2435934"/>
                <a:gd name="connsiteY27" fmla="*/ 2883 h 2232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435934" h="2232689">
                  <a:moveTo>
                    <a:pt x="2002156" y="2883"/>
                  </a:moveTo>
                  <a:cubicBezTo>
                    <a:pt x="1978421" y="-3363"/>
                    <a:pt x="1889730" y="40359"/>
                    <a:pt x="1837264" y="47854"/>
                  </a:cubicBezTo>
                  <a:cubicBezTo>
                    <a:pt x="1784798" y="55349"/>
                    <a:pt x="1734832" y="50352"/>
                    <a:pt x="1687363" y="47854"/>
                  </a:cubicBezTo>
                  <a:cubicBezTo>
                    <a:pt x="1639894" y="45356"/>
                    <a:pt x="1608664" y="40359"/>
                    <a:pt x="1552451" y="32864"/>
                  </a:cubicBezTo>
                  <a:cubicBezTo>
                    <a:pt x="1496238" y="25369"/>
                    <a:pt x="1418789" y="7881"/>
                    <a:pt x="1350084" y="2884"/>
                  </a:cubicBezTo>
                  <a:cubicBezTo>
                    <a:pt x="1281379" y="-2113"/>
                    <a:pt x="1220169" y="386"/>
                    <a:pt x="1140222" y="2884"/>
                  </a:cubicBezTo>
                  <a:cubicBezTo>
                    <a:pt x="1060275" y="5382"/>
                    <a:pt x="961589" y="385"/>
                    <a:pt x="870399" y="17874"/>
                  </a:cubicBezTo>
                  <a:cubicBezTo>
                    <a:pt x="779209" y="35363"/>
                    <a:pt x="686769" y="60346"/>
                    <a:pt x="593081" y="107815"/>
                  </a:cubicBezTo>
                  <a:cubicBezTo>
                    <a:pt x="499393" y="155284"/>
                    <a:pt x="386966" y="231484"/>
                    <a:pt x="308268" y="302687"/>
                  </a:cubicBezTo>
                  <a:cubicBezTo>
                    <a:pt x="229570" y="373890"/>
                    <a:pt x="167111" y="452588"/>
                    <a:pt x="120891" y="535034"/>
                  </a:cubicBezTo>
                  <a:cubicBezTo>
                    <a:pt x="74671" y="617480"/>
                    <a:pt x="50937" y="716165"/>
                    <a:pt x="30950" y="797362"/>
                  </a:cubicBezTo>
                  <a:cubicBezTo>
                    <a:pt x="10963" y="878559"/>
                    <a:pt x="-4028" y="936022"/>
                    <a:pt x="969" y="1022215"/>
                  </a:cubicBezTo>
                  <a:cubicBezTo>
                    <a:pt x="5966" y="1108408"/>
                    <a:pt x="29701" y="1218336"/>
                    <a:pt x="60930" y="1314523"/>
                  </a:cubicBezTo>
                  <a:cubicBezTo>
                    <a:pt x="92159" y="1410710"/>
                    <a:pt x="127136" y="1511893"/>
                    <a:pt x="188346" y="1599336"/>
                  </a:cubicBezTo>
                  <a:cubicBezTo>
                    <a:pt x="249556" y="1686779"/>
                    <a:pt x="353238" y="1769225"/>
                    <a:pt x="428189" y="1839179"/>
                  </a:cubicBezTo>
                  <a:cubicBezTo>
                    <a:pt x="503140" y="1909133"/>
                    <a:pt x="564349" y="1969094"/>
                    <a:pt x="638051" y="2019061"/>
                  </a:cubicBezTo>
                  <a:cubicBezTo>
                    <a:pt x="711753" y="2069028"/>
                    <a:pt x="781707" y="2105254"/>
                    <a:pt x="870399" y="2138982"/>
                  </a:cubicBezTo>
                  <a:cubicBezTo>
                    <a:pt x="959091" y="2172710"/>
                    <a:pt x="1060274" y="2207687"/>
                    <a:pt x="1170202" y="2221428"/>
                  </a:cubicBezTo>
                  <a:cubicBezTo>
                    <a:pt x="1280130" y="2235169"/>
                    <a:pt x="1406297" y="2237667"/>
                    <a:pt x="1529966" y="2221428"/>
                  </a:cubicBezTo>
                  <a:cubicBezTo>
                    <a:pt x="1653635" y="2205189"/>
                    <a:pt x="1794792" y="2187700"/>
                    <a:pt x="1912215" y="2123992"/>
                  </a:cubicBezTo>
                  <a:cubicBezTo>
                    <a:pt x="2029638" y="2060284"/>
                    <a:pt x="2150809" y="1967845"/>
                    <a:pt x="2234504" y="1839179"/>
                  </a:cubicBezTo>
                  <a:cubicBezTo>
                    <a:pt x="2318199" y="1710513"/>
                    <a:pt x="2383157" y="1486909"/>
                    <a:pt x="2414386" y="1351998"/>
                  </a:cubicBezTo>
                  <a:cubicBezTo>
                    <a:pt x="2445615" y="1217087"/>
                    <a:pt x="2438120" y="1132143"/>
                    <a:pt x="2421881" y="1029710"/>
                  </a:cubicBezTo>
                  <a:cubicBezTo>
                    <a:pt x="2405642" y="927277"/>
                    <a:pt x="2356924" y="823596"/>
                    <a:pt x="2316950" y="737402"/>
                  </a:cubicBezTo>
                  <a:cubicBezTo>
                    <a:pt x="2276976" y="651209"/>
                    <a:pt x="2234504" y="598742"/>
                    <a:pt x="2182038" y="512549"/>
                  </a:cubicBezTo>
                  <a:cubicBezTo>
                    <a:pt x="2129572" y="426356"/>
                    <a:pt x="2035884" y="291444"/>
                    <a:pt x="2002156" y="220241"/>
                  </a:cubicBezTo>
                  <a:cubicBezTo>
                    <a:pt x="1968428" y="149038"/>
                    <a:pt x="1979671" y="121555"/>
                    <a:pt x="1979671" y="85329"/>
                  </a:cubicBezTo>
                  <a:cubicBezTo>
                    <a:pt x="1979671" y="49103"/>
                    <a:pt x="2025891" y="9129"/>
                    <a:pt x="2002156" y="2883"/>
                  </a:cubicBezTo>
                  <a:close/>
                </a:path>
              </a:pathLst>
            </a:custGeom>
            <a:solidFill>
              <a:srgbClr val="9C684D"/>
            </a:solidFill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xmlns="" id="{025A6AB6-FC90-C9DA-9B97-7FB51DCB61AF}"/>
                </a:ext>
              </a:extLst>
            </p:cNvPr>
            <p:cNvSpPr/>
            <p:nvPr/>
          </p:nvSpPr>
          <p:spPr>
            <a:xfrm>
              <a:off x="1261967" y="4087875"/>
              <a:ext cx="1897605" cy="1199792"/>
            </a:xfrm>
            <a:custGeom>
              <a:avLst/>
              <a:gdLst>
                <a:gd name="connsiteX0" fmla="*/ 0 w 1911246"/>
                <a:gd name="connsiteY0" fmla="*/ 0 h 1221699"/>
                <a:gd name="connsiteX1" fmla="*/ 112426 w 1911246"/>
                <a:gd name="connsiteY1" fmla="*/ 179882 h 1221699"/>
                <a:gd name="connsiteX2" fmla="*/ 232347 w 1911246"/>
                <a:gd name="connsiteY2" fmla="*/ 352269 h 1221699"/>
                <a:gd name="connsiteX3" fmla="*/ 389744 w 1911246"/>
                <a:gd name="connsiteY3" fmla="*/ 532151 h 1221699"/>
                <a:gd name="connsiteX4" fmla="*/ 592111 w 1911246"/>
                <a:gd name="connsiteY4" fmla="*/ 689548 h 1221699"/>
                <a:gd name="connsiteX5" fmla="*/ 794478 w 1911246"/>
                <a:gd name="connsiteY5" fmla="*/ 839449 h 1221699"/>
                <a:gd name="connsiteX6" fmla="*/ 1026826 w 1911246"/>
                <a:gd name="connsiteY6" fmla="*/ 974361 h 1221699"/>
                <a:gd name="connsiteX7" fmla="*/ 1289154 w 1911246"/>
                <a:gd name="connsiteY7" fmla="*/ 1034322 h 1221699"/>
                <a:gd name="connsiteX8" fmla="*/ 1543987 w 1911246"/>
                <a:gd name="connsiteY8" fmla="*/ 1056807 h 1221699"/>
                <a:gd name="connsiteX9" fmla="*/ 1783829 w 1911246"/>
                <a:gd name="connsiteY9" fmla="*/ 1101777 h 1221699"/>
                <a:gd name="connsiteX10" fmla="*/ 1911246 w 1911246"/>
                <a:gd name="connsiteY10" fmla="*/ 1101777 h 1221699"/>
                <a:gd name="connsiteX11" fmla="*/ 1776334 w 1911246"/>
                <a:gd name="connsiteY11" fmla="*/ 1169233 h 1221699"/>
                <a:gd name="connsiteX12" fmla="*/ 1573967 w 1911246"/>
                <a:gd name="connsiteY12" fmla="*/ 1199213 h 1221699"/>
                <a:gd name="connsiteX13" fmla="*/ 1266669 w 1911246"/>
                <a:gd name="connsiteY13" fmla="*/ 1221699 h 1221699"/>
                <a:gd name="connsiteX14" fmla="*/ 966865 w 1911246"/>
                <a:gd name="connsiteY14" fmla="*/ 1184223 h 1221699"/>
                <a:gd name="connsiteX15" fmla="*/ 689547 w 1911246"/>
                <a:gd name="connsiteY15" fmla="*/ 1064302 h 1221699"/>
                <a:gd name="connsiteX16" fmla="*/ 389744 w 1911246"/>
                <a:gd name="connsiteY16" fmla="*/ 831954 h 1221699"/>
                <a:gd name="connsiteX17" fmla="*/ 179882 w 1911246"/>
                <a:gd name="connsiteY17" fmla="*/ 569626 h 1221699"/>
                <a:gd name="connsiteX18" fmla="*/ 0 w 1911246"/>
                <a:gd name="connsiteY18" fmla="*/ 164892 h 1221699"/>
                <a:gd name="connsiteX19" fmla="*/ 0 w 1911246"/>
                <a:gd name="connsiteY19" fmla="*/ 0 h 1221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11246" h="1221699">
                  <a:moveTo>
                    <a:pt x="0" y="0"/>
                  </a:moveTo>
                  <a:lnTo>
                    <a:pt x="112426" y="179882"/>
                  </a:lnTo>
                  <a:lnTo>
                    <a:pt x="232347" y="352269"/>
                  </a:lnTo>
                  <a:lnTo>
                    <a:pt x="389744" y="532151"/>
                  </a:lnTo>
                  <a:lnTo>
                    <a:pt x="592111" y="689548"/>
                  </a:lnTo>
                  <a:lnTo>
                    <a:pt x="794478" y="839449"/>
                  </a:lnTo>
                  <a:lnTo>
                    <a:pt x="1026826" y="974361"/>
                  </a:lnTo>
                  <a:lnTo>
                    <a:pt x="1289154" y="1034322"/>
                  </a:lnTo>
                  <a:lnTo>
                    <a:pt x="1543987" y="1056807"/>
                  </a:lnTo>
                  <a:lnTo>
                    <a:pt x="1783829" y="1101777"/>
                  </a:lnTo>
                  <a:lnTo>
                    <a:pt x="1911246" y="1101777"/>
                  </a:lnTo>
                  <a:lnTo>
                    <a:pt x="1776334" y="1169233"/>
                  </a:lnTo>
                  <a:lnTo>
                    <a:pt x="1573967" y="1199213"/>
                  </a:lnTo>
                  <a:lnTo>
                    <a:pt x="1266669" y="1221699"/>
                  </a:lnTo>
                  <a:lnTo>
                    <a:pt x="966865" y="1184223"/>
                  </a:lnTo>
                  <a:lnTo>
                    <a:pt x="689547" y="1064302"/>
                  </a:lnTo>
                  <a:lnTo>
                    <a:pt x="389744" y="831954"/>
                  </a:lnTo>
                  <a:lnTo>
                    <a:pt x="179882" y="569626"/>
                  </a:lnTo>
                  <a:lnTo>
                    <a:pt x="0" y="1648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CF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3">
              <p14:nvContentPartPr>
                <p14:cNvPr id="13" name="墨迹 12">
                  <a:extLst>
                    <a:ext uri="{FF2B5EF4-FFF2-40B4-BE49-F238E27FC236}">
                      <a16:creationId xmlns:a16="http://schemas.microsoft.com/office/drawing/2014/main" id="{788970A7-885F-F2E9-DE25-5F0ECEA372A7}"/>
                    </a:ext>
                  </a:extLst>
                </p14:cNvPr>
                <p14:cNvContentPartPr/>
                <p14:nvPr/>
              </p14:nvContentPartPr>
              <p14:xfrm>
                <a:off x="2173208" y="4069251"/>
                <a:ext cx="360" cy="360"/>
              </p14:xfrm>
            </p:contentPart>
          </mc:Choice>
          <mc:Fallback>
            <p:pic>
              <p:nvPicPr>
                <p:cNvPr id="13" name="墨迹 12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788970A7-885F-F2E9-DE25-5F0ECEA372A7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168888" y="404225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5">
              <p14:nvContentPartPr>
                <p14:cNvPr id="14" name="墨迹 13">
                  <a:extLst>
                    <a:ext uri="{FF2B5EF4-FFF2-40B4-BE49-F238E27FC236}">
                      <a16:creationId xmlns:a16="http://schemas.microsoft.com/office/drawing/2014/main" id="{65044C5F-005C-F0E2-C2C6-FE8A70DA8B65}"/>
                    </a:ext>
                  </a:extLst>
                </p14:cNvPr>
                <p14:cNvContentPartPr/>
                <p14:nvPr/>
              </p14:nvContentPartPr>
              <p14:xfrm>
                <a:off x="1745888" y="4219371"/>
                <a:ext cx="360" cy="360"/>
              </p14:xfrm>
            </p:contentPart>
          </mc:Choice>
          <mc:Fallback>
            <p:pic>
              <p:nvPicPr>
                <p:cNvPr id="14" name="墨迹 13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65044C5F-005C-F0E2-C2C6-FE8A70DA8B6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741568" y="419237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xmlns="" id="{9569837E-1967-136A-1FC2-B18DE5E0D81A}"/>
                </a:ext>
              </a:extLst>
            </p:cNvPr>
            <p:cNvSpPr/>
            <p:nvPr/>
          </p:nvSpPr>
          <p:spPr>
            <a:xfrm>
              <a:off x="1229194" y="3987384"/>
              <a:ext cx="1985124" cy="1154997"/>
            </a:xfrm>
            <a:custGeom>
              <a:avLst/>
              <a:gdLst>
                <a:gd name="connsiteX0" fmla="*/ 0 w 2039539"/>
                <a:gd name="connsiteY0" fmla="*/ 0 h 1139807"/>
                <a:gd name="connsiteX1" fmla="*/ 187377 w 2039539"/>
                <a:gd name="connsiteY1" fmla="*/ 307298 h 1139807"/>
                <a:gd name="connsiteX2" fmla="*/ 457200 w 2039539"/>
                <a:gd name="connsiteY2" fmla="*/ 622091 h 1139807"/>
                <a:gd name="connsiteX3" fmla="*/ 809469 w 2039539"/>
                <a:gd name="connsiteY3" fmla="*/ 869429 h 1139807"/>
                <a:gd name="connsiteX4" fmla="*/ 1071797 w 2039539"/>
                <a:gd name="connsiteY4" fmla="*/ 1011836 h 1139807"/>
                <a:gd name="connsiteX5" fmla="*/ 1304145 w 2039539"/>
                <a:gd name="connsiteY5" fmla="*/ 1079291 h 1139807"/>
                <a:gd name="connsiteX6" fmla="*/ 1633928 w 2039539"/>
                <a:gd name="connsiteY6" fmla="*/ 1131757 h 1139807"/>
                <a:gd name="connsiteX7" fmla="*/ 1858781 w 2039539"/>
                <a:gd name="connsiteY7" fmla="*/ 1139252 h 1139807"/>
                <a:gd name="connsiteX8" fmla="*/ 2023673 w 2039539"/>
                <a:gd name="connsiteY8" fmla="*/ 1139252 h 1139807"/>
                <a:gd name="connsiteX9" fmla="*/ 2023673 w 2039539"/>
                <a:gd name="connsiteY9" fmla="*/ 1124262 h 1139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39539" h="1139807">
                  <a:moveTo>
                    <a:pt x="0" y="0"/>
                  </a:moveTo>
                  <a:cubicBezTo>
                    <a:pt x="55588" y="101808"/>
                    <a:pt x="111177" y="203616"/>
                    <a:pt x="187377" y="307298"/>
                  </a:cubicBezTo>
                  <a:cubicBezTo>
                    <a:pt x="263577" y="410980"/>
                    <a:pt x="353518" y="528403"/>
                    <a:pt x="457200" y="622091"/>
                  </a:cubicBezTo>
                  <a:cubicBezTo>
                    <a:pt x="560882" y="715780"/>
                    <a:pt x="707036" y="804471"/>
                    <a:pt x="809469" y="869429"/>
                  </a:cubicBezTo>
                  <a:cubicBezTo>
                    <a:pt x="911902" y="934387"/>
                    <a:pt x="989351" y="976859"/>
                    <a:pt x="1071797" y="1011836"/>
                  </a:cubicBezTo>
                  <a:cubicBezTo>
                    <a:pt x="1154243" y="1046813"/>
                    <a:pt x="1210457" y="1059304"/>
                    <a:pt x="1304145" y="1079291"/>
                  </a:cubicBezTo>
                  <a:cubicBezTo>
                    <a:pt x="1397834" y="1099278"/>
                    <a:pt x="1541489" y="1121764"/>
                    <a:pt x="1633928" y="1131757"/>
                  </a:cubicBezTo>
                  <a:cubicBezTo>
                    <a:pt x="1726367" y="1141750"/>
                    <a:pt x="1793824" y="1138003"/>
                    <a:pt x="1858781" y="1139252"/>
                  </a:cubicBezTo>
                  <a:cubicBezTo>
                    <a:pt x="1923738" y="1140501"/>
                    <a:pt x="2023673" y="1139252"/>
                    <a:pt x="2023673" y="1139252"/>
                  </a:cubicBezTo>
                  <a:cubicBezTo>
                    <a:pt x="2051155" y="1136754"/>
                    <a:pt x="2037414" y="1130508"/>
                    <a:pt x="2023673" y="1124262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xmlns="" id="{3C549CF4-0FDF-200A-EF3E-8CF7F58FEA06}"/>
                </a:ext>
              </a:extLst>
            </p:cNvPr>
            <p:cNvSpPr/>
            <p:nvPr/>
          </p:nvSpPr>
          <p:spPr>
            <a:xfrm>
              <a:off x="2256489" y="3107150"/>
              <a:ext cx="384852" cy="1196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xmlns="" id="{A32C2847-8B03-0E2A-8EAD-A65DA96A01FD}"/>
                </a:ext>
              </a:extLst>
            </p:cNvPr>
            <p:cNvSpPr/>
            <p:nvPr/>
          </p:nvSpPr>
          <p:spPr>
            <a:xfrm>
              <a:off x="2522194" y="3304245"/>
              <a:ext cx="417628" cy="399840"/>
            </a:xfrm>
            <a:custGeom>
              <a:avLst/>
              <a:gdLst>
                <a:gd name="connsiteX0" fmla="*/ 178800 w 417628"/>
                <a:gd name="connsiteY0" fmla="*/ 278254 h 399840"/>
                <a:gd name="connsiteX1" fmla="*/ 283731 w 417628"/>
                <a:gd name="connsiteY1" fmla="*/ 278254 h 399840"/>
                <a:gd name="connsiteX2" fmla="*/ 291226 w 417628"/>
                <a:gd name="connsiteY2" fmla="*/ 383185 h 399840"/>
                <a:gd name="connsiteX3" fmla="*/ 336196 w 417628"/>
                <a:gd name="connsiteY3" fmla="*/ 398175 h 399840"/>
                <a:gd name="connsiteX4" fmla="*/ 411147 w 417628"/>
                <a:gd name="connsiteY4" fmla="*/ 368195 h 399840"/>
                <a:gd name="connsiteX5" fmla="*/ 411147 w 417628"/>
                <a:gd name="connsiteY5" fmla="*/ 300739 h 399840"/>
                <a:gd name="connsiteX6" fmla="*/ 388662 w 417628"/>
                <a:gd name="connsiteY6" fmla="*/ 173322 h 399840"/>
                <a:gd name="connsiteX7" fmla="*/ 388662 w 417628"/>
                <a:gd name="connsiteY7" fmla="*/ 105867 h 399840"/>
                <a:gd name="connsiteX8" fmla="*/ 268741 w 417628"/>
                <a:gd name="connsiteY8" fmla="*/ 113362 h 399840"/>
                <a:gd name="connsiteX9" fmla="*/ 231265 w 417628"/>
                <a:gd name="connsiteY9" fmla="*/ 113362 h 399840"/>
                <a:gd name="connsiteX10" fmla="*/ 193790 w 417628"/>
                <a:gd name="connsiteY10" fmla="*/ 75886 h 399840"/>
                <a:gd name="connsiteX11" fmla="*/ 141324 w 417628"/>
                <a:gd name="connsiteY11" fmla="*/ 8431 h 399840"/>
                <a:gd name="connsiteX12" fmla="*/ 51383 w 417628"/>
                <a:gd name="connsiteY12" fmla="*/ 8431 h 399840"/>
                <a:gd name="connsiteX13" fmla="*/ 51383 w 417628"/>
                <a:gd name="connsiteY13" fmla="*/ 75886 h 399840"/>
                <a:gd name="connsiteX14" fmla="*/ 13908 w 417628"/>
                <a:gd name="connsiteY14" fmla="*/ 143342 h 399840"/>
                <a:gd name="connsiteX15" fmla="*/ 6413 w 417628"/>
                <a:gd name="connsiteY15" fmla="*/ 173322 h 399840"/>
                <a:gd name="connsiteX16" fmla="*/ 103849 w 417628"/>
                <a:gd name="connsiteY16" fmla="*/ 195808 h 399840"/>
                <a:gd name="connsiteX17" fmla="*/ 111344 w 417628"/>
                <a:gd name="connsiteY17" fmla="*/ 195808 h 399840"/>
                <a:gd name="connsiteX18" fmla="*/ 118839 w 417628"/>
                <a:gd name="connsiteY18" fmla="*/ 210798 h 399840"/>
                <a:gd name="connsiteX19" fmla="*/ 73869 w 417628"/>
                <a:gd name="connsiteY19" fmla="*/ 300739 h 399840"/>
                <a:gd name="connsiteX20" fmla="*/ 73869 w 417628"/>
                <a:gd name="connsiteY20" fmla="*/ 315729 h 399840"/>
                <a:gd name="connsiteX21" fmla="*/ 178800 w 417628"/>
                <a:gd name="connsiteY21" fmla="*/ 278254 h 39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17628" h="399840">
                  <a:moveTo>
                    <a:pt x="178800" y="278254"/>
                  </a:moveTo>
                  <a:cubicBezTo>
                    <a:pt x="213777" y="272008"/>
                    <a:pt x="264993" y="260766"/>
                    <a:pt x="283731" y="278254"/>
                  </a:cubicBezTo>
                  <a:cubicBezTo>
                    <a:pt x="302469" y="295742"/>
                    <a:pt x="282482" y="363198"/>
                    <a:pt x="291226" y="383185"/>
                  </a:cubicBezTo>
                  <a:cubicBezTo>
                    <a:pt x="299970" y="403172"/>
                    <a:pt x="316209" y="400673"/>
                    <a:pt x="336196" y="398175"/>
                  </a:cubicBezTo>
                  <a:cubicBezTo>
                    <a:pt x="356183" y="395677"/>
                    <a:pt x="398655" y="384434"/>
                    <a:pt x="411147" y="368195"/>
                  </a:cubicBezTo>
                  <a:cubicBezTo>
                    <a:pt x="423639" y="351956"/>
                    <a:pt x="414894" y="333218"/>
                    <a:pt x="411147" y="300739"/>
                  </a:cubicBezTo>
                  <a:cubicBezTo>
                    <a:pt x="407400" y="268260"/>
                    <a:pt x="392409" y="205801"/>
                    <a:pt x="388662" y="173322"/>
                  </a:cubicBezTo>
                  <a:cubicBezTo>
                    <a:pt x="384915" y="140843"/>
                    <a:pt x="408649" y="115860"/>
                    <a:pt x="388662" y="105867"/>
                  </a:cubicBezTo>
                  <a:cubicBezTo>
                    <a:pt x="368675" y="95874"/>
                    <a:pt x="268741" y="113362"/>
                    <a:pt x="268741" y="113362"/>
                  </a:cubicBezTo>
                  <a:cubicBezTo>
                    <a:pt x="242508" y="114611"/>
                    <a:pt x="243757" y="119608"/>
                    <a:pt x="231265" y="113362"/>
                  </a:cubicBezTo>
                  <a:cubicBezTo>
                    <a:pt x="218773" y="107116"/>
                    <a:pt x="208780" y="93374"/>
                    <a:pt x="193790" y="75886"/>
                  </a:cubicBezTo>
                  <a:cubicBezTo>
                    <a:pt x="178800" y="58398"/>
                    <a:pt x="165058" y="19673"/>
                    <a:pt x="141324" y="8431"/>
                  </a:cubicBezTo>
                  <a:cubicBezTo>
                    <a:pt x="117590" y="-2811"/>
                    <a:pt x="66373" y="-2811"/>
                    <a:pt x="51383" y="8431"/>
                  </a:cubicBezTo>
                  <a:cubicBezTo>
                    <a:pt x="36393" y="19673"/>
                    <a:pt x="57629" y="53401"/>
                    <a:pt x="51383" y="75886"/>
                  </a:cubicBezTo>
                  <a:cubicBezTo>
                    <a:pt x="45137" y="98371"/>
                    <a:pt x="13908" y="143342"/>
                    <a:pt x="13908" y="143342"/>
                  </a:cubicBezTo>
                  <a:cubicBezTo>
                    <a:pt x="6413" y="159581"/>
                    <a:pt x="-8577" y="164578"/>
                    <a:pt x="6413" y="173322"/>
                  </a:cubicBezTo>
                  <a:cubicBezTo>
                    <a:pt x="21403" y="182066"/>
                    <a:pt x="103849" y="195808"/>
                    <a:pt x="103849" y="195808"/>
                  </a:cubicBezTo>
                  <a:cubicBezTo>
                    <a:pt x="121337" y="199556"/>
                    <a:pt x="111344" y="195808"/>
                    <a:pt x="111344" y="195808"/>
                  </a:cubicBezTo>
                  <a:cubicBezTo>
                    <a:pt x="113842" y="198306"/>
                    <a:pt x="125085" y="193309"/>
                    <a:pt x="118839" y="210798"/>
                  </a:cubicBezTo>
                  <a:cubicBezTo>
                    <a:pt x="112593" y="228286"/>
                    <a:pt x="81364" y="283250"/>
                    <a:pt x="73869" y="300739"/>
                  </a:cubicBezTo>
                  <a:cubicBezTo>
                    <a:pt x="66374" y="318228"/>
                    <a:pt x="52633" y="318227"/>
                    <a:pt x="73869" y="315729"/>
                  </a:cubicBezTo>
                  <a:cubicBezTo>
                    <a:pt x="95105" y="313231"/>
                    <a:pt x="143823" y="284500"/>
                    <a:pt x="178800" y="2782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xmlns="" id="{684EE25A-A6E4-B38E-604E-6E3C3F140E32}"/>
                </a:ext>
              </a:extLst>
            </p:cNvPr>
            <p:cNvSpPr/>
            <p:nvPr/>
          </p:nvSpPr>
          <p:spPr>
            <a:xfrm>
              <a:off x="2008675" y="4976727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xmlns="" id="{9A6CFCDF-FC96-A9A9-00DD-886E24610F89}"/>
                </a:ext>
              </a:extLst>
            </p:cNvPr>
            <p:cNvSpPr/>
            <p:nvPr/>
          </p:nvSpPr>
          <p:spPr>
            <a:xfrm>
              <a:off x="2210770" y="5039676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xmlns="" id="{864AD632-6D06-001F-DD18-AA76DBD20634}"/>
                </a:ext>
              </a:extLst>
            </p:cNvPr>
            <p:cNvSpPr/>
            <p:nvPr/>
          </p:nvSpPr>
          <p:spPr>
            <a:xfrm>
              <a:off x="2522194" y="5142381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xmlns="" id="{23330037-5AB5-B559-2CDA-485D0A19A578}"/>
                </a:ext>
              </a:extLst>
            </p:cNvPr>
            <p:cNvSpPr/>
            <p:nvPr/>
          </p:nvSpPr>
          <p:spPr>
            <a:xfrm>
              <a:off x="1720435" y="48574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xmlns="" id="{88A9845F-0B62-4B22-F229-4E0DCB7407C1}"/>
                </a:ext>
              </a:extLst>
            </p:cNvPr>
            <p:cNvSpPr/>
            <p:nvPr/>
          </p:nvSpPr>
          <p:spPr>
            <a:xfrm>
              <a:off x="1465331" y="45526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xmlns="" id="{411C6DF8-7068-C4B8-AB25-00A237A6A1D9}"/>
                </a:ext>
              </a:extLst>
            </p:cNvPr>
            <p:cNvSpPr/>
            <p:nvPr/>
          </p:nvSpPr>
          <p:spPr>
            <a:xfrm>
              <a:off x="1309619" y="4297560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2F99459A-38E0-CD9D-DCC6-917B1FBDF97A}"/>
              </a:ext>
            </a:extLst>
          </p:cNvPr>
          <p:cNvSpPr txBox="1"/>
          <p:nvPr/>
        </p:nvSpPr>
        <p:spPr>
          <a:xfrm>
            <a:off x="7987857" y="1650865"/>
            <a:ext cx="2524102" cy="1134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物体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加速下降，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物体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加速上升。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xmlns="" id="{25BFA67A-72E6-7D4F-2A84-10031995C069}"/>
              </a:ext>
            </a:extLst>
          </p:cNvPr>
          <p:cNvSpPr txBox="1"/>
          <p:nvPr/>
        </p:nvSpPr>
        <p:spPr>
          <a:xfrm>
            <a:off x="765678" y="3480167"/>
            <a:ext cx="10894146" cy="2242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对于物体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B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而言，绳的弹力对物体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B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做负功，物体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B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对绳做正功，两者做功的代数和为零；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对于物体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A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而言，绳的弹力对物体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A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做正功，物体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A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对绳做负功，两者做功的代数和为零，故系统机械能守恒。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xmlns="" id="{85FC8963-8D7D-093E-EBAA-AE763629D0E2}"/>
              </a:ext>
            </a:extLst>
          </p:cNvPr>
          <p:cNvSpPr txBox="1"/>
          <p:nvPr/>
        </p:nvSpPr>
        <p:spPr>
          <a:xfrm>
            <a:off x="766384" y="3485198"/>
            <a:ext cx="10894146" cy="1688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如果不是系统内的弹力，则系统的机械能不守恒，如此题只对物体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和地球而言，绳的弹力不是系统内弹力，绳的弹力对物体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做正功，则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和地球的系统的机械能增加了。</a:t>
            </a:r>
          </a:p>
        </p:txBody>
      </p:sp>
    </p:spTree>
    <p:extLst>
      <p:ext uri="{BB962C8B-B14F-4D97-AF65-F5344CB8AC3E}">
        <p14:creationId xmlns:p14="http://schemas.microsoft.com/office/powerpoint/2010/main" val="3402784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xmlns="" id="{DD60CF8E-DF55-5362-93E4-B55D915B2E51}"/>
              </a:ext>
            </a:extLst>
          </p:cNvPr>
          <p:cNvGrpSpPr/>
          <p:nvPr/>
        </p:nvGrpSpPr>
        <p:grpSpPr>
          <a:xfrm>
            <a:off x="337526" y="4849424"/>
            <a:ext cx="2414351" cy="1564765"/>
            <a:chOff x="254833" y="4656250"/>
            <a:chExt cx="3282846" cy="1984393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xmlns="" id="{7D4E4CF7-B9D8-DC1C-ACB0-5AD389CAD1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7495" y="4656250"/>
              <a:ext cx="3269271" cy="1932019"/>
            </a:xfrm>
            <a:prstGeom prst="rect">
              <a:avLst/>
            </a:prstGeom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xmlns="" id="{625A6DA3-BACB-3176-9305-3A88C2D2F228}"/>
                </a:ext>
              </a:extLst>
            </p:cNvPr>
            <p:cNvSpPr/>
            <p:nvPr/>
          </p:nvSpPr>
          <p:spPr>
            <a:xfrm>
              <a:off x="254833" y="4656250"/>
              <a:ext cx="3282846" cy="1984393"/>
            </a:xfrm>
            <a:prstGeom prst="rect">
              <a:avLst/>
            </a:prstGeom>
            <a:solidFill>
              <a:schemeClr val="bg1"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5CF23C09-C10B-6F50-C423-302740002766}"/>
              </a:ext>
            </a:extLst>
          </p:cNvPr>
          <p:cNvSpPr txBox="1"/>
          <p:nvPr/>
        </p:nvSpPr>
        <p:spPr>
          <a:xfrm>
            <a:off x="82975" y="1863393"/>
            <a:ext cx="29798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2F5597"/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小结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2F5597"/>
              </a:solidFill>
              <a:effectLst/>
              <a:uLnTx/>
              <a:uFillTx/>
              <a:latin typeface="方正粗黑宋简体" panose="02000000000000000000" pitchFamily="2" charset="-122"/>
              <a:ea typeface="方正粗黑宋简体" panose="02000000000000000000" pitchFamily="2" charset="-122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xmlns="" id="{1BC9E2EF-F851-88A7-F9E1-22D3A6438731}"/>
                  </a:ext>
                </a:extLst>
              </p:cNvPr>
              <p:cNvSpPr txBox="1"/>
              <p:nvPr/>
            </p:nvSpPr>
            <p:spPr>
              <a:xfrm>
                <a:off x="3587690" y="551783"/>
                <a:ext cx="7372977" cy="1134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物体系的加速度等于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，则物体的机械能守恒。</a:t>
                </a:r>
                <a:endParaRPr lang="en-US" altLang="zh-CN" sz="2400" dirty="0">
                  <a:solidFill>
                    <a:prstClr val="black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物体的加速度大于或小于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，则物体的机械能不守恒。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1BC9E2EF-F851-88A7-F9E1-22D3A6438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7690" y="551783"/>
                <a:ext cx="7372977" cy="1134926"/>
              </a:xfrm>
              <a:prstGeom prst="rect">
                <a:avLst/>
              </a:prstGeom>
              <a:blipFill>
                <a:blip r:embed="rId3"/>
                <a:stretch>
                  <a:fillRect l="-1323" r="-5376" b="-118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图片 23">
            <a:extLst>
              <a:ext uri="{FF2B5EF4-FFF2-40B4-BE49-F238E27FC236}">
                <a16:creationId xmlns:a16="http://schemas.microsoft.com/office/drawing/2014/main" xmlns="" id="{20693EE5-C692-8FE8-A810-C56D9A1615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073" y="2990562"/>
            <a:ext cx="2850408" cy="1148221"/>
          </a:xfrm>
          <a:prstGeom prst="rect">
            <a:avLst/>
          </a:prstGeom>
        </p:spPr>
      </p:pic>
      <p:grpSp>
        <p:nvGrpSpPr>
          <p:cNvPr id="27" name="组合 26">
            <a:extLst>
              <a:ext uri="{FF2B5EF4-FFF2-40B4-BE49-F238E27FC236}">
                <a16:creationId xmlns:a16="http://schemas.microsoft.com/office/drawing/2014/main" xmlns="" id="{889E5272-DADD-4563-2881-D416CDE3250C}"/>
              </a:ext>
            </a:extLst>
          </p:cNvPr>
          <p:cNvGrpSpPr/>
          <p:nvPr/>
        </p:nvGrpSpPr>
        <p:grpSpPr>
          <a:xfrm>
            <a:off x="3030481" y="850540"/>
            <a:ext cx="609665" cy="561262"/>
            <a:chOff x="3371976" y="1410237"/>
            <a:chExt cx="609665" cy="561262"/>
          </a:xfrm>
        </p:grpSpPr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xmlns="" id="{93341F12-0BFE-9B7E-FD9A-00095DA72008}"/>
                </a:ext>
              </a:extLst>
            </p:cNvPr>
            <p:cNvSpPr/>
            <p:nvPr/>
          </p:nvSpPr>
          <p:spPr>
            <a:xfrm>
              <a:off x="3371976" y="1410237"/>
              <a:ext cx="557209" cy="561262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xmlns="" id="{C3FC4D51-6250-0884-2BEF-A588EA5F2EDD}"/>
                </a:ext>
              </a:extLst>
            </p:cNvPr>
            <p:cNvSpPr txBox="1"/>
            <p:nvPr/>
          </p:nvSpPr>
          <p:spPr>
            <a:xfrm>
              <a:off x="3479429" y="1432722"/>
              <a:ext cx="50221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600" dirty="0"/>
                <a:t>1</a:t>
              </a:r>
              <a:endParaRPr lang="zh-CN" altLang="en-US" sz="2600" dirty="0"/>
            </a:p>
          </p:txBody>
        </p:sp>
      </p:grpSp>
      <p:sp>
        <p:nvSpPr>
          <p:cNvPr id="28" name="文本框 27">
            <a:extLst>
              <a:ext uri="{FF2B5EF4-FFF2-40B4-BE49-F238E27FC236}">
                <a16:creationId xmlns:a16="http://schemas.microsoft.com/office/drawing/2014/main" xmlns="" id="{3380B8B8-2AEF-28F1-F7A3-6F818FB086DB}"/>
              </a:ext>
            </a:extLst>
          </p:cNvPr>
          <p:cNvSpPr txBox="1"/>
          <p:nvPr/>
        </p:nvSpPr>
        <p:spPr>
          <a:xfrm>
            <a:off x="10195557" y="108614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×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xmlns="" id="{8951F1EE-7F95-33DD-6FB1-5124C9F05C95}"/>
                  </a:ext>
                </a:extLst>
              </p:cNvPr>
              <p:cNvSpPr txBox="1"/>
              <p:nvPr/>
            </p:nvSpPr>
            <p:spPr>
              <a:xfrm>
                <a:off x="3588900" y="541899"/>
                <a:ext cx="7605547" cy="1134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物体的加速度等于、大于或小于</a:t>
                </a:r>
                <a14:m>
                  <m:oMath xmlns:m="http://schemas.openxmlformats.org/officeDocument/2006/math">
                    <m:r>
                      <a:rPr lang="en-US" altLang="zh-CN" sz="24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𝒈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，与物体机械能是否守恒</a:t>
                </a:r>
                <a:r>
                  <a:rPr lang="zh-CN" altLang="en-US" sz="2400" dirty="0">
                    <a:solidFill>
                      <a:srgbClr val="EE0000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无关</a:t>
                </a:r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。</a:t>
                </a:r>
              </a:p>
            </p:txBody>
          </p:sp>
        </mc:Choice>
        <mc:Fallback xmlns="">
          <p:sp>
            <p:nvSpPr>
              <p:cNvPr id="30" name="文本框 29">
                <a:extLst>
                  <a:ext uri="{FF2B5EF4-FFF2-40B4-BE49-F238E27FC236}">
                    <a16:creationId xmlns:a16="http://schemas.microsoft.com/office/drawing/2014/main" id="{8951F1EE-7F95-33DD-6FB1-5124C9F05C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900" y="541899"/>
                <a:ext cx="7605547" cy="1134926"/>
              </a:xfrm>
              <a:prstGeom prst="rect">
                <a:avLst/>
              </a:prstGeom>
              <a:blipFill>
                <a:blip r:embed="rId5"/>
                <a:stretch>
                  <a:fillRect l="-1283" b="-118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组合 30">
            <a:extLst>
              <a:ext uri="{FF2B5EF4-FFF2-40B4-BE49-F238E27FC236}">
                <a16:creationId xmlns:a16="http://schemas.microsoft.com/office/drawing/2014/main" xmlns="" id="{12DE5851-0709-8436-437B-E8EF2F037239}"/>
              </a:ext>
            </a:extLst>
          </p:cNvPr>
          <p:cNvGrpSpPr/>
          <p:nvPr/>
        </p:nvGrpSpPr>
        <p:grpSpPr>
          <a:xfrm>
            <a:off x="3030481" y="2007951"/>
            <a:ext cx="609665" cy="561262"/>
            <a:chOff x="3371976" y="1410237"/>
            <a:chExt cx="609665" cy="561262"/>
          </a:xfrm>
        </p:grpSpPr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xmlns="" id="{36EADD27-676B-9D24-7167-00F0F0C70D44}"/>
                </a:ext>
              </a:extLst>
            </p:cNvPr>
            <p:cNvSpPr/>
            <p:nvPr/>
          </p:nvSpPr>
          <p:spPr>
            <a:xfrm>
              <a:off x="3371976" y="1410237"/>
              <a:ext cx="557209" cy="561262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xmlns="" id="{C250EBE5-8BDB-EC6C-4E7A-1DBE1F02CB20}"/>
                </a:ext>
              </a:extLst>
            </p:cNvPr>
            <p:cNvSpPr txBox="1"/>
            <p:nvPr/>
          </p:nvSpPr>
          <p:spPr>
            <a:xfrm>
              <a:off x="3479429" y="1432722"/>
              <a:ext cx="50221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600" dirty="0"/>
                <a:t>2</a:t>
              </a:r>
              <a:endParaRPr lang="zh-CN" altLang="en-US" sz="2600" dirty="0"/>
            </a:p>
          </p:txBody>
        </p:sp>
      </p:grpSp>
      <p:sp>
        <p:nvSpPr>
          <p:cNvPr id="35" name="文本框 34">
            <a:extLst>
              <a:ext uri="{FF2B5EF4-FFF2-40B4-BE49-F238E27FC236}">
                <a16:creationId xmlns:a16="http://schemas.microsoft.com/office/drawing/2014/main" xmlns="" id="{FB20FB5C-07B0-359C-8260-7BB32495A328}"/>
              </a:ext>
            </a:extLst>
          </p:cNvPr>
          <p:cNvSpPr txBox="1"/>
          <p:nvPr/>
        </p:nvSpPr>
        <p:spPr>
          <a:xfrm>
            <a:off x="3587690" y="1902010"/>
            <a:ext cx="7605547" cy="580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系统所受到的合外力为零，则系统机械能守恒。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5F2B0713-13B6-3402-2D23-ED6283A027A1}"/>
              </a:ext>
            </a:extLst>
          </p:cNvPr>
          <p:cNvSpPr txBox="1"/>
          <p:nvPr/>
        </p:nvSpPr>
        <p:spPr>
          <a:xfrm>
            <a:off x="9697324" y="1259006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×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xmlns="" id="{891DD8F8-FBB2-C200-C7ED-6613604B6F05}"/>
              </a:ext>
            </a:extLst>
          </p:cNvPr>
          <p:cNvSpPr txBox="1"/>
          <p:nvPr/>
        </p:nvSpPr>
        <p:spPr>
          <a:xfrm>
            <a:off x="3587690" y="1686709"/>
            <a:ext cx="8366567" cy="1134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系统中有滑动摩擦力做功，则系统的机械能不守恒；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系统内没有滑动摩擦力做功，则系统的机械能</a:t>
            </a:r>
            <a:r>
              <a:rPr lang="zh-CN" altLang="en-US" sz="2400" dirty="0">
                <a:solidFill>
                  <a:srgbClr val="EE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也可能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不守恒。</a:t>
            </a:r>
          </a:p>
        </p:txBody>
      </p:sp>
      <p:grpSp>
        <p:nvGrpSpPr>
          <p:cNvPr id="38" name="组合 37">
            <a:extLst>
              <a:ext uri="{FF2B5EF4-FFF2-40B4-BE49-F238E27FC236}">
                <a16:creationId xmlns:a16="http://schemas.microsoft.com/office/drawing/2014/main" xmlns="" id="{E97F7EBD-ADD1-5F0F-86A1-D80E0A299E36}"/>
              </a:ext>
            </a:extLst>
          </p:cNvPr>
          <p:cNvGrpSpPr/>
          <p:nvPr/>
        </p:nvGrpSpPr>
        <p:grpSpPr>
          <a:xfrm>
            <a:off x="3030481" y="3103664"/>
            <a:ext cx="609665" cy="561262"/>
            <a:chOff x="3371976" y="1410237"/>
            <a:chExt cx="609665" cy="561262"/>
          </a:xfrm>
        </p:grpSpPr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xmlns="" id="{CCDBB305-F167-D574-2D2C-FAA648EF9D63}"/>
                </a:ext>
              </a:extLst>
            </p:cNvPr>
            <p:cNvSpPr/>
            <p:nvPr/>
          </p:nvSpPr>
          <p:spPr>
            <a:xfrm>
              <a:off x="3371976" y="1410237"/>
              <a:ext cx="557209" cy="561262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xmlns="" id="{1472C461-4269-A7EA-F3FB-D21B75E0DC5A}"/>
                </a:ext>
              </a:extLst>
            </p:cNvPr>
            <p:cNvSpPr txBox="1"/>
            <p:nvPr/>
          </p:nvSpPr>
          <p:spPr>
            <a:xfrm>
              <a:off x="3479429" y="1432722"/>
              <a:ext cx="50221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600" dirty="0"/>
                <a:t>3</a:t>
              </a:r>
              <a:endParaRPr lang="zh-CN" altLang="en-US" sz="2600" dirty="0"/>
            </a:p>
          </p:txBody>
        </p:sp>
      </p:grpSp>
      <p:sp>
        <p:nvSpPr>
          <p:cNvPr id="42" name="文本框 41">
            <a:extLst>
              <a:ext uri="{FF2B5EF4-FFF2-40B4-BE49-F238E27FC236}">
                <a16:creationId xmlns:a16="http://schemas.microsoft.com/office/drawing/2014/main" xmlns="" id="{507AC017-8FEC-6D1B-6DE6-11F4A7E50B0B}"/>
              </a:ext>
            </a:extLst>
          </p:cNvPr>
          <p:cNvSpPr txBox="1"/>
          <p:nvPr/>
        </p:nvSpPr>
        <p:spPr>
          <a:xfrm>
            <a:off x="3587690" y="2804180"/>
            <a:ext cx="7605547" cy="1134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系统所受到的合外力不为零，但不做功或做功为零，则系统机械能守恒。</a:t>
            </a:r>
            <a:endParaRPr lang="en-US" altLang="zh-CN" sz="28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xmlns="" id="{38932DC9-BA09-4899-F659-9CEBFAEC89BB}"/>
              </a:ext>
            </a:extLst>
          </p:cNvPr>
          <p:cNvSpPr txBox="1"/>
          <p:nvPr/>
        </p:nvSpPr>
        <p:spPr>
          <a:xfrm>
            <a:off x="3587689" y="2804180"/>
            <a:ext cx="8366567" cy="1134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系统中物体所受到的合外力（包括重力和系统内的弹力）不为零，但不做功，机械能也</a:t>
            </a:r>
            <a:r>
              <a:rPr lang="zh-CN" altLang="en-US" sz="2400" dirty="0">
                <a:solidFill>
                  <a:srgbClr val="EE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不一定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守恒。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xmlns="" id="{D8E555CC-63F4-3C99-5153-9463D910A575}"/>
              </a:ext>
            </a:extLst>
          </p:cNvPr>
          <p:cNvSpPr txBox="1"/>
          <p:nvPr/>
        </p:nvSpPr>
        <p:spPr>
          <a:xfrm>
            <a:off x="10584643" y="2455852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×</a:t>
            </a:r>
          </a:p>
        </p:txBody>
      </p:sp>
      <p:grpSp>
        <p:nvGrpSpPr>
          <p:cNvPr id="45" name="组合 44">
            <a:extLst>
              <a:ext uri="{FF2B5EF4-FFF2-40B4-BE49-F238E27FC236}">
                <a16:creationId xmlns:a16="http://schemas.microsoft.com/office/drawing/2014/main" xmlns="" id="{0DF53B2A-B997-24FF-FE8B-1F9DB04C7B4C}"/>
              </a:ext>
            </a:extLst>
          </p:cNvPr>
          <p:cNvGrpSpPr/>
          <p:nvPr/>
        </p:nvGrpSpPr>
        <p:grpSpPr>
          <a:xfrm>
            <a:off x="3030481" y="4288162"/>
            <a:ext cx="609665" cy="561262"/>
            <a:chOff x="3371976" y="1410237"/>
            <a:chExt cx="609665" cy="561262"/>
          </a:xfrm>
        </p:grpSpPr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xmlns="" id="{D83AD214-6CF3-8C75-DBD1-F8B476E07F03}"/>
                </a:ext>
              </a:extLst>
            </p:cNvPr>
            <p:cNvSpPr/>
            <p:nvPr/>
          </p:nvSpPr>
          <p:spPr>
            <a:xfrm>
              <a:off x="3371976" y="1410237"/>
              <a:ext cx="557209" cy="561262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xmlns="" id="{2957B340-EDF5-1C79-4FFE-14860EB0D6A6}"/>
                </a:ext>
              </a:extLst>
            </p:cNvPr>
            <p:cNvSpPr txBox="1"/>
            <p:nvPr/>
          </p:nvSpPr>
          <p:spPr>
            <a:xfrm>
              <a:off x="3479429" y="1432722"/>
              <a:ext cx="50221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600" dirty="0"/>
                <a:t>4</a:t>
              </a:r>
              <a:endParaRPr lang="zh-CN" altLang="en-US" sz="2600" dirty="0"/>
            </a:p>
          </p:txBody>
        </p:sp>
      </p:grpSp>
      <p:sp>
        <p:nvSpPr>
          <p:cNvPr id="48" name="文本框 47">
            <a:extLst>
              <a:ext uri="{FF2B5EF4-FFF2-40B4-BE49-F238E27FC236}">
                <a16:creationId xmlns:a16="http://schemas.microsoft.com/office/drawing/2014/main" xmlns="" id="{7C5A6BCE-50BA-FF79-F624-20C205CFAE9E}"/>
              </a:ext>
            </a:extLst>
          </p:cNvPr>
          <p:cNvSpPr txBox="1"/>
          <p:nvPr/>
        </p:nvSpPr>
        <p:spPr>
          <a:xfrm>
            <a:off x="3587690" y="4202122"/>
            <a:ext cx="7605547" cy="580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系统的动能和势能没有发生变化，则系统机械能守恒。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xmlns="" id="{A90619B7-559C-176E-8821-D3AB85D0AC23}"/>
              </a:ext>
            </a:extLst>
          </p:cNvPr>
          <p:cNvSpPr txBox="1"/>
          <p:nvPr/>
        </p:nvSpPr>
        <p:spPr>
          <a:xfrm>
            <a:off x="3587688" y="3989405"/>
            <a:ext cx="8366567" cy="1134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尽管物体系统的总机械能在量值上不变，但应有动能和势能的相互转化，即守恒应该是在一个</a:t>
            </a:r>
            <a:r>
              <a:rPr lang="zh-CN" altLang="en-US" sz="2400" dirty="0">
                <a:solidFill>
                  <a:srgbClr val="EE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动态过程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中实现的。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xmlns="" id="{B40E2F14-037F-0A31-E2F9-115408536DF8}"/>
              </a:ext>
            </a:extLst>
          </p:cNvPr>
          <p:cNvSpPr txBox="1"/>
          <p:nvPr/>
        </p:nvSpPr>
        <p:spPr>
          <a:xfrm>
            <a:off x="10584643" y="3640350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×</a:t>
            </a:r>
          </a:p>
        </p:txBody>
      </p:sp>
      <p:grpSp>
        <p:nvGrpSpPr>
          <p:cNvPr id="55" name="组合 54">
            <a:extLst>
              <a:ext uri="{FF2B5EF4-FFF2-40B4-BE49-F238E27FC236}">
                <a16:creationId xmlns:a16="http://schemas.microsoft.com/office/drawing/2014/main" xmlns="" id="{65AF4DEA-54B5-3961-738F-177739B49754}"/>
              </a:ext>
            </a:extLst>
          </p:cNvPr>
          <p:cNvGrpSpPr/>
          <p:nvPr/>
        </p:nvGrpSpPr>
        <p:grpSpPr>
          <a:xfrm>
            <a:off x="3038507" y="5405633"/>
            <a:ext cx="609665" cy="561262"/>
            <a:chOff x="3371976" y="1410237"/>
            <a:chExt cx="609665" cy="561262"/>
          </a:xfrm>
        </p:grpSpPr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xmlns="" id="{29264E31-37A2-C8B1-FBAC-FFA3352CAAAD}"/>
                </a:ext>
              </a:extLst>
            </p:cNvPr>
            <p:cNvSpPr/>
            <p:nvPr/>
          </p:nvSpPr>
          <p:spPr>
            <a:xfrm>
              <a:off x="3371976" y="1410237"/>
              <a:ext cx="557209" cy="561262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57" name="文本框 56">
              <a:extLst>
                <a:ext uri="{FF2B5EF4-FFF2-40B4-BE49-F238E27FC236}">
                  <a16:creationId xmlns:a16="http://schemas.microsoft.com/office/drawing/2014/main" xmlns="" id="{51FB0082-3823-C51D-0C17-F92CC494D9FF}"/>
                </a:ext>
              </a:extLst>
            </p:cNvPr>
            <p:cNvSpPr txBox="1"/>
            <p:nvPr/>
          </p:nvSpPr>
          <p:spPr>
            <a:xfrm>
              <a:off x="3479429" y="1432722"/>
              <a:ext cx="50221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600" dirty="0"/>
                <a:t>5</a:t>
              </a:r>
              <a:endParaRPr lang="zh-CN" altLang="en-US" sz="2600" dirty="0"/>
            </a:p>
          </p:txBody>
        </p:sp>
      </p:grpSp>
      <p:sp>
        <p:nvSpPr>
          <p:cNvPr id="58" name="文本框 57">
            <a:extLst>
              <a:ext uri="{FF2B5EF4-FFF2-40B4-BE49-F238E27FC236}">
                <a16:creationId xmlns:a16="http://schemas.microsoft.com/office/drawing/2014/main" xmlns="" id="{83629E24-0877-87AC-E7DB-8E4A67B8BFC7}"/>
              </a:ext>
            </a:extLst>
          </p:cNvPr>
          <p:cNvSpPr txBox="1"/>
          <p:nvPr/>
        </p:nvSpPr>
        <p:spPr>
          <a:xfrm>
            <a:off x="3595716" y="5319593"/>
            <a:ext cx="7605547" cy="580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系统只在弹力做功的情况下，则系统机械能守恒。</a:t>
            </a: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xmlns="" id="{FE5C24D8-1B76-C9E8-06DD-764AEFFA7FDB}"/>
              </a:ext>
            </a:extLst>
          </p:cNvPr>
          <p:cNvSpPr txBox="1"/>
          <p:nvPr/>
        </p:nvSpPr>
        <p:spPr>
          <a:xfrm>
            <a:off x="3595714" y="5056577"/>
            <a:ext cx="8366567" cy="1134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系统只在</a:t>
            </a:r>
            <a:r>
              <a:rPr lang="zh-CN" altLang="en-US" sz="2400" dirty="0">
                <a:solidFill>
                  <a:srgbClr val="EE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系统内的弹力做功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的情况下，则系统机械能守恒。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如果不是系统内的弹力则不守恒。</a:t>
            </a:r>
          </a:p>
        </p:txBody>
      </p:sp>
      <p:sp>
        <p:nvSpPr>
          <p:cNvPr id="60" name="文本框 59">
            <a:extLst>
              <a:ext uri="{FF2B5EF4-FFF2-40B4-BE49-F238E27FC236}">
                <a16:creationId xmlns:a16="http://schemas.microsoft.com/office/drawing/2014/main" xmlns="" id="{5AA9516E-717A-28A0-F17F-698CB1CA16EC}"/>
              </a:ext>
            </a:extLst>
          </p:cNvPr>
          <p:cNvSpPr txBox="1"/>
          <p:nvPr/>
        </p:nvSpPr>
        <p:spPr>
          <a:xfrm>
            <a:off x="10592669" y="4757821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×</a:t>
            </a:r>
          </a:p>
        </p:txBody>
      </p:sp>
    </p:spTree>
    <p:extLst>
      <p:ext uri="{BB962C8B-B14F-4D97-AF65-F5344CB8AC3E}">
        <p14:creationId xmlns:p14="http://schemas.microsoft.com/office/powerpoint/2010/main" val="27043746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8" grpId="0"/>
      <p:bldP spid="28" grpId="1"/>
      <p:bldP spid="30" grpId="0"/>
      <p:bldP spid="35" grpId="0"/>
      <p:bldP spid="35" grpId="1"/>
      <p:bldP spid="36" grpId="0"/>
      <p:bldP spid="36" grpId="1"/>
      <p:bldP spid="37" grpId="0"/>
      <p:bldP spid="42" grpId="0"/>
      <p:bldP spid="42" grpId="1"/>
      <p:bldP spid="43" grpId="0"/>
      <p:bldP spid="44" grpId="0"/>
      <p:bldP spid="44" grpId="1"/>
      <p:bldP spid="48" grpId="0"/>
      <p:bldP spid="48" grpId="1"/>
      <p:bldP spid="49" grpId="0"/>
      <p:bldP spid="52" grpId="0"/>
      <p:bldP spid="52" grpId="1"/>
      <p:bldP spid="58" grpId="0"/>
      <p:bldP spid="58" grpId="1"/>
      <p:bldP spid="59" grpId="0"/>
      <p:bldP spid="60" grpId="0"/>
      <p:bldP spid="6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10800000">
            <a:off x="0" y="-1"/>
            <a:ext cx="12192000" cy="1122364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10800000">
            <a:off x="-1" y="0"/>
            <a:ext cx="9143998" cy="2525842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10800000">
            <a:off x="-3" y="-5"/>
            <a:ext cx="5237924" cy="3429003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5CF23C09-C10B-6F50-C423-302740002766}"/>
              </a:ext>
            </a:extLst>
          </p:cNvPr>
          <p:cNvSpPr txBox="1"/>
          <p:nvPr/>
        </p:nvSpPr>
        <p:spPr>
          <a:xfrm>
            <a:off x="3057941" y="2938863"/>
            <a:ext cx="68480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下  课！</a:t>
            </a: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xmlns="" id="{433A01C6-748E-EDF4-77F0-8FFBCFD6BE3C}"/>
              </a:ext>
            </a:extLst>
          </p:cNvPr>
          <p:cNvSpPr/>
          <p:nvPr/>
        </p:nvSpPr>
        <p:spPr>
          <a:xfrm>
            <a:off x="0" y="6273224"/>
            <a:ext cx="12192000" cy="58477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>
            <a:off x="3057941" y="5655364"/>
            <a:ext cx="9143998" cy="120263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xmlns="" id="{1880BC41-331C-59B8-ACF7-D88B3A438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66" y="4341204"/>
            <a:ext cx="3269271" cy="1932019"/>
          </a:xfrm>
          <a:prstGeom prst="rect">
            <a:avLst/>
          </a:prstGeom>
        </p:spPr>
      </p:pic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D59F50B5-67E3-BB2E-6CFF-EDCB9EF767D3}"/>
              </a:ext>
            </a:extLst>
          </p:cNvPr>
          <p:cNvGrpSpPr/>
          <p:nvPr/>
        </p:nvGrpSpPr>
        <p:grpSpPr>
          <a:xfrm>
            <a:off x="10890353" y="706301"/>
            <a:ext cx="1036657" cy="1416902"/>
            <a:chOff x="10254255" y="2012106"/>
            <a:chExt cx="1651164" cy="2232552"/>
          </a:xfrm>
        </p:grpSpPr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xmlns="" id="{77C6CA85-DD99-6BC1-998A-75834C6473C9}"/>
                </a:ext>
              </a:extLst>
            </p:cNvPr>
            <p:cNvSpPr/>
            <p:nvPr/>
          </p:nvSpPr>
          <p:spPr>
            <a:xfrm>
              <a:off x="10254255" y="3360301"/>
              <a:ext cx="887510" cy="884357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xmlns="" id="{8502434C-38A5-4CD8-4D53-DBD869555284}"/>
                </a:ext>
              </a:extLst>
            </p:cNvPr>
            <p:cNvSpPr/>
            <p:nvPr/>
          </p:nvSpPr>
          <p:spPr>
            <a:xfrm>
              <a:off x="10321419" y="2012106"/>
              <a:ext cx="1584000" cy="1584000"/>
            </a:xfrm>
            <a:custGeom>
              <a:avLst/>
              <a:gdLst>
                <a:gd name="connsiteX0" fmla="*/ 792000 w 1584000"/>
                <a:gd name="connsiteY0" fmla="*/ 585000 h 1584000"/>
                <a:gd name="connsiteX1" fmla="*/ 999000 w 1584000"/>
                <a:gd name="connsiteY1" fmla="*/ 792000 h 1584000"/>
                <a:gd name="connsiteX2" fmla="*/ 792000 w 1584000"/>
                <a:gd name="connsiteY2" fmla="*/ 999000 h 1584000"/>
                <a:gd name="connsiteX3" fmla="*/ 585000 w 1584000"/>
                <a:gd name="connsiteY3" fmla="*/ 792000 h 1584000"/>
                <a:gd name="connsiteX4" fmla="*/ 792000 w 1584000"/>
                <a:gd name="connsiteY4" fmla="*/ 585000 h 1584000"/>
                <a:gd name="connsiteX5" fmla="*/ 792000 w 1584000"/>
                <a:gd name="connsiteY5" fmla="*/ 378000 h 1584000"/>
                <a:gd name="connsiteX6" fmla="*/ 378000 w 1584000"/>
                <a:gd name="connsiteY6" fmla="*/ 792000 h 1584000"/>
                <a:gd name="connsiteX7" fmla="*/ 792000 w 1584000"/>
                <a:gd name="connsiteY7" fmla="*/ 1206000 h 1584000"/>
                <a:gd name="connsiteX8" fmla="*/ 1206000 w 1584000"/>
                <a:gd name="connsiteY8" fmla="*/ 792000 h 1584000"/>
                <a:gd name="connsiteX9" fmla="*/ 792000 w 1584000"/>
                <a:gd name="connsiteY9" fmla="*/ 378000 h 1584000"/>
                <a:gd name="connsiteX10" fmla="*/ 792000 w 1584000"/>
                <a:gd name="connsiteY10" fmla="*/ 0 h 1584000"/>
                <a:gd name="connsiteX11" fmla="*/ 853990 w 1584000"/>
                <a:gd name="connsiteY11" fmla="*/ 3130 h 1584000"/>
                <a:gd name="connsiteX12" fmla="*/ 883195 w 1584000"/>
                <a:gd name="connsiteY12" fmla="*/ 225088 h 1584000"/>
                <a:gd name="connsiteX13" fmla="*/ 908084 w 1584000"/>
                <a:gd name="connsiteY13" fmla="*/ 227598 h 1584000"/>
                <a:gd name="connsiteX14" fmla="*/ 1114047 w 1584000"/>
                <a:gd name="connsiteY14" fmla="*/ 314267 h 1584000"/>
                <a:gd name="connsiteX15" fmla="*/ 1128730 w 1584000"/>
                <a:gd name="connsiteY15" fmla="*/ 326381 h 1584000"/>
                <a:gd name="connsiteX16" fmla="*/ 1303703 w 1584000"/>
                <a:gd name="connsiteY16" fmla="*/ 192099 h 1584000"/>
                <a:gd name="connsiteX17" fmla="*/ 1352029 w 1584000"/>
                <a:gd name="connsiteY17" fmla="*/ 231972 h 1584000"/>
                <a:gd name="connsiteX18" fmla="*/ 1391901 w 1584000"/>
                <a:gd name="connsiteY18" fmla="*/ 280297 h 1584000"/>
                <a:gd name="connsiteX19" fmla="*/ 1257610 w 1584000"/>
                <a:gd name="connsiteY19" fmla="*/ 455282 h 1584000"/>
                <a:gd name="connsiteX20" fmla="*/ 1269629 w 1584000"/>
                <a:gd name="connsiteY20" fmla="*/ 469848 h 1584000"/>
                <a:gd name="connsiteX21" fmla="*/ 1356298 w 1584000"/>
                <a:gd name="connsiteY21" fmla="*/ 675811 h 1584000"/>
                <a:gd name="connsiteX22" fmla="*/ 1358816 w 1584000"/>
                <a:gd name="connsiteY22" fmla="*/ 700794 h 1584000"/>
                <a:gd name="connsiteX23" fmla="*/ 1580870 w 1584000"/>
                <a:gd name="connsiteY23" fmla="*/ 730011 h 1584000"/>
                <a:gd name="connsiteX24" fmla="*/ 1584000 w 1584000"/>
                <a:gd name="connsiteY24" fmla="*/ 792000 h 1584000"/>
                <a:gd name="connsiteX25" fmla="*/ 1580870 w 1584000"/>
                <a:gd name="connsiteY25" fmla="*/ 853990 h 1584000"/>
                <a:gd name="connsiteX26" fmla="*/ 1358795 w 1584000"/>
                <a:gd name="connsiteY26" fmla="*/ 883210 h 1584000"/>
                <a:gd name="connsiteX27" fmla="*/ 1356298 w 1584000"/>
                <a:gd name="connsiteY27" fmla="*/ 907979 h 1584000"/>
                <a:gd name="connsiteX28" fmla="*/ 1269629 w 1584000"/>
                <a:gd name="connsiteY28" fmla="*/ 1113942 h 1584000"/>
                <a:gd name="connsiteX29" fmla="*/ 1257527 w 1584000"/>
                <a:gd name="connsiteY29" fmla="*/ 1128610 h 1584000"/>
                <a:gd name="connsiteX30" fmla="*/ 1391901 w 1584000"/>
                <a:gd name="connsiteY30" fmla="*/ 1303703 h 1584000"/>
                <a:gd name="connsiteX31" fmla="*/ 1352029 w 1584000"/>
                <a:gd name="connsiteY31" fmla="*/ 1352029 h 1584000"/>
                <a:gd name="connsiteX32" fmla="*/ 1303703 w 1584000"/>
                <a:gd name="connsiteY32" fmla="*/ 1391901 h 1584000"/>
                <a:gd name="connsiteX33" fmla="*/ 1128598 w 1584000"/>
                <a:gd name="connsiteY33" fmla="*/ 1257518 h 1584000"/>
                <a:gd name="connsiteX34" fmla="*/ 1114047 w 1584000"/>
                <a:gd name="connsiteY34" fmla="*/ 1269524 h 1584000"/>
                <a:gd name="connsiteX35" fmla="*/ 908084 w 1584000"/>
                <a:gd name="connsiteY35" fmla="*/ 1356193 h 1584000"/>
                <a:gd name="connsiteX36" fmla="*/ 883223 w 1584000"/>
                <a:gd name="connsiteY36" fmla="*/ 1358699 h 1584000"/>
                <a:gd name="connsiteX37" fmla="*/ 853990 w 1584000"/>
                <a:gd name="connsiteY37" fmla="*/ 1580870 h 1584000"/>
                <a:gd name="connsiteX38" fmla="*/ 792000 w 1584000"/>
                <a:gd name="connsiteY38" fmla="*/ 1584000 h 1584000"/>
                <a:gd name="connsiteX39" fmla="*/ 730011 w 1584000"/>
                <a:gd name="connsiteY39" fmla="*/ 1580870 h 1584000"/>
                <a:gd name="connsiteX40" fmla="*/ 700779 w 1584000"/>
                <a:gd name="connsiteY40" fmla="*/ 1358699 h 1584000"/>
                <a:gd name="connsiteX41" fmla="*/ 675916 w 1584000"/>
                <a:gd name="connsiteY41" fmla="*/ 1356193 h 1584000"/>
                <a:gd name="connsiteX42" fmla="*/ 469953 w 1584000"/>
                <a:gd name="connsiteY42" fmla="*/ 1269524 h 1584000"/>
                <a:gd name="connsiteX43" fmla="*/ 455402 w 1584000"/>
                <a:gd name="connsiteY43" fmla="*/ 1257518 h 1584000"/>
                <a:gd name="connsiteX44" fmla="*/ 280297 w 1584000"/>
                <a:gd name="connsiteY44" fmla="*/ 1391901 h 1584000"/>
                <a:gd name="connsiteX45" fmla="*/ 231972 w 1584000"/>
                <a:gd name="connsiteY45" fmla="*/ 1352029 h 1584000"/>
                <a:gd name="connsiteX46" fmla="*/ 192099 w 1584000"/>
                <a:gd name="connsiteY46" fmla="*/ 1303703 h 1584000"/>
                <a:gd name="connsiteX47" fmla="*/ 326474 w 1584000"/>
                <a:gd name="connsiteY47" fmla="*/ 1128610 h 1584000"/>
                <a:gd name="connsiteX48" fmla="*/ 314372 w 1584000"/>
                <a:gd name="connsiteY48" fmla="*/ 1113942 h 1584000"/>
                <a:gd name="connsiteX49" fmla="*/ 227703 w 1584000"/>
                <a:gd name="connsiteY49" fmla="*/ 907979 h 1584000"/>
                <a:gd name="connsiteX50" fmla="*/ 225206 w 1584000"/>
                <a:gd name="connsiteY50" fmla="*/ 883210 h 1584000"/>
                <a:gd name="connsiteX51" fmla="*/ 3130 w 1584000"/>
                <a:gd name="connsiteY51" fmla="*/ 853990 h 1584000"/>
                <a:gd name="connsiteX52" fmla="*/ 0 w 1584000"/>
                <a:gd name="connsiteY52" fmla="*/ 792000 h 1584000"/>
                <a:gd name="connsiteX53" fmla="*/ 3130 w 1584000"/>
                <a:gd name="connsiteY53" fmla="*/ 730011 h 1584000"/>
                <a:gd name="connsiteX54" fmla="*/ 225184 w 1584000"/>
                <a:gd name="connsiteY54" fmla="*/ 700794 h 1584000"/>
                <a:gd name="connsiteX55" fmla="*/ 227703 w 1584000"/>
                <a:gd name="connsiteY55" fmla="*/ 675811 h 1584000"/>
                <a:gd name="connsiteX56" fmla="*/ 314372 w 1584000"/>
                <a:gd name="connsiteY56" fmla="*/ 469848 h 1584000"/>
                <a:gd name="connsiteX57" fmla="*/ 326390 w 1584000"/>
                <a:gd name="connsiteY57" fmla="*/ 455282 h 1584000"/>
                <a:gd name="connsiteX58" fmla="*/ 192099 w 1584000"/>
                <a:gd name="connsiteY58" fmla="*/ 280297 h 1584000"/>
                <a:gd name="connsiteX59" fmla="*/ 231972 w 1584000"/>
                <a:gd name="connsiteY59" fmla="*/ 231972 h 1584000"/>
                <a:gd name="connsiteX60" fmla="*/ 280297 w 1584000"/>
                <a:gd name="connsiteY60" fmla="*/ 192099 h 1584000"/>
                <a:gd name="connsiteX61" fmla="*/ 455271 w 1584000"/>
                <a:gd name="connsiteY61" fmla="*/ 326381 h 1584000"/>
                <a:gd name="connsiteX62" fmla="*/ 469953 w 1584000"/>
                <a:gd name="connsiteY62" fmla="*/ 314267 h 1584000"/>
                <a:gd name="connsiteX63" fmla="*/ 675916 w 1584000"/>
                <a:gd name="connsiteY63" fmla="*/ 227598 h 1584000"/>
                <a:gd name="connsiteX64" fmla="*/ 700807 w 1584000"/>
                <a:gd name="connsiteY64" fmla="*/ 225088 h 1584000"/>
                <a:gd name="connsiteX65" fmla="*/ 730011 w 1584000"/>
                <a:gd name="connsiteY65" fmla="*/ 3130 h 15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1584000" h="1584000">
                  <a:moveTo>
                    <a:pt x="792000" y="585000"/>
                  </a:moveTo>
                  <a:cubicBezTo>
                    <a:pt x="906323" y="585000"/>
                    <a:pt x="999000" y="677677"/>
                    <a:pt x="999000" y="792000"/>
                  </a:cubicBezTo>
                  <a:cubicBezTo>
                    <a:pt x="999000" y="906323"/>
                    <a:pt x="906323" y="999000"/>
                    <a:pt x="792000" y="999000"/>
                  </a:cubicBezTo>
                  <a:cubicBezTo>
                    <a:pt x="677677" y="999000"/>
                    <a:pt x="585000" y="906323"/>
                    <a:pt x="585000" y="792000"/>
                  </a:cubicBezTo>
                  <a:cubicBezTo>
                    <a:pt x="585000" y="677677"/>
                    <a:pt x="677677" y="585000"/>
                    <a:pt x="792000" y="585000"/>
                  </a:cubicBezTo>
                  <a:close/>
                  <a:moveTo>
                    <a:pt x="792000" y="378000"/>
                  </a:moveTo>
                  <a:cubicBezTo>
                    <a:pt x="563354" y="378000"/>
                    <a:pt x="378000" y="563354"/>
                    <a:pt x="378000" y="792000"/>
                  </a:cubicBezTo>
                  <a:cubicBezTo>
                    <a:pt x="378000" y="1020646"/>
                    <a:pt x="563354" y="1206000"/>
                    <a:pt x="792000" y="1206000"/>
                  </a:cubicBezTo>
                  <a:cubicBezTo>
                    <a:pt x="1020646" y="1206000"/>
                    <a:pt x="1206000" y="1020646"/>
                    <a:pt x="1206000" y="792000"/>
                  </a:cubicBezTo>
                  <a:cubicBezTo>
                    <a:pt x="1206000" y="563354"/>
                    <a:pt x="1020646" y="378000"/>
                    <a:pt x="792000" y="378000"/>
                  </a:cubicBezTo>
                  <a:close/>
                  <a:moveTo>
                    <a:pt x="792000" y="0"/>
                  </a:moveTo>
                  <a:lnTo>
                    <a:pt x="853990" y="3130"/>
                  </a:lnTo>
                  <a:lnTo>
                    <a:pt x="883195" y="225088"/>
                  </a:lnTo>
                  <a:lnTo>
                    <a:pt x="908084" y="227598"/>
                  </a:lnTo>
                  <a:cubicBezTo>
                    <a:pt x="983077" y="242943"/>
                    <a:pt x="1052761" y="272862"/>
                    <a:pt x="1114047" y="314267"/>
                  </a:cubicBezTo>
                  <a:lnTo>
                    <a:pt x="1128730" y="326381"/>
                  </a:lnTo>
                  <a:lnTo>
                    <a:pt x="1303703" y="192099"/>
                  </a:lnTo>
                  <a:lnTo>
                    <a:pt x="1352029" y="231972"/>
                  </a:lnTo>
                  <a:lnTo>
                    <a:pt x="1391901" y="280297"/>
                  </a:lnTo>
                  <a:lnTo>
                    <a:pt x="1257610" y="455282"/>
                  </a:lnTo>
                  <a:lnTo>
                    <a:pt x="1269629" y="469848"/>
                  </a:lnTo>
                  <a:cubicBezTo>
                    <a:pt x="1311033" y="531135"/>
                    <a:pt x="1340952" y="600819"/>
                    <a:pt x="1356298" y="675811"/>
                  </a:cubicBezTo>
                  <a:lnTo>
                    <a:pt x="1358816" y="700794"/>
                  </a:lnTo>
                  <a:lnTo>
                    <a:pt x="1580870" y="730011"/>
                  </a:lnTo>
                  <a:lnTo>
                    <a:pt x="1584000" y="792000"/>
                  </a:lnTo>
                  <a:lnTo>
                    <a:pt x="1580870" y="853990"/>
                  </a:lnTo>
                  <a:lnTo>
                    <a:pt x="1358795" y="883210"/>
                  </a:lnTo>
                  <a:lnTo>
                    <a:pt x="1356298" y="907979"/>
                  </a:lnTo>
                  <a:cubicBezTo>
                    <a:pt x="1340952" y="982972"/>
                    <a:pt x="1311033" y="1052656"/>
                    <a:pt x="1269629" y="1113942"/>
                  </a:cubicBezTo>
                  <a:lnTo>
                    <a:pt x="1257527" y="1128610"/>
                  </a:lnTo>
                  <a:lnTo>
                    <a:pt x="1391901" y="1303703"/>
                  </a:lnTo>
                  <a:lnTo>
                    <a:pt x="1352029" y="1352029"/>
                  </a:lnTo>
                  <a:lnTo>
                    <a:pt x="1303703" y="1391901"/>
                  </a:lnTo>
                  <a:lnTo>
                    <a:pt x="1128598" y="1257518"/>
                  </a:lnTo>
                  <a:lnTo>
                    <a:pt x="1114047" y="1269524"/>
                  </a:lnTo>
                  <a:cubicBezTo>
                    <a:pt x="1052761" y="1310928"/>
                    <a:pt x="983077" y="1340847"/>
                    <a:pt x="908084" y="1356193"/>
                  </a:cubicBezTo>
                  <a:lnTo>
                    <a:pt x="883223" y="1358699"/>
                  </a:lnTo>
                  <a:lnTo>
                    <a:pt x="853990" y="1580870"/>
                  </a:lnTo>
                  <a:lnTo>
                    <a:pt x="792000" y="1584000"/>
                  </a:lnTo>
                  <a:lnTo>
                    <a:pt x="730011" y="1580870"/>
                  </a:lnTo>
                  <a:lnTo>
                    <a:pt x="700779" y="1358699"/>
                  </a:lnTo>
                  <a:lnTo>
                    <a:pt x="675916" y="1356193"/>
                  </a:lnTo>
                  <a:cubicBezTo>
                    <a:pt x="600924" y="1340847"/>
                    <a:pt x="531240" y="1310928"/>
                    <a:pt x="469953" y="1269524"/>
                  </a:cubicBezTo>
                  <a:lnTo>
                    <a:pt x="455402" y="1257518"/>
                  </a:lnTo>
                  <a:lnTo>
                    <a:pt x="280297" y="1391901"/>
                  </a:lnTo>
                  <a:lnTo>
                    <a:pt x="231972" y="1352029"/>
                  </a:lnTo>
                  <a:lnTo>
                    <a:pt x="192099" y="1303703"/>
                  </a:lnTo>
                  <a:lnTo>
                    <a:pt x="326474" y="1128610"/>
                  </a:lnTo>
                  <a:lnTo>
                    <a:pt x="314372" y="1113942"/>
                  </a:lnTo>
                  <a:cubicBezTo>
                    <a:pt x="272967" y="1052656"/>
                    <a:pt x="243048" y="982972"/>
                    <a:pt x="227703" y="907979"/>
                  </a:cubicBezTo>
                  <a:lnTo>
                    <a:pt x="225206" y="883210"/>
                  </a:lnTo>
                  <a:lnTo>
                    <a:pt x="3130" y="853990"/>
                  </a:lnTo>
                  <a:lnTo>
                    <a:pt x="0" y="792000"/>
                  </a:lnTo>
                  <a:lnTo>
                    <a:pt x="3130" y="730011"/>
                  </a:lnTo>
                  <a:lnTo>
                    <a:pt x="225184" y="700794"/>
                  </a:lnTo>
                  <a:lnTo>
                    <a:pt x="227703" y="675811"/>
                  </a:lnTo>
                  <a:cubicBezTo>
                    <a:pt x="243048" y="600819"/>
                    <a:pt x="272967" y="531135"/>
                    <a:pt x="314372" y="469848"/>
                  </a:cubicBezTo>
                  <a:lnTo>
                    <a:pt x="326390" y="455282"/>
                  </a:lnTo>
                  <a:lnTo>
                    <a:pt x="192099" y="280297"/>
                  </a:lnTo>
                  <a:lnTo>
                    <a:pt x="231972" y="231972"/>
                  </a:lnTo>
                  <a:lnTo>
                    <a:pt x="280297" y="192099"/>
                  </a:lnTo>
                  <a:lnTo>
                    <a:pt x="455271" y="326381"/>
                  </a:lnTo>
                  <a:lnTo>
                    <a:pt x="469953" y="314267"/>
                  </a:lnTo>
                  <a:cubicBezTo>
                    <a:pt x="531240" y="272862"/>
                    <a:pt x="600924" y="242943"/>
                    <a:pt x="675916" y="227598"/>
                  </a:cubicBezTo>
                  <a:lnTo>
                    <a:pt x="700807" y="225088"/>
                  </a:lnTo>
                  <a:lnTo>
                    <a:pt x="730011" y="3130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3129560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5400000">
            <a:off x="-1515329" y="1495445"/>
            <a:ext cx="6429837" cy="3438945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5400000">
            <a:off x="-2166079" y="2166079"/>
            <a:ext cx="6858000" cy="2525842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5400000">
            <a:off x="359195" y="3798132"/>
            <a:ext cx="2690731" cy="3429003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xmlns="" id="{433A01C6-748E-EDF4-77F0-8FFBCFD6BE3C}"/>
              </a:ext>
            </a:extLst>
          </p:cNvPr>
          <p:cNvSpPr/>
          <p:nvPr/>
        </p:nvSpPr>
        <p:spPr>
          <a:xfrm rot="16200000">
            <a:off x="8684694" y="2922528"/>
            <a:ext cx="6429837" cy="58477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9769378" y="1219987"/>
            <a:ext cx="3642611" cy="1202636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778EF951-2857-A81D-B05A-B87DD69B715E}"/>
              </a:ext>
            </a:extLst>
          </p:cNvPr>
          <p:cNvSpPr txBox="1"/>
          <p:nvPr/>
        </p:nvSpPr>
        <p:spPr>
          <a:xfrm>
            <a:off x="2008683" y="1904479"/>
            <a:ext cx="9743607" cy="288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</a:rPr>
              <a:t>“在只有重力或弹力做功的物体系统内，物体的动能和势能可以相互转化，而总的机械能保持不变。”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2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——</a:t>
            </a:r>
            <a:r>
              <a:rPr lang="zh-CN" altLang="en-US" sz="2800" dirty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机械能守恒定律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软雅黑 Light" panose="020B0502040204020203" pitchFamily="34" charset="-122"/>
              <a:ea typeface="微软雅黑 Light" panose="020B0502040204020203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291585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53543064-64A0-CE3C-AC15-9CA668FD50CE}"/>
              </a:ext>
            </a:extLst>
          </p:cNvPr>
          <p:cNvGrpSpPr/>
          <p:nvPr/>
        </p:nvGrpSpPr>
        <p:grpSpPr>
          <a:xfrm>
            <a:off x="4389028" y="697044"/>
            <a:ext cx="4185149" cy="5195040"/>
            <a:chOff x="10254255" y="2012106"/>
            <a:chExt cx="1651164" cy="2232552"/>
          </a:xfrm>
        </p:grpSpPr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xmlns="" id="{9003942C-45AF-F716-6414-185304E2D6B7}"/>
                </a:ext>
              </a:extLst>
            </p:cNvPr>
            <p:cNvSpPr/>
            <p:nvPr/>
          </p:nvSpPr>
          <p:spPr>
            <a:xfrm>
              <a:off x="10254255" y="3360301"/>
              <a:ext cx="887510" cy="884357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xmlns="" id="{A8820370-9C63-B12B-1F3D-CBDCF1654DF2}"/>
                </a:ext>
              </a:extLst>
            </p:cNvPr>
            <p:cNvSpPr/>
            <p:nvPr/>
          </p:nvSpPr>
          <p:spPr>
            <a:xfrm>
              <a:off x="10321419" y="2012106"/>
              <a:ext cx="1584000" cy="1584000"/>
            </a:xfrm>
            <a:custGeom>
              <a:avLst/>
              <a:gdLst>
                <a:gd name="connsiteX0" fmla="*/ 792000 w 1584000"/>
                <a:gd name="connsiteY0" fmla="*/ 585000 h 1584000"/>
                <a:gd name="connsiteX1" fmla="*/ 999000 w 1584000"/>
                <a:gd name="connsiteY1" fmla="*/ 792000 h 1584000"/>
                <a:gd name="connsiteX2" fmla="*/ 792000 w 1584000"/>
                <a:gd name="connsiteY2" fmla="*/ 999000 h 1584000"/>
                <a:gd name="connsiteX3" fmla="*/ 585000 w 1584000"/>
                <a:gd name="connsiteY3" fmla="*/ 792000 h 1584000"/>
                <a:gd name="connsiteX4" fmla="*/ 792000 w 1584000"/>
                <a:gd name="connsiteY4" fmla="*/ 585000 h 1584000"/>
                <a:gd name="connsiteX5" fmla="*/ 792000 w 1584000"/>
                <a:gd name="connsiteY5" fmla="*/ 378000 h 1584000"/>
                <a:gd name="connsiteX6" fmla="*/ 378000 w 1584000"/>
                <a:gd name="connsiteY6" fmla="*/ 792000 h 1584000"/>
                <a:gd name="connsiteX7" fmla="*/ 792000 w 1584000"/>
                <a:gd name="connsiteY7" fmla="*/ 1206000 h 1584000"/>
                <a:gd name="connsiteX8" fmla="*/ 1206000 w 1584000"/>
                <a:gd name="connsiteY8" fmla="*/ 792000 h 1584000"/>
                <a:gd name="connsiteX9" fmla="*/ 792000 w 1584000"/>
                <a:gd name="connsiteY9" fmla="*/ 378000 h 1584000"/>
                <a:gd name="connsiteX10" fmla="*/ 792000 w 1584000"/>
                <a:gd name="connsiteY10" fmla="*/ 0 h 1584000"/>
                <a:gd name="connsiteX11" fmla="*/ 853990 w 1584000"/>
                <a:gd name="connsiteY11" fmla="*/ 3130 h 1584000"/>
                <a:gd name="connsiteX12" fmla="*/ 883195 w 1584000"/>
                <a:gd name="connsiteY12" fmla="*/ 225088 h 1584000"/>
                <a:gd name="connsiteX13" fmla="*/ 908084 w 1584000"/>
                <a:gd name="connsiteY13" fmla="*/ 227598 h 1584000"/>
                <a:gd name="connsiteX14" fmla="*/ 1114047 w 1584000"/>
                <a:gd name="connsiteY14" fmla="*/ 314267 h 1584000"/>
                <a:gd name="connsiteX15" fmla="*/ 1128730 w 1584000"/>
                <a:gd name="connsiteY15" fmla="*/ 326381 h 1584000"/>
                <a:gd name="connsiteX16" fmla="*/ 1303703 w 1584000"/>
                <a:gd name="connsiteY16" fmla="*/ 192099 h 1584000"/>
                <a:gd name="connsiteX17" fmla="*/ 1352029 w 1584000"/>
                <a:gd name="connsiteY17" fmla="*/ 231972 h 1584000"/>
                <a:gd name="connsiteX18" fmla="*/ 1391901 w 1584000"/>
                <a:gd name="connsiteY18" fmla="*/ 280297 h 1584000"/>
                <a:gd name="connsiteX19" fmla="*/ 1257610 w 1584000"/>
                <a:gd name="connsiteY19" fmla="*/ 455282 h 1584000"/>
                <a:gd name="connsiteX20" fmla="*/ 1269629 w 1584000"/>
                <a:gd name="connsiteY20" fmla="*/ 469848 h 1584000"/>
                <a:gd name="connsiteX21" fmla="*/ 1356298 w 1584000"/>
                <a:gd name="connsiteY21" fmla="*/ 675811 h 1584000"/>
                <a:gd name="connsiteX22" fmla="*/ 1358816 w 1584000"/>
                <a:gd name="connsiteY22" fmla="*/ 700794 h 1584000"/>
                <a:gd name="connsiteX23" fmla="*/ 1580870 w 1584000"/>
                <a:gd name="connsiteY23" fmla="*/ 730011 h 1584000"/>
                <a:gd name="connsiteX24" fmla="*/ 1584000 w 1584000"/>
                <a:gd name="connsiteY24" fmla="*/ 792000 h 1584000"/>
                <a:gd name="connsiteX25" fmla="*/ 1580870 w 1584000"/>
                <a:gd name="connsiteY25" fmla="*/ 853990 h 1584000"/>
                <a:gd name="connsiteX26" fmla="*/ 1358795 w 1584000"/>
                <a:gd name="connsiteY26" fmla="*/ 883210 h 1584000"/>
                <a:gd name="connsiteX27" fmla="*/ 1356298 w 1584000"/>
                <a:gd name="connsiteY27" fmla="*/ 907979 h 1584000"/>
                <a:gd name="connsiteX28" fmla="*/ 1269629 w 1584000"/>
                <a:gd name="connsiteY28" fmla="*/ 1113942 h 1584000"/>
                <a:gd name="connsiteX29" fmla="*/ 1257527 w 1584000"/>
                <a:gd name="connsiteY29" fmla="*/ 1128610 h 1584000"/>
                <a:gd name="connsiteX30" fmla="*/ 1391901 w 1584000"/>
                <a:gd name="connsiteY30" fmla="*/ 1303703 h 1584000"/>
                <a:gd name="connsiteX31" fmla="*/ 1352029 w 1584000"/>
                <a:gd name="connsiteY31" fmla="*/ 1352029 h 1584000"/>
                <a:gd name="connsiteX32" fmla="*/ 1303703 w 1584000"/>
                <a:gd name="connsiteY32" fmla="*/ 1391901 h 1584000"/>
                <a:gd name="connsiteX33" fmla="*/ 1128598 w 1584000"/>
                <a:gd name="connsiteY33" fmla="*/ 1257518 h 1584000"/>
                <a:gd name="connsiteX34" fmla="*/ 1114047 w 1584000"/>
                <a:gd name="connsiteY34" fmla="*/ 1269524 h 1584000"/>
                <a:gd name="connsiteX35" fmla="*/ 908084 w 1584000"/>
                <a:gd name="connsiteY35" fmla="*/ 1356193 h 1584000"/>
                <a:gd name="connsiteX36" fmla="*/ 883223 w 1584000"/>
                <a:gd name="connsiteY36" fmla="*/ 1358699 h 1584000"/>
                <a:gd name="connsiteX37" fmla="*/ 853990 w 1584000"/>
                <a:gd name="connsiteY37" fmla="*/ 1580870 h 1584000"/>
                <a:gd name="connsiteX38" fmla="*/ 792000 w 1584000"/>
                <a:gd name="connsiteY38" fmla="*/ 1584000 h 1584000"/>
                <a:gd name="connsiteX39" fmla="*/ 730011 w 1584000"/>
                <a:gd name="connsiteY39" fmla="*/ 1580870 h 1584000"/>
                <a:gd name="connsiteX40" fmla="*/ 700779 w 1584000"/>
                <a:gd name="connsiteY40" fmla="*/ 1358699 h 1584000"/>
                <a:gd name="connsiteX41" fmla="*/ 675916 w 1584000"/>
                <a:gd name="connsiteY41" fmla="*/ 1356193 h 1584000"/>
                <a:gd name="connsiteX42" fmla="*/ 469953 w 1584000"/>
                <a:gd name="connsiteY42" fmla="*/ 1269524 h 1584000"/>
                <a:gd name="connsiteX43" fmla="*/ 455402 w 1584000"/>
                <a:gd name="connsiteY43" fmla="*/ 1257518 h 1584000"/>
                <a:gd name="connsiteX44" fmla="*/ 280297 w 1584000"/>
                <a:gd name="connsiteY44" fmla="*/ 1391901 h 1584000"/>
                <a:gd name="connsiteX45" fmla="*/ 231972 w 1584000"/>
                <a:gd name="connsiteY45" fmla="*/ 1352029 h 1584000"/>
                <a:gd name="connsiteX46" fmla="*/ 192099 w 1584000"/>
                <a:gd name="connsiteY46" fmla="*/ 1303703 h 1584000"/>
                <a:gd name="connsiteX47" fmla="*/ 326474 w 1584000"/>
                <a:gd name="connsiteY47" fmla="*/ 1128610 h 1584000"/>
                <a:gd name="connsiteX48" fmla="*/ 314372 w 1584000"/>
                <a:gd name="connsiteY48" fmla="*/ 1113942 h 1584000"/>
                <a:gd name="connsiteX49" fmla="*/ 227703 w 1584000"/>
                <a:gd name="connsiteY49" fmla="*/ 907979 h 1584000"/>
                <a:gd name="connsiteX50" fmla="*/ 225206 w 1584000"/>
                <a:gd name="connsiteY50" fmla="*/ 883210 h 1584000"/>
                <a:gd name="connsiteX51" fmla="*/ 3130 w 1584000"/>
                <a:gd name="connsiteY51" fmla="*/ 853990 h 1584000"/>
                <a:gd name="connsiteX52" fmla="*/ 0 w 1584000"/>
                <a:gd name="connsiteY52" fmla="*/ 792000 h 1584000"/>
                <a:gd name="connsiteX53" fmla="*/ 3130 w 1584000"/>
                <a:gd name="connsiteY53" fmla="*/ 730011 h 1584000"/>
                <a:gd name="connsiteX54" fmla="*/ 225184 w 1584000"/>
                <a:gd name="connsiteY54" fmla="*/ 700794 h 1584000"/>
                <a:gd name="connsiteX55" fmla="*/ 227703 w 1584000"/>
                <a:gd name="connsiteY55" fmla="*/ 675811 h 1584000"/>
                <a:gd name="connsiteX56" fmla="*/ 314372 w 1584000"/>
                <a:gd name="connsiteY56" fmla="*/ 469848 h 1584000"/>
                <a:gd name="connsiteX57" fmla="*/ 326390 w 1584000"/>
                <a:gd name="connsiteY57" fmla="*/ 455282 h 1584000"/>
                <a:gd name="connsiteX58" fmla="*/ 192099 w 1584000"/>
                <a:gd name="connsiteY58" fmla="*/ 280297 h 1584000"/>
                <a:gd name="connsiteX59" fmla="*/ 231972 w 1584000"/>
                <a:gd name="connsiteY59" fmla="*/ 231972 h 1584000"/>
                <a:gd name="connsiteX60" fmla="*/ 280297 w 1584000"/>
                <a:gd name="connsiteY60" fmla="*/ 192099 h 1584000"/>
                <a:gd name="connsiteX61" fmla="*/ 455271 w 1584000"/>
                <a:gd name="connsiteY61" fmla="*/ 326381 h 1584000"/>
                <a:gd name="connsiteX62" fmla="*/ 469953 w 1584000"/>
                <a:gd name="connsiteY62" fmla="*/ 314267 h 1584000"/>
                <a:gd name="connsiteX63" fmla="*/ 675916 w 1584000"/>
                <a:gd name="connsiteY63" fmla="*/ 227598 h 1584000"/>
                <a:gd name="connsiteX64" fmla="*/ 700807 w 1584000"/>
                <a:gd name="connsiteY64" fmla="*/ 225088 h 1584000"/>
                <a:gd name="connsiteX65" fmla="*/ 730011 w 1584000"/>
                <a:gd name="connsiteY65" fmla="*/ 3130 h 15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1584000" h="1584000">
                  <a:moveTo>
                    <a:pt x="792000" y="585000"/>
                  </a:moveTo>
                  <a:cubicBezTo>
                    <a:pt x="906323" y="585000"/>
                    <a:pt x="999000" y="677677"/>
                    <a:pt x="999000" y="792000"/>
                  </a:cubicBezTo>
                  <a:cubicBezTo>
                    <a:pt x="999000" y="906323"/>
                    <a:pt x="906323" y="999000"/>
                    <a:pt x="792000" y="999000"/>
                  </a:cubicBezTo>
                  <a:cubicBezTo>
                    <a:pt x="677677" y="999000"/>
                    <a:pt x="585000" y="906323"/>
                    <a:pt x="585000" y="792000"/>
                  </a:cubicBezTo>
                  <a:cubicBezTo>
                    <a:pt x="585000" y="677677"/>
                    <a:pt x="677677" y="585000"/>
                    <a:pt x="792000" y="585000"/>
                  </a:cubicBezTo>
                  <a:close/>
                  <a:moveTo>
                    <a:pt x="792000" y="378000"/>
                  </a:moveTo>
                  <a:cubicBezTo>
                    <a:pt x="563354" y="378000"/>
                    <a:pt x="378000" y="563354"/>
                    <a:pt x="378000" y="792000"/>
                  </a:cubicBezTo>
                  <a:cubicBezTo>
                    <a:pt x="378000" y="1020646"/>
                    <a:pt x="563354" y="1206000"/>
                    <a:pt x="792000" y="1206000"/>
                  </a:cubicBezTo>
                  <a:cubicBezTo>
                    <a:pt x="1020646" y="1206000"/>
                    <a:pt x="1206000" y="1020646"/>
                    <a:pt x="1206000" y="792000"/>
                  </a:cubicBezTo>
                  <a:cubicBezTo>
                    <a:pt x="1206000" y="563354"/>
                    <a:pt x="1020646" y="378000"/>
                    <a:pt x="792000" y="378000"/>
                  </a:cubicBezTo>
                  <a:close/>
                  <a:moveTo>
                    <a:pt x="792000" y="0"/>
                  </a:moveTo>
                  <a:lnTo>
                    <a:pt x="853990" y="3130"/>
                  </a:lnTo>
                  <a:lnTo>
                    <a:pt x="883195" y="225088"/>
                  </a:lnTo>
                  <a:lnTo>
                    <a:pt x="908084" y="227598"/>
                  </a:lnTo>
                  <a:cubicBezTo>
                    <a:pt x="983077" y="242943"/>
                    <a:pt x="1052761" y="272862"/>
                    <a:pt x="1114047" y="314267"/>
                  </a:cubicBezTo>
                  <a:lnTo>
                    <a:pt x="1128730" y="326381"/>
                  </a:lnTo>
                  <a:lnTo>
                    <a:pt x="1303703" y="192099"/>
                  </a:lnTo>
                  <a:lnTo>
                    <a:pt x="1352029" y="231972"/>
                  </a:lnTo>
                  <a:lnTo>
                    <a:pt x="1391901" y="280297"/>
                  </a:lnTo>
                  <a:lnTo>
                    <a:pt x="1257610" y="455282"/>
                  </a:lnTo>
                  <a:lnTo>
                    <a:pt x="1269629" y="469848"/>
                  </a:lnTo>
                  <a:cubicBezTo>
                    <a:pt x="1311033" y="531135"/>
                    <a:pt x="1340952" y="600819"/>
                    <a:pt x="1356298" y="675811"/>
                  </a:cubicBezTo>
                  <a:lnTo>
                    <a:pt x="1358816" y="700794"/>
                  </a:lnTo>
                  <a:lnTo>
                    <a:pt x="1580870" y="730011"/>
                  </a:lnTo>
                  <a:lnTo>
                    <a:pt x="1584000" y="792000"/>
                  </a:lnTo>
                  <a:lnTo>
                    <a:pt x="1580870" y="853990"/>
                  </a:lnTo>
                  <a:lnTo>
                    <a:pt x="1358795" y="883210"/>
                  </a:lnTo>
                  <a:lnTo>
                    <a:pt x="1356298" y="907979"/>
                  </a:lnTo>
                  <a:cubicBezTo>
                    <a:pt x="1340952" y="982972"/>
                    <a:pt x="1311033" y="1052656"/>
                    <a:pt x="1269629" y="1113942"/>
                  </a:cubicBezTo>
                  <a:lnTo>
                    <a:pt x="1257527" y="1128610"/>
                  </a:lnTo>
                  <a:lnTo>
                    <a:pt x="1391901" y="1303703"/>
                  </a:lnTo>
                  <a:lnTo>
                    <a:pt x="1352029" y="1352029"/>
                  </a:lnTo>
                  <a:lnTo>
                    <a:pt x="1303703" y="1391901"/>
                  </a:lnTo>
                  <a:lnTo>
                    <a:pt x="1128598" y="1257518"/>
                  </a:lnTo>
                  <a:lnTo>
                    <a:pt x="1114047" y="1269524"/>
                  </a:lnTo>
                  <a:cubicBezTo>
                    <a:pt x="1052761" y="1310928"/>
                    <a:pt x="983077" y="1340847"/>
                    <a:pt x="908084" y="1356193"/>
                  </a:cubicBezTo>
                  <a:lnTo>
                    <a:pt x="883223" y="1358699"/>
                  </a:lnTo>
                  <a:lnTo>
                    <a:pt x="853990" y="1580870"/>
                  </a:lnTo>
                  <a:lnTo>
                    <a:pt x="792000" y="1584000"/>
                  </a:lnTo>
                  <a:lnTo>
                    <a:pt x="730011" y="1580870"/>
                  </a:lnTo>
                  <a:lnTo>
                    <a:pt x="700779" y="1358699"/>
                  </a:lnTo>
                  <a:lnTo>
                    <a:pt x="675916" y="1356193"/>
                  </a:lnTo>
                  <a:cubicBezTo>
                    <a:pt x="600924" y="1340847"/>
                    <a:pt x="531240" y="1310928"/>
                    <a:pt x="469953" y="1269524"/>
                  </a:cubicBezTo>
                  <a:lnTo>
                    <a:pt x="455402" y="1257518"/>
                  </a:lnTo>
                  <a:lnTo>
                    <a:pt x="280297" y="1391901"/>
                  </a:lnTo>
                  <a:lnTo>
                    <a:pt x="231972" y="1352029"/>
                  </a:lnTo>
                  <a:lnTo>
                    <a:pt x="192099" y="1303703"/>
                  </a:lnTo>
                  <a:lnTo>
                    <a:pt x="326474" y="1128610"/>
                  </a:lnTo>
                  <a:lnTo>
                    <a:pt x="314372" y="1113942"/>
                  </a:lnTo>
                  <a:cubicBezTo>
                    <a:pt x="272967" y="1052656"/>
                    <a:pt x="243048" y="982972"/>
                    <a:pt x="227703" y="907979"/>
                  </a:cubicBezTo>
                  <a:lnTo>
                    <a:pt x="225206" y="883210"/>
                  </a:lnTo>
                  <a:lnTo>
                    <a:pt x="3130" y="853990"/>
                  </a:lnTo>
                  <a:lnTo>
                    <a:pt x="0" y="792000"/>
                  </a:lnTo>
                  <a:lnTo>
                    <a:pt x="3130" y="730011"/>
                  </a:lnTo>
                  <a:lnTo>
                    <a:pt x="225184" y="700794"/>
                  </a:lnTo>
                  <a:lnTo>
                    <a:pt x="227703" y="675811"/>
                  </a:lnTo>
                  <a:cubicBezTo>
                    <a:pt x="243048" y="600819"/>
                    <a:pt x="272967" y="531135"/>
                    <a:pt x="314372" y="469848"/>
                  </a:cubicBezTo>
                  <a:lnTo>
                    <a:pt x="326390" y="455282"/>
                  </a:lnTo>
                  <a:lnTo>
                    <a:pt x="192099" y="280297"/>
                  </a:lnTo>
                  <a:lnTo>
                    <a:pt x="231972" y="231972"/>
                  </a:lnTo>
                  <a:lnTo>
                    <a:pt x="280297" y="192099"/>
                  </a:lnTo>
                  <a:lnTo>
                    <a:pt x="455271" y="326381"/>
                  </a:lnTo>
                  <a:lnTo>
                    <a:pt x="469953" y="314267"/>
                  </a:lnTo>
                  <a:cubicBezTo>
                    <a:pt x="531240" y="272862"/>
                    <a:pt x="600924" y="242943"/>
                    <a:pt x="675916" y="227598"/>
                  </a:cubicBezTo>
                  <a:lnTo>
                    <a:pt x="700807" y="225088"/>
                  </a:lnTo>
                  <a:lnTo>
                    <a:pt x="730011" y="313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5400000">
            <a:off x="-1515329" y="1495445"/>
            <a:ext cx="6429837" cy="3438945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5400000">
            <a:off x="-2166079" y="2166079"/>
            <a:ext cx="6858000" cy="2525842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5400000">
            <a:off x="359195" y="3798132"/>
            <a:ext cx="2690731" cy="3429003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xmlns="" id="{433A01C6-748E-EDF4-77F0-8FFBCFD6BE3C}"/>
              </a:ext>
            </a:extLst>
          </p:cNvPr>
          <p:cNvSpPr/>
          <p:nvPr/>
        </p:nvSpPr>
        <p:spPr>
          <a:xfrm rot="16200000">
            <a:off x="8684694" y="2922528"/>
            <a:ext cx="6429837" cy="58477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9769378" y="1219987"/>
            <a:ext cx="3642611" cy="1202636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xmlns="" id="{1834231B-551C-12F4-8561-33BA14284DA9}"/>
                  </a:ext>
                </a:extLst>
              </p:cNvPr>
              <p:cNvSpPr txBox="1"/>
              <p:nvPr/>
            </p:nvSpPr>
            <p:spPr>
              <a:xfrm>
                <a:off x="2641341" y="1298001"/>
                <a:ext cx="920089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8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物体系的加速度等于</a:t>
                </a:r>
                <a14:m>
                  <m:oMath xmlns:m="http://schemas.openxmlformats.org/officeDocument/2006/math">
                    <m:r>
                      <a:rPr lang="en-US" altLang="zh-CN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</m:oMath>
                </a14:m>
                <a:r>
                  <a:rPr lang="zh-CN" altLang="en-US" sz="28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，则物体的机械能守恒。</a:t>
                </a:r>
                <a:endParaRPr lang="en-US" altLang="zh-CN" sz="2800" dirty="0">
                  <a:solidFill>
                    <a:prstClr val="black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28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物体的加速度大于或小于</a:t>
                </a:r>
                <a14:m>
                  <m:oMath xmlns:m="http://schemas.openxmlformats.org/officeDocument/2006/math">
                    <m:r>
                      <a:rPr lang="en-US" altLang="zh-CN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</m:oMath>
                </a14:m>
                <a:r>
                  <a:rPr lang="zh-CN" altLang="en-US" sz="28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，则物体的机械能不守恒</a:t>
                </a:r>
                <a:r>
                  <a:rPr lang="zh-CN" altLang="en-US" sz="32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。</a:t>
                </a:r>
                <a:endParaRPr lang="en-US" altLang="zh-CN" sz="3200" dirty="0">
                  <a:solidFill>
                    <a:prstClr val="black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endParaRPr lang="en-US" altLang="zh-CN" sz="3200" dirty="0">
                  <a:solidFill>
                    <a:prstClr val="black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2800" b="1" dirty="0">
                    <a:solidFill>
                      <a:srgbClr val="EE0000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物体的加速度等于、大于或小于</a:t>
                </a:r>
                <a14:m>
                  <m:oMath xmlns:m="http://schemas.openxmlformats.org/officeDocument/2006/math">
                    <m:r>
                      <a:rPr lang="en-US" altLang="zh-CN" sz="2800" b="0" i="1" dirty="0" smtClean="0">
                        <a:solidFill>
                          <a:srgbClr val="EE0000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</m:oMath>
                </a14:m>
                <a:r>
                  <a:rPr lang="zh-CN" altLang="en-US" sz="2800" dirty="0">
                    <a:solidFill>
                      <a:srgbClr val="EE0000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，</a:t>
                </a:r>
                <a:r>
                  <a:rPr lang="zh-CN" altLang="en-US" sz="28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不是物体机械能守恒的条件，</a:t>
                </a:r>
                <a:r>
                  <a:rPr lang="zh-CN" altLang="en-US" sz="2800" b="1" dirty="0">
                    <a:solidFill>
                      <a:srgbClr val="EE0000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这与物体机械能是否守恒无关。</a:t>
                </a:r>
                <a:r>
                  <a:rPr lang="zh-CN" altLang="en-US" sz="28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这种情况下物体机械能的可能守恒也可能不守恒，应根据实际情况而定。</a:t>
                </a:r>
              </a:p>
            </p:txBody>
          </p:sp>
        </mc:Choice>
        <mc:Fallback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834231B-551C-12F4-8561-33BA14284D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341" y="1298001"/>
                <a:ext cx="9200890" cy="4154984"/>
              </a:xfrm>
              <a:prstGeom prst="rect">
                <a:avLst/>
              </a:prstGeom>
              <a:blipFill rotWithShape="0">
                <a:blip r:embed="rId2"/>
                <a:stretch>
                  <a:fillRect l="-1325" b="-132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467D42E4-9C1F-E24D-B9F7-F7B4D9697E36}"/>
              </a:ext>
            </a:extLst>
          </p:cNvPr>
          <p:cNvSpPr txBox="1"/>
          <p:nvPr/>
        </p:nvSpPr>
        <p:spPr>
          <a:xfrm>
            <a:off x="380485" y="336595"/>
            <a:ext cx="3237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误区一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ECD28103-F14A-7159-CE6B-EC1E34C7E253}"/>
              </a:ext>
            </a:extLst>
          </p:cNvPr>
          <p:cNvSpPr txBox="1"/>
          <p:nvPr/>
        </p:nvSpPr>
        <p:spPr>
          <a:xfrm>
            <a:off x="1450410" y="993983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×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1C505A7B-E3BC-772C-7346-EEAA69B2D94A}"/>
              </a:ext>
            </a:extLst>
          </p:cNvPr>
          <p:cNvSpPr txBox="1"/>
          <p:nvPr/>
        </p:nvSpPr>
        <p:spPr>
          <a:xfrm>
            <a:off x="1444354" y="3388240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72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</a:rPr>
              <a:t>√</a:t>
            </a:r>
          </a:p>
        </p:txBody>
      </p:sp>
    </p:spTree>
    <p:extLst>
      <p:ext uri="{BB962C8B-B14F-4D97-AF65-F5344CB8AC3E}">
        <p14:creationId xmlns:p14="http://schemas.microsoft.com/office/powerpoint/2010/main" val="17536261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10800000">
            <a:off x="5766813" y="-9945"/>
            <a:ext cx="6429837" cy="1861230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10800000">
            <a:off x="-1" y="860"/>
            <a:ext cx="10215797" cy="1341620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10800000">
            <a:off x="-1" y="-2"/>
            <a:ext cx="5351489" cy="2578309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7281072" y="1946593"/>
            <a:ext cx="582920" cy="9238939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xmlns="" id="{778EF951-2857-A81D-B05A-B87DD69B715E}"/>
                  </a:ext>
                </a:extLst>
              </p:cNvPr>
              <p:cNvSpPr txBox="1"/>
              <p:nvPr/>
            </p:nvSpPr>
            <p:spPr>
              <a:xfrm>
                <a:off x="6228506" y="1769576"/>
                <a:ext cx="3912893" cy="1688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prstClr val="black"/>
                    </a:solidFill>
                    <a:latin typeface="仿宋" panose="02010609060101010101" pitchFamily="49" charset="-122"/>
                    <a:ea typeface="仿宋" panose="02010609060101010101" pitchFamily="49" charset="-122"/>
                  </a:rPr>
                  <a:t>质量为</a:t>
                </a:r>
                <a14:m>
                  <m:oMath xmlns:m="http://schemas.openxmlformats.org/officeDocument/2006/math">
                    <m:r>
                      <a:rPr lang="en-US" altLang="zh-CN" sz="24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𝑚</m:t>
                    </m:r>
                    <m:r>
                      <a:rPr lang="en-US" altLang="zh-CN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仿宋" panose="02010609060101010101" pitchFamily="49" charset="-122"/>
                    <a:ea typeface="仿宋" panose="02010609060101010101" pitchFamily="49" charset="-122"/>
                  </a:rPr>
                  <a:t>的物体在</a:t>
                </a:r>
                <a:endParaRPr lang="en-US" altLang="zh-CN" sz="2400" dirty="0">
                  <a:solidFill>
                    <a:prstClr val="black"/>
                  </a:solidFill>
                  <a:latin typeface="仿宋" panose="02010609060101010101" pitchFamily="49" charset="-122"/>
                  <a:ea typeface="仿宋" panose="02010609060101010101" pitchFamily="49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prstClr val="black"/>
                    </a:solidFill>
                    <a:latin typeface="仿宋" panose="02010609060101010101" pitchFamily="49" charset="-122"/>
                    <a:ea typeface="仿宋" panose="02010609060101010101" pitchFamily="49" charset="-122"/>
                  </a:rPr>
                  <a:t>滑动摩擦因数为</a:t>
                </a:r>
                <a14:m>
                  <m:oMath xmlns:m="http://schemas.openxmlformats.org/officeDocument/2006/math">
                    <m:r>
                      <a:rPr lang="en-US" altLang="zh-CN" sz="24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𝜇</m:t>
                    </m:r>
                    <m:r>
                      <a:rPr lang="en-US" altLang="zh-CN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仿宋" panose="02010609060101010101" pitchFamily="49" charset="-122"/>
                    <a:ea typeface="仿宋" panose="02010609060101010101" pitchFamily="49" charset="-122"/>
                  </a:rPr>
                  <a:t>、</a:t>
                </a:r>
                <a:endParaRPr lang="en-US" altLang="zh-CN" sz="2400" dirty="0">
                  <a:solidFill>
                    <a:prstClr val="black"/>
                  </a:solidFill>
                  <a:latin typeface="仿宋" panose="02010609060101010101" pitchFamily="49" charset="-122"/>
                  <a:ea typeface="仿宋" panose="02010609060101010101" pitchFamily="49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prstClr val="black"/>
                    </a:solidFill>
                    <a:latin typeface="仿宋" panose="02010609060101010101" pitchFamily="49" charset="-122"/>
                    <a:ea typeface="仿宋" panose="02010609060101010101" pitchFamily="49" charset="-122"/>
                  </a:rPr>
                  <a:t>倾角为</a:t>
                </a:r>
                <a14:m>
                  <m:oMath xmlns:m="http://schemas.openxmlformats.org/officeDocument/2006/math">
                    <m:r>
                      <a:rPr lang="en-US" altLang="zh-CN" sz="24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𝜃</m:t>
                    </m:r>
                    <m:r>
                      <a:rPr lang="en-US" altLang="zh-CN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仿宋" panose="02010609060101010101" pitchFamily="49" charset="-122"/>
                    <a:ea typeface="仿宋" panose="02010609060101010101" pitchFamily="49" charset="-122"/>
                  </a:rPr>
                  <a:t>的斜面上滑下</a:t>
                </a:r>
                <a:endParaRPr lang="zh-CN" altLang="en-US" sz="2000" dirty="0">
                  <a:solidFill>
                    <a:prstClr val="black"/>
                  </a:solidFill>
                  <a:latin typeface="仿宋" panose="02010609060101010101" pitchFamily="49" charset="-122"/>
                  <a:ea typeface="仿宋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778EF951-2857-A81D-B05A-B87DD69B7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06" y="1769576"/>
                <a:ext cx="3912893" cy="1688924"/>
              </a:xfrm>
              <a:prstGeom prst="rect">
                <a:avLst/>
              </a:prstGeom>
              <a:blipFill>
                <a:blip r:embed="rId2"/>
                <a:stretch>
                  <a:fillRect l="-2492" b="-61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021AEA1B-DE28-75D7-1E7A-6CDF2B56CE7D}"/>
              </a:ext>
            </a:extLst>
          </p:cNvPr>
          <p:cNvSpPr txBox="1"/>
          <p:nvPr/>
        </p:nvSpPr>
        <p:spPr>
          <a:xfrm>
            <a:off x="157397" y="211889"/>
            <a:ext cx="2961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举个例子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6B524EB1-9373-65CB-38EC-7AB243E36507}"/>
              </a:ext>
            </a:extLst>
          </p:cNvPr>
          <p:cNvGrpSpPr/>
          <p:nvPr/>
        </p:nvGrpSpPr>
        <p:grpSpPr>
          <a:xfrm>
            <a:off x="284813" y="5643798"/>
            <a:ext cx="1169233" cy="1088444"/>
            <a:chOff x="1229194" y="3058227"/>
            <a:chExt cx="2442306" cy="2232689"/>
          </a:xfrm>
        </p:grpSpPr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xmlns="" id="{8084C086-2C81-2962-BBF3-A975F5EA41BB}"/>
                </a:ext>
              </a:extLst>
            </p:cNvPr>
            <p:cNvSpPr/>
            <p:nvPr/>
          </p:nvSpPr>
          <p:spPr>
            <a:xfrm>
              <a:off x="1235566" y="3058227"/>
              <a:ext cx="2435934" cy="2232689"/>
            </a:xfrm>
            <a:custGeom>
              <a:avLst/>
              <a:gdLst>
                <a:gd name="connsiteX0" fmla="*/ 1980145 w 2436408"/>
                <a:gd name="connsiteY0" fmla="*/ 32864 h 2232689"/>
                <a:gd name="connsiteX1" fmla="*/ 1837738 w 2436408"/>
                <a:gd name="connsiteY1" fmla="*/ 47854 h 2232689"/>
                <a:gd name="connsiteX2" fmla="*/ 1687837 w 2436408"/>
                <a:gd name="connsiteY2" fmla="*/ 47854 h 2232689"/>
                <a:gd name="connsiteX3" fmla="*/ 1552925 w 2436408"/>
                <a:gd name="connsiteY3" fmla="*/ 32864 h 2232689"/>
                <a:gd name="connsiteX4" fmla="*/ 1350558 w 2436408"/>
                <a:gd name="connsiteY4" fmla="*/ 2884 h 2232689"/>
                <a:gd name="connsiteX5" fmla="*/ 1140696 w 2436408"/>
                <a:gd name="connsiteY5" fmla="*/ 2884 h 2232689"/>
                <a:gd name="connsiteX6" fmla="*/ 870873 w 2436408"/>
                <a:gd name="connsiteY6" fmla="*/ 17874 h 2232689"/>
                <a:gd name="connsiteX7" fmla="*/ 593555 w 2436408"/>
                <a:gd name="connsiteY7" fmla="*/ 107815 h 2232689"/>
                <a:gd name="connsiteX8" fmla="*/ 308742 w 2436408"/>
                <a:gd name="connsiteY8" fmla="*/ 302687 h 2232689"/>
                <a:gd name="connsiteX9" fmla="*/ 166335 w 2436408"/>
                <a:gd name="connsiteY9" fmla="*/ 535034 h 2232689"/>
                <a:gd name="connsiteX10" fmla="*/ 31424 w 2436408"/>
                <a:gd name="connsiteY10" fmla="*/ 797362 h 2232689"/>
                <a:gd name="connsiteX11" fmla="*/ 1443 w 2436408"/>
                <a:gd name="connsiteY11" fmla="*/ 1022215 h 2232689"/>
                <a:gd name="connsiteX12" fmla="*/ 61404 w 2436408"/>
                <a:gd name="connsiteY12" fmla="*/ 1314523 h 2232689"/>
                <a:gd name="connsiteX13" fmla="*/ 188820 w 2436408"/>
                <a:gd name="connsiteY13" fmla="*/ 1599336 h 2232689"/>
                <a:gd name="connsiteX14" fmla="*/ 428663 w 2436408"/>
                <a:gd name="connsiteY14" fmla="*/ 1839179 h 2232689"/>
                <a:gd name="connsiteX15" fmla="*/ 638525 w 2436408"/>
                <a:gd name="connsiteY15" fmla="*/ 2019061 h 2232689"/>
                <a:gd name="connsiteX16" fmla="*/ 870873 w 2436408"/>
                <a:gd name="connsiteY16" fmla="*/ 2138982 h 2232689"/>
                <a:gd name="connsiteX17" fmla="*/ 1170676 w 2436408"/>
                <a:gd name="connsiteY17" fmla="*/ 2221428 h 2232689"/>
                <a:gd name="connsiteX18" fmla="*/ 1530440 w 2436408"/>
                <a:gd name="connsiteY18" fmla="*/ 2221428 h 2232689"/>
                <a:gd name="connsiteX19" fmla="*/ 1912689 w 2436408"/>
                <a:gd name="connsiteY19" fmla="*/ 2123992 h 2232689"/>
                <a:gd name="connsiteX20" fmla="*/ 2234978 w 2436408"/>
                <a:gd name="connsiteY20" fmla="*/ 1839179 h 2232689"/>
                <a:gd name="connsiteX21" fmla="*/ 2414860 w 2436408"/>
                <a:gd name="connsiteY21" fmla="*/ 1351998 h 2232689"/>
                <a:gd name="connsiteX22" fmla="*/ 2422355 w 2436408"/>
                <a:gd name="connsiteY22" fmla="*/ 1029710 h 2232689"/>
                <a:gd name="connsiteX23" fmla="*/ 2317424 w 2436408"/>
                <a:gd name="connsiteY23" fmla="*/ 737402 h 2232689"/>
                <a:gd name="connsiteX24" fmla="*/ 2182512 w 2436408"/>
                <a:gd name="connsiteY24" fmla="*/ 512549 h 2232689"/>
                <a:gd name="connsiteX25" fmla="*/ 2002630 w 2436408"/>
                <a:gd name="connsiteY25" fmla="*/ 220241 h 2232689"/>
                <a:gd name="connsiteX26" fmla="*/ 1980145 w 2436408"/>
                <a:gd name="connsiteY26" fmla="*/ 85329 h 2232689"/>
                <a:gd name="connsiteX27" fmla="*/ 1980145 w 2436408"/>
                <a:gd name="connsiteY27" fmla="*/ 32864 h 2232689"/>
                <a:gd name="connsiteX0" fmla="*/ 1979671 w 2435934"/>
                <a:gd name="connsiteY0" fmla="*/ 32864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1979671 w 2435934"/>
                <a:gd name="connsiteY27" fmla="*/ 32864 h 2232689"/>
                <a:gd name="connsiteX0" fmla="*/ 2002156 w 2435934"/>
                <a:gd name="connsiteY0" fmla="*/ 2883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2002156 w 2435934"/>
                <a:gd name="connsiteY27" fmla="*/ 2883 h 2232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435934" h="2232689">
                  <a:moveTo>
                    <a:pt x="2002156" y="2883"/>
                  </a:moveTo>
                  <a:cubicBezTo>
                    <a:pt x="1978421" y="-3363"/>
                    <a:pt x="1889730" y="40359"/>
                    <a:pt x="1837264" y="47854"/>
                  </a:cubicBezTo>
                  <a:cubicBezTo>
                    <a:pt x="1784798" y="55349"/>
                    <a:pt x="1734832" y="50352"/>
                    <a:pt x="1687363" y="47854"/>
                  </a:cubicBezTo>
                  <a:cubicBezTo>
                    <a:pt x="1639894" y="45356"/>
                    <a:pt x="1608664" y="40359"/>
                    <a:pt x="1552451" y="32864"/>
                  </a:cubicBezTo>
                  <a:cubicBezTo>
                    <a:pt x="1496238" y="25369"/>
                    <a:pt x="1418789" y="7881"/>
                    <a:pt x="1350084" y="2884"/>
                  </a:cubicBezTo>
                  <a:cubicBezTo>
                    <a:pt x="1281379" y="-2113"/>
                    <a:pt x="1220169" y="386"/>
                    <a:pt x="1140222" y="2884"/>
                  </a:cubicBezTo>
                  <a:cubicBezTo>
                    <a:pt x="1060275" y="5382"/>
                    <a:pt x="961589" y="385"/>
                    <a:pt x="870399" y="17874"/>
                  </a:cubicBezTo>
                  <a:cubicBezTo>
                    <a:pt x="779209" y="35363"/>
                    <a:pt x="686769" y="60346"/>
                    <a:pt x="593081" y="107815"/>
                  </a:cubicBezTo>
                  <a:cubicBezTo>
                    <a:pt x="499393" y="155284"/>
                    <a:pt x="386966" y="231484"/>
                    <a:pt x="308268" y="302687"/>
                  </a:cubicBezTo>
                  <a:cubicBezTo>
                    <a:pt x="229570" y="373890"/>
                    <a:pt x="167111" y="452588"/>
                    <a:pt x="120891" y="535034"/>
                  </a:cubicBezTo>
                  <a:cubicBezTo>
                    <a:pt x="74671" y="617480"/>
                    <a:pt x="50937" y="716165"/>
                    <a:pt x="30950" y="797362"/>
                  </a:cubicBezTo>
                  <a:cubicBezTo>
                    <a:pt x="10963" y="878559"/>
                    <a:pt x="-4028" y="936022"/>
                    <a:pt x="969" y="1022215"/>
                  </a:cubicBezTo>
                  <a:cubicBezTo>
                    <a:pt x="5966" y="1108408"/>
                    <a:pt x="29701" y="1218336"/>
                    <a:pt x="60930" y="1314523"/>
                  </a:cubicBezTo>
                  <a:cubicBezTo>
                    <a:pt x="92159" y="1410710"/>
                    <a:pt x="127136" y="1511893"/>
                    <a:pt x="188346" y="1599336"/>
                  </a:cubicBezTo>
                  <a:cubicBezTo>
                    <a:pt x="249556" y="1686779"/>
                    <a:pt x="353238" y="1769225"/>
                    <a:pt x="428189" y="1839179"/>
                  </a:cubicBezTo>
                  <a:cubicBezTo>
                    <a:pt x="503140" y="1909133"/>
                    <a:pt x="564349" y="1969094"/>
                    <a:pt x="638051" y="2019061"/>
                  </a:cubicBezTo>
                  <a:cubicBezTo>
                    <a:pt x="711753" y="2069028"/>
                    <a:pt x="781707" y="2105254"/>
                    <a:pt x="870399" y="2138982"/>
                  </a:cubicBezTo>
                  <a:cubicBezTo>
                    <a:pt x="959091" y="2172710"/>
                    <a:pt x="1060274" y="2207687"/>
                    <a:pt x="1170202" y="2221428"/>
                  </a:cubicBezTo>
                  <a:cubicBezTo>
                    <a:pt x="1280130" y="2235169"/>
                    <a:pt x="1406297" y="2237667"/>
                    <a:pt x="1529966" y="2221428"/>
                  </a:cubicBezTo>
                  <a:cubicBezTo>
                    <a:pt x="1653635" y="2205189"/>
                    <a:pt x="1794792" y="2187700"/>
                    <a:pt x="1912215" y="2123992"/>
                  </a:cubicBezTo>
                  <a:cubicBezTo>
                    <a:pt x="2029638" y="2060284"/>
                    <a:pt x="2150809" y="1967845"/>
                    <a:pt x="2234504" y="1839179"/>
                  </a:cubicBezTo>
                  <a:cubicBezTo>
                    <a:pt x="2318199" y="1710513"/>
                    <a:pt x="2383157" y="1486909"/>
                    <a:pt x="2414386" y="1351998"/>
                  </a:cubicBezTo>
                  <a:cubicBezTo>
                    <a:pt x="2445615" y="1217087"/>
                    <a:pt x="2438120" y="1132143"/>
                    <a:pt x="2421881" y="1029710"/>
                  </a:cubicBezTo>
                  <a:cubicBezTo>
                    <a:pt x="2405642" y="927277"/>
                    <a:pt x="2356924" y="823596"/>
                    <a:pt x="2316950" y="737402"/>
                  </a:cubicBezTo>
                  <a:cubicBezTo>
                    <a:pt x="2276976" y="651209"/>
                    <a:pt x="2234504" y="598742"/>
                    <a:pt x="2182038" y="512549"/>
                  </a:cubicBezTo>
                  <a:cubicBezTo>
                    <a:pt x="2129572" y="426356"/>
                    <a:pt x="2035884" y="291444"/>
                    <a:pt x="2002156" y="220241"/>
                  </a:cubicBezTo>
                  <a:cubicBezTo>
                    <a:pt x="1968428" y="149038"/>
                    <a:pt x="1979671" y="121555"/>
                    <a:pt x="1979671" y="85329"/>
                  </a:cubicBezTo>
                  <a:cubicBezTo>
                    <a:pt x="1979671" y="49103"/>
                    <a:pt x="2025891" y="9129"/>
                    <a:pt x="2002156" y="2883"/>
                  </a:cubicBezTo>
                  <a:close/>
                </a:path>
              </a:pathLst>
            </a:custGeom>
            <a:solidFill>
              <a:srgbClr val="9C684D"/>
            </a:solidFill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xmlns="" id="{025A6AB6-FC90-C9DA-9B97-7FB51DCB61AF}"/>
                </a:ext>
              </a:extLst>
            </p:cNvPr>
            <p:cNvSpPr/>
            <p:nvPr/>
          </p:nvSpPr>
          <p:spPr>
            <a:xfrm>
              <a:off x="1261967" y="4087875"/>
              <a:ext cx="1897605" cy="1199792"/>
            </a:xfrm>
            <a:custGeom>
              <a:avLst/>
              <a:gdLst>
                <a:gd name="connsiteX0" fmla="*/ 0 w 1911246"/>
                <a:gd name="connsiteY0" fmla="*/ 0 h 1221699"/>
                <a:gd name="connsiteX1" fmla="*/ 112426 w 1911246"/>
                <a:gd name="connsiteY1" fmla="*/ 179882 h 1221699"/>
                <a:gd name="connsiteX2" fmla="*/ 232347 w 1911246"/>
                <a:gd name="connsiteY2" fmla="*/ 352269 h 1221699"/>
                <a:gd name="connsiteX3" fmla="*/ 389744 w 1911246"/>
                <a:gd name="connsiteY3" fmla="*/ 532151 h 1221699"/>
                <a:gd name="connsiteX4" fmla="*/ 592111 w 1911246"/>
                <a:gd name="connsiteY4" fmla="*/ 689548 h 1221699"/>
                <a:gd name="connsiteX5" fmla="*/ 794478 w 1911246"/>
                <a:gd name="connsiteY5" fmla="*/ 839449 h 1221699"/>
                <a:gd name="connsiteX6" fmla="*/ 1026826 w 1911246"/>
                <a:gd name="connsiteY6" fmla="*/ 974361 h 1221699"/>
                <a:gd name="connsiteX7" fmla="*/ 1289154 w 1911246"/>
                <a:gd name="connsiteY7" fmla="*/ 1034322 h 1221699"/>
                <a:gd name="connsiteX8" fmla="*/ 1543987 w 1911246"/>
                <a:gd name="connsiteY8" fmla="*/ 1056807 h 1221699"/>
                <a:gd name="connsiteX9" fmla="*/ 1783829 w 1911246"/>
                <a:gd name="connsiteY9" fmla="*/ 1101777 h 1221699"/>
                <a:gd name="connsiteX10" fmla="*/ 1911246 w 1911246"/>
                <a:gd name="connsiteY10" fmla="*/ 1101777 h 1221699"/>
                <a:gd name="connsiteX11" fmla="*/ 1776334 w 1911246"/>
                <a:gd name="connsiteY11" fmla="*/ 1169233 h 1221699"/>
                <a:gd name="connsiteX12" fmla="*/ 1573967 w 1911246"/>
                <a:gd name="connsiteY12" fmla="*/ 1199213 h 1221699"/>
                <a:gd name="connsiteX13" fmla="*/ 1266669 w 1911246"/>
                <a:gd name="connsiteY13" fmla="*/ 1221699 h 1221699"/>
                <a:gd name="connsiteX14" fmla="*/ 966865 w 1911246"/>
                <a:gd name="connsiteY14" fmla="*/ 1184223 h 1221699"/>
                <a:gd name="connsiteX15" fmla="*/ 689547 w 1911246"/>
                <a:gd name="connsiteY15" fmla="*/ 1064302 h 1221699"/>
                <a:gd name="connsiteX16" fmla="*/ 389744 w 1911246"/>
                <a:gd name="connsiteY16" fmla="*/ 831954 h 1221699"/>
                <a:gd name="connsiteX17" fmla="*/ 179882 w 1911246"/>
                <a:gd name="connsiteY17" fmla="*/ 569626 h 1221699"/>
                <a:gd name="connsiteX18" fmla="*/ 0 w 1911246"/>
                <a:gd name="connsiteY18" fmla="*/ 164892 h 1221699"/>
                <a:gd name="connsiteX19" fmla="*/ 0 w 1911246"/>
                <a:gd name="connsiteY19" fmla="*/ 0 h 1221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11246" h="1221699">
                  <a:moveTo>
                    <a:pt x="0" y="0"/>
                  </a:moveTo>
                  <a:lnTo>
                    <a:pt x="112426" y="179882"/>
                  </a:lnTo>
                  <a:lnTo>
                    <a:pt x="232347" y="352269"/>
                  </a:lnTo>
                  <a:lnTo>
                    <a:pt x="389744" y="532151"/>
                  </a:lnTo>
                  <a:lnTo>
                    <a:pt x="592111" y="689548"/>
                  </a:lnTo>
                  <a:lnTo>
                    <a:pt x="794478" y="839449"/>
                  </a:lnTo>
                  <a:lnTo>
                    <a:pt x="1026826" y="974361"/>
                  </a:lnTo>
                  <a:lnTo>
                    <a:pt x="1289154" y="1034322"/>
                  </a:lnTo>
                  <a:lnTo>
                    <a:pt x="1543987" y="1056807"/>
                  </a:lnTo>
                  <a:lnTo>
                    <a:pt x="1783829" y="1101777"/>
                  </a:lnTo>
                  <a:lnTo>
                    <a:pt x="1911246" y="1101777"/>
                  </a:lnTo>
                  <a:lnTo>
                    <a:pt x="1776334" y="1169233"/>
                  </a:lnTo>
                  <a:lnTo>
                    <a:pt x="1573967" y="1199213"/>
                  </a:lnTo>
                  <a:lnTo>
                    <a:pt x="1266669" y="1221699"/>
                  </a:lnTo>
                  <a:lnTo>
                    <a:pt x="966865" y="1184223"/>
                  </a:lnTo>
                  <a:lnTo>
                    <a:pt x="689547" y="1064302"/>
                  </a:lnTo>
                  <a:lnTo>
                    <a:pt x="389744" y="831954"/>
                  </a:lnTo>
                  <a:lnTo>
                    <a:pt x="179882" y="569626"/>
                  </a:lnTo>
                  <a:lnTo>
                    <a:pt x="0" y="1648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CF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3">
              <p14:nvContentPartPr>
                <p14:cNvPr id="13" name="墨迹 12">
                  <a:extLst>
                    <a:ext uri="{FF2B5EF4-FFF2-40B4-BE49-F238E27FC236}">
                      <a16:creationId xmlns:a16="http://schemas.microsoft.com/office/drawing/2014/main" id="{788970A7-885F-F2E9-DE25-5F0ECEA372A7}"/>
                    </a:ext>
                  </a:extLst>
                </p14:cNvPr>
                <p14:cNvContentPartPr/>
                <p14:nvPr/>
              </p14:nvContentPartPr>
              <p14:xfrm>
                <a:off x="2173208" y="4069251"/>
                <a:ext cx="360" cy="360"/>
              </p14:xfrm>
            </p:contentPart>
          </mc:Choice>
          <mc:Fallback>
            <p:pic>
              <p:nvPicPr>
                <p:cNvPr id="13" name="墨迹 12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788970A7-885F-F2E9-DE25-5F0ECEA372A7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168888" y="404225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5">
              <p14:nvContentPartPr>
                <p14:cNvPr id="14" name="墨迹 13">
                  <a:extLst>
                    <a:ext uri="{FF2B5EF4-FFF2-40B4-BE49-F238E27FC236}">
                      <a16:creationId xmlns:a16="http://schemas.microsoft.com/office/drawing/2014/main" id="{65044C5F-005C-F0E2-C2C6-FE8A70DA8B65}"/>
                    </a:ext>
                  </a:extLst>
                </p14:cNvPr>
                <p14:cNvContentPartPr/>
                <p14:nvPr/>
              </p14:nvContentPartPr>
              <p14:xfrm>
                <a:off x="1745888" y="4219371"/>
                <a:ext cx="360" cy="360"/>
              </p14:xfrm>
            </p:contentPart>
          </mc:Choice>
          <mc:Fallback>
            <p:pic>
              <p:nvPicPr>
                <p:cNvPr id="14" name="墨迹 13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65044C5F-005C-F0E2-C2C6-FE8A70DA8B6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741568" y="419237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xmlns="" id="{9569837E-1967-136A-1FC2-B18DE5E0D81A}"/>
                </a:ext>
              </a:extLst>
            </p:cNvPr>
            <p:cNvSpPr/>
            <p:nvPr/>
          </p:nvSpPr>
          <p:spPr>
            <a:xfrm>
              <a:off x="1229194" y="3987384"/>
              <a:ext cx="1985124" cy="1154997"/>
            </a:xfrm>
            <a:custGeom>
              <a:avLst/>
              <a:gdLst>
                <a:gd name="connsiteX0" fmla="*/ 0 w 2039539"/>
                <a:gd name="connsiteY0" fmla="*/ 0 h 1139807"/>
                <a:gd name="connsiteX1" fmla="*/ 187377 w 2039539"/>
                <a:gd name="connsiteY1" fmla="*/ 307298 h 1139807"/>
                <a:gd name="connsiteX2" fmla="*/ 457200 w 2039539"/>
                <a:gd name="connsiteY2" fmla="*/ 622091 h 1139807"/>
                <a:gd name="connsiteX3" fmla="*/ 809469 w 2039539"/>
                <a:gd name="connsiteY3" fmla="*/ 869429 h 1139807"/>
                <a:gd name="connsiteX4" fmla="*/ 1071797 w 2039539"/>
                <a:gd name="connsiteY4" fmla="*/ 1011836 h 1139807"/>
                <a:gd name="connsiteX5" fmla="*/ 1304145 w 2039539"/>
                <a:gd name="connsiteY5" fmla="*/ 1079291 h 1139807"/>
                <a:gd name="connsiteX6" fmla="*/ 1633928 w 2039539"/>
                <a:gd name="connsiteY6" fmla="*/ 1131757 h 1139807"/>
                <a:gd name="connsiteX7" fmla="*/ 1858781 w 2039539"/>
                <a:gd name="connsiteY7" fmla="*/ 1139252 h 1139807"/>
                <a:gd name="connsiteX8" fmla="*/ 2023673 w 2039539"/>
                <a:gd name="connsiteY8" fmla="*/ 1139252 h 1139807"/>
                <a:gd name="connsiteX9" fmla="*/ 2023673 w 2039539"/>
                <a:gd name="connsiteY9" fmla="*/ 1124262 h 1139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39539" h="1139807">
                  <a:moveTo>
                    <a:pt x="0" y="0"/>
                  </a:moveTo>
                  <a:cubicBezTo>
                    <a:pt x="55588" y="101808"/>
                    <a:pt x="111177" y="203616"/>
                    <a:pt x="187377" y="307298"/>
                  </a:cubicBezTo>
                  <a:cubicBezTo>
                    <a:pt x="263577" y="410980"/>
                    <a:pt x="353518" y="528403"/>
                    <a:pt x="457200" y="622091"/>
                  </a:cubicBezTo>
                  <a:cubicBezTo>
                    <a:pt x="560882" y="715780"/>
                    <a:pt x="707036" y="804471"/>
                    <a:pt x="809469" y="869429"/>
                  </a:cubicBezTo>
                  <a:cubicBezTo>
                    <a:pt x="911902" y="934387"/>
                    <a:pt x="989351" y="976859"/>
                    <a:pt x="1071797" y="1011836"/>
                  </a:cubicBezTo>
                  <a:cubicBezTo>
                    <a:pt x="1154243" y="1046813"/>
                    <a:pt x="1210457" y="1059304"/>
                    <a:pt x="1304145" y="1079291"/>
                  </a:cubicBezTo>
                  <a:cubicBezTo>
                    <a:pt x="1397834" y="1099278"/>
                    <a:pt x="1541489" y="1121764"/>
                    <a:pt x="1633928" y="1131757"/>
                  </a:cubicBezTo>
                  <a:cubicBezTo>
                    <a:pt x="1726367" y="1141750"/>
                    <a:pt x="1793824" y="1138003"/>
                    <a:pt x="1858781" y="1139252"/>
                  </a:cubicBezTo>
                  <a:cubicBezTo>
                    <a:pt x="1923738" y="1140501"/>
                    <a:pt x="2023673" y="1139252"/>
                    <a:pt x="2023673" y="1139252"/>
                  </a:cubicBezTo>
                  <a:cubicBezTo>
                    <a:pt x="2051155" y="1136754"/>
                    <a:pt x="2037414" y="1130508"/>
                    <a:pt x="2023673" y="1124262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xmlns="" id="{3C549CF4-0FDF-200A-EF3E-8CF7F58FEA06}"/>
                </a:ext>
              </a:extLst>
            </p:cNvPr>
            <p:cNvSpPr/>
            <p:nvPr/>
          </p:nvSpPr>
          <p:spPr>
            <a:xfrm>
              <a:off x="2256489" y="3107150"/>
              <a:ext cx="384852" cy="1196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xmlns="" id="{A32C2847-8B03-0E2A-8EAD-A65DA96A01FD}"/>
                </a:ext>
              </a:extLst>
            </p:cNvPr>
            <p:cNvSpPr/>
            <p:nvPr/>
          </p:nvSpPr>
          <p:spPr>
            <a:xfrm>
              <a:off x="2522194" y="3304245"/>
              <a:ext cx="417628" cy="399840"/>
            </a:xfrm>
            <a:custGeom>
              <a:avLst/>
              <a:gdLst>
                <a:gd name="connsiteX0" fmla="*/ 178800 w 417628"/>
                <a:gd name="connsiteY0" fmla="*/ 278254 h 399840"/>
                <a:gd name="connsiteX1" fmla="*/ 283731 w 417628"/>
                <a:gd name="connsiteY1" fmla="*/ 278254 h 399840"/>
                <a:gd name="connsiteX2" fmla="*/ 291226 w 417628"/>
                <a:gd name="connsiteY2" fmla="*/ 383185 h 399840"/>
                <a:gd name="connsiteX3" fmla="*/ 336196 w 417628"/>
                <a:gd name="connsiteY3" fmla="*/ 398175 h 399840"/>
                <a:gd name="connsiteX4" fmla="*/ 411147 w 417628"/>
                <a:gd name="connsiteY4" fmla="*/ 368195 h 399840"/>
                <a:gd name="connsiteX5" fmla="*/ 411147 w 417628"/>
                <a:gd name="connsiteY5" fmla="*/ 300739 h 399840"/>
                <a:gd name="connsiteX6" fmla="*/ 388662 w 417628"/>
                <a:gd name="connsiteY6" fmla="*/ 173322 h 399840"/>
                <a:gd name="connsiteX7" fmla="*/ 388662 w 417628"/>
                <a:gd name="connsiteY7" fmla="*/ 105867 h 399840"/>
                <a:gd name="connsiteX8" fmla="*/ 268741 w 417628"/>
                <a:gd name="connsiteY8" fmla="*/ 113362 h 399840"/>
                <a:gd name="connsiteX9" fmla="*/ 231265 w 417628"/>
                <a:gd name="connsiteY9" fmla="*/ 113362 h 399840"/>
                <a:gd name="connsiteX10" fmla="*/ 193790 w 417628"/>
                <a:gd name="connsiteY10" fmla="*/ 75886 h 399840"/>
                <a:gd name="connsiteX11" fmla="*/ 141324 w 417628"/>
                <a:gd name="connsiteY11" fmla="*/ 8431 h 399840"/>
                <a:gd name="connsiteX12" fmla="*/ 51383 w 417628"/>
                <a:gd name="connsiteY12" fmla="*/ 8431 h 399840"/>
                <a:gd name="connsiteX13" fmla="*/ 51383 w 417628"/>
                <a:gd name="connsiteY13" fmla="*/ 75886 h 399840"/>
                <a:gd name="connsiteX14" fmla="*/ 13908 w 417628"/>
                <a:gd name="connsiteY14" fmla="*/ 143342 h 399840"/>
                <a:gd name="connsiteX15" fmla="*/ 6413 w 417628"/>
                <a:gd name="connsiteY15" fmla="*/ 173322 h 399840"/>
                <a:gd name="connsiteX16" fmla="*/ 103849 w 417628"/>
                <a:gd name="connsiteY16" fmla="*/ 195808 h 399840"/>
                <a:gd name="connsiteX17" fmla="*/ 111344 w 417628"/>
                <a:gd name="connsiteY17" fmla="*/ 195808 h 399840"/>
                <a:gd name="connsiteX18" fmla="*/ 118839 w 417628"/>
                <a:gd name="connsiteY18" fmla="*/ 210798 h 399840"/>
                <a:gd name="connsiteX19" fmla="*/ 73869 w 417628"/>
                <a:gd name="connsiteY19" fmla="*/ 300739 h 399840"/>
                <a:gd name="connsiteX20" fmla="*/ 73869 w 417628"/>
                <a:gd name="connsiteY20" fmla="*/ 315729 h 399840"/>
                <a:gd name="connsiteX21" fmla="*/ 178800 w 417628"/>
                <a:gd name="connsiteY21" fmla="*/ 278254 h 39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17628" h="399840">
                  <a:moveTo>
                    <a:pt x="178800" y="278254"/>
                  </a:moveTo>
                  <a:cubicBezTo>
                    <a:pt x="213777" y="272008"/>
                    <a:pt x="264993" y="260766"/>
                    <a:pt x="283731" y="278254"/>
                  </a:cubicBezTo>
                  <a:cubicBezTo>
                    <a:pt x="302469" y="295742"/>
                    <a:pt x="282482" y="363198"/>
                    <a:pt x="291226" y="383185"/>
                  </a:cubicBezTo>
                  <a:cubicBezTo>
                    <a:pt x="299970" y="403172"/>
                    <a:pt x="316209" y="400673"/>
                    <a:pt x="336196" y="398175"/>
                  </a:cubicBezTo>
                  <a:cubicBezTo>
                    <a:pt x="356183" y="395677"/>
                    <a:pt x="398655" y="384434"/>
                    <a:pt x="411147" y="368195"/>
                  </a:cubicBezTo>
                  <a:cubicBezTo>
                    <a:pt x="423639" y="351956"/>
                    <a:pt x="414894" y="333218"/>
                    <a:pt x="411147" y="300739"/>
                  </a:cubicBezTo>
                  <a:cubicBezTo>
                    <a:pt x="407400" y="268260"/>
                    <a:pt x="392409" y="205801"/>
                    <a:pt x="388662" y="173322"/>
                  </a:cubicBezTo>
                  <a:cubicBezTo>
                    <a:pt x="384915" y="140843"/>
                    <a:pt x="408649" y="115860"/>
                    <a:pt x="388662" y="105867"/>
                  </a:cubicBezTo>
                  <a:cubicBezTo>
                    <a:pt x="368675" y="95874"/>
                    <a:pt x="268741" y="113362"/>
                    <a:pt x="268741" y="113362"/>
                  </a:cubicBezTo>
                  <a:cubicBezTo>
                    <a:pt x="242508" y="114611"/>
                    <a:pt x="243757" y="119608"/>
                    <a:pt x="231265" y="113362"/>
                  </a:cubicBezTo>
                  <a:cubicBezTo>
                    <a:pt x="218773" y="107116"/>
                    <a:pt x="208780" y="93374"/>
                    <a:pt x="193790" y="75886"/>
                  </a:cubicBezTo>
                  <a:cubicBezTo>
                    <a:pt x="178800" y="58398"/>
                    <a:pt x="165058" y="19673"/>
                    <a:pt x="141324" y="8431"/>
                  </a:cubicBezTo>
                  <a:cubicBezTo>
                    <a:pt x="117590" y="-2811"/>
                    <a:pt x="66373" y="-2811"/>
                    <a:pt x="51383" y="8431"/>
                  </a:cubicBezTo>
                  <a:cubicBezTo>
                    <a:pt x="36393" y="19673"/>
                    <a:pt x="57629" y="53401"/>
                    <a:pt x="51383" y="75886"/>
                  </a:cubicBezTo>
                  <a:cubicBezTo>
                    <a:pt x="45137" y="98371"/>
                    <a:pt x="13908" y="143342"/>
                    <a:pt x="13908" y="143342"/>
                  </a:cubicBezTo>
                  <a:cubicBezTo>
                    <a:pt x="6413" y="159581"/>
                    <a:pt x="-8577" y="164578"/>
                    <a:pt x="6413" y="173322"/>
                  </a:cubicBezTo>
                  <a:cubicBezTo>
                    <a:pt x="21403" y="182066"/>
                    <a:pt x="103849" y="195808"/>
                    <a:pt x="103849" y="195808"/>
                  </a:cubicBezTo>
                  <a:cubicBezTo>
                    <a:pt x="121337" y="199556"/>
                    <a:pt x="111344" y="195808"/>
                    <a:pt x="111344" y="195808"/>
                  </a:cubicBezTo>
                  <a:cubicBezTo>
                    <a:pt x="113842" y="198306"/>
                    <a:pt x="125085" y="193309"/>
                    <a:pt x="118839" y="210798"/>
                  </a:cubicBezTo>
                  <a:cubicBezTo>
                    <a:pt x="112593" y="228286"/>
                    <a:pt x="81364" y="283250"/>
                    <a:pt x="73869" y="300739"/>
                  </a:cubicBezTo>
                  <a:cubicBezTo>
                    <a:pt x="66374" y="318228"/>
                    <a:pt x="52633" y="318227"/>
                    <a:pt x="73869" y="315729"/>
                  </a:cubicBezTo>
                  <a:cubicBezTo>
                    <a:pt x="95105" y="313231"/>
                    <a:pt x="143823" y="284500"/>
                    <a:pt x="178800" y="2782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xmlns="" id="{684EE25A-A6E4-B38E-604E-6E3C3F140E32}"/>
                </a:ext>
              </a:extLst>
            </p:cNvPr>
            <p:cNvSpPr/>
            <p:nvPr/>
          </p:nvSpPr>
          <p:spPr>
            <a:xfrm>
              <a:off x="2008675" y="4976727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xmlns="" id="{9A6CFCDF-FC96-A9A9-00DD-886E24610F89}"/>
                </a:ext>
              </a:extLst>
            </p:cNvPr>
            <p:cNvSpPr/>
            <p:nvPr/>
          </p:nvSpPr>
          <p:spPr>
            <a:xfrm>
              <a:off x="2210770" y="5039676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xmlns="" id="{864AD632-6D06-001F-DD18-AA76DBD20634}"/>
                </a:ext>
              </a:extLst>
            </p:cNvPr>
            <p:cNvSpPr/>
            <p:nvPr/>
          </p:nvSpPr>
          <p:spPr>
            <a:xfrm>
              <a:off x="2522194" y="5142381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xmlns="" id="{23330037-5AB5-B559-2CDA-485D0A19A578}"/>
                </a:ext>
              </a:extLst>
            </p:cNvPr>
            <p:cNvSpPr/>
            <p:nvPr/>
          </p:nvSpPr>
          <p:spPr>
            <a:xfrm>
              <a:off x="1720435" y="48574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xmlns="" id="{88A9845F-0B62-4B22-F229-4E0DCB7407C1}"/>
                </a:ext>
              </a:extLst>
            </p:cNvPr>
            <p:cNvSpPr/>
            <p:nvPr/>
          </p:nvSpPr>
          <p:spPr>
            <a:xfrm>
              <a:off x="1465331" y="45526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xmlns="" id="{411C6DF8-7068-C4B8-AB25-00A237A6A1D9}"/>
                </a:ext>
              </a:extLst>
            </p:cNvPr>
            <p:cNvSpPr/>
            <p:nvPr/>
          </p:nvSpPr>
          <p:spPr>
            <a:xfrm>
              <a:off x="1309619" y="4297560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37" name="图片 36">
            <a:extLst>
              <a:ext uri="{FF2B5EF4-FFF2-40B4-BE49-F238E27FC236}">
                <a16:creationId xmlns:a16="http://schemas.microsoft.com/office/drawing/2014/main" xmlns="" id="{4B1BB46C-A2CD-1C78-A509-C88D0C4B01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574" b="29069"/>
          <a:stretch/>
        </p:blipFill>
        <p:spPr>
          <a:xfrm>
            <a:off x="2432302" y="1187443"/>
            <a:ext cx="3531194" cy="298899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xmlns="" id="{29C8DD0A-AC4E-F12E-DBCB-9BBA75BD8262}"/>
                  </a:ext>
                </a:extLst>
              </p:cNvPr>
              <p:cNvSpPr txBox="1"/>
              <p:nvPr/>
            </p:nvSpPr>
            <p:spPr>
              <a:xfrm>
                <a:off x="776622" y="4138103"/>
                <a:ext cx="10664005" cy="1134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400" dirty="0" smtClean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物体的加速度</a:t>
                </a:r>
                <a14:m>
                  <m:oMath xmlns:m="http://schemas.openxmlformats.org/officeDocument/2006/math">
                    <m:r>
                      <a:rPr lang="en-US" altLang="zh-CN" sz="24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𝑎</m:t>
                    </m:r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=</m:t>
                    </m:r>
                    <m:r>
                      <a:rPr lang="en-US" altLang="zh-CN" sz="2400" i="1" dirty="0" err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  <m:r>
                      <m:rPr>
                        <m:sty m:val="p"/>
                      </m:rPr>
                      <a:rPr lang="en-US" altLang="zh-CN" sz="2400" i="0" dirty="0" err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sin</m:t>
                    </m:r>
                    <m:r>
                      <a:rPr lang="en-US" altLang="zh-CN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  <m:r>
                      <a:rPr lang="el-GR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𝜃</m:t>
                    </m:r>
                    <m:r>
                      <a:rPr lang="el-GR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−</m:t>
                    </m:r>
                    <m:r>
                      <a:rPr lang="el-GR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𝜇</m:t>
                    </m:r>
                    <m:r>
                      <a:rPr lang="en-US" altLang="zh-CN" sz="2400" i="1" dirty="0" err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  <m:r>
                      <m:rPr>
                        <m:sty m:val="p"/>
                      </m:rPr>
                      <a:rPr lang="en-US" altLang="zh-CN" sz="2400" i="0" dirty="0" err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cos</m:t>
                    </m:r>
                    <m:r>
                      <a:rPr lang="en-US" altLang="zh-CN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  <m:r>
                      <a:rPr lang="el-GR" altLang="zh-CN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𝜃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 小于 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  <m:r>
                      <a:rPr lang="en-US" altLang="zh-CN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，物体机械能</a:t>
                </a:r>
                <a:endParaRPr lang="en-US" altLang="zh-CN" sz="2400" dirty="0">
                  <a:solidFill>
                    <a:prstClr val="black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如果斜面是光滑的，物体的加速度</a:t>
                </a:r>
                <a14:m>
                  <m:oMath xmlns:m="http://schemas.openxmlformats.org/officeDocument/2006/math">
                    <m:r>
                      <a:rPr lang="en-US" altLang="zh-CN" sz="24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𝑎</m:t>
                    </m:r>
                    <m:r>
                      <a:rPr lang="en-US" altLang="zh-CN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= </m:t>
                    </m:r>
                    <m:r>
                      <a:rPr lang="en-US" altLang="zh-CN" sz="2400" i="1" dirty="0" err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  <m:r>
                      <m:rPr>
                        <m:sty m:val="p"/>
                      </m:rPr>
                      <a:rPr lang="en-US" altLang="zh-CN" sz="2400" i="0" dirty="0" err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sin</m:t>
                    </m:r>
                    <m:r>
                      <a:rPr lang="en-US" altLang="zh-CN" sz="24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 </m:t>
                    </m:r>
                    <m:r>
                      <a:rPr lang="el-GR" altLang="zh-CN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𝜃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 也小于 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 ，但物体机械能</a:t>
                </a:r>
              </a:p>
            </p:txBody>
          </p:sp>
        </mc:Choice>
        <mc:Fallback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29C8DD0A-AC4E-F12E-DBCB-9BBA75BD8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622" y="4138103"/>
                <a:ext cx="10664005" cy="1134926"/>
              </a:xfrm>
              <a:prstGeom prst="rect">
                <a:avLst/>
              </a:prstGeom>
              <a:blipFill rotWithShape="0">
                <a:blip r:embed="rId8"/>
                <a:stretch>
                  <a:fillRect l="-857" b="-118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文本框 38">
            <a:extLst>
              <a:ext uri="{FF2B5EF4-FFF2-40B4-BE49-F238E27FC236}">
                <a16:creationId xmlns:a16="http://schemas.microsoft.com/office/drawing/2014/main" xmlns="" id="{44DF09AE-DD53-F2ED-FCE3-ACCDC9192574}"/>
              </a:ext>
            </a:extLst>
          </p:cNvPr>
          <p:cNvSpPr txBox="1"/>
          <p:nvPr/>
        </p:nvSpPr>
        <p:spPr>
          <a:xfrm>
            <a:off x="8297755" y="4138103"/>
            <a:ext cx="1367952" cy="580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EE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不守恒；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xmlns="" id="{47B5A17A-C9D2-3618-ED50-C284542074C8}"/>
              </a:ext>
            </a:extLst>
          </p:cNvPr>
          <p:cNvSpPr txBox="1"/>
          <p:nvPr/>
        </p:nvSpPr>
        <p:spPr>
          <a:xfrm>
            <a:off x="10383886" y="4692101"/>
            <a:ext cx="1367952" cy="580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EE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守恒。</a:t>
            </a:r>
          </a:p>
        </p:txBody>
      </p:sp>
    </p:spTree>
    <p:extLst>
      <p:ext uri="{BB962C8B-B14F-4D97-AF65-F5344CB8AC3E}">
        <p14:creationId xmlns:p14="http://schemas.microsoft.com/office/powerpoint/2010/main" val="37517915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10800000">
            <a:off x="5766813" y="-9945"/>
            <a:ext cx="6429837" cy="1861230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10800000">
            <a:off x="-1" y="860"/>
            <a:ext cx="10215797" cy="1341620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10800000">
            <a:off x="-1" y="-2"/>
            <a:ext cx="5351489" cy="2578309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7281072" y="1946593"/>
            <a:ext cx="582920" cy="9238939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778EF951-2857-A81D-B05A-B87DD69B715E}"/>
              </a:ext>
            </a:extLst>
          </p:cNvPr>
          <p:cNvSpPr txBox="1"/>
          <p:nvPr/>
        </p:nvSpPr>
        <p:spPr>
          <a:xfrm>
            <a:off x="6302903" y="2112046"/>
            <a:ext cx="3912893" cy="55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物体加速竖直上升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021AEA1B-DE28-75D7-1E7A-6CDF2B56CE7D}"/>
              </a:ext>
            </a:extLst>
          </p:cNvPr>
          <p:cNvSpPr txBox="1"/>
          <p:nvPr/>
        </p:nvSpPr>
        <p:spPr>
          <a:xfrm>
            <a:off x="157397" y="211889"/>
            <a:ext cx="2961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举个例子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6B524EB1-9373-65CB-38EC-7AB243E36507}"/>
              </a:ext>
            </a:extLst>
          </p:cNvPr>
          <p:cNvGrpSpPr/>
          <p:nvPr/>
        </p:nvGrpSpPr>
        <p:grpSpPr>
          <a:xfrm>
            <a:off x="284813" y="5643798"/>
            <a:ext cx="1169233" cy="1088444"/>
            <a:chOff x="1229194" y="3058227"/>
            <a:chExt cx="2442306" cy="2232689"/>
          </a:xfrm>
        </p:grpSpPr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xmlns="" id="{8084C086-2C81-2962-BBF3-A975F5EA41BB}"/>
                </a:ext>
              </a:extLst>
            </p:cNvPr>
            <p:cNvSpPr/>
            <p:nvPr/>
          </p:nvSpPr>
          <p:spPr>
            <a:xfrm>
              <a:off x="1235566" y="3058227"/>
              <a:ext cx="2435934" cy="2232689"/>
            </a:xfrm>
            <a:custGeom>
              <a:avLst/>
              <a:gdLst>
                <a:gd name="connsiteX0" fmla="*/ 1980145 w 2436408"/>
                <a:gd name="connsiteY0" fmla="*/ 32864 h 2232689"/>
                <a:gd name="connsiteX1" fmla="*/ 1837738 w 2436408"/>
                <a:gd name="connsiteY1" fmla="*/ 47854 h 2232689"/>
                <a:gd name="connsiteX2" fmla="*/ 1687837 w 2436408"/>
                <a:gd name="connsiteY2" fmla="*/ 47854 h 2232689"/>
                <a:gd name="connsiteX3" fmla="*/ 1552925 w 2436408"/>
                <a:gd name="connsiteY3" fmla="*/ 32864 h 2232689"/>
                <a:gd name="connsiteX4" fmla="*/ 1350558 w 2436408"/>
                <a:gd name="connsiteY4" fmla="*/ 2884 h 2232689"/>
                <a:gd name="connsiteX5" fmla="*/ 1140696 w 2436408"/>
                <a:gd name="connsiteY5" fmla="*/ 2884 h 2232689"/>
                <a:gd name="connsiteX6" fmla="*/ 870873 w 2436408"/>
                <a:gd name="connsiteY6" fmla="*/ 17874 h 2232689"/>
                <a:gd name="connsiteX7" fmla="*/ 593555 w 2436408"/>
                <a:gd name="connsiteY7" fmla="*/ 107815 h 2232689"/>
                <a:gd name="connsiteX8" fmla="*/ 308742 w 2436408"/>
                <a:gd name="connsiteY8" fmla="*/ 302687 h 2232689"/>
                <a:gd name="connsiteX9" fmla="*/ 166335 w 2436408"/>
                <a:gd name="connsiteY9" fmla="*/ 535034 h 2232689"/>
                <a:gd name="connsiteX10" fmla="*/ 31424 w 2436408"/>
                <a:gd name="connsiteY10" fmla="*/ 797362 h 2232689"/>
                <a:gd name="connsiteX11" fmla="*/ 1443 w 2436408"/>
                <a:gd name="connsiteY11" fmla="*/ 1022215 h 2232689"/>
                <a:gd name="connsiteX12" fmla="*/ 61404 w 2436408"/>
                <a:gd name="connsiteY12" fmla="*/ 1314523 h 2232689"/>
                <a:gd name="connsiteX13" fmla="*/ 188820 w 2436408"/>
                <a:gd name="connsiteY13" fmla="*/ 1599336 h 2232689"/>
                <a:gd name="connsiteX14" fmla="*/ 428663 w 2436408"/>
                <a:gd name="connsiteY14" fmla="*/ 1839179 h 2232689"/>
                <a:gd name="connsiteX15" fmla="*/ 638525 w 2436408"/>
                <a:gd name="connsiteY15" fmla="*/ 2019061 h 2232689"/>
                <a:gd name="connsiteX16" fmla="*/ 870873 w 2436408"/>
                <a:gd name="connsiteY16" fmla="*/ 2138982 h 2232689"/>
                <a:gd name="connsiteX17" fmla="*/ 1170676 w 2436408"/>
                <a:gd name="connsiteY17" fmla="*/ 2221428 h 2232689"/>
                <a:gd name="connsiteX18" fmla="*/ 1530440 w 2436408"/>
                <a:gd name="connsiteY18" fmla="*/ 2221428 h 2232689"/>
                <a:gd name="connsiteX19" fmla="*/ 1912689 w 2436408"/>
                <a:gd name="connsiteY19" fmla="*/ 2123992 h 2232689"/>
                <a:gd name="connsiteX20" fmla="*/ 2234978 w 2436408"/>
                <a:gd name="connsiteY20" fmla="*/ 1839179 h 2232689"/>
                <a:gd name="connsiteX21" fmla="*/ 2414860 w 2436408"/>
                <a:gd name="connsiteY21" fmla="*/ 1351998 h 2232689"/>
                <a:gd name="connsiteX22" fmla="*/ 2422355 w 2436408"/>
                <a:gd name="connsiteY22" fmla="*/ 1029710 h 2232689"/>
                <a:gd name="connsiteX23" fmla="*/ 2317424 w 2436408"/>
                <a:gd name="connsiteY23" fmla="*/ 737402 h 2232689"/>
                <a:gd name="connsiteX24" fmla="*/ 2182512 w 2436408"/>
                <a:gd name="connsiteY24" fmla="*/ 512549 h 2232689"/>
                <a:gd name="connsiteX25" fmla="*/ 2002630 w 2436408"/>
                <a:gd name="connsiteY25" fmla="*/ 220241 h 2232689"/>
                <a:gd name="connsiteX26" fmla="*/ 1980145 w 2436408"/>
                <a:gd name="connsiteY26" fmla="*/ 85329 h 2232689"/>
                <a:gd name="connsiteX27" fmla="*/ 1980145 w 2436408"/>
                <a:gd name="connsiteY27" fmla="*/ 32864 h 2232689"/>
                <a:gd name="connsiteX0" fmla="*/ 1979671 w 2435934"/>
                <a:gd name="connsiteY0" fmla="*/ 32864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1979671 w 2435934"/>
                <a:gd name="connsiteY27" fmla="*/ 32864 h 2232689"/>
                <a:gd name="connsiteX0" fmla="*/ 2002156 w 2435934"/>
                <a:gd name="connsiteY0" fmla="*/ 2883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2002156 w 2435934"/>
                <a:gd name="connsiteY27" fmla="*/ 2883 h 2232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435934" h="2232689">
                  <a:moveTo>
                    <a:pt x="2002156" y="2883"/>
                  </a:moveTo>
                  <a:cubicBezTo>
                    <a:pt x="1978421" y="-3363"/>
                    <a:pt x="1889730" y="40359"/>
                    <a:pt x="1837264" y="47854"/>
                  </a:cubicBezTo>
                  <a:cubicBezTo>
                    <a:pt x="1784798" y="55349"/>
                    <a:pt x="1734832" y="50352"/>
                    <a:pt x="1687363" y="47854"/>
                  </a:cubicBezTo>
                  <a:cubicBezTo>
                    <a:pt x="1639894" y="45356"/>
                    <a:pt x="1608664" y="40359"/>
                    <a:pt x="1552451" y="32864"/>
                  </a:cubicBezTo>
                  <a:cubicBezTo>
                    <a:pt x="1496238" y="25369"/>
                    <a:pt x="1418789" y="7881"/>
                    <a:pt x="1350084" y="2884"/>
                  </a:cubicBezTo>
                  <a:cubicBezTo>
                    <a:pt x="1281379" y="-2113"/>
                    <a:pt x="1220169" y="386"/>
                    <a:pt x="1140222" y="2884"/>
                  </a:cubicBezTo>
                  <a:cubicBezTo>
                    <a:pt x="1060275" y="5382"/>
                    <a:pt x="961589" y="385"/>
                    <a:pt x="870399" y="17874"/>
                  </a:cubicBezTo>
                  <a:cubicBezTo>
                    <a:pt x="779209" y="35363"/>
                    <a:pt x="686769" y="60346"/>
                    <a:pt x="593081" y="107815"/>
                  </a:cubicBezTo>
                  <a:cubicBezTo>
                    <a:pt x="499393" y="155284"/>
                    <a:pt x="386966" y="231484"/>
                    <a:pt x="308268" y="302687"/>
                  </a:cubicBezTo>
                  <a:cubicBezTo>
                    <a:pt x="229570" y="373890"/>
                    <a:pt x="167111" y="452588"/>
                    <a:pt x="120891" y="535034"/>
                  </a:cubicBezTo>
                  <a:cubicBezTo>
                    <a:pt x="74671" y="617480"/>
                    <a:pt x="50937" y="716165"/>
                    <a:pt x="30950" y="797362"/>
                  </a:cubicBezTo>
                  <a:cubicBezTo>
                    <a:pt x="10963" y="878559"/>
                    <a:pt x="-4028" y="936022"/>
                    <a:pt x="969" y="1022215"/>
                  </a:cubicBezTo>
                  <a:cubicBezTo>
                    <a:pt x="5966" y="1108408"/>
                    <a:pt x="29701" y="1218336"/>
                    <a:pt x="60930" y="1314523"/>
                  </a:cubicBezTo>
                  <a:cubicBezTo>
                    <a:pt x="92159" y="1410710"/>
                    <a:pt x="127136" y="1511893"/>
                    <a:pt x="188346" y="1599336"/>
                  </a:cubicBezTo>
                  <a:cubicBezTo>
                    <a:pt x="249556" y="1686779"/>
                    <a:pt x="353238" y="1769225"/>
                    <a:pt x="428189" y="1839179"/>
                  </a:cubicBezTo>
                  <a:cubicBezTo>
                    <a:pt x="503140" y="1909133"/>
                    <a:pt x="564349" y="1969094"/>
                    <a:pt x="638051" y="2019061"/>
                  </a:cubicBezTo>
                  <a:cubicBezTo>
                    <a:pt x="711753" y="2069028"/>
                    <a:pt x="781707" y="2105254"/>
                    <a:pt x="870399" y="2138982"/>
                  </a:cubicBezTo>
                  <a:cubicBezTo>
                    <a:pt x="959091" y="2172710"/>
                    <a:pt x="1060274" y="2207687"/>
                    <a:pt x="1170202" y="2221428"/>
                  </a:cubicBezTo>
                  <a:cubicBezTo>
                    <a:pt x="1280130" y="2235169"/>
                    <a:pt x="1406297" y="2237667"/>
                    <a:pt x="1529966" y="2221428"/>
                  </a:cubicBezTo>
                  <a:cubicBezTo>
                    <a:pt x="1653635" y="2205189"/>
                    <a:pt x="1794792" y="2187700"/>
                    <a:pt x="1912215" y="2123992"/>
                  </a:cubicBezTo>
                  <a:cubicBezTo>
                    <a:pt x="2029638" y="2060284"/>
                    <a:pt x="2150809" y="1967845"/>
                    <a:pt x="2234504" y="1839179"/>
                  </a:cubicBezTo>
                  <a:cubicBezTo>
                    <a:pt x="2318199" y="1710513"/>
                    <a:pt x="2383157" y="1486909"/>
                    <a:pt x="2414386" y="1351998"/>
                  </a:cubicBezTo>
                  <a:cubicBezTo>
                    <a:pt x="2445615" y="1217087"/>
                    <a:pt x="2438120" y="1132143"/>
                    <a:pt x="2421881" y="1029710"/>
                  </a:cubicBezTo>
                  <a:cubicBezTo>
                    <a:pt x="2405642" y="927277"/>
                    <a:pt x="2356924" y="823596"/>
                    <a:pt x="2316950" y="737402"/>
                  </a:cubicBezTo>
                  <a:cubicBezTo>
                    <a:pt x="2276976" y="651209"/>
                    <a:pt x="2234504" y="598742"/>
                    <a:pt x="2182038" y="512549"/>
                  </a:cubicBezTo>
                  <a:cubicBezTo>
                    <a:pt x="2129572" y="426356"/>
                    <a:pt x="2035884" y="291444"/>
                    <a:pt x="2002156" y="220241"/>
                  </a:cubicBezTo>
                  <a:cubicBezTo>
                    <a:pt x="1968428" y="149038"/>
                    <a:pt x="1979671" y="121555"/>
                    <a:pt x="1979671" y="85329"/>
                  </a:cubicBezTo>
                  <a:cubicBezTo>
                    <a:pt x="1979671" y="49103"/>
                    <a:pt x="2025891" y="9129"/>
                    <a:pt x="2002156" y="2883"/>
                  </a:cubicBezTo>
                  <a:close/>
                </a:path>
              </a:pathLst>
            </a:custGeom>
            <a:solidFill>
              <a:srgbClr val="9C684D"/>
            </a:solidFill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xmlns="" id="{025A6AB6-FC90-C9DA-9B97-7FB51DCB61AF}"/>
                </a:ext>
              </a:extLst>
            </p:cNvPr>
            <p:cNvSpPr/>
            <p:nvPr/>
          </p:nvSpPr>
          <p:spPr>
            <a:xfrm>
              <a:off x="1261967" y="4087875"/>
              <a:ext cx="1897605" cy="1199792"/>
            </a:xfrm>
            <a:custGeom>
              <a:avLst/>
              <a:gdLst>
                <a:gd name="connsiteX0" fmla="*/ 0 w 1911246"/>
                <a:gd name="connsiteY0" fmla="*/ 0 h 1221699"/>
                <a:gd name="connsiteX1" fmla="*/ 112426 w 1911246"/>
                <a:gd name="connsiteY1" fmla="*/ 179882 h 1221699"/>
                <a:gd name="connsiteX2" fmla="*/ 232347 w 1911246"/>
                <a:gd name="connsiteY2" fmla="*/ 352269 h 1221699"/>
                <a:gd name="connsiteX3" fmla="*/ 389744 w 1911246"/>
                <a:gd name="connsiteY3" fmla="*/ 532151 h 1221699"/>
                <a:gd name="connsiteX4" fmla="*/ 592111 w 1911246"/>
                <a:gd name="connsiteY4" fmla="*/ 689548 h 1221699"/>
                <a:gd name="connsiteX5" fmla="*/ 794478 w 1911246"/>
                <a:gd name="connsiteY5" fmla="*/ 839449 h 1221699"/>
                <a:gd name="connsiteX6" fmla="*/ 1026826 w 1911246"/>
                <a:gd name="connsiteY6" fmla="*/ 974361 h 1221699"/>
                <a:gd name="connsiteX7" fmla="*/ 1289154 w 1911246"/>
                <a:gd name="connsiteY7" fmla="*/ 1034322 h 1221699"/>
                <a:gd name="connsiteX8" fmla="*/ 1543987 w 1911246"/>
                <a:gd name="connsiteY8" fmla="*/ 1056807 h 1221699"/>
                <a:gd name="connsiteX9" fmla="*/ 1783829 w 1911246"/>
                <a:gd name="connsiteY9" fmla="*/ 1101777 h 1221699"/>
                <a:gd name="connsiteX10" fmla="*/ 1911246 w 1911246"/>
                <a:gd name="connsiteY10" fmla="*/ 1101777 h 1221699"/>
                <a:gd name="connsiteX11" fmla="*/ 1776334 w 1911246"/>
                <a:gd name="connsiteY11" fmla="*/ 1169233 h 1221699"/>
                <a:gd name="connsiteX12" fmla="*/ 1573967 w 1911246"/>
                <a:gd name="connsiteY12" fmla="*/ 1199213 h 1221699"/>
                <a:gd name="connsiteX13" fmla="*/ 1266669 w 1911246"/>
                <a:gd name="connsiteY13" fmla="*/ 1221699 h 1221699"/>
                <a:gd name="connsiteX14" fmla="*/ 966865 w 1911246"/>
                <a:gd name="connsiteY14" fmla="*/ 1184223 h 1221699"/>
                <a:gd name="connsiteX15" fmla="*/ 689547 w 1911246"/>
                <a:gd name="connsiteY15" fmla="*/ 1064302 h 1221699"/>
                <a:gd name="connsiteX16" fmla="*/ 389744 w 1911246"/>
                <a:gd name="connsiteY16" fmla="*/ 831954 h 1221699"/>
                <a:gd name="connsiteX17" fmla="*/ 179882 w 1911246"/>
                <a:gd name="connsiteY17" fmla="*/ 569626 h 1221699"/>
                <a:gd name="connsiteX18" fmla="*/ 0 w 1911246"/>
                <a:gd name="connsiteY18" fmla="*/ 164892 h 1221699"/>
                <a:gd name="connsiteX19" fmla="*/ 0 w 1911246"/>
                <a:gd name="connsiteY19" fmla="*/ 0 h 1221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11246" h="1221699">
                  <a:moveTo>
                    <a:pt x="0" y="0"/>
                  </a:moveTo>
                  <a:lnTo>
                    <a:pt x="112426" y="179882"/>
                  </a:lnTo>
                  <a:lnTo>
                    <a:pt x="232347" y="352269"/>
                  </a:lnTo>
                  <a:lnTo>
                    <a:pt x="389744" y="532151"/>
                  </a:lnTo>
                  <a:lnTo>
                    <a:pt x="592111" y="689548"/>
                  </a:lnTo>
                  <a:lnTo>
                    <a:pt x="794478" y="839449"/>
                  </a:lnTo>
                  <a:lnTo>
                    <a:pt x="1026826" y="974361"/>
                  </a:lnTo>
                  <a:lnTo>
                    <a:pt x="1289154" y="1034322"/>
                  </a:lnTo>
                  <a:lnTo>
                    <a:pt x="1543987" y="1056807"/>
                  </a:lnTo>
                  <a:lnTo>
                    <a:pt x="1783829" y="1101777"/>
                  </a:lnTo>
                  <a:lnTo>
                    <a:pt x="1911246" y="1101777"/>
                  </a:lnTo>
                  <a:lnTo>
                    <a:pt x="1776334" y="1169233"/>
                  </a:lnTo>
                  <a:lnTo>
                    <a:pt x="1573967" y="1199213"/>
                  </a:lnTo>
                  <a:lnTo>
                    <a:pt x="1266669" y="1221699"/>
                  </a:lnTo>
                  <a:lnTo>
                    <a:pt x="966865" y="1184223"/>
                  </a:lnTo>
                  <a:lnTo>
                    <a:pt x="689547" y="1064302"/>
                  </a:lnTo>
                  <a:lnTo>
                    <a:pt x="389744" y="831954"/>
                  </a:lnTo>
                  <a:lnTo>
                    <a:pt x="179882" y="569626"/>
                  </a:lnTo>
                  <a:lnTo>
                    <a:pt x="0" y="1648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CF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2">
              <p14:nvContentPartPr>
                <p14:cNvPr id="13" name="墨迹 12">
                  <a:extLst>
                    <a:ext uri="{FF2B5EF4-FFF2-40B4-BE49-F238E27FC236}">
                      <a16:creationId xmlns:a16="http://schemas.microsoft.com/office/drawing/2014/main" id="{788970A7-885F-F2E9-DE25-5F0ECEA372A7}"/>
                    </a:ext>
                  </a:extLst>
                </p14:cNvPr>
                <p14:cNvContentPartPr/>
                <p14:nvPr/>
              </p14:nvContentPartPr>
              <p14:xfrm>
                <a:off x="2173208" y="4069251"/>
                <a:ext cx="360" cy="360"/>
              </p14:xfrm>
            </p:contentPart>
          </mc:Choice>
          <mc:Fallback>
            <p:pic>
              <p:nvPicPr>
                <p:cNvPr id="13" name="墨迹 12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788970A7-885F-F2E9-DE25-5F0ECEA372A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168888" y="404225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4">
              <p14:nvContentPartPr>
                <p14:cNvPr id="14" name="墨迹 13">
                  <a:extLst>
                    <a:ext uri="{FF2B5EF4-FFF2-40B4-BE49-F238E27FC236}">
                      <a16:creationId xmlns:a16="http://schemas.microsoft.com/office/drawing/2014/main" id="{65044C5F-005C-F0E2-C2C6-FE8A70DA8B65}"/>
                    </a:ext>
                  </a:extLst>
                </p14:cNvPr>
                <p14:cNvContentPartPr/>
                <p14:nvPr/>
              </p14:nvContentPartPr>
              <p14:xfrm>
                <a:off x="1745888" y="4219371"/>
                <a:ext cx="360" cy="360"/>
              </p14:xfrm>
            </p:contentPart>
          </mc:Choice>
          <mc:Fallback>
            <p:pic>
              <p:nvPicPr>
                <p:cNvPr id="14" name="墨迹 13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65044C5F-005C-F0E2-C2C6-FE8A70DA8B6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741568" y="419237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xmlns="" id="{9569837E-1967-136A-1FC2-B18DE5E0D81A}"/>
                </a:ext>
              </a:extLst>
            </p:cNvPr>
            <p:cNvSpPr/>
            <p:nvPr/>
          </p:nvSpPr>
          <p:spPr>
            <a:xfrm>
              <a:off x="1229194" y="3987384"/>
              <a:ext cx="1985124" cy="1154997"/>
            </a:xfrm>
            <a:custGeom>
              <a:avLst/>
              <a:gdLst>
                <a:gd name="connsiteX0" fmla="*/ 0 w 2039539"/>
                <a:gd name="connsiteY0" fmla="*/ 0 h 1139807"/>
                <a:gd name="connsiteX1" fmla="*/ 187377 w 2039539"/>
                <a:gd name="connsiteY1" fmla="*/ 307298 h 1139807"/>
                <a:gd name="connsiteX2" fmla="*/ 457200 w 2039539"/>
                <a:gd name="connsiteY2" fmla="*/ 622091 h 1139807"/>
                <a:gd name="connsiteX3" fmla="*/ 809469 w 2039539"/>
                <a:gd name="connsiteY3" fmla="*/ 869429 h 1139807"/>
                <a:gd name="connsiteX4" fmla="*/ 1071797 w 2039539"/>
                <a:gd name="connsiteY4" fmla="*/ 1011836 h 1139807"/>
                <a:gd name="connsiteX5" fmla="*/ 1304145 w 2039539"/>
                <a:gd name="connsiteY5" fmla="*/ 1079291 h 1139807"/>
                <a:gd name="connsiteX6" fmla="*/ 1633928 w 2039539"/>
                <a:gd name="connsiteY6" fmla="*/ 1131757 h 1139807"/>
                <a:gd name="connsiteX7" fmla="*/ 1858781 w 2039539"/>
                <a:gd name="connsiteY7" fmla="*/ 1139252 h 1139807"/>
                <a:gd name="connsiteX8" fmla="*/ 2023673 w 2039539"/>
                <a:gd name="connsiteY8" fmla="*/ 1139252 h 1139807"/>
                <a:gd name="connsiteX9" fmla="*/ 2023673 w 2039539"/>
                <a:gd name="connsiteY9" fmla="*/ 1124262 h 1139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39539" h="1139807">
                  <a:moveTo>
                    <a:pt x="0" y="0"/>
                  </a:moveTo>
                  <a:cubicBezTo>
                    <a:pt x="55588" y="101808"/>
                    <a:pt x="111177" y="203616"/>
                    <a:pt x="187377" y="307298"/>
                  </a:cubicBezTo>
                  <a:cubicBezTo>
                    <a:pt x="263577" y="410980"/>
                    <a:pt x="353518" y="528403"/>
                    <a:pt x="457200" y="622091"/>
                  </a:cubicBezTo>
                  <a:cubicBezTo>
                    <a:pt x="560882" y="715780"/>
                    <a:pt x="707036" y="804471"/>
                    <a:pt x="809469" y="869429"/>
                  </a:cubicBezTo>
                  <a:cubicBezTo>
                    <a:pt x="911902" y="934387"/>
                    <a:pt x="989351" y="976859"/>
                    <a:pt x="1071797" y="1011836"/>
                  </a:cubicBezTo>
                  <a:cubicBezTo>
                    <a:pt x="1154243" y="1046813"/>
                    <a:pt x="1210457" y="1059304"/>
                    <a:pt x="1304145" y="1079291"/>
                  </a:cubicBezTo>
                  <a:cubicBezTo>
                    <a:pt x="1397834" y="1099278"/>
                    <a:pt x="1541489" y="1121764"/>
                    <a:pt x="1633928" y="1131757"/>
                  </a:cubicBezTo>
                  <a:cubicBezTo>
                    <a:pt x="1726367" y="1141750"/>
                    <a:pt x="1793824" y="1138003"/>
                    <a:pt x="1858781" y="1139252"/>
                  </a:cubicBezTo>
                  <a:cubicBezTo>
                    <a:pt x="1923738" y="1140501"/>
                    <a:pt x="2023673" y="1139252"/>
                    <a:pt x="2023673" y="1139252"/>
                  </a:cubicBezTo>
                  <a:cubicBezTo>
                    <a:pt x="2051155" y="1136754"/>
                    <a:pt x="2037414" y="1130508"/>
                    <a:pt x="2023673" y="1124262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xmlns="" id="{3C549CF4-0FDF-200A-EF3E-8CF7F58FEA06}"/>
                </a:ext>
              </a:extLst>
            </p:cNvPr>
            <p:cNvSpPr/>
            <p:nvPr/>
          </p:nvSpPr>
          <p:spPr>
            <a:xfrm>
              <a:off x="2256489" y="3107150"/>
              <a:ext cx="384852" cy="1196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xmlns="" id="{A32C2847-8B03-0E2A-8EAD-A65DA96A01FD}"/>
                </a:ext>
              </a:extLst>
            </p:cNvPr>
            <p:cNvSpPr/>
            <p:nvPr/>
          </p:nvSpPr>
          <p:spPr>
            <a:xfrm>
              <a:off x="2522194" y="3304245"/>
              <a:ext cx="417628" cy="399840"/>
            </a:xfrm>
            <a:custGeom>
              <a:avLst/>
              <a:gdLst>
                <a:gd name="connsiteX0" fmla="*/ 178800 w 417628"/>
                <a:gd name="connsiteY0" fmla="*/ 278254 h 399840"/>
                <a:gd name="connsiteX1" fmla="*/ 283731 w 417628"/>
                <a:gd name="connsiteY1" fmla="*/ 278254 h 399840"/>
                <a:gd name="connsiteX2" fmla="*/ 291226 w 417628"/>
                <a:gd name="connsiteY2" fmla="*/ 383185 h 399840"/>
                <a:gd name="connsiteX3" fmla="*/ 336196 w 417628"/>
                <a:gd name="connsiteY3" fmla="*/ 398175 h 399840"/>
                <a:gd name="connsiteX4" fmla="*/ 411147 w 417628"/>
                <a:gd name="connsiteY4" fmla="*/ 368195 h 399840"/>
                <a:gd name="connsiteX5" fmla="*/ 411147 w 417628"/>
                <a:gd name="connsiteY5" fmla="*/ 300739 h 399840"/>
                <a:gd name="connsiteX6" fmla="*/ 388662 w 417628"/>
                <a:gd name="connsiteY6" fmla="*/ 173322 h 399840"/>
                <a:gd name="connsiteX7" fmla="*/ 388662 w 417628"/>
                <a:gd name="connsiteY7" fmla="*/ 105867 h 399840"/>
                <a:gd name="connsiteX8" fmla="*/ 268741 w 417628"/>
                <a:gd name="connsiteY8" fmla="*/ 113362 h 399840"/>
                <a:gd name="connsiteX9" fmla="*/ 231265 w 417628"/>
                <a:gd name="connsiteY9" fmla="*/ 113362 h 399840"/>
                <a:gd name="connsiteX10" fmla="*/ 193790 w 417628"/>
                <a:gd name="connsiteY10" fmla="*/ 75886 h 399840"/>
                <a:gd name="connsiteX11" fmla="*/ 141324 w 417628"/>
                <a:gd name="connsiteY11" fmla="*/ 8431 h 399840"/>
                <a:gd name="connsiteX12" fmla="*/ 51383 w 417628"/>
                <a:gd name="connsiteY12" fmla="*/ 8431 h 399840"/>
                <a:gd name="connsiteX13" fmla="*/ 51383 w 417628"/>
                <a:gd name="connsiteY13" fmla="*/ 75886 h 399840"/>
                <a:gd name="connsiteX14" fmla="*/ 13908 w 417628"/>
                <a:gd name="connsiteY14" fmla="*/ 143342 h 399840"/>
                <a:gd name="connsiteX15" fmla="*/ 6413 w 417628"/>
                <a:gd name="connsiteY15" fmla="*/ 173322 h 399840"/>
                <a:gd name="connsiteX16" fmla="*/ 103849 w 417628"/>
                <a:gd name="connsiteY16" fmla="*/ 195808 h 399840"/>
                <a:gd name="connsiteX17" fmla="*/ 111344 w 417628"/>
                <a:gd name="connsiteY17" fmla="*/ 195808 h 399840"/>
                <a:gd name="connsiteX18" fmla="*/ 118839 w 417628"/>
                <a:gd name="connsiteY18" fmla="*/ 210798 h 399840"/>
                <a:gd name="connsiteX19" fmla="*/ 73869 w 417628"/>
                <a:gd name="connsiteY19" fmla="*/ 300739 h 399840"/>
                <a:gd name="connsiteX20" fmla="*/ 73869 w 417628"/>
                <a:gd name="connsiteY20" fmla="*/ 315729 h 399840"/>
                <a:gd name="connsiteX21" fmla="*/ 178800 w 417628"/>
                <a:gd name="connsiteY21" fmla="*/ 278254 h 39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17628" h="399840">
                  <a:moveTo>
                    <a:pt x="178800" y="278254"/>
                  </a:moveTo>
                  <a:cubicBezTo>
                    <a:pt x="213777" y="272008"/>
                    <a:pt x="264993" y="260766"/>
                    <a:pt x="283731" y="278254"/>
                  </a:cubicBezTo>
                  <a:cubicBezTo>
                    <a:pt x="302469" y="295742"/>
                    <a:pt x="282482" y="363198"/>
                    <a:pt x="291226" y="383185"/>
                  </a:cubicBezTo>
                  <a:cubicBezTo>
                    <a:pt x="299970" y="403172"/>
                    <a:pt x="316209" y="400673"/>
                    <a:pt x="336196" y="398175"/>
                  </a:cubicBezTo>
                  <a:cubicBezTo>
                    <a:pt x="356183" y="395677"/>
                    <a:pt x="398655" y="384434"/>
                    <a:pt x="411147" y="368195"/>
                  </a:cubicBezTo>
                  <a:cubicBezTo>
                    <a:pt x="423639" y="351956"/>
                    <a:pt x="414894" y="333218"/>
                    <a:pt x="411147" y="300739"/>
                  </a:cubicBezTo>
                  <a:cubicBezTo>
                    <a:pt x="407400" y="268260"/>
                    <a:pt x="392409" y="205801"/>
                    <a:pt x="388662" y="173322"/>
                  </a:cubicBezTo>
                  <a:cubicBezTo>
                    <a:pt x="384915" y="140843"/>
                    <a:pt x="408649" y="115860"/>
                    <a:pt x="388662" y="105867"/>
                  </a:cubicBezTo>
                  <a:cubicBezTo>
                    <a:pt x="368675" y="95874"/>
                    <a:pt x="268741" y="113362"/>
                    <a:pt x="268741" y="113362"/>
                  </a:cubicBezTo>
                  <a:cubicBezTo>
                    <a:pt x="242508" y="114611"/>
                    <a:pt x="243757" y="119608"/>
                    <a:pt x="231265" y="113362"/>
                  </a:cubicBezTo>
                  <a:cubicBezTo>
                    <a:pt x="218773" y="107116"/>
                    <a:pt x="208780" y="93374"/>
                    <a:pt x="193790" y="75886"/>
                  </a:cubicBezTo>
                  <a:cubicBezTo>
                    <a:pt x="178800" y="58398"/>
                    <a:pt x="165058" y="19673"/>
                    <a:pt x="141324" y="8431"/>
                  </a:cubicBezTo>
                  <a:cubicBezTo>
                    <a:pt x="117590" y="-2811"/>
                    <a:pt x="66373" y="-2811"/>
                    <a:pt x="51383" y="8431"/>
                  </a:cubicBezTo>
                  <a:cubicBezTo>
                    <a:pt x="36393" y="19673"/>
                    <a:pt x="57629" y="53401"/>
                    <a:pt x="51383" y="75886"/>
                  </a:cubicBezTo>
                  <a:cubicBezTo>
                    <a:pt x="45137" y="98371"/>
                    <a:pt x="13908" y="143342"/>
                    <a:pt x="13908" y="143342"/>
                  </a:cubicBezTo>
                  <a:cubicBezTo>
                    <a:pt x="6413" y="159581"/>
                    <a:pt x="-8577" y="164578"/>
                    <a:pt x="6413" y="173322"/>
                  </a:cubicBezTo>
                  <a:cubicBezTo>
                    <a:pt x="21403" y="182066"/>
                    <a:pt x="103849" y="195808"/>
                    <a:pt x="103849" y="195808"/>
                  </a:cubicBezTo>
                  <a:cubicBezTo>
                    <a:pt x="121337" y="199556"/>
                    <a:pt x="111344" y="195808"/>
                    <a:pt x="111344" y="195808"/>
                  </a:cubicBezTo>
                  <a:cubicBezTo>
                    <a:pt x="113842" y="198306"/>
                    <a:pt x="125085" y="193309"/>
                    <a:pt x="118839" y="210798"/>
                  </a:cubicBezTo>
                  <a:cubicBezTo>
                    <a:pt x="112593" y="228286"/>
                    <a:pt x="81364" y="283250"/>
                    <a:pt x="73869" y="300739"/>
                  </a:cubicBezTo>
                  <a:cubicBezTo>
                    <a:pt x="66374" y="318228"/>
                    <a:pt x="52633" y="318227"/>
                    <a:pt x="73869" y="315729"/>
                  </a:cubicBezTo>
                  <a:cubicBezTo>
                    <a:pt x="95105" y="313231"/>
                    <a:pt x="143823" y="284500"/>
                    <a:pt x="178800" y="2782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xmlns="" id="{684EE25A-A6E4-B38E-604E-6E3C3F140E32}"/>
                </a:ext>
              </a:extLst>
            </p:cNvPr>
            <p:cNvSpPr/>
            <p:nvPr/>
          </p:nvSpPr>
          <p:spPr>
            <a:xfrm>
              <a:off x="2008675" y="4976727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xmlns="" id="{9A6CFCDF-FC96-A9A9-00DD-886E24610F89}"/>
                </a:ext>
              </a:extLst>
            </p:cNvPr>
            <p:cNvSpPr/>
            <p:nvPr/>
          </p:nvSpPr>
          <p:spPr>
            <a:xfrm>
              <a:off x="2210770" y="5039676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xmlns="" id="{864AD632-6D06-001F-DD18-AA76DBD20634}"/>
                </a:ext>
              </a:extLst>
            </p:cNvPr>
            <p:cNvSpPr/>
            <p:nvPr/>
          </p:nvSpPr>
          <p:spPr>
            <a:xfrm>
              <a:off x="2522194" y="5142381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xmlns="" id="{23330037-5AB5-B559-2CDA-485D0A19A578}"/>
                </a:ext>
              </a:extLst>
            </p:cNvPr>
            <p:cNvSpPr/>
            <p:nvPr/>
          </p:nvSpPr>
          <p:spPr>
            <a:xfrm>
              <a:off x="1720435" y="48574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xmlns="" id="{88A9845F-0B62-4B22-F229-4E0DCB7407C1}"/>
                </a:ext>
              </a:extLst>
            </p:cNvPr>
            <p:cNvSpPr/>
            <p:nvPr/>
          </p:nvSpPr>
          <p:spPr>
            <a:xfrm>
              <a:off x="1465331" y="45526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xmlns="" id="{411C6DF8-7068-C4B8-AB25-00A237A6A1D9}"/>
                </a:ext>
              </a:extLst>
            </p:cNvPr>
            <p:cNvSpPr/>
            <p:nvPr/>
          </p:nvSpPr>
          <p:spPr>
            <a:xfrm>
              <a:off x="1309619" y="4297560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pic>
        <p:nvPicPr>
          <p:cNvPr id="37" name="图片 36">
            <a:extLst>
              <a:ext uri="{FF2B5EF4-FFF2-40B4-BE49-F238E27FC236}">
                <a16:creationId xmlns:a16="http://schemas.microsoft.com/office/drawing/2014/main" xmlns="" id="{4B1BB46C-A2CD-1C78-A509-C88D0C4B01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50" t="3414" b="-367"/>
          <a:stretch/>
        </p:blipFill>
        <p:spPr>
          <a:xfrm>
            <a:off x="3029880" y="845258"/>
            <a:ext cx="3198626" cy="309334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xmlns="" id="{29C8DD0A-AC4E-F12E-DBCB-9BBA75BD8262}"/>
                  </a:ext>
                </a:extLst>
              </p:cNvPr>
              <p:cNvSpPr txBox="1"/>
              <p:nvPr/>
            </p:nvSpPr>
            <p:spPr>
              <a:xfrm>
                <a:off x="776622" y="4138103"/>
                <a:ext cx="8719647" cy="11349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若合力产生的加速度等于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，这个过程中物体机械能</a:t>
                </a:r>
                <a:endParaRPr lang="en-US" altLang="zh-CN" sz="2400" dirty="0">
                  <a:solidFill>
                    <a:prstClr val="black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如果物体做自由落体运动，加速度也为</a:t>
                </a:r>
                <a14:m>
                  <m:oMath xmlns:m="http://schemas.openxmlformats.org/officeDocument/2006/math">
                    <m:r>
                      <a:rPr lang="en-US" altLang="zh-CN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华文中宋" panose="02010600040101010101" pitchFamily="2" charset="-122"/>
                      </a:rPr>
                      <m:t>𝑔</m:t>
                    </m:r>
                  </m:oMath>
                </a14:m>
                <a:r>
                  <a:rPr lang="zh-CN" altLang="en-US" sz="2400" dirty="0">
                    <a:solidFill>
                      <a:prstClr val="black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，但此时物体的机械能</a:t>
                </a:r>
              </a:p>
            </p:txBody>
          </p:sp>
        </mc:Choice>
        <mc:Fallback xmlns="">
          <p:sp>
            <p:nvSpPr>
              <p:cNvPr id="38" name="文本框 37">
                <a:extLst>
                  <a:ext uri="{FF2B5EF4-FFF2-40B4-BE49-F238E27FC236}">
                    <a16:creationId xmlns:a16="http://schemas.microsoft.com/office/drawing/2014/main" id="{29C8DD0A-AC4E-F12E-DBCB-9BBA75BD82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622" y="4138103"/>
                <a:ext cx="8719647" cy="1134926"/>
              </a:xfrm>
              <a:prstGeom prst="rect">
                <a:avLst/>
              </a:prstGeom>
              <a:blipFill>
                <a:blip r:embed="rId7"/>
                <a:stretch>
                  <a:fillRect l="-1048" b="-1182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文本框 38">
            <a:extLst>
              <a:ext uri="{FF2B5EF4-FFF2-40B4-BE49-F238E27FC236}">
                <a16:creationId xmlns:a16="http://schemas.microsoft.com/office/drawing/2014/main" xmlns="" id="{44DF09AE-DD53-F2ED-FCE3-ACCDC9192574}"/>
              </a:ext>
            </a:extLst>
          </p:cNvPr>
          <p:cNvSpPr txBox="1"/>
          <p:nvPr/>
        </p:nvSpPr>
        <p:spPr>
          <a:xfrm>
            <a:off x="7703574" y="4132286"/>
            <a:ext cx="1367952" cy="580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不守恒；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xmlns="" id="{47B5A17A-C9D2-3618-ED50-C284542074C8}"/>
              </a:ext>
            </a:extLst>
          </p:cNvPr>
          <p:cNvSpPr txBox="1"/>
          <p:nvPr/>
        </p:nvSpPr>
        <p:spPr>
          <a:xfrm>
            <a:off x="9244634" y="4692101"/>
            <a:ext cx="1367952" cy="580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守恒。</a:t>
            </a:r>
          </a:p>
        </p:txBody>
      </p:sp>
    </p:spTree>
    <p:extLst>
      <p:ext uri="{BB962C8B-B14F-4D97-AF65-F5344CB8AC3E}">
        <p14:creationId xmlns:p14="http://schemas.microsoft.com/office/powerpoint/2010/main" val="16317932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9E3BC088-E016-A601-D42E-20C9A0D8ABE6}"/>
              </a:ext>
            </a:extLst>
          </p:cNvPr>
          <p:cNvGrpSpPr/>
          <p:nvPr/>
        </p:nvGrpSpPr>
        <p:grpSpPr>
          <a:xfrm>
            <a:off x="4389028" y="697044"/>
            <a:ext cx="4185149" cy="5195040"/>
            <a:chOff x="10254255" y="2012106"/>
            <a:chExt cx="1651164" cy="2232552"/>
          </a:xfrm>
        </p:grpSpPr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xmlns="" id="{76BCC9AF-CDC4-2304-43C2-7168F9DE232A}"/>
                </a:ext>
              </a:extLst>
            </p:cNvPr>
            <p:cNvSpPr/>
            <p:nvPr/>
          </p:nvSpPr>
          <p:spPr>
            <a:xfrm>
              <a:off x="10254255" y="3360301"/>
              <a:ext cx="887510" cy="884357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xmlns="" id="{34B062A0-D82F-B990-F7CC-7C8CF61D5372}"/>
                </a:ext>
              </a:extLst>
            </p:cNvPr>
            <p:cNvSpPr/>
            <p:nvPr/>
          </p:nvSpPr>
          <p:spPr>
            <a:xfrm>
              <a:off x="10321419" y="2012106"/>
              <a:ext cx="1584000" cy="1584000"/>
            </a:xfrm>
            <a:custGeom>
              <a:avLst/>
              <a:gdLst>
                <a:gd name="connsiteX0" fmla="*/ 792000 w 1584000"/>
                <a:gd name="connsiteY0" fmla="*/ 585000 h 1584000"/>
                <a:gd name="connsiteX1" fmla="*/ 999000 w 1584000"/>
                <a:gd name="connsiteY1" fmla="*/ 792000 h 1584000"/>
                <a:gd name="connsiteX2" fmla="*/ 792000 w 1584000"/>
                <a:gd name="connsiteY2" fmla="*/ 999000 h 1584000"/>
                <a:gd name="connsiteX3" fmla="*/ 585000 w 1584000"/>
                <a:gd name="connsiteY3" fmla="*/ 792000 h 1584000"/>
                <a:gd name="connsiteX4" fmla="*/ 792000 w 1584000"/>
                <a:gd name="connsiteY4" fmla="*/ 585000 h 1584000"/>
                <a:gd name="connsiteX5" fmla="*/ 792000 w 1584000"/>
                <a:gd name="connsiteY5" fmla="*/ 378000 h 1584000"/>
                <a:gd name="connsiteX6" fmla="*/ 378000 w 1584000"/>
                <a:gd name="connsiteY6" fmla="*/ 792000 h 1584000"/>
                <a:gd name="connsiteX7" fmla="*/ 792000 w 1584000"/>
                <a:gd name="connsiteY7" fmla="*/ 1206000 h 1584000"/>
                <a:gd name="connsiteX8" fmla="*/ 1206000 w 1584000"/>
                <a:gd name="connsiteY8" fmla="*/ 792000 h 1584000"/>
                <a:gd name="connsiteX9" fmla="*/ 792000 w 1584000"/>
                <a:gd name="connsiteY9" fmla="*/ 378000 h 1584000"/>
                <a:gd name="connsiteX10" fmla="*/ 792000 w 1584000"/>
                <a:gd name="connsiteY10" fmla="*/ 0 h 1584000"/>
                <a:gd name="connsiteX11" fmla="*/ 853990 w 1584000"/>
                <a:gd name="connsiteY11" fmla="*/ 3130 h 1584000"/>
                <a:gd name="connsiteX12" fmla="*/ 883195 w 1584000"/>
                <a:gd name="connsiteY12" fmla="*/ 225088 h 1584000"/>
                <a:gd name="connsiteX13" fmla="*/ 908084 w 1584000"/>
                <a:gd name="connsiteY13" fmla="*/ 227598 h 1584000"/>
                <a:gd name="connsiteX14" fmla="*/ 1114047 w 1584000"/>
                <a:gd name="connsiteY14" fmla="*/ 314267 h 1584000"/>
                <a:gd name="connsiteX15" fmla="*/ 1128730 w 1584000"/>
                <a:gd name="connsiteY15" fmla="*/ 326381 h 1584000"/>
                <a:gd name="connsiteX16" fmla="*/ 1303703 w 1584000"/>
                <a:gd name="connsiteY16" fmla="*/ 192099 h 1584000"/>
                <a:gd name="connsiteX17" fmla="*/ 1352029 w 1584000"/>
                <a:gd name="connsiteY17" fmla="*/ 231972 h 1584000"/>
                <a:gd name="connsiteX18" fmla="*/ 1391901 w 1584000"/>
                <a:gd name="connsiteY18" fmla="*/ 280297 h 1584000"/>
                <a:gd name="connsiteX19" fmla="*/ 1257610 w 1584000"/>
                <a:gd name="connsiteY19" fmla="*/ 455282 h 1584000"/>
                <a:gd name="connsiteX20" fmla="*/ 1269629 w 1584000"/>
                <a:gd name="connsiteY20" fmla="*/ 469848 h 1584000"/>
                <a:gd name="connsiteX21" fmla="*/ 1356298 w 1584000"/>
                <a:gd name="connsiteY21" fmla="*/ 675811 h 1584000"/>
                <a:gd name="connsiteX22" fmla="*/ 1358816 w 1584000"/>
                <a:gd name="connsiteY22" fmla="*/ 700794 h 1584000"/>
                <a:gd name="connsiteX23" fmla="*/ 1580870 w 1584000"/>
                <a:gd name="connsiteY23" fmla="*/ 730011 h 1584000"/>
                <a:gd name="connsiteX24" fmla="*/ 1584000 w 1584000"/>
                <a:gd name="connsiteY24" fmla="*/ 792000 h 1584000"/>
                <a:gd name="connsiteX25" fmla="*/ 1580870 w 1584000"/>
                <a:gd name="connsiteY25" fmla="*/ 853990 h 1584000"/>
                <a:gd name="connsiteX26" fmla="*/ 1358795 w 1584000"/>
                <a:gd name="connsiteY26" fmla="*/ 883210 h 1584000"/>
                <a:gd name="connsiteX27" fmla="*/ 1356298 w 1584000"/>
                <a:gd name="connsiteY27" fmla="*/ 907979 h 1584000"/>
                <a:gd name="connsiteX28" fmla="*/ 1269629 w 1584000"/>
                <a:gd name="connsiteY28" fmla="*/ 1113942 h 1584000"/>
                <a:gd name="connsiteX29" fmla="*/ 1257527 w 1584000"/>
                <a:gd name="connsiteY29" fmla="*/ 1128610 h 1584000"/>
                <a:gd name="connsiteX30" fmla="*/ 1391901 w 1584000"/>
                <a:gd name="connsiteY30" fmla="*/ 1303703 h 1584000"/>
                <a:gd name="connsiteX31" fmla="*/ 1352029 w 1584000"/>
                <a:gd name="connsiteY31" fmla="*/ 1352029 h 1584000"/>
                <a:gd name="connsiteX32" fmla="*/ 1303703 w 1584000"/>
                <a:gd name="connsiteY32" fmla="*/ 1391901 h 1584000"/>
                <a:gd name="connsiteX33" fmla="*/ 1128598 w 1584000"/>
                <a:gd name="connsiteY33" fmla="*/ 1257518 h 1584000"/>
                <a:gd name="connsiteX34" fmla="*/ 1114047 w 1584000"/>
                <a:gd name="connsiteY34" fmla="*/ 1269524 h 1584000"/>
                <a:gd name="connsiteX35" fmla="*/ 908084 w 1584000"/>
                <a:gd name="connsiteY35" fmla="*/ 1356193 h 1584000"/>
                <a:gd name="connsiteX36" fmla="*/ 883223 w 1584000"/>
                <a:gd name="connsiteY36" fmla="*/ 1358699 h 1584000"/>
                <a:gd name="connsiteX37" fmla="*/ 853990 w 1584000"/>
                <a:gd name="connsiteY37" fmla="*/ 1580870 h 1584000"/>
                <a:gd name="connsiteX38" fmla="*/ 792000 w 1584000"/>
                <a:gd name="connsiteY38" fmla="*/ 1584000 h 1584000"/>
                <a:gd name="connsiteX39" fmla="*/ 730011 w 1584000"/>
                <a:gd name="connsiteY39" fmla="*/ 1580870 h 1584000"/>
                <a:gd name="connsiteX40" fmla="*/ 700779 w 1584000"/>
                <a:gd name="connsiteY40" fmla="*/ 1358699 h 1584000"/>
                <a:gd name="connsiteX41" fmla="*/ 675916 w 1584000"/>
                <a:gd name="connsiteY41" fmla="*/ 1356193 h 1584000"/>
                <a:gd name="connsiteX42" fmla="*/ 469953 w 1584000"/>
                <a:gd name="connsiteY42" fmla="*/ 1269524 h 1584000"/>
                <a:gd name="connsiteX43" fmla="*/ 455402 w 1584000"/>
                <a:gd name="connsiteY43" fmla="*/ 1257518 h 1584000"/>
                <a:gd name="connsiteX44" fmla="*/ 280297 w 1584000"/>
                <a:gd name="connsiteY44" fmla="*/ 1391901 h 1584000"/>
                <a:gd name="connsiteX45" fmla="*/ 231972 w 1584000"/>
                <a:gd name="connsiteY45" fmla="*/ 1352029 h 1584000"/>
                <a:gd name="connsiteX46" fmla="*/ 192099 w 1584000"/>
                <a:gd name="connsiteY46" fmla="*/ 1303703 h 1584000"/>
                <a:gd name="connsiteX47" fmla="*/ 326474 w 1584000"/>
                <a:gd name="connsiteY47" fmla="*/ 1128610 h 1584000"/>
                <a:gd name="connsiteX48" fmla="*/ 314372 w 1584000"/>
                <a:gd name="connsiteY48" fmla="*/ 1113942 h 1584000"/>
                <a:gd name="connsiteX49" fmla="*/ 227703 w 1584000"/>
                <a:gd name="connsiteY49" fmla="*/ 907979 h 1584000"/>
                <a:gd name="connsiteX50" fmla="*/ 225206 w 1584000"/>
                <a:gd name="connsiteY50" fmla="*/ 883210 h 1584000"/>
                <a:gd name="connsiteX51" fmla="*/ 3130 w 1584000"/>
                <a:gd name="connsiteY51" fmla="*/ 853990 h 1584000"/>
                <a:gd name="connsiteX52" fmla="*/ 0 w 1584000"/>
                <a:gd name="connsiteY52" fmla="*/ 792000 h 1584000"/>
                <a:gd name="connsiteX53" fmla="*/ 3130 w 1584000"/>
                <a:gd name="connsiteY53" fmla="*/ 730011 h 1584000"/>
                <a:gd name="connsiteX54" fmla="*/ 225184 w 1584000"/>
                <a:gd name="connsiteY54" fmla="*/ 700794 h 1584000"/>
                <a:gd name="connsiteX55" fmla="*/ 227703 w 1584000"/>
                <a:gd name="connsiteY55" fmla="*/ 675811 h 1584000"/>
                <a:gd name="connsiteX56" fmla="*/ 314372 w 1584000"/>
                <a:gd name="connsiteY56" fmla="*/ 469848 h 1584000"/>
                <a:gd name="connsiteX57" fmla="*/ 326390 w 1584000"/>
                <a:gd name="connsiteY57" fmla="*/ 455282 h 1584000"/>
                <a:gd name="connsiteX58" fmla="*/ 192099 w 1584000"/>
                <a:gd name="connsiteY58" fmla="*/ 280297 h 1584000"/>
                <a:gd name="connsiteX59" fmla="*/ 231972 w 1584000"/>
                <a:gd name="connsiteY59" fmla="*/ 231972 h 1584000"/>
                <a:gd name="connsiteX60" fmla="*/ 280297 w 1584000"/>
                <a:gd name="connsiteY60" fmla="*/ 192099 h 1584000"/>
                <a:gd name="connsiteX61" fmla="*/ 455271 w 1584000"/>
                <a:gd name="connsiteY61" fmla="*/ 326381 h 1584000"/>
                <a:gd name="connsiteX62" fmla="*/ 469953 w 1584000"/>
                <a:gd name="connsiteY62" fmla="*/ 314267 h 1584000"/>
                <a:gd name="connsiteX63" fmla="*/ 675916 w 1584000"/>
                <a:gd name="connsiteY63" fmla="*/ 227598 h 1584000"/>
                <a:gd name="connsiteX64" fmla="*/ 700807 w 1584000"/>
                <a:gd name="connsiteY64" fmla="*/ 225088 h 1584000"/>
                <a:gd name="connsiteX65" fmla="*/ 730011 w 1584000"/>
                <a:gd name="connsiteY65" fmla="*/ 3130 h 15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1584000" h="1584000">
                  <a:moveTo>
                    <a:pt x="792000" y="585000"/>
                  </a:moveTo>
                  <a:cubicBezTo>
                    <a:pt x="906323" y="585000"/>
                    <a:pt x="999000" y="677677"/>
                    <a:pt x="999000" y="792000"/>
                  </a:cubicBezTo>
                  <a:cubicBezTo>
                    <a:pt x="999000" y="906323"/>
                    <a:pt x="906323" y="999000"/>
                    <a:pt x="792000" y="999000"/>
                  </a:cubicBezTo>
                  <a:cubicBezTo>
                    <a:pt x="677677" y="999000"/>
                    <a:pt x="585000" y="906323"/>
                    <a:pt x="585000" y="792000"/>
                  </a:cubicBezTo>
                  <a:cubicBezTo>
                    <a:pt x="585000" y="677677"/>
                    <a:pt x="677677" y="585000"/>
                    <a:pt x="792000" y="585000"/>
                  </a:cubicBezTo>
                  <a:close/>
                  <a:moveTo>
                    <a:pt x="792000" y="378000"/>
                  </a:moveTo>
                  <a:cubicBezTo>
                    <a:pt x="563354" y="378000"/>
                    <a:pt x="378000" y="563354"/>
                    <a:pt x="378000" y="792000"/>
                  </a:cubicBezTo>
                  <a:cubicBezTo>
                    <a:pt x="378000" y="1020646"/>
                    <a:pt x="563354" y="1206000"/>
                    <a:pt x="792000" y="1206000"/>
                  </a:cubicBezTo>
                  <a:cubicBezTo>
                    <a:pt x="1020646" y="1206000"/>
                    <a:pt x="1206000" y="1020646"/>
                    <a:pt x="1206000" y="792000"/>
                  </a:cubicBezTo>
                  <a:cubicBezTo>
                    <a:pt x="1206000" y="563354"/>
                    <a:pt x="1020646" y="378000"/>
                    <a:pt x="792000" y="378000"/>
                  </a:cubicBezTo>
                  <a:close/>
                  <a:moveTo>
                    <a:pt x="792000" y="0"/>
                  </a:moveTo>
                  <a:lnTo>
                    <a:pt x="853990" y="3130"/>
                  </a:lnTo>
                  <a:lnTo>
                    <a:pt x="883195" y="225088"/>
                  </a:lnTo>
                  <a:lnTo>
                    <a:pt x="908084" y="227598"/>
                  </a:lnTo>
                  <a:cubicBezTo>
                    <a:pt x="983077" y="242943"/>
                    <a:pt x="1052761" y="272862"/>
                    <a:pt x="1114047" y="314267"/>
                  </a:cubicBezTo>
                  <a:lnTo>
                    <a:pt x="1128730" y="326381"/>
                  </a:lnTo>
                  <a:lnTo>
                    <a:pt x="1303703" y="192099"/>
                  </a:lnTo>
                  <a:lnTo>
                    <a:pt x="1352029" y="231972"/>
                  </a:lnTo>
                  <a:lnTo>
                    <a:pt x="1391901" y="280297"/>
                  </a:lnTo>
                  <a:lnTo>
                    <a:pt x="1257610" y="455282"/>
                  </a:lnTo>
                  <a:lnTo>
                    <a:pt x="1269629" y="469848"/>
                  </a:lnTo>
                  <a:cubicBezTo>
                    <a:pt x="1311033" y="531135"/>
                    <a:pt x="1340952" y="600819"/>
                    <a:pt x="1356298" y="675811"/>
                  </a:cubicBezTo>
                  <a:lnTo>
                    <a:pt x="1358816" y="700794"/>
                  </a:lnTo>
                  <a:lnTo>
                    <a:pt x="1580870" y="730011"/>
                  </a:lnTo>
                  <a:lnTo>
                    <a:pt x="1584000" y="792000"/>
                  </a:lnTo>
                  <a:lnTo>
                    <a:pt x="1580870" y="853990"/>
                  </a:lnTo>
                  <a:lnTo>
                    <a:pt x="1358795" y="883210"/>
                  </a:lnTo>
                  <a:lnTo>
                    <a:pt x="1356298" y="907979"/>
                  </a:lnTo>
                  <a:cubicBezTo>
                    <a:pt x="1340952" y="982972"/>
                    <a:pt x="1311033" y="1052656"/>
                    <a:pt x="1269629" y="1113942"/>
                  </a:cubicBezTo>
                  <a:lnTo>
                    <a:pt x="1257527" y="1128610"/>
                  </a:lnTo>
                  <a:lnTo>
                    <a:pt x="1391901" y="1303703"/>
                  </a:lnTo>
                  <a:lnTo>
                    <a:pt x="1352029" y="1352029"/>
                  </a:lnTo>
                  <a:lnTo>
                    <a:pt x="1303703" y="1391901"/>
                  </a:lnTo>
                  <a:lnTo>
                    <a:pt x="1128598" y="1257518"/>
                  </a:lnTo>
                  <a:lnTo>
                    <a:pt x="1114047" y="1269524"/>
                  </a:lnTo>
                  <a:cubicBezTo>
                    <a:pt x="1052761" y="1310928"/>
                    <a:pt x="983077" y="1340847"/>
                    <a:pt x="908084" y="1356193"/>
                  </a:cubicBezTo>
                  <a:lnTo>
                    <a:pt x="883223" y="1358699"/>
                  </a:lnTo>
                  <a:lnTo>
                    <a:pt x="853990" y="1580870"/>
                  </a:lnTo>
                  <a:lnTo>
                    <a:pt x="792000" y="1584000"/>
                  </a:lnTo>
                  <a:lnTo>
                    <a:pt x="730011" y="1580870"/>
                  </a:lnTo>
                  <a:lnTo>
                    <a:pt x="700779" y="1358699"/>
                  </a:lnTo>
                  <a:lnTo>
                    <a:pt x="675916" y="1356193"/>
                  </a:lnTo>
                  <a:cubicBezTo>
                    <a:pt x="600924" y="1340847"/>
                    <a:pt x="531240" y="1310928"/>
                    <a:pt x="469953" y="1269524"/>
                  </a:cubicBezTo>
                  <a:lnTo>
                    <a:pt x="455402" y="1257518"/>
                  </a:lnTo>
                  <a:lnTo>
                    <a:pt x="280297" y="1391901"/>
                  </a:lnTo>
                  <a:lnTo>
                    <a:pt x="231972" y="1352029"/>
                  </a:lnTo>
                  <a:lnTo>
                    <a:pt x="192099" y="1303703"/>
                  </a:lnTo>
                  <a:lnTo>
                    <a:pt x="326474" y="1128610"/>
                  </a:lnTo>
                  <a:lnTo>
                    <a:pt x="314372" y="1113942"/>
                  </a:lnTo>
                  <a:cubicBezTo>
                    <a:pt x="272967" y="1052656"/>
                    <a:pt x="243048" y="982972"/>
                    <a:pt x="227703" y="907979"/>
                  </a:cubicBezTo>
                  <a:lnTo>
                    <a:pt x="225206" y="883210"/>
                  </a:lnTo>
                  <a:lnTo>
                    <a:pt x="3130" y="853990"/>
                  </a:lnTo>
                  <a:lnTo>
                    <a:pt x="0" y="792000"/>
                  </a:lnTo>
                  <a:lnTo>
                    <a:pt x="3130" y="730011"/>
                  </a:lnTo>
                  <a:lnTo>
                    <a:pt x="225184" y="700794"/>
                  </a:lnTo>
                  <a:lnTo>
                    <a:pt x="227703" y="675811"/>
                  </a:lnTo>
                  <a:cubicBezTo>
                    <a:pt x="243048" y="600819"/>
                    <a:pt x="272967" y="531135"/>
                    <a:pt x="314372" y="469848"/>
                  </a:cubicBezTo>
                  <a:lnTo>
                    <a:pt x="326390" y="455282"/>
                  </a:lnTo>
                  <a:lnTo>
                    <a:pt x="192099" y="280297"/>
                  </a:lnTo>
                  <a:lnTo>
                    <a:pt x="231972" y="231972"/>
                  </a:lnTo>
                  <a:lnTo>
                    <a:pt x="280297" y="192099"/>
                  </a:lnTo>
                  <a:lnTo>
                    <a:pt x="455271" y="326381"/>
                  </a:lnTo>
                  <a:lnTo>
                    <a:pt x="469953" y="314267"/>
                  </a:lnTo>
                  <a:cubicBezTo>
                    <a:pt x="531240" y="272862"/>
                    <a:pt x="600924" y="242943"/>
                    <a:pt x="675916" y="227598"/>
                  </a:cubicBezTo>
                  <a:lnTo>
                    <a:pt x="700807" y="225088"/>
                  </a:lnTo>
                  <a:lnTo>
                    <a:pt x="730011" y="313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5400000">
            <a:off x="-1515329" y="1495445"/>
            <a:ext cx="6429837" cy="3438945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5400000">
            <a:off x="-2166079" y="2166079"/>
            <a:ext cx="6858000" cy="2525842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5400000">
            <a:off x="359195" y="3798132"/>
            <a:ext cx="2690731" cy="3429003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xmlns="" id="{433A01C6-748E-EDF4-77F0-8FFBCFD6BE3C}"/>
              </a:ext>
            </a:extLst>
          </p:cNvPr>
          <p:cNvSpPr/>
          <p:nvPr/>
        </p:nvSpPr>
        <p:spPr>
          <a:xfrm rot="16200000">
            <a:off x="8684694" y="2922528"/>
            <a:ext cx="6429837" cy="58477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9769378" y="1219987"/>
            <a:ext cx="3642611" cy="1202636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1834231B-551C-12F4-8561-33BA14284DA9}"/>
              </a:ext>
            </a:extLst>
          </p:cNvPr>
          <p:cNvSpPr txBox="1"/>
          <p:nvPr/>
        </p:nvSpPr>
        <p:spPr>
          <a:xfrm>
            <a:off x="2641341" y="2946918"/>
            <a:ext cx="9200890" cy="662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系统所受到的合外力为零，则系统机械能守恒。</a:t>
            </a:r>
            <a:endParaRPr lang="en-US" altLang="zh-CN" sz="28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467D42E4-9C1F-E24D-B9F7-F7B4D9697E36}"/>
              </a:ext>
            </a:extLst>
          </p:cNvPr>
          <p:cNvSpPr txBox="1"/>
          <p:nvPr/>
        </p:nvSpPr>
        <p:spPr>
          <a:xfrm>
            <a:off x="380485" y="336595"/>
            <a:ext cx="3237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误区二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ECD28103-F14A-7159-CE6B-EC1E34C7E253}"/>
              </a:ext>
            </a:extLst>
          </p:cNvPr>
          <p:cNvSpPr txBox="1"/>
          <p:nvPr/>
        </p:nvSpPr>
        <p:spPr>
          <a:xfrm>
            <a:off x="1454728" y="2414944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7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×</a:t>
            </a:r>
          </a:p>
        </p:txBody>
      </p:sp>
    </p:spTree>
    <p:extLst>
      <p:ext uri="{BB962C8B-B14F-4D97-AF65-F5344CB8AC3E}">
        <p14:creationId xmlns:p14="http://schemas.microsoft.com/office/powerpoint/2010/main" val="3889488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53A611D6-0043-4BFD-7D23-40F4AB3A5303}"/>
              </a:ext>
            </a:extLst>
          </p:cNvPr>
          <p:cNvGrpSpPr/>
          <p:nvPr/>
        </p:nvGrpSpPr>
        <p:grpSpPr>
          <a:xfrm>
            <a:off x="4389028" y="697044"/>
            <a:ext cx="4185149" cy="5195040"/>
            <a:chOff x="10254255" y="2012106"/>
            <a:chExt cx="1651164" cy="2232552"/>
          </a:xfrm>
        </p:grpSpPr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xmlns="" id="{1465C7F5-5901-C674-97A1-90F1ABDF5D9A}"/>
                </a:ext>
              </a:extLst>
            </p:cNvPr>
            <p:cNvSpPr/>
            <p:nvPr/>
          </p:nvSpPr>
          <p:spPr>
            <a:xfrm>
              <a:off x="10254255" y="3360301"/>
              <a:ext cx="887510" cy="884357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xmlns="" id="{26119D78-2125-4DAD-6F51-3DBFB2D92465}"/>
                </a:ext>
              </a:extLst>
            </p:cNvPr>
            <p:cNvSpPr/>
            <p:nvPr/>
          </p:nvSpPr>
          <p:spPr>
            <a:xfrm>
              <a:off x="10321419" y="2012106"/>
              <a:ext cx="1584000" cy="1584000"/>
            </a:xfrm>
            <a:custGeom>
              <a:avLst/>
              <a:gdLst>
                <a:gd name="connsiteX0" fmla="*/ 792000 w 1584000"/>
                <a:gd name="connsiteY0" fmla="*/ 585000 h 1584000"/>
                <a:gd name="connsiteX1" fmla="*/ 999000 w 1584000"/>
                <a:gd name="connsiteY1" fmla="*/ 792000 h 1584000"/>
                <a:gd name="connsiteX2" fmla="*/ 792000 w 1584000"/>
                <a:gd name="connsiteY2" fmla="*/ 999000 h 1584000"/>
                <a:gd name="connsiteX3" fmla="*/ 585000 w 1584000"/>
                <a:gd name="connsiteY3" fmla="*/ 792000 h 1584000"/>
                <a:gd name="connsiteX4" fmla="*/ 792000 w 1584000"/>
                <a:gd name="connsiteY4" fmla="*/ 585000 h 1584000"/>
                <a:gd name="connsiteX5" fmla="*/ 792000 w 1584000"/>
                <a:gd name="connsiteY5" fmla="*/ 378000 h 1584000"/>
                <a:gd name="connsiteX6" fmla="*/ 378000 w 1584000"/>
                <a:gd name="connsiteY6" fmla="*/ 792000 h 1584000"/>
                <a:gd name="connsiteX7" fmla="*/ 792000 w 1584000"/>
                <a:gd name="connsiteY7" fmla="*/ 1206000 h 1584000"/>
                <a:gd name="connsiteX8" fmla="*/ 1206000 w 1584000"/>
                <a:gd name="connsiteY8" fmla="*/ 792000 h 1584000"/>
                <a:gd name="connsiteX9" fmla="*/ 792000 w 1584000"/>
                <a:gd name="connsiteY9" fmla="*/ 378000 h 1584000"/>
                <a:gd name="connsiteX10" fmla="*/ 792000 w 1584000"/>
                <a:gd name="connsiteY10" fmla="*/ 0 h 1584000"/>
                <a:gd name="connsiteX11" fmla="*/ 853990 w 1584000"/>
                <a:gd name="connsiteY11" fmla="*/ 3130 h 1584000"/>
                <a:gd name="connsiteX12" fmla="*/ 883195 w 1584000"/>
                <a:gd name="connsiteY12" fmla="*/ 225088 h 1584000"/>
                <a:gd name="connsiteX13" fmla="*/ 908084 w 1584000"/>
                <a:gd name="connsiteY13" fmla="*/ 227598 h 1584000"/>
                <a:gd name="connsiteX14" fmla="*/ 1114047 w 1584000"/>
                <a:gd name="connsiteY14" fmla="*/ 314267 h 1584000"/>
                <a:gd name="connsiteX15" fmla="*/ 1128730 w 1584000"/>
                <a:gd name="connsiteY15" fmla="*/ 326381 h 1584000"/>
                <a:gd name="connsiteX16" fmla="*/ 1303703 w 1584000"/>
                <a:gd name="connsiteY16" fmla="*/ 192099 h 1584000"/>
                <a:gd name="connsiteX17" fmla="*/ 1352029 w 1584000"/>
                <a:gd name="connsiteY17" fmla="*/ 231972 h 1584000"/>
                <a:gd name="connsiteX18" fmla="*/ 1391901 w 1584000"/>
                <a:gd name="connsiteY18" fmla="*/ 280297 h 1584000"/>
                <a:gd name="connsiteX19" fmla="*/ 1257610 w 1584000"/>
                <a:gd name="connsiteY19" fmla="*/ 455282 h 1584000"/>
                <a:gd name="connsiteX20" fmla="*/ 1269629 w 1584000"/>
                <a:gd name="connsiteY20" fmla="*/ 469848 h 1584000"/>
                <a:gd name="connsiteX21" fmla="*/ 1356298 w 1584000"/>
                <a:gd name="connsiteY21" fmla="*/ 675811 h 1584000"/>
                <a:gd name="connsiteX22" fmla="*/ 1358816 w 1584000"/>
                <a:gd name="connsiteY22" fmla="*/ 700794 h 1584000"/>
                <a:gd name="connsiteX23" fmla="*/ 1580870 w 1584000"/>
                <a:gd name="connsiteY23" fmla="*/ 730011 h 1584000"/>
                <a:gd name="connsiteX24" fmla="*/ 1584000 w 1584000"/>
                <a:gd name="connsiteY24" fmla="*/ 792000 h 1584000"/>
                <a:gd name="connsiteX25" fmla="*/ 1580870 w 1584000"/>
                <a:gd name="connsiteY25" fmla="*/ 853990 h 1584000"/>
                <a:gd name="connsiteX26" fmla="*/ 1358795 w 1584000"/>
                <a:gd name="connsiteY26" fmla="*/ 883210 h 1584000"/>
                <a:gd name="connsiteX27" fmla="*/ 1356298 w 1584000"/>
                <a:gd name="connsiteY27" fmla="*/ 907979 h 1584000"/>
                <a:gd name="connsiteX28" fmla="*/ 1269629 w 1584000"/>
                <a:gd name="connsiteY28" fmla="*/ 1113942 h 1584000"/>
                <a:gd name="connsiteX29" fmla="*/ 1257527 w 1584000"/>
                <a:gd name="connsiteY29" fmla="*/ 1128610 h 1584000"/>
                <a:gd name="connsiteX30" fmla="*/ 1391901 w 1584000"/>
                <a:gd name="connsiteY30" fmla="*/ 1303703 h 1584000"/>
                <a:gd name="connsiteX31" fmla="*/ 1352029 w 1584000"/>
                <a:gd name="connsiteY31" fmla="*/ 1352029 h 1584000"/>
                <a:gd name="connsiteX32" fmla="*/ 1303703 w 1584000"/>
                <a:gd name="connsiteY32" fmla="*/ 1391901 h 1584000"/>
                <a:gd name="connsiteX33" fmla="*/ 1128598 w 1584000"/>
                <a:gd name="connsiteY33" fmla="*/ 1257518 h 1584000"/>
                <a:gd name="connsiteX34" fmla="*/ 1114047 w 1584000"/>
                <a:gd name="connsiteY34" fmla="*/ 1269524 h 1584000"/>
                <a:gd name="connsiteX35" fmla="*/ 908084 w 1584000"/>
                <a:gd name="connsiteY35" fmla="*/ 1356193 h 1584000"/>
                <a:gd name="connsiteX36" fmla="*/ 883223 w 1584000"/>
                <a:gd name="connsiteY36" fmla="*/ 1358699 h 1584000"/>
                <a:gd name="connsiteX37" fmla="*/ 853990 w 1584000"/>
                <a:gd name="connsiteY37" fmla="*/ 1580870 h 1584000"/>
                <a:gd name="connsiteX38" fmla="*/ 792000 w 1584000"/>
                <a:gd name="connsiteY38" fmla="*/ 1584000 h 1584000"/>
                <a:gd name="connsiteX39" fmla="*/ 730011 w 1584000"/>
                <a:gd name="connsiteY39" fmla="*/ 1580870 h 1584000"/>
                <a:gd name="connsiteX40" fmla="*/ 700779 w 1584000"/>
                <a:gd name="connsiteY40" fmla="*/ 1358699 h 1584000"/>
                <a:gd name="connsiteX41" fmla="*/ 675916 w 1584000"/>
                <a:gd name="connsiteY41" fmla="*/ 1356193 h 1584000"/>
                <a:gd name="connsiteX42" fmla="*/ 469953 w 1584000"/>
                <a:gd name="connsiteY42" fmla="*/ 1269524 h 1584000"/>
                <a:gd name="connsiteX43" fmla="*/ 455402 w 1584000"/>
                <a:gd name="connsiteY43" fmla="*/ 1257518 h 1584000"/>
                <a:gd name="connsiteX44" fmla="*/ 280297 w 1584000"/>
                <a:gd name="connsiteY44" fmla="*/ 1391901 h 1584000"/>
                <a:gd name="connsiteX45" fmla="*/ 231972 w 1584000"/>
                <a:gd name="connsiteY45" fmla="*/ 1352029 h 1584000"/>
                <a:gd name="connsiteX46" fmla="*/ 192099 w 1584000"/>
                <a:gd name="connsiteY46" fmla="*/ 1303703 h 1584000"/>
                <a:gd name="connsiteX47" fmla="*/ 326474 w 1584000"/>
                <a:gd name="connsiteY47" fmla="*/ 1128610 h 1584000"/>
                <a:gd name="connsiteX48" fmla="*/ 314372 w 1584000"/>
                <a:gd name="connsiteY48" fmla="*/ 1113942 h 1584000"/>
                <a:gd name="connsiteX49" fmla="*/ 227703 w 1584000"/>
                <a:gd name="connsiteY49" fmla="*/ 907979 h 1584000"/>
                <a:gd name="connsiteX50" fmla="*/ 225206 w 1584000"/>
                <a:gd name="connsiteY50" fmla="*/ 883210 h 1584000"/>
                <a:gd name="connsiteX51" fmla="*/ 3130 w 1584000"/>
                <a:gd name="connsiteY51" fmla="*/ 853990 h 1584000"/>
                <a:gd name="connsiteX52" fmla="*/ 0 w 1584000"/>
                <a:gd name="connsiteY52" fmla="*/ 792000 h 1584000"/>
                <a:gd name="connsiteX53" fmla="*/ 3130 w 1584000"/>
                <a:gd name="connsiteY53" fmla="*/ 730011 h 1584000"/>
                <a:gd name="connsiteX54" fmla="*/ 225184 w 1584000"/>
                <a:gd name="connsiteY54" fmla="*/ 700794 h 1584000"/>
                <a:gd name="connsiteX55" fmla="*/ 227703 w 1584000"/>
                <a:gd name="connsiteY55" fmla="*/ 675811 h 1584000"/>
                <a:gd name="connsiteX56" fmla="*/ 314372 w 1584000"/>
                <a:gd name="connsiteY56" fmla="*/ 469848 h 1584000"/>
                <a:gd name="connsiteX57" fmla="*/ 326390 w 1584000"/>
                <a:gd name="connsiteY57" fmla="*/ 455282 h 1584000"/>
                <a:gd name="connsiteX58" fmla="*/ 192099 w 1584000"/>
                <a:gd name="connsiteY58" fmla="*/ 280297 h 1584000"/>
                <a:gd name="connsiteX59" fmla="*/ 231972 w 1584000"/>
                <a:gd name="connsiteY59" fmla="*/ 231972 h 1584000"/>
                <a:gd name="connsiteX60" fmla="*/ 280297 w 1584000"/>
                <a:gd name="connsiteY60" fmla="*/ 192099 h 1584000"/>
                <a:gd name="connsiteX61" fmla="*/ 455271 w 1584000"/>
                <a:gd name="connsiteY61" fmla="*/ 326381 h 1584000"/>
                <a:gd name="connsiteX62" fmla="*/ 469953 w 1584000"/>
                <a:gd name="connsiteY62" fmla="*/ 314267 h 1584000"/>
                <a:gd name="connsiteX63" fmla="*/ 675916 w 1584000"/>
                <a:gd name="connsiteY63" fmla="*/ 227598 h 1584000"/>
                <a:gd name="connsiteX64" fmla="*/ 700807 w 1584000"/>
                <a:gd name="connsiteY64" fmla="*/ 225088 h 1584000"/>
                <a:gd name="connsiteX65" fmla="*/ 730011 w 1584000"/>
                <a:gd name="connsiteY65" fmla="*/ 3130 h 15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1584000" h="1584000">
                  <a:moveTo>
                    <a:pt x="792000" y="585000"/>
                  </a:moveTo>
                  <a:cubicBezTo>
                    <a:pt x="906323" y="585000"/>
                    <a:pt x="999000" y="677677"/>
                    <a:pt x="999000" y="792000"/>
                  </a:cubicBezTo>
                  <a:cubicBezTo>
                    <a:pt x="999000" y="906323"/>
                    <a:pt x="906323" y="999000"/>
                    <a:pt x="792000" y="999000"/>
                  </a:cubicBezTo>
                  <a:cubicBezTo>
                    <a:pt x="677677" y="999000"/>
                    <a:pt x="585000" y="906323"/>
                    <a:pt x="585000" y="792000"/>
                  </a:cubicBezTo>
                  <a:cubicBezTo>
                    <a:pt x="585000" y="677677"/>
                    <a:pt x="677677" y="585000"/>
                    <a:pt x="792000" y="585000"/>
                  </a:cubicBezTo>
                  <a:close/>
                  <a:moveTo>
                    <a:pt x="792000" y="378000"/>
                  </a:moveTo>
                  <a:cubicBezTo>
                    <a:pt x="563354" y="378000"/>
                    <a:pt x="378000" y="563354"/>
                    <a:pt x="378000" y="792000"/>
                  </a:cubicBezTo>
                  <a:cubicBezTo>
                    <a:pt x="378000" y="1020646"/>
                    <a:pt x="563354" y="1206000"/>
                    <a:pt x="792000" y="1206000"/>
                  </a:cubicBezTo>
                  <a:cubicBezTo>
                    <a:pt x="1020646" y="1206000"/>
                    <a:pt x="1206000" y="1020646"/>
                    <a:pt x="1206000" y="792000"/>
                  </a:cubicBezTo>
                  <a:cubicBezTo>
                    <a:pt x="1206000" y="563354"/>
                    <a:pt x="1020646" y="378000"/>
                    <a:pt x="792000" y="378000"/>
                  </a:cubicBezTo>
                  <a:close/>
                  <a:moveTo>
                    <a:pt x="792000" y="0"/>
                  </a:moveTo>
                  <a:lnTo>
                    <a:pt x="853990" y="3130"/>
                  </a:lnTo>
                  <a:lnTo>
                    <a:pt x="883195" y="225088"/>
                  </a:lnTo>
                  <a:lnTo>
                    <a:pt x="908084" y="227598"/>
                  </a:lnTo>
                  <a:cubicBezTo>
                    <a:pt x="983077" y="242943"/>
                    <a:pt x="1052761" y="272862"/>
                    <a:pt x="1114047" y="314267"/>
                  </a:cubicBezTo>
                  <a:lnTo>
                    <a:pt x="1128730" y="326381"/>
                  </a:lnTo>
                  <a:lnTo>
                    <a:pt x="1303703" y="192099"/>
                  </a:lnTo>
                  <a:lnTo>
                    <a:pt x="1352029" y="231972"/>
                  </a:lnTo>
                  <a:lnTo>
                    <a:pt x="1391901" y="280297"/>
                  </a:lnTo>
                  <a:lnTo>
                    <a:pt x="1257610" y="455282"/>
                  </a:lnTo>
                  <a:lnTo>
                    <a:pt x="1269629" y="469848"/>
                  </a:lnTo>
                  <a:cubicBezTo>
                    <a:pt x="1311033" y="531135"/>
                    <a:pt x="1340952" y="600819"/>
                    <a:pt x="1356298" y="675811"/>
                  </a:cubicBezTo>
                  <a:lnTo>
                    <a:pt x="1358816" y="700794"/>
                  </a:lnTo>
                  <a:lnTo>
                    <a:pt x="1580870" y="730011"/>
                  </a:lnTo>
                  <a:lnTo>
                    <a:pt x="1584000" y="792000"/>
                  </a:lnTo>
                  <a:lnTo>
                    <a:pt x="1580870" y="853990"/>
                  </a:lnTo>
                  <a:lnTo>
                    <a:pt x="1358795" y="883210"/>
                  </a:lnTo>
                  <a:lnTo>
                    <a:pt x="1356298" y="907979"/>
                  </a:lnTo>
                  <a:cubicBezTo>
                    <a:pt x="1340952" y="982972"/>
                    <a:pt x="1311033" y="1052656"/>
                    <a:pt x="1269629" y="1113942"/>
                  </a:cubicBezTo>
                  <a:lnTo>
                    <a:pt x="1257527" y="1128610"/>
                  </a:lnTo>
                  <a:lnTo>
                    <a:pt x="1391901" y="1303703"/>
                  </a:lnTo>
                  <a:lnTo>
                    <a:pt x="1352029" y="1352029"/>
                  </a:lnTo>
                  <a:lnTo>
                    <a:pt x="1303703" y="1391901"/>
                  </a:lnTo>
                  <a:lnTo>
                    <a:pt x="1128598" y="1257518"/>
                  </a:lnTo>
                  <a:lnTo>
                    <a:pt x="1114047" y="1269524"/>
                  </a:lnTo>
                  <a:cubicBezTo>
                    <a:pt x="1052761" y="1310928"/>
                    <a:pt x="983077" y="1340847"/>
                    <a:pt x="908084" y="1356193"/>
                  </a:cubicBezTo>
                  <a:lnTo>
                    <a:pt x="883223" y="1358699"/>
                  </a:lnTo>
                  <a:lnTo>
                    <a:pt x="853990" y="1580870"/>
                  </a:lnTo>
                  <a:lnTo>
                    <a:pt x="792000" y="1584000"/>
                  </a:lnTo>
                  <a:lnTo>
                    <a:pt x="730011" y="1580870"/>
                  </a:lnTo>
                  <a:lnTo>
                    <a:pt x="700779" y="1358699"/>
                  </a:lnTo>
                  <a:lnTo>
                    <a:pt x="675916" y="1356193"/>
                  </a:lnTo>
                  <a:cubicBezTo>
                    <a:pt x="600924" y="1340847"/>
                    <a:pt x="531240" y="1310928"/>
                    <a:pt x="469953" y="1269524"/>
                  </a:cubicBezTo>
                  <a:lnTo>
                    <a:pt x="455402" y="1257518"/>
                  </a:lnTo>
                  <a:lnTo>
                    <a:pt x="280297" y="1391901"/>
                  </a:lnTo>
                  <a:lnTo>
                    <a:pt x="231972" y="1352029"/>
                  </a:lnTo>
                  <a:lnTo>
                    <a:pt x="192099" y="1303703"/>
                  </a:lnTo>
                  <a:lnTo>
                    <a:pt x="326474" y="1128610"/>
                  </a:lnTo>
                  <a:lnTo>
                    <a:pt x="314372" y="1113942"/>
                  </a:lnTo>
                  <a:cubicBezTo>
                    <a:pt x="272967" y="1052656"/>
                    <a:pt x="243048" y="982972"/>
                    <a:pt x="227703" y="907979"/>
                  </a:cubicBezTo>
                  <a:lnTo>
                    <a:pt x="225206" y="883210"/>
                  </a:lnTo>
                  <a:lnTo>
                    <a:pt x="3130" y="853990"/>
                  </a:lnTo>
                  <a:lnTo>
                    <a:pt x="0" y="792000"/>
                  </a:lnTo>
                  <a:lnTo>
                    <a:pt x="3130" y="730011"/>
                  </a:lnTo>
                  <a:lnTo>
                    <a:pt x="225184" y="700794"/>
                  </a:lnTo>
                  <a:lnTo>
                    <a:pt x="227703" y="675811"/>
                  </a:lnTo>
                  <a:cubicBezTo>
                    <a:pt x="243048" y="600819"/>
                    <a:pt x="272967" y="531135"/>
                    <a:pt x="314372" y="469848"/>
                  </a:cubicBezTo>
                  <a:lnTo>
                    <a:pt x="326390" y="455282"/>
                  </a:lnTo>
                  <a:lnTo>
                    <a:pt x="192099" y="280297"/>
                  </a:lnTo>
                  <a:lnTo>
                    <a:pt x="231972" y="231972"/>
                  </a:lnTo>
                  <a:lnTo>
                    <a:pt x="280297" y="192099"/>
                  </a:lnTo>
                  <a:lnTo>
                    <a:pt x="455271" y="326381"/>
                  </a:lnTo>
                  <a:lnTo>
                    <a:pt x="469953" y="314267"/>
                  </a:lnTo>
                  <a:cubicBezTo>
                    <a:pt x="531240" y="272862"/>
                    <a:pt x="600924" y="242943"/>
                    <a:pt x="675916" y="227598"/>
                  </a:cubicBezTo>
                  <a:lnTo>
                    <a:pt x="700807" y="225088"/>
                  </a:lnTo>
                  <a:lnTo>
                    <a:pt x="730011" y="313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5400000">
            <a:off x="-1515329" y="1495445"/>
            <a:ext cx="6429837" cy="3438945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5400000">
            <a:off x="-2166079" y="2166079"/>
            <a:ext cx="6858000" cy="2525842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5400000">
            <a:off x="359195" y="3798132"/>
            <a:ext cx="2690731" cy="3429003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xmlns="" id="{433A01C6-748E-EDF4-77F0-8FFBCFD6BE3C}"/>
              </a:ext>
            </a:extLst>
          </p:cNvPr>
          <p:cNvSpPr/>
          <p:nvPr/>
        </p:nvSpPr>
        <p:spPr>
          <a:xfrm rot="16200000">
            <a:off x="8684694" y="2922528"/>
            <a:ext cx="6429837" cy="58477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9769378" y="1219987"/>
            <a:ext cx="3642611" cy="1202636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1834231B-551C-12F4-8561-33BA14284DA9}"/>
              </a:ext>
            </a:extLst>
          </p:cNvPr>
          <p:cNvSpPr txBox="1"/>
          <p:nvPr/>
        </p:nvSpPr>
        <p:spPr>
          <a:xfrm>
            <a:off x="1517763" y="2995777"/>
            <a:ext cx="3541417" cy="662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8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系统中物体受力为零</a:t>
            </a:r>
            <a:endParaRPr lang="en-US" altLang="zh-CN" sz="28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467D42E4-9C1F-E24D-B9F7-F7B4D9697E36}"/>
              </a:ext>
            </a:extLst>
          </p:cNvPr>
          <p:cNvSpPr txBox="1"/>
          <p:nvPr/>
        </p:nvSpPr>
        <p:spPr>
          <a:xfrm>
            <a:off x="380485" y="336595"/>
            <a:ext cx="3237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误区二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1C505A7B-E3BC-772C-7346-EEAA69B2D94A}"/>
              </a:ext>
            </a:extLst>
          </p:cNvPr>
          <p:cNvSpPr txBox="1"/>
          <p:nvPr/>
        </p:nvSpPr>
        <p:spPr>
          <a:xfrm>
            <a:off x="733176" y="928593"/>
            <a:ext cx="882000" cy="1558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√</a:t>
            </a:r>
          </a:p>
        </p:txBody>
      </p:sp>
      <p:sp>
        <p:nvSpPr>
          <p:cNvPr id="3" name="左大括号 2">
            <a:extLst>
              <a:ext uri="{FF2B5EF4-FFF2-40B4-BE49-F238E27FC236}">
                <a16:creationId xmlns:a16="http://schemas.microsoft.com/office/drawing/2014/main" xmlns="" id="{AB6AE75F-FEEA-8249-D7D2-FB19A9955DC7}"/>
              </a:ext>
            </a:extLst>
          </p:cNvPr>
          <p:cNvSpPr/>
          <p:nvPr/>
        </p:nvSpPr>
        <p:spPr>
          <a:xfrm>
            <a:off x="4939256" y="2053652"/>
            <a:ext cx="359763" cy="2796920"/>
          </a:xfrm>
          <a:prstGeom prst="leftBrace">
            <a:avLst>
              <a:gd name="adj1" fmla="val 33333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6B101A24-34DD-0332-CFA9-51C4A6261F3C}"/>
              </a:ext>
            </a:extLst>
          </p:cNvPr>
          <p:cNvSpPr txBox="1"/>
          <p:nvPr/>
        </p:nvSpPr>
        <p:spPr>
          <a:xfrm>
            <a:off x="5299021" y="1928497"/>
            <a:ext cx="5615057" cy="2796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1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）系统中有滑动摩擦力做功，则系统的机械能不守恒。</a:t>
            </a: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2400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（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）系统内没有滑动摩擦力做功，则系统的机械能</a:t>
            </a:r>
            <a:r>
              <a:rPr lang="zh-CN" alt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</a:rPr>
              <a:t>也可能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不守恒。</a:t>
            </a:r>
          </a:p>
        </p:txBody>
      </p:sp>
    </p:spTree>
    <p:extLst>
      <p:ext uri="{BB962C8B-B14F-4D97-AF65-F5344CB8AC3E}">
        <p14:creationId xmlns:p14="http://schemas.microsoft.com/office/powerpoint/2010/main" val="21381309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42934389-ABE7-858B-272A-C8809BE66B4C}"/>
              </a:ext>
            </a:extLst>
          </p:cNvPr>
          <p:cNvGrpSpPr/>
          <p:nvPr/>
        </p:nvGrpSpPr>
        <p:grpSpPr>
          <a:xfrm>
            <a:off x="4389028" y="697044"/>
            <a:ext cx="4185149" cy="5195040"/>
            <a:chOff x="10254255" y="2012106"/>
            <a:chExt cx="1651164" cy="2232552"/>
          </a:xfrm>
        </p:grpSpPr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xmlns="" id="{E1726841-E53D-EC64-94D1-FA9C2E49B87A}"/>
                </a:ext>
              </a:extLst>
            </p:cNvPr>
            <p:cNvSpPr/>
            <p:nvPr/>
          </p:nvSpPr>
          <p:spPr>
            <a:xfrm>
              <a:off x="10254255" y="3360301"/>
              <a:ext cx="887510" cy="884357"/>
            </a:xfrm>
            <a:custGeom>
              <a:avLst/>
              <a:gdLst>
                <a:gd name="connsiteX0" fmla="*/ 398715 w 809468"/>
                <a:gd name="connsiteY0" fmla="*/ 201339 h 809470"/>
                <a:gd name="connsiteX1" fmla="*/ 200715 w 809468"/>
                <a:gd name="connsiteY1" fmla="*/ 399339 h 809470"/>
                <a:gd name="connsiteX2" fmla="*/ 398715 w 809468"/>
                <a:gd name="connsiteY2" fmla="*/ 597339 h 809470"/>
                <a:gd name="connsiteX3" fmla="*/ 596715 w 809468"/>
                <a:gd name="connsiteY3" fmla="*/ 399339 h 809470"/>
                <a:gd name="connsiteX4" fmla="*/ 398715 w 809468"/>
                <a:gd name="connsiteY4" fmla="*/ 201339 h 809470"/>
                <a:gd name="connsiteX5" fmla="*/ 404734 w 809468"/>
                <a:gd name="connsiteY5" fmla="*/ 0 h 809470"/>
                <a:gd name="connsiteX6" fmla="*/ 444425 w 809468"/>
                <a:gd name="connsiteY6" fmla="*/ 4001 h 809470"/>
                <a:gd name="connsiteX7" fmla="*/ 481694 w 809468"/>
                <a:gd name="connsiteY7" fmla="*/ 150117 h 809470"/>
                <a:gd name="connsiteX8" fmla="*/ 587643 w 809468"/>
                <a:gd name="connsiteY8" fmla="*/ 45576 h 809470"/>
                <a:gd name="connsiteX9" fmla="*/ 631024 w 809468"/>
                <a:gd name="connsiteY9" fmla="*/ 69123 h 809470"/>
                <a:gd name="connsiteX10" fmla="*/ 657034 w 809468"/>
                <a:gd name="connsiteY10" fmla="*/ 90583 h 809470"/>
                <a:gd name="connsiteX11" fmla="*/ 614992 w 809468"/>
                <a:gd name="connsiteY11" fmla="*/ 221868 h 809470"/>
                <a:gd name="connsiteX12" fmla="*/ 744369 w 809468"/>
                <a:gd name="connsiteY12" fmla="*/ 185856 h 809470"/>
                <a:gd name="connsiteX13" fmla="*/ 777662 w 809468"/>
                <a:gd name="connsiteY13" fmla="*/ 247194 h 809470"/>
                <a:gd name="connsiteX14" fmla="*/ 783377 w 809468"/>
                <a:gd name="connsiteY14" fmla="*/ 265605 h 809470"/>
                <a:gd name="connsiteX15" fmla="*/ 691951 w 809468"/>
                <a:gd name="connsiteY15" fmla="*/ 346145 h 809470"/>
                <a:gd name="connsiteX16" fmla="*/ 806113 w 809468"/>
                <a:gd name="connsiteY16" fmla="*/ 371456 h 809470"/>
                <a:gd name="connsiteX17" fmla="*/ 809468 w 809468"/>
                <a:gd name="connsiteY17" fmla="*/ 404735 h 809470"/>
                <a:gd name="connsiteX18" fmla="*/ 803399 w 809468"/>
                <a:gd name="connsiteY18" fmla="*/ 464938 h 809470"/>
                <a:gd name="connsiteX19" fmla="*/ 691951 w 809468"/>
                <a:gd name="connsiteY19" fmla="*/ 489646 h 809470"/>
                <a:gd name="connsiteX20" fmla="*/ 776606 w 809468"/>
                <a:gd name="connsiteY20" fmla="*/ 564221 h 809470"/>
                <a:gd name="connsiteX21" fmla="*/ 740346 w 809468"/>
                <a:gd name="connsiteY21" fmla="*/ 631026 h 809470"/>
                <a:gd name="connsiteX22" fmla="*/ 728409 w 809468"/>
                <a:gd name="connsiteY22" fmla="*/ 645493 h 809470"/>
                <a:gd name="connsiteX23" fmla="*/ 614992 w 809468"/>
                <a:gd name="connsiteY23" fmla="*/ 613923 h 809470"/>
                <a:gd name="connsiteX24" fmla="*/ 650367 w 809468"/>
                <a:gd name="connsiteY24" fmla="*/ 724389 h 809470"/>
                <a:gd name="connsiteX25" fmla="*/ 631024 w 809468"/>
                <a:gd name="connsiteY25" fmla="*/ 740348 h 809470"/>
                <a:gd name="connsiteX26" fmla="*/ 570434 w 809468"/>
                <a:gd name="connsiteY26" fmla="*/ 773235 h 809470"/>
                <a:gd name="connsiteX27" fmla="*/ 481694 w 809468"/>
                <a:gd name="connsiteY27" fmla="*/ 685674 h 809470"/>
                <a:gd name="connsiteX28" fmla="*/ 451316 w 809468"/>
                <a:gd name="connsiteY28" fmla="*/ 804774 h 809470"/>
                <a:gd name="connsiteX29" fmla="*/ 404734 w 809468"/>
                <a:gd name="connsiteY29" fmla="*/ 809470 h 809470"/>
                <a:gd name="connsiteX30" fmla="*/ 358152 w 809468"/>
                <a:gd name="connsiteY30" fmla="*/ 804774 h 809470"/>
                <a:gd name="connsiteX31" fmla="*/ 327774 w 809468"/>
                <a:gd name="connsiteY31" fmla="*/ 685674 h 809470"/>
                <a:gd name="connsiteX32" fmla="*/ 239034 w 809468"/>
                <a:gd name="connsiteY32" fmla="*/ 773235 h 809470"/>
                <a:gd name="connsiteX33" fmla="*/ 178444 w 809468"/>
                <a:gd name="connsiteY33" fmla="*/ 740348 h 809470"/>
                <a:gd name="connsiteX34" fmla="*/ 159101 w 809468"/>
                <a:gd name="connsiteY34" fmla="*/ 724389 h 809470"/>
                <a:gd name="connsiteX35" fmla="*/ 194476 w 809468"/>
                <a:gd name="connsiteY35" fmla="*/ 613923 h 809470"/>
                <a:gd name="connsiteX36" fmla="*/ 81059 w 809468"/>
                <a:gd name="connsiteY36" fmla="*/ 645493 h 809470"/>
                <a:gd name="connsiteX37" fmla="*/ 69123 w 809468"/>
                <a:gd name="connsiteY37" fmla="*/ 631026 h 809470"/>
                <a:gd name="connsiteX38" fmla="*/ 32862 w 809468"/>
                <a:gd name="connsiteY38" fmla="*/ 564221 h 809470"/>
                <a:gd name="connsiteX39" fmla="*/ 117517 w 809468"/>
                <a:gd name="connsiteY39" fmla="*/ 489646 h 809470"/>
                <a:gd name="connsiteX40" fmla="*/ 6069 w 809468"/>
                <a:gd name="connsiteY40" fmla="*/ 464938 h 809470"/>
                <a:gd name="connsiteX41" fmla="*/ 0 w 809468"/>
                <a:gd name="connsiteY41" fmla="*/ 404735 h 809470"/>
                <a:gd name="connsiteX42" fmla="*/ 3355 w 809468"/>
                <a:gd name="connsiteY42" fmla="*/ 371456 h 809470"/>
                <a:gd name="connsiteX43" fmla="*/ 117517 w 809468"/>
                <a:gd name="connsiteY43" fmla="*/ 346145 h 809470"/>
                <a:gd name="connsiteX44" fmla="*/ 26091 w 809468"/>
                <a:gd name="connsiteY44" fmla="*/ 265605 h 809470"/>
                <a:gd name="connsiteX45" fmla="*/ 31806 w 809468"/>
                <a:gd name="connsiteY45" fmla="*/ 247194 h 809470"/>
                <a:gd name="connsiteX46" fmla="*/ 65100 w 809468"/>
                <a:gd name="connsiteY46" fmla="*/ 185856 h 809470"/>
                <a:gd name="connsiteX47" fmla="*/ 194476 w 809468"/>
                <a:gd name="connsiteY47" fmla="*/ 221868 h 809470"/>
                <a:gd name="connsiteX48" fmla="*/ 152434 w 809468"/>
                <a:gd name="connsiteY48" fmla="*/ 90582 h 809470"/>
                <a:gd name="connsiteX49" fmla="*/ 178444 w 809468"/>
                <a:gd name="connsiteY49" fmla="*/ 69123 h 809470"/>
                <a:gd name="connsiteX50" fmla="*/ 221825 w 809468"/>
                <a:gd name="connsiteY50" fmla="*/ 45576 h 809470"/>
                <a:gd name="connsiteX51" fmla="*/ 327774 w 809468"/>
                <a:gd name="connsiteY51" fmla="*/ 150117 h 809470"/>
                <a:gd name="connsiteX52" fmla="*/ 365043 w 809468"/>
                <a:gd name="connsiteY52" fmla="*/ 4001 h 809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809468" h="809470">
                  <a:moveTo>
                    <a:pt x="398715" y="201339"/>
                  </a:moveTo>
                  <a:cubicBezTo>
                    <a:pt x="289363" y="201339"/>
                    <a:pt x="200715" y="289987"/>
                    <a:pt x="200715" y="399339"/>
                  </a:cubicBezTo>
                  <a:cubicBezTo>
                    <a:pt x="200715" y="508691"/>
                    <a:pt x="289363" y="597339"/>
                    <a:pt x="398715" y="597339"/>
                  </a:cubicBezTo>
                  <a:cubicBezTo>
                    <a:pt x="508067" y="597339"/>
                    <a:pt x="596715" y="508691"/>
                    <a:pt x="596715" y="399339"/>
                  </a:cubicBezTo>
                  <a:cubicBezTo>
                    <a:pt x="596715" y="289987"/>
                    <a:pt x="508067" y="201339"/>
                    <a:pt x="398715" y="201339"/>
                  </a:cubicBezTo>
                  <a:close/>
                  <a:moveTo>
                    <a:pt x="404734" y="0"/>
                  </a:moveTo>
                  <a:lnTo>
                    <a:pt x="444425" y="4001"/>
                  </a:lnTo>
                  <a:lnTo>
                    <a:pt x="481694" y="150117"/>
                  </a:lnTo>
                  <a:lnTo>
                    <a:pt x="587643" y="45576"/>
                  </a:lnTo>
                  <a:lnTo>
                    <a:pt x="631024" y="69123"/>
                  </a:lnTo>
                  <a:lnTo>
                    <a:pt x="657034" y="90583"/>
                  </a:lnTo>
                  <a:lnTo>
                    <a:pt x="614992" y="221868"/>
                  </a:lnTo>
                  <a:lnTo>
                    <a:pt x="744369" y="185856"/>
                  </a:lnTo>
                  <a:lnTo>
                    <a:pt x="777662" y="247194"/>
                  </a:lnTo>
                  <a:lnTo>
                    <a:pt x="783377" y="265605"/>
                  </a:lnTo>
                  <a:lnTo>
                    <a:pt x="691951" y="346145"/>
                  </a:lnTo>
                  <a:lnTo>
                    <a:pt x="806113" y="371456"/>
                  </a:lnTo>
                  <a:lnTo>
                    <a:pt x="809468" y="404735"/>
                  </a:lnTo>
                  <a:lnTo>
                    <a:pt x="803399" y="464938"/>
                  </a:lnTo>
                  <a:lnTo>
                    <a:pt x="691951" y="489646"/>
                  </a:lnTo>
                  <a:lnTo>
                    <a:pt x="776606" y="564221"/>
                  </a:lnTo>
                  <a:lnTo>
                    <a:pt x="740346" y="631026"/>
                  </a:lnTo>
                  <a:lnTo>
                    <a:pt x="728409" y="645493"/>
                  </a:lnTo>
                  <a:lnTo>
                    <a:pt x="614992" y="613923"/>
                  </a:lnTo>
                  <a:lnTo>
                    <a:pt x="650367" y="724389"/>
                  </a:lnTo>
                  <a:lnTo>
                    <a:pt x="631024" y="740348"/>
                  </a:lnTo>
                  <a:lnTo>
                    <a:pt x="570434" y="773235"/>
                  </a:lnTo>
                  <a:lnTo>
                    <a:pt x="481694" y="685674"/>
                  </a:lnTo>
                  <a:lnTo>
                    <a:pt x="451316" y="804774"/>
                  </a:lnTo>
                  <a:lnTo>
                    <a:pt x="404734" y="809470"/>
                  </a:lnTo>
                  <a:lnTo>
                    <a:pt x="358152" y="804774"/>
                  </a:lnTo>
                  <a:lnTo>
                    <a:pt x="327774" y="685674"/>
                  </a:lnTo>
                  <a:lnTo>
                    <a:pt x="239034" y="773235"/>
                  </a:lnTo>
                  <a:lnTo>
                    <a:pt x="178444" y="740348"/>
                  </a:lnTo>
                  <a:lnTo>
                    <a:pt x="159101" y="724389"/>
                  </a:lnTo>
                  <a:lnTo>
                    <a:pt x="194476" y="613923"/>
                  </a:lnTo>
                  <a:lnTo>
                    <a:pt x="81059" y="645493"/>
                  </a:lnTo>
                  <a:lnTo>
                    <a:pt x="69123" y="631026"/>
                  </a:lnTo>
                  <a:lnTo>
                    <a:pt x="32862" y="564221"/>
                  </a:lnTo>
                  <a:lnTo>
                    <a:pt x="117517" y="489646"/>
                  </a:lnTo>
                  <a:lnTo>
                    <a:pt x="6069" y="464938"/>
                  </a:lnTo>
                  <a:lnTo>
                    <a:pt x="0" y="404735"/>
                  </a:lnTo>
                  <a:lnTo>
                    <a:pt x="3355" y="371456"/>
                  </a:lnTo>
                  <a:lnTo>
                    <a:pt x="117517" y="346145"/>
                  </a:lnTo>
                  <a:lnTo>
                    <a:pt x="26091" y="265605"/>
                  </a:lnTo>
                  <a:lnTo>
                    <a:pt x="31806" y="247194"/>
                  </a:lnTo>
                  <a:lnTo>
                    <a:pt x="65100" y="185856"/>
                  </a:lnTo>
                  <a:lnTo>
                    <a:pt x="194476" y="221868"/>
                  </a:lnTo>
                  <a:lnTo>
                    <a:pt x="152434" y="90582"/>
                  </a:lnTo>
                  <a:lnTo>
                    <a:pt x="178444" y="69123"/>
                  </a:lnTo>
                  <a:lnTo>
                    <a:pt x="221825" y="45576"/>
                  </a:lnTo>
                  <a:lnTo>
                    <a:pt x="327774" y="150117"/>
                  </a:lnTo>
                  <a:lnTo>
                    <a:pt x="365043" y="4001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xmlns="" id="{15571CAF-5BAB-3450-3AE3-21B4D85FD3D6}"/>
                </a:ext>
              </a:extLst>
            </p:cNvPr>
            <p:cNvSpPr/>
            <p:nvPr/>
          </p:nvSpPr>
          <p:spPr>
            <a:xfrm>
              <a:off x="10321419" y="2012106"/>
              <a:ext cx="1584000" cy="1584000"/>
            </a:xfrm>
            <a:custGeom>
              <a:avLst/>
              <a:gdLst>
                <a:gd name="connsiteX0" fmla="*/ 792000 w 1584000"/>
                <a:gd name="connsiteY0" fmla="*/ 585000 h 1584000"/>
                <a:gd name="connsiteX1" fmla="*/ 999000 w 1584000"/>
                <a:gd name="connsiteY1" fmla="*/ 792000 h 1584000"/>
                <a:gd name="connsiteX2" fmla="*/ 792000 w 1584000"/>
                <a:gd name="connsiteY2" fmla="*/ 999000 h 1584000"/>
                <a:gd name="connsiteX3" fmla="*/ 585000 w 1584000"/>
                <a:gd name="connsiteY3" fmla="*/ 792000 h 1584000"/>
                <a:gd name="connsiteX4" fmla="*/ 792000 w 1584000"/>
                <a:gd name="connsiteY4" fmla="*/ 585000 h 1584000"/>
                <a:gd name="connsiteX5" fmla="*/ 792000 w 1584000"/>
                <a:gd name="connsiteY5" fmla="*/ 378000 h 1584000"/>
                <a:gd name="connsiteX6" fmla="*/ 378000 w 1584000"/>
                <a:gd name="connsiteY6" fmla="*/ 792000 h 1584000"/>
                <a:gd name="connsiteX7" fmla="*/ 792000 w 1584000"/>
                <a:gd name="connsiteY7" fmla="*/ 1206000 h 1584000"/>
                <a:gd name="connsiteX8" fmla="*/ 1206000 w 1584000"/>
                <a:gd name="connsiteY8" fmla="*/ 792000 h 1584000"/>
                <a:gd name="connsiteX9" fmla="*/ 792000 w 1584000"/>
                <a:gd name="connsiteY9" fmla="*/ 378000 h 1584000"/>
                <a:gd name="connsiteX10" fmla="*/ 792000 w 1584000"/>
                <a:gd name="connsiteY10" fmla="*/ 0 h 1584000"/>
                <a:gd name="connsiteX11" fmla="*/ 853990 w 1584000"/>
                <a:gd name="connsiteY11" fmla="*/ 3130 h 1584000"/>
                <a:gd name="connsiteX12" fmla="*/ 883195 w 1584000"/>
                <a:gd name="connsiteY12" fmla="*/ 225088 h 1584000"/>
                <a:gd name="connsiteX13" fmla="*/ 908084 w 1584000"/>
                <a:gd name="connsiteY13" fmla="*/ 227598 h 1584000"/>
                <a:gd name="connsiteX14" fmla="*/ 1114047 w 1584000"/>
                <a:gd name="connsiteY14" fmla="*/ 314267 h 1584000"/>
                <a:gd name="connsiteX15" fmla="*/ 1128730 w 1584000"/>
                <a:gd name="connsiteY15" fmla="*/ 326381 h 1584000"/>
                <a:gd name="connsiteX16" fmla="*/ 1303703 w 1584000"/>
                <a:gd name="connsiteY16" fmla="*/ 192099 h 1584000"/>
                <a:gd name="connsiteX17" fmla="*/ 1352029 w 1584000"/>
                <a:gd name="connsiteY17" fmla="*/ 231972 h 1584000"/>
                <a:gd name="connsiteX18" fmla="*/ 1391901 w 1584000"/>
                <a:gd name="connsiteY18" fmla="*/ 280297 h 1584000"/>
                <a:gd name="connsiteX19" fmla="*/ 1257610 w 1584000"/>
                <a:gd name="connsiteY19" fmla="*/ 455282 h 1584000"/>
                <a:gd name="connsiteX20" fmla="*/ 1269629 w 1584000"/>
                <a:gd name="connsiteY20" fmla="*/ 469848 h 1584000"/>
                <a:gd name="connsiteX21" fmla="*/ 1356298 w 1584000"/>
                <a:gd name="connsiteY21" fmla="*/ 675811 h 1584000"/>
                <a:gd name="connsiteX22" fmla="*/ 1358816 w 1584000"/>
                <a:gd name="connsiteY22" fmla="*/ 700794 h 1584000"/>
                <a:gd name="connsiteX23" fmla="*/ 1580870 w 1584000"/>
                <a:gd name="connsiteY23" fmla="*/ 730011 h 1584000"/>
                <a:gd name="connsiteX24" fmla="*/ 1584000 w 1584000"/>
                <a:gd name="connsiteY24" fmla="*/ 792000 h 1584000"/>
                <a:gd name="connsiteX25" fmla="*/ 1580870 w 1584000"/>
                <a:gd name="connsiteY25" fmla="*/ 853990 h 1584000"/>
                <a:gd name="connsiteX26" fmla="*/ 1358795 w 1584000"/>
                <a:gd name="connsiteY26" fmla="*/ 883210 h 1584000"/>
                <a:gd name="connsiteX27" fmla="*/ 1356298 w 1584000"/>
                <a:gd name="connsiteY27" fmla="*/ 907979 h 1584000"/>
                <a:gd name="connsiteX28" fmla="*/ 1269629 w 1584000"/>
                <a:gd name="connsiteY28" fmla="*/ 1113942 h 1584000"/>
                <a:gd name="connsiteX29" fmla="*/ 1257527 w 1584000"/>
                <a:gd name="connsiteY29" fmla="*/ 1128610 h 1584000"/>
                <a:gd name="connsiteX30" fmla="*/ 1391901 w 1584000"/>
                <a:gd name="connsiteY30" fmla="*/ 1303703 h 1584000"/>
                <a:gd name="connsiteX31" fmla="*/ 1352029 w 1584000"/>
                <a:gd name="connsiteY31" fmla="*/ 1352029 h 1584000"/>
                <a:gd name="connsiteX32" fmla="*/ 1303703 w 1584000"/>
                <a:gd name="connsiteY32" fmla="*/ 1391901 h 1584000"/>
                <a:gd name="connsiteX33" fmla="*/ 1128598 w 1584000"/>
                <a:gd name="connsiteY33" fmla="*/ 1257518 h 1584000"/>
                <a:gd name="connsiteX34" fmla="*/ 1114047 w 1584000"/>
                <a:gd name="connsiteY34" fmla="*/ 1269524 h 1584000"/>
                <a:gd name="connsiteX35" fmla="*/ 908084 w 1584000"/>
                <a:gd name="connsiteY35" fmla="*/ 1356193 h 1584000"/>
                <a:gd name="connsiteX36" fmla="*/ 883223 w 1584000"/>
                <a:gd name="connsiteY36" fmla="*/ 1358699 h 1584000"/>
                <a:gd name="connsiteX37" fmla="*/ 853990 w 1584000"/>
                <a:gd name="connsiteY37" fmla="*/ 1580870 h 1584000"/>
                <a:gd name="connsiteX38" fmla="*/ 792000 w 1584000"/>
                <a:gd name="connsiteY38" fmla="*/ 1584000 h 1584000"/>
                <a:gd name="connsiteX39" fmla="*/ 730011 w 1584000"/>
                <a:gd name="connsiteY39" fmla="*/ 1580870 h 1584000"/>
                <a:gd name="connsiteX40" fmla="*/ 700779 w 1584000"/>
                <a:gd name="connsiteY40" fmla="*/ 1358699 h 1584000"/>
                <a:gd name="connsiteX41" fmla="*/ 675916 w 1584000"/>
                <a:gd name="connsiteY41" fmla="*/ 1356193 h 1584000"/>
                <a:gd name="connsiteX42" fmla="*/ 469953 w 1584000"/>
                <a:gd name="connsiteY42" fmla="*/ 1269524 h 1584000"/>
                <a:gd name="connsiteX43" fmla="*/ 455402 w 1584000"/>
                <a:gd name="connsiteY43" fmla="*/ 1257518 h 1584000"/>
                <a:gd name="connsiteX44" fmla="*/ 280297 w 1584000"/>
                <a:gd name="connsiteY44" fmla="*/ 1391901 h 1584000"/>
                <a:gd name="connsiteX45" fmla="*/ 231972 w 1584000"/>
                <a:gd name="connsiteY45" fmla="*/ 1352029 h 1584000"/>
                <a:gd name="connsiteX46" fmla="*/ 192099 w 1584000"/>
                <a:gd name="connsiteY46" fmla="*/ 1303703 h 1584000"/>
                <a:gd name="connsiteX47" fmla="*/ 326474 w 1584000"/>
                <a:gd name="connsiteY47" fmla="*/ 1128610 h 1584000"/>
                <a:gd name="connsiteX48" fmla="*/ 314372 w 1584000"/>
                <a:gd name="connsiteY48" fmla="*/ 1113942 h 1584000"/>
                <a:gd name="connsiteX49" fmla="*/ 227703 w 1584000"/>
                <a:gd name="connsiteY49" fmla="*/ 907979 h 1584000"/>
                <a:gd name="connsiteX50" fmla="*/ 225206 w 1584000"/>
                <a:gd name="connsiteY50" fmla="*/ 883210 h 1584000"/>
                <a:gd name="connsiteX51" fmla="*/ 3130 w 1584000"/>
                <a:gd name="connsiteY51" fmla="*/ 853990 h 1584000"/>
                <a:gd name="connsiteX52" fmla="*/ 0 w 1584000"/>
                <a:gd name="connsiteY52" fmla="*/ 792000 h 1584000"/>
                <a:gd name="connsiteX53" fmla="*/ 3130 w 1584000"/>
                <a:gd name="connsiteY53" fmla="*/ 730011 h 1584000"/>
                <a:gd name="connsiteX54" fmla="*/ 225184 w 1584000"/>
                <a:gd name="connsiteY54" fmla="*/ 700794 h 1584000"/>
                <a:gd name="connsiteX55" fmla="*/ 227703 w 1584000"/>
                <a:gd name="connsiteY55" fmla="*/ 675811 h 1584000"/>
                <a:gd name="connsiteX56" fmla="*/ 314372 w 1584000"/>
                <a:gd name="connsiteY56" fmla="*/ 469848 h 1584000"/>
                <a:gd name="connsiteX57" fmla="*/ 326390 w 1584000"/>
                <a:gd name="connsiteY57" fmla="*/ 455282 h 1584000"/>
                <a:gd name="connsiteX58" fmla="*/ 192099 w 1584000"/>
                <a:gd name="connsiteY58" fmla="*/ 280297 h 1584000"/>
                <a:gd name="connsiteX59" fmla="*/ 231972 w 1584000"/>
                <a:gd name="connsiteY59" fmla="*/ 231972 h 1584000"/>
                <a:gd name="connsiteX60" fmla="*/ 280297 w 1584000"/>
                <a:gd name="connsiteY60" fmla="*/ 192099 h 1584000"/>
                <a:gd name="connsiteX61" fmla="*/ 455271 w 1584000"/>
                <a:gd name="connsiteY61" fmla="*/ 326381 h 1584000"/>
                <a:gd name="connsiteX62" fmla="*/ 469953 w 1584000"/>
                <a:gd name="connsiteY62" fmla="*/ 314267 h 1584000"/>
                <a:gd name="connsiteX63" fmla="*/ 675916 w 1584000"/>
                <a:gd name="connsiteY63" fmla="*/ 227598 h 1584000"/>
                <a:gd name="connsiteX64" fmla="*/ 700807 w 1584000"/>
                <a:gd name="connsiteY64" fmla="*/ 225088 h 1584000"/>
                <a:gd name="connsiteX65" fmla="*/ 730011 w 1584000"/>
                <a:gd name="connsiteY65" fmla="*/ 3130 h 15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1584000" h="1584000">
                  <a:moveTo>
                    <a:pt x="792000" y="585000"/>
                  </a:moveTo>
                  <a:cubicBezTo>
                    <a:pt x="906323" y="585000"/>
                    <a:pt x="999000" y="677677"/>
                    <a:pt x="999000" y="792000"/>
                  </a:cubicBezTo>
                  <a:cubicBezTo>
                    <a:pt x="999000" y="906323"/>
                    <a:pt x="906323" y="999000"/>
                    <a:pt x="792000" y="999000"/>
                  </a:cubicBezTo>
                  <a:cubicBezTo>
                    <a:pt x="677677" y="999000"/>
                    <a:pt x="585000" y="906323"/>
                    <a:pt x="585000" y="792000"/>
                  </a:cubicBezTo>
                  <a:cubicBezTo>
                    <a:pt x="585000" y="677677"/>
                    <a:pt x="677677" y="585000"/>
                    <a:pt x="792000" y="585000"/>
                  </a:cubicBezTo>
                  <a:close/>
                  <a:moveTo>
                    <a:pt x="792000" y="378000"/>
                  </a:moveTo>
                  <a:cubicBezTo>
                    <a:pt x="563354" y="378000"/>
                    <a:pt x="378000" y="563354"/>
                    <a:pt x="378000" y="792000"/>
                  </a:cubicBezTo>
                  <a:cubicBezTo>
                    <a:pt x="378000" y="1020646"/>
                    <a:pt x="563354" y="1206000"/>
                    <a:pt x="792000" y="1206000"/>
                  </a:cubicBezTo>
                  <a:cubicBezTo>
                    <a:pt x="1020646" y="1206000"/>
                    <a:pt x="1206000" y="1020646"/>
                    <a:pt x="1206000" y="792000"/>
                  </a:cubicBezTo>
                  <a:cubicBezTo>
                    <a:pt x="1206000" y="563354"/>
                    <a:pt x="1020646" y="378000"/>
                    <a:pt x="792000" y="378000"/>
                  </a:cubicBezTo>
                  <a:close/>
                  <a:moveTo>
                    <a:pt x="792000" y="0"/>
                  </a:moveTo>
                  <a:lnTo>
                    <a:pt x="853990" y="3130"/>
                  </a:lnTo>
                  <a:lnTo>
                    <a:pt x="883195" y="225088"/>
                  </a:lnTo>
                  <a:lnTo>
                    <a:pt x="908084" y="227598"/>
                  </a:lnTo>
                  <a:cubicBezTo>
                    <a:pt x="983077" y="242943"/>
                    <a:pt x="1052761" y="272862"/>
                    <a:pt x="1114047" y="314267"/>
                  </a:cubicBezTo>
                  <a:lnTo>
                    <a:pt x="1128730" y="326381"/>
                  </a:lnTo>
                  <a:lnTo>
                    <a:pt x="1303703" y="192099"/>
                  </a:lnTo>
                  <a:lnTo>
                    <a:pt x="1352029" y="231972"/>
                  </a:lnTo>
                  <a:lnTo>
                    <a:pt x="1391901" y="280297"/>
                  </a:lnTo>
                  <a:lnTo>
                    <a:pt x="1257610" y="455282"/>
                  </a:lnTo>
                  <a:lnTo>
                    <a:pt x="1269629" y="469848"/>
                  </a:lnTo>
                  <a:cubicBezTo>
                    <a:pt x="1311033" y="531135"/>
                    <a:pt x="1340952" y="600819"/>
                    <a:pt x="1356298" y="675811"/>
                  </a:cubicBezTo>
                  <a:lnTo>
                    <a:pt x="1358816" y="700794"/>
                  </a:lnTo>
                  <a:lnTo>
                    <a:pt x="1580870" y="730011"/>
                  </a:lnTo>
                  <a:lnTo>
                    <a:pt x="1584000" y="792000"/>
                  </a:lnTo>
                  <a:lnTo>
                    <a:pt x="1580870" y="853990"/>
                  </a:lnTo>
                  <a:lnTo>
                    <a:pt x="1358795" y="883210"/>
                  </a:lnTo>
                  <a:lnTo>
                    <a:pt x="1356298" y="907979"/>
                  </a:lnTo>
                  <a:cubicBezTo>
                    <a:pt x="1340952" y="982972"/>
                    <a:pt x="1311033" y="1052656"/>
                    <a:pt x="1269629" y="1113942"/>
                  </a:cubicBezTo>
                  <a:lnTo>
                    <a:pt x="1257527" y="1128610"/>
                  </a:lnTo>
                  <a:lnTo>
                    <a:pt x="1391901" y="1303703"/>
                  </a:lnTo>
                  <a:lnTo>
                    <a:pt x="1352029" y="1352029"/>
                  </a:lnTo>
                  <a:lnTo>
                    <a:pt x="1303703" y="1391901"/>
                  </a:lnTo>
                  <a:lnTo>
                    <a:pt x="1128598" y="1257518"/>
                  </a:lnTo>
                  <a:lnTo>
                    <a:pt x="1114047" y="1269524"/>
                  </a:lnTo>
                  <a:cubicBezTo>
                    <a:pt x="1052761" y="1310928"/>
                    <a:pt x="983077" y="1340847"/>
                    <a:pt x="908084" y="1356193"/>
                  </a:cubicBezTo>
                  <a:lnTo>
                    <a:pt x="883223" y="1358699"/>
                  </a:lnTo>
                  <a:lnTo>
                    <a:pt x="853990" y="1580870"/>
                  </a:lnTo>
                  <a:lnTo>
                    <a:pt x="792000" y="1584000"/>
                  </a:lnTo>
                  <a:lnTo>
                    <a:pt x="730011" y="1580870"/>
                  </a:lnTo>
                  <a:lnTo>
                    <a:pt x="700779" y="1358699"/>
                  </a:lnTo>
                  <a:lnTo>
                    <a:pt x="675916" y="1356193"/>
                  </a:lnTo>
                  <a:cubicBezTo>
                    <a:pt x="600924" y="1340847"/>
                    <a:pt x="531240" y="1310928"/>
                    <a:pt x="469953" y="1269524"/>
                  </a:cubicBezTo>
                  <a:lnTo>
                    <a:pt x="455402" y="1257518"/>
                  </a:lnTo>
                  <a:lnTo>
                    <a:pt x="280297" y="1391901"/>
                  </a:lnTo>
                  <a:lnTo>
                    <a:pt x="231972" y="1352029"/>
                  </a:lnTo>
                  <a:lnTo>
                    <a:pt x="192099" y="1303703"/>
                  </a:lnTo>
                  <a:lnTo>
                    <a:pt x="326474" y="1128610"/>
                  </a:lnTo>
                  <a:lnTo>
                    <a:pt x="314372" y="1113942"/>
                  </a:lnTo>
                  <a:cubicBezTo>
                    <a:pt x="272967" y="1052656"/>
                    <a:pt x="243048" y="982972"/>
                    <a:pt x="227703" y="907979"/>
                  </a:cubicBezTo>
                  <a:lnTo>
                    <a:pt x="225206" y="883210"/>
                  </a:lnTo>
                  <a:lnTo>
                    <a:pt x="3130" y="853990"/>
                  </a:lnTo>
                  <a:lnTo>
                    <a:pt x="0" y="792000"/>
                  </a:lnTo>
                  <a:lnTo>
                    <a:pt x="3130" y="730011"/>
                  </a:lnTo>
                  <a:lnTo>
                    <a:pt x="225184" y="700794"/>
                  </a:lnTo>
                  <a:lnTo>
                    <a:pt x="227703" y="675811"/>
                  </a:lnTo>
                  <a:cubicBezTo>
                    <a:pt x="243048" y="600819"/>
                    <a:pt x="272967" y="531135"/>
                    <a:pt x="314372" y="469848"/>
                  </a:cubicBezTo>
                  <a:lnTo>
                    <a:pt x="326390" y="455282"/>
                  </a:lnTo>
                  <a:lnTo>
                    <a:pt x="192099" y="280297"/>
                  </a:lnTo>
                  <a:lnTo>
                    <a:pt x="231972" y="231972"/>
                  </a:lnTo>
                  <a:lnTo>
                    <a:pt x="280297" y="192099"/>
                  </a:lnTo>
                  <a:lnTo>
                    <a:pt x="455271" y="326381"/>
                  </a:lnTo>
                  <a:lnTo>
                    <a:pt x="469953" y="314267"/>
                  </a:lnTo>
                  <a:cubicBezTo>
                    <a:pt x="531240" y="272862"/>
                    <a:pt x="600924" y="242943"/>
                    <a:pt x="675916" y="227598"/>
                  </a:cubicBezTo>
                  <a:lnTo>
                    <a:pt x="700807" y="225088"/>
                  </a:lnTo>
                  <a:lnTo>
                    <a:pt x="730011" y="313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5400000">
            <a:off x="-1515329" y="1495445"/>
            <a:ext cx="6429837" cy="3438945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5400000">
            <a:off x="-2166079" y="2166079"/>
            <a:ext cx="6858000" cy="2525842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5400000">
            <a:off x="359195" y="3798132"/>
            <a:ext cx="2690731" cy="3429003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9" name="等腰三角形 8">
            <a:extLst>
              <a:ext uri="{FF2B5EF4-FFF2-40B4-BE49-F238E27FC236}">
                <a16:creationId xmlns:a16="http://schemas.microsoft.com/office/drawing/2014/main" xmlns="" id="{433A01C6-748E-EDF4-77F0-8FFBCFD6BE3C}"/>
              </a:ext>
            </a:extLst>
          </p:cNvPr>
          <p:cNvSpPr/>
          <p:nvPr/>
        </p:nvSpPr>
        <p:spPr>
          <a:xfrm rot="16200000">
            <a:off x="8684694" y="2922528"/>
            <a:ext cx="6429837" cy="584775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9769378" y="1219987"/>
            <a:ext cx="3642611" cy="1202636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467D42E4-9C1F-E24D-B9F7-F7B4D9697E36}"/>
              </a:ext>
            </a:extLst>
          </p:cNvPr>
          <p:cNvSpPr txBox="1"/>
          <p:nvPr/>
        </p:nvSpPr>
        <p:spPr>
          <a:xfrm>
            <a:off x="380485" y="336595"/>
            <a:ext cx="3237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误区二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6B101A24-34DD-0332-CFA9-51C4A6261F3C}"/>
              </a:ext>
            </a:extLst>
          </p:cNvPr>
          <p:cNvSpPr txBox="1"/>
          <p:nvPr/>
        </p:nvSpPr>
        <p:spPr>
          <a:xfrm>
            <a:off x="3066973" y="1001894"/>
            <a:ext cx="7999122" cy="580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（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1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rPr>
              <a:t>）系统中有滑动摩擦力做功，则系统的机械能不守恒。</a:t>
            </a:r>
            <a:endParaRPr kumimoji="0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华文中宋" panose="02010600040101010101" pitchFamily="2" charset="-122"/>
              <a:ea typeface="华文中宋" panose="02010600040101010101" pitchFamily="2" charset="-122"/>
              <a:cs typeface="+mn-cs"/>
            </a:endParaRP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xmlns="" id="{F5565991-9014-D27C-F673-F5AB988215E8}"/>
              </a:ext>
            </a:extLst>
          </p:cNvPr>
          <p:cNvGrpSpPr/>
          <p:nvPr/>
        </p:nvGrpSpPr>
        <p:grpSpPr>
          <a:xfrm>
            <a:off x="2721023" y="2645870"/>
            <a:ext cx="2877115" cy="740547"/>
            <a:chOff x="2629163" y="3642610"/>
            <a:chExt cx="2877115" cy="740547"/>
          </a:xfrm>
        </p:grpSpPr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xmlns="" id="{A9C38191-8993-C9FD-8092-9567018BC2AC}"/>
                </a:ext>
              </a:extLst>
            </p:cNvPr>
            <p:cNvSpPr/>
            <p:nvPr/>
          </p:nvSpPr>
          <p:spPr>
            <a:xfrm>
              <a:off x="2629163" y="3642610"/>
              <a:ext cx="2877115" cy="74054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xmlns="" id="{66CE974C-6D0F-93CD-2718-2031F327C491}"/>
                </a:ext>
              </a:extLst>
            </p:cNvPr>
            <p:cNvSpPr txBox="1"/>
            <p:nvPr/>
          </p:nvSpPr>
          <p:spPr>
            <a:xfrm>
              <a:off x="2729847" y="3735093"/>
              <a:ext cx="26757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华文仿宋" panose="02010600040101010101" pitchFamily="2" charset="-122"/>
                  <a:ea typeface="华文仿宋" panose="02010600040101010101" pitchFamily="2" charset="-122"/>
                  <a:cs typeface="Times New Roman" panose="02020603050405020304" pitchFamily="18" charset="0"/>
                </a:rPr>
                <a:t>滑动摩擦力做功</a:t>
              </a:r>
              <a:endParaRPr lang="zh-CN" altLang="en-US" sz="2800" dirty="0">
                <a:latin typeface="华文仿宋" panose="02010600040101010101" pitchFamily="2" charset="-122"/>
                <a:ea typeface="华文仿宋" panose="02010600040101010101" pitchFamily="2" charset="-122"/>
              </a:endParaRPr>
            </a:p>
          </p:txBody>
        </p:sp>
      </p:grp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xmlns="" id="{267F6715-3588-A309-95AA-BDE4F063D9D3}"/>
              </a:ext>
            </a:extLst>
          </p:cNvPr>
          <p:cNvCxnSpPr>
            <a:cxnSpLocks/>
          </p:cNvCxnSpPr>
          <p:nvPr/>
        </p:nvCxnSpPr>
        <p:spPr>
          <a:xfrm flipV="1">
            <a:off x="5590643" y="3016143"/>
            <a:ext cx="362371" cy="1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="" id="{838DDADB-A3F0-74FD-3931-D3F56DB60001}"/>
              </a:ext>
            </a:extLst>
          </p:cNvPr>
          <p:cNvGrpSpPr/>
          <p:nvPr/>
        </p:nvGrpSpPr>
        <p:grpSpPr>
          <a:xfrm>
            <a:off x="5948934" y="2629689"/>
            <a:ext cx="1780415" cy="740547"/>
            <a:chOff x="2629163" y="3642610"/>
            <a:chExt cx="2877115" cy="740547"/>
          </a:xfrm>
        </p:grpSpPr>
        <p:sp>
          <p:nvSpPr>
            <p:cNvPr id="19" name="矩形: 圆角 18">
              <a:extLst>
                <a:ext uri="{FF2B5EF4-FFF2-40B4-BE49-F238E27FC236}">
                  <a16:creationId xmlns:a16="http://schemas.microsoft.com/office/drawing/2014/main" xmlns="" id="{4DF50359-D27A-1DC4-A2EE-C56FE1F6F859}"/>
                </a:ext>
              </a:extLst>
            </p:cNvPr>
            <p:cNvSpPr/>
            <p:nvPr/>
          </p:nvSpPr>
          <p:spPr>
            <a:xfrm>
              <a:off x="2629163" y="3642610"/>
              <a:ext cx="2877115" cy="74054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xmlns="" id="{5D2F811C-219B-A8AA-CF8D-F8756D1EE41D}"/>
                </a:ext>
              </a:extLst>
            </p:cNvPr>
            <p:cNvSpPr txBox="1"/>
            <p:nvPr/>
          </p:nvSpPr>
          <p:spPr>
            <a:xfrm>
              <a:off x="2729847" y="3735093"/>
              <a:ext cx="26757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华文仿宋" panose="02010600040101010101" pitchFamily="2" charset="-122"/>
                  <a:ea typeface="华文仿宋" panose="02010600040101010101" pitchFamily="2" charset="-122"/>
                  <a:cs typeface="Times New Roman" panose="02020603050405020304" pitchFamily="18" charset="0"/>
                </a:rPr>
                <a:t>内能产生</a:t>
              </a:r>
              <a:endParaRPr lang="zh-CN" altLang="en-US" sz="2800" dirty="0">
                <a:latin typeface="华文仿宋" panose="02010600040101010101" pitchFamily="2" charset="-122"/>
                <a:ea typeface="华文仿宋" panose="02010600040101010101" pitchFamily="2" charset="-122"/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xmlns="" id="{6058B1E8-7928-82C0-EF47-CC63A697C71F}"/>
              </a:ext>
            </a:extLst>
          </p:cNvPr>
          <p:cNvGrpSpPr/>
          <p:nvPr/>
        </p:nvGrpSpPr>
        <p:grpSpPr>
          <a:xfrm>
            <a:off x="5821167" y="3775610"/>
            <a:ext cx="2128200" cy="1046590"/>
            <a:chOff x="2629163" y="3642610"/>
            <a:chExt cx="2877115" cy="1046590"/>
          </a:xfrm>
        </p:grpSpPr>
        <p:sp>
          <p:nvSpPr>
            <p:cNvPr id="22" name="矩形: 圆角 21">
              <a:extLst>
                <a:ext uri="{FF2B5EF4-FFF2-40B4-BE49-F238E27FC236}">
                  <a16:creationId xmlns:a16="http://schemas.microsoft.com/office/drawing/2014/main" xmlns="" id="{0E230459-E68D-BEA3-640F-07095EE72E4A}"/>
                </a:ext>
              </a:extLst>
            </p:cNvPr>
            <p:cNvSpPr/>
            <p:nvPr/>
          </p:nvSpPr>
          <p:spPr>
            <a:xfrm>
              <a:off x="2629163" y="3642610"/>
              <a:ext cx="2877115" cy="74054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xmlns="" id="{E625D7BB-0604-FFE3-BE1F-6E2C09DFFEC4}"/>
                </a:ext>
              </a:extLst>
            </p:cNvPr>
            <p:cNvSpPr txBox="1"/>
            <p:nvPr/>
          </p:nvSpPr>
          <p:spPr>
            <a:xfrm>
              <a:off x="2729847" y="3735093"/>
              <a:ext cx="267574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华文仿宋" panose="02010600040101010101" pitchFamily="2" charset="-122"/>
                  <a:ea typeface="华文仿宋" panose="02010600040101010101" pitchFamily="2" charset="-122"/>
                  <a:cs typeface="Times New Roman" panose="02020603050405020304" pitchFamily="18" charset="0"/>
                </a:rPr>
                <a:t>机械能减少</a:t>
              </a:r>
              <a:endParaRPr lang="zh-CN" altLang="en-US" sz="2800" dirty="0">
                <a:latin typeface="华文仿宋" panose="02010600040101010101" pitchFamily="2" charset="-122"/>
                <a:ea typeface="华文仿宋" panose="02010600040101010101" pitchFamily="2" charset="-122"/>
              </a:endParaRPr>
            </a:p>
          </p:txBody>
        </p:sp>
      </p:grp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xmlns="" id="{1488BE21-FCC8-1B76-D5E9-AF7A5999F41A}"/>
              </a:ext>
            </a:extLst>
          </p:cNvPr>
          <p:cNvCxnSpPr>
            <a:cxnSpLocks/>
          </p:cNvCxnSpPr>
          <p:nvPr/>
        </p:nvCxnSpPr>
        <p:spPr>
          <a:xfrm>
            <a:off x="6885267" y="3370236"/>
            <a:ext cx="0" cy="402635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组合 25">
            <a:extLst>
              <a:ext uri="{FF2B5EF4-FFF2-40B4-BE49-F238E27FC236}">
                <a16:creationId xmlns:a16="http://schemas.microsoft.com/office/drawing/2014/main" xmlns="" id="{5B4D3099-3CCE-3B9D-D288-2AA96C25E8DD}"/>
              </a:ext>
            </a:extLst>
          </p:cNvPr>
          <p:cNvGrpSpPr/>
          <p:nvPr/>
        </p:nvGrpSpPr>
        <p:grpSpPr>
          <a:xfrm>
            <a:off x="8276873" y="3772871"/>
            <a:ext cx="2513729" cy="1046590"/>
            <a:chOff x="2629163" y="3642610"/>
            <a:chExt cx="2877115" cy="1046590"/>
          </a:xfrm>
        </p:grpSpPr>
        <p:sp>
          <p:nvSpPr>
            <p:cNvPr id="27" name="矩形: 圆角 26">
              <a:extLst>
                <a:ext uri="{FF2B5EF4-FFF2-40B4-BE49-F238E27FC236}">
                  <a16:creationId xmlns:a16="http://schemas.microsoft.com/office/drawing/2014/main" xmlns="" id="{D512115F-20D8-77A3-EDFC-80ED7EBBB103}"/>
                </a:ext>
              </a:extLst>
            </p:cNvPr>
            <p:cNvSpPr/>
            <p:nvPr/>
          </p:nvSpPr>
          <p:spPr>
            <a:xfrm>
              <a:off x="2629163" y="3642610"/>
              <a:ext cx="2877115" cy="740547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xmlns="" id="{990410B0-49ED-128B-9D1A-4BDCE504E103}"/>
                </a:ext>
              </a:extLst>
            </p:cNvPr>
            <p:cNvSpPr txBox="1"/>
            <p:nvPr/>
          </p:nvSpPr>
          <p:spPr>
            <a:xfrm>
              <a:off x="2729847" y="3735093"/>
              <a:ext cx="267574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华文仿宋" panose="02010600040101010101" pitchFamily="2" charset="-122"/>
                  <a:ea typeface="华文仿宋" panose="02010600040101010101" pitchFamily="2" charset="-122"/>
                  <a:cs typeface="Times New Roman" panose="02020603050405020304" pitchFamily="18" charset="0"/>
                </a:rPr>
                <a:t>机械能不守恒</a:t>
              </a:r>
              <a:endParaRPr lang="zh-CN" altLang="en-US" sz="2800" dirty="0">
                <a:latin typeface="华文仿宋" panose="02010600040101010101" pitchFamily="2" charset="-122"/>
                <a:ea typeface="华文仿宋" panose="02010600040101010101" pitchFamily="2" charset="-122"/>
              </a:endParaRPr>
            </a:p>
          </p:txBody>
        </p:sp>
      </p:grp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xmlns="" id="{AC3A8920-C727-1020-23B5-35FA227E7033}"/>
              </a:ext>
            </a:extLst>
          </p:cNvPr>
          <p:cNvCxnSpPr>
            <a:cxnSpLocks/>
          </p:cNvCxnSpPr>
          <p:nvPr/>
        </p:nvCxnSpPr>
        <p:spPr>
          <a:xfrm flipV="1">
            <a:off x="7925731" y="4145883"/>
            <a:ext cx="362371" cy="1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6911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等腰三角形 3">
            <a:extLst>
              <a:ext uri="{FF2B5EF4-FFF2-40B4-BE49-F238E27FC236}">
                <a16:creationId xmlns:a16="http://schemas.microsoft.com/office/drawing/2014/main" xmlns="" id="{22EC44E4-5B7D-FA1D-4CB9-C40F24DB27EB}"/>
              </a:ext>
            </a:extLst>
          </p:cNvPr>
          <p:cNvSpPr/>
          <p:nvPr/>
        </p:nvSpPr>
        <p:spPr>
          <a:xfrm rot="10800000">
            <a:off x="5766813" y="-9945"/>
            <a:ext cx="6429837" cy="1861230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等腰三角形 4">
            <a:extLst>
              <a:ext uri="{FF2B5EF4-FFF2-40B4-BE49-F238E27FC236}">
                <a16:creationId xmlns:a16="http://schemas.microsoft.com/office/drawing/2014/main" xmlns="" id="{47A40C9D-D59E-C6FC-31A1-54EE16A0CA28}"/>
              </a:ext>
            </a:extLst>
          </p:cNvPr>
          <p:cNvSpPr/>
          <p:nvPr/>
        </p:nvSpPr>
        <p:spPr>
          <a:xfrm rot="10800000">
            <a:off x="-1" y="860"/>
            <a:ext cx="10215797" cy="1341620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8E54F141-531E-D794-BE03-93DFC663190C}"/>
              </a:ext>
            </a:extLst>
          </p:cNvPr>
          <p:cNvSpPr/>
          <p:nvPr/>
        </p:nvSpPr>
        <p:spPr>
          <a:xfrm rot="10800000">
            <a:off x="-1" y="-2"/>
            <a:ext cx="5351489" cy="2578309"/>
          </a:xfrm>
          <a:prstGeom prst="triangle">
            <a:avLst>
              <a:gd name="adj" fmla="val 10000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0" name="等腰三角形 9">
            <a:extLst>
              <a:ext uri="{FF2B5EF4-FFF2-40B4-BE49-F238E27FC236}">
                <a16:creationId xmlns:a16="http://schemas.microsoft.com/office/drawing/2014/main" xmlns="" id="{07724434-497A-5E07-ABD9-A23E8E8C87CB}"/>
              </a:ext>
            </a:extLst>
          </p:cNvPr>
          <p:cNvSpPr/>
          <p:nvPr/>
        </p:nvSpPr>
        <p:spPr>
          <a:xfrm rot="16200000">
            <a:off x="7281072" y="1946593"/>
            <a:ext cx="582920" cy="9238939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xmlns="" id="{021AEA1B-DE28-75D7-1E7A-6CDF2B56CE7D}"/>
              </a:ext>
            </a:extLst>
          </p:cNvPr>
          <p:cNvSpPr txBox="1"/>
          <p:nvPr/>
        </p:nvSpPr>
        <p:spPr>
          <a:xfrm>
            <a:off x="157397" y="211889"/>
            <a:ext cx="29618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cs"/>
              </a:rPr>
              <a:t>举个例子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xmlns="" id="{6B524EB1-9373-65CB-38EC-7AB243E36507}"/>
              </a:ext>
            </a:extLst>
          </p:cNvPr>
          <p:cNvGrpSpPr/>
          <p:nvPr/>
        </p:nvGrpSpPr>
        <p:grpSpPr>
          <a:xfrm>
            <a:off x="284813" y="5643798"/>
            <a:ext cx="1169233" cy="1088444"/>
            <a:chOff x="1229194" y="3058227"/>
            <a:chExt cx="2442306" cy="2232689"/>
          </a:xfrm>
        </p:grpSpPr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xmlns="" id="{8084C086-2C81-2962-BBF3-A975F5EA41BB}"/>
                </a:ext>
              </a:extLst>
            </p:cNvPr>
            <p:cNvSpPr/>
            <p:nvPr/>
          </p:nvSpPr>
          <p:spPr>
            <a:xfrm>
              <a:off x="1235566" y="3058227"/>
              <a:ext cx="2435934" cy="2232689"/>
            </a:xfrm>
            <a:custGeom>
              <a:avLst/>
              <a:gdLst>
                <a:gd name="connsiteX0" fmla="*/ 1980145 w 2436408"/>
                <a:gd name="connsiteY0" fmla="*/ 32864 h 2232689"/>
                <a:gd name="connsiteX1" fmla="*/ 1837738 w 2436408"/>
                <a:gd name="connsiteY1" fmla="*/ 47854 h 2232689"/>
                <a:gd name="connsiteX2" fmla="*/ 1687837 w 2436408"/>
                <a:gd name="connsiteY2" fmla="*/ 47854 h 2232689"/>
                <a:gd name="connsiteX3" fmla="*/ 1552925 w 2436408"/>
                <a:gd name="connsiteY3" fmla="*/ 32864 h 2232689"/>
                <a:gd name="connsiteX4" fmla="*/ 1350558 w 2436408"/>
                <a:gd name="connsiteY4" fmla="*/ 2884 h 2232689"/>
                <a:gd name="connsiteX5" fmla="*/ 1140696 w 2436408"/>
                <a:gd name="connsiteY5" fmla="*/ 2884 h 2232689"/>
                <a:gd name="connsiteX6" fmla="*/ 870873 w 2436408"/>
                <a:gd name="connsiteY6" fmla="*/ 17874 h 2232689"/>
                <a:gd name="connsiteX7" fmla="*/ 593555 w 2436408"/>
                <a:gd name="connsiteY7" fmla="*/ 107815 h 2232689"/>
                <a:gd name="connsiteX8" fmla="*/ 308742 w 2436408"/>
                <a:gd name="connsiteY8" fmla="*/ 302687 h 2232689"/>
                <a:gd name="connsiteX9" fmla="*/ 166335 w 2436408"/>
                <a:gd name="connsiteY9" fmla="*/ 535034 h 2232689"/>
                <a:gd name="connsiteX10" fmla="*/ 31424 w 2436408"/>
                <a:gd name="connsiteY10" fmla="*/ 797362 h 2232689"/>
                <a:gd name="connsiteX11" fmla="*/ 1443 w 2436408"/>
                <a:gd name="connsiteY11" fmla="*/ 1022215 h 2232689"/>
                <a:gd name="connsiteX12" fmla="*/ 61404 w 2436408"/>
                <a:gd name="connsiteY12" fmla="*/ 1314523 h 2232689"/>
                <a:gd name="connsiteX13" fmla="*/ 188820 w 2436408"/>
                <a:gd name="connsiteY13" fmla="*/ 1599336 h 2232689"/>
                <a:gd name="connsiteX14" fmla="*/ 428663 w 2436408"/>
                <a:gd name="connsiteY14" fmla="*/ 1839179 h 2232689"/>
                <a:gd name="connsiteX15" fmla="*/ 638525 w 2436408"/>
                <a:gd name="connsiteY15" fmla="*/ 2019061 h 2232689"/>
                <a:gd name="connsiteX16" fmla="*/ 870873 w 2436408"/>
                <a:gd name="connsiteY16" fmla="*/ 2138982 h 2232689"/>
                <a:gd name="connsiteX17" fmla="*/ 1170676 w 2436408"/>
                <a:gd name="connsiteY17" fmla="*/ 2221428 h 2232689"/>
                <a:gd name="connsiteX18" fmla="*/ 1530440 w 2436408"/>
                <a:gd name="connsiteY18" fmla="*/ 2221428 h 2232689"/>
                <a:gd name="connsiteX19" fmla="*/ 1912689 w 2436408"/>
                <a:gd name="connsiteY19" fmla="*/ 2123992 h 2232689"/>
                <a:gd name="connsiteX20" fmla="*/ 2234978 w 2436408"/>
                <a:gd name="connsiteY20" fmla="*/ 1839179 h 2232689"/>
                <a:gd name="connsiteX21" fmla="*/ 2414860 w 2436408"/>
                <a:gd name="connsiteY21" fmla="*/ 1351998 h 2232689"/>
                <a:gd name="connsiteX22" fmla="*/ 2422355 w 2436408"/>
                <a:gd name="connsiteY22" fmla="*/ 1029710 h 2232689"/>
                <a:gd name="connsiteX23" fmla="*/ 2317424 w 2436408"/>
                <a:gd name="connsiteY23" fmla="*/ 737402 h 2232689"/>
                <a:gd name="connsiteX24" fmla="*/ 2182512 w 2436408"/>
                <a:gd name="connsiteY24" fmla="*/ 512549 h 2232689"/>
                <a:gd name="connsiteX25" fmla="*/ 2002630 w 2436408"/>
                <a:gd name="connsiteY25" fmla="*/ 220241 h 2232689"/>
                <a:gd name="connsiteX26" fmla="*/ 1980145 w 2436408"/>
                <a:gd name="connsiteY26" fmla="*/ 85329 h 2232689"/>
                <a:gd name="connsiteX27" fmla="*/ 1980145 w 2436408"/>
                <a:gd name="connsiteY27" fmla="*/ 32864 h 2232689"/>
                <a:gd name="connsiteX0" fmla="*/ 1979671 w 2435934"/>
                <a:gd name="connsiteY0" fmla="*/ 32864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1979671 w 2435934"/>
                <a:gd name="connsiteY27" fmla="*/ 32864 h 2232689"/>
                <a:gd name="connsiteX0" fmla="*/ 2002156 w 2435934"/>
                <a:gd name="connsiteY0" fmla="*/ 2883 h 2232689"/>
                <a:gd name="connsiteX1" fmla="*/ 1837264 w 2435934"/>
                <a:gd name="connsiteY1" fmla="*/ 47854 h 2232689"/>
                <a:gd name="connsiteX2" fmla="*/ 1687363 w 2435934"/>
                <a:gd name="connsiteY2" fmla="*/ 47854 h 2232689"/>
                <a:gd name="connsiteX3" fmla="*/ 1552451 w 2435934"/>
                <a:gd name="connsiteY3" fmla="*/ 32864 h 2232689"/>
                <a:gd name="connsiteX4" fmla="*/ 1350084 w 2435934"/>
                <a:gd name="connsiteY4" fmla="*/ 2884 h 2232689"/>
                <a:gd name="connsiteX5" fmla="*/ 1140222 w 2435934"/>
                <a:gd name="connsiteY5" fmla="*/ 2884 h 2232689"/>
                <a:gd name="connsiteX6" fmla="*/ 870399 w 2435934"/>
                <a:gd name="connsiteY6" fmla="*/ 17874 h 2232689"/>
                <a:gd name="connsiteX7" fmla="*/ 593081 w 2435934"/>
                <a:gd name="connsiteY7" fmla="*/ 107815 h 2232689"/>
                <a:gd name="connsiteX8" fmla="*/ 308268 w 2435934"/>
                <a:gd name="connsiteY8" fmla="*/ 302687 h 2232689"/>
                <a:gd name="connsiteX9" fmla="*/ 120891 w 2435934"/>
                <a:gd name="connsiteY9" fmla="*/ 535034 h 2232689"/>
                <a:gd name="connsiteX10" fmla="*/ 30950 w 2435934"/>
                <a:gd name="connsiteY10" fmla="*/ 797362 h 2232689"/>
                <a:gd name="connsiteX11" fmla="*/ 969 w 2435934"/>
                <a:gd name="connsiteY11" fmla="*/ 1022215 h 2232689"/>
                <a:gd name="connsiteX12" fmla="*/ 60930 w 2435934"/>
                <a:gd name="connsiteY12" fmla="*/ 1314523 h 2232689"/>
                <a:gd name="connsiteX13" fmla="*/ 188346 w 2435934"/>
                <a:gd name="connsiteY13" fmla="*/ 1599336 h 2232689"/>
                <a:gd name="connsiteX14" fmla="*/ 428189 w 2435934"/>
                <a:gd name="connsiteY14" fmla="*/ 1839179 h 2232689"/>
                <a:gd name="connsiteX15" fmla="*/ 638051 w 2435934"/>
                <a:gd name="connsiteY15" fmla="*/ 2019061 h 2232689"/>
                <a:gd name="connsiteX16" fmla="*/ 870399 w 2435934"/>
                <a:gd name="connsiteY16" fmla="*/ 2138982 h 2232689"/>
                <a:gd name="connsiteX17" fmla="*/ 1170202 w 2435934"/>
                <a:gd name="connsiteY17" fmla="*/ 2221428 h 2232689"/>
                <a:gd name="connsiteX18" fmla="*/ 1529966 w 2435934"/>
                <a:gd name="connsiteY18" fmla="*/ 2221428 h 2232689"/>
                <a:gd name="connsiteX19" fmla="*/ 1912215 w 2435934"/>
                <a:gd name="connsiteY19" fmla="*/ 2123992 h 2232689"/>
                <a:gd name="connsiteX20" fmla="*/ 2234504 w 2435934"/>
                <a:gd name="connsiteY20" fmla="*/ 1839179 h 2232689"/>
                <a:gd name="connsiteX21" fmla="*/ 2414386 w 2435934"/>
                <a:gd name="connsiteY21" fmla="*/ 1351998 h 2232689"/>
                <a:gd name="connsiteX22" fmla="*/ 2421881 w 2435934"/>
                <a:gd name="connsiteY22" fmla="*/ 1029710 h 2232689"/>
                <a:gd name="connsiteX23" fmla="*/ 2316950 w 2435934"/>
                <a:gd name="connsiteY23" fmla="*/ 737402 h 2232689"/>
                <a:gd name="connsiteX24" fmla="*/ 2182038 w 2435934"/>
                <a:gd name="connsiteY24" fmla="*/ 512549 h 2232689"/>
                <a:gd name="connsiteX25" fmla="*/ 2002156 w 2435934"/>
                <a:gd name="connsiteY25" fmla="*/ 220241 h 2232689"/>
                <a:gd name="connsiteX26" fmla="*/ 1979671 w 2435934"/>
                <a:gd name="connsiteY26" fmla="*/ 85329 h 2232689"/>
                <a:gd name="connsiteX27" fmla="*/ 2002156 w 2435934"/>
                <a:gd name="connsiteY27" fmla="*/ 2883 h 2232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435934" h="2232689">
                  <a:moveTo>
                    <a:pt x="2002156" y="2883"/>
                  </a:moveTo>
                  <a:cubicBezTo>
                    <a:pt x="1978421" y="-3363"/>
                    <a:pt x="1889730" y="40359"/>
                    <a:pt x="1837264" y="47854"/>
                  </a:cubicBezTo>
                  <a:cubicBezTo>
                    <a:pt x="1784798" y="55349"/>
                    <a:pt x="1734832" y="50352"/>
                    <a:pt x="1687363" y="47854"/>
                  </a:cubicBezTo>
                  <a:cubicBezTo>
                    <a:pt x="1639894" y="45356"/>
                    <a:pt x="1608664" y="40359"/>
                    <a:pt x="1552451" y="32864"/>
                  </a:cubicBezTo>
                  <a:cubicBezTo>
                    <a:pt x="1496238" y="25369"/>
                    <a:pt x="1418789" y="7881"/>
                    <a:pt x="1350084" y="2884"/>
                  </a:cubicBezTo>
                  <a:cubicBezTo>
                    <a:pt x="1281379" y="-2113"/>
                    <a:pt x="1220169" y="386"/>
                    <a:pt x="1140222" y="2884"/>
                  </a:cubicBezTo>
                  <a:cubicBezTo>
                    <a:pt x="1060275" y="5382"/>
                    <a:pt x="961589" y="385"/>
                    <a:pt x="870399" y="17874"/>
                  </a:cubicBezTo>
                  <a:cubicBezTo>
                    <a:pt x="779209" y="35363"/>
                    <a:pt x="686769" y="60346"/>
                    <a:pt x="593081" y="107815"/>
                  </a:cubicBezTo>
                  <a:cubicBezTo>
                    <a:pt x="499393" y="155284"/>
                    <a:pt x="386966" y="231484"/>
                    <a:pt x="308268" y="302687"/>
                  </a:cubicBezTo>
                  <a:cubicBezTo>
                    <a:pt x="229570" y="373890"/>
                    <a:pt x="167111" y="452588"/>
                    <a:pt x="120891" y="535034"/>
                  </a:cubicBezTo>
                  <a:cubicBezTo>
                    <a:pt x="74671" y="617480"/>
                    <a:pt x="50937" y="716165"/>
                    <a:pt x="30950" y="797362"/>
                  </a:cubicBezTo>
                  <a:cubicBezTo>
                    <a:pt x="10963" y="878559"/>
                    <a:pt x="-4028" y="936022"/>
                    <a:pt x="969" y="1022215"/>
                  </a:cubicBezTo>
                  <a:cubicBezTo>
                    <a:pt x="5966" y="1108408"/>
                    <a:pt x="29701" y="1218336"/>
                    <a:pt x="60930" y="1314523"/>
                  </a:cubicBezTo>
                  <a:cubicBezTo>
                    <a:pt x="92159" y="1410710"/>
                    <a:pt x="127136" y="1511893"/>
                    <a:pt x="188346" y="1599336"/>
                  </a:cubicBezTo>
                  <a:cubicBezTo>
                    <a:pt x="249556" y="1686779"/>
                    <a:pt x="353238" y="1769225"/>
                    <a:pt x="428189" y="1839179"/>
                  </a:cubicBezTo>
                  <a:cubicBezTo>
                    <a:pt x="503140" y="1909133"/>
                    <a:pt x="564349" y="1969094"/>
                    <a:pt x="638051" y="2019061"/>
                  </a:cubicBezTo>
                  <a:cubicBezTo>
                    <a:pt x="711753" y="2069028"/>
                    <a:pt x="781707" y="2105254"/>
                    <a:pt x="870399" y="2138982"/>
                  </a:cubicBezTo>
                  <a:cubicBezTo>
                    <a:pt x="959091" y="2172710"/>
                    <a:pt x="1060274" y="2207687"/>
                    <a:pt x="1170202" y="2221428"/>
                  </a:cubicBezTo>
                  <a:cubicBezTo>
                    <a:pt x="1280130" y="2235169"/>
                    <a:pt x="1406297" y="2237667"/>
                    <a:pt x="1529966" y="2221428"/>
                  </a:cubicBezTo>
                  <a:cubicBezTo>
                    <a:pt x="1653635" y="2205189"/>
                    <a:pt x="1794792" y="2187700"/>
                    <a:pt x="1912215" y="2123992"/>
                  </a:cubicBezTo>
                  <a:cubicBezTo>
                    <a:pt x="2029638" y="2060284"/>
                    <a:pt x="2150809" y="1967845"/>
                    <a:pt x="2234504" y="1839179"/>
                  </a:cubicBezTo>
                  <a:cubicBezTo>
                    <a:pt x="2318199" y="1710513"/>
                    <a:pt x="2383157" y="1486909"/>
                    <a:pt x="2414386" y="1351998"/>
                  </a:cubicBezTo>
                  <a:cubicBezTo>
                    <a:pt x="2445615" y="1217087"/>
                    <a:pt x="2438120" y="1132143"/>
                    <a:pt x="2421881" y="1029710"/>
                  </a:cubicBezTo>
                  <a:cubicBezTo>
                    <a:pt x="2405642" y="927277"/>
                    <a:pt x="2356924" y="823596"/>
                    <a:pt x="2316950" y="737402"/>
                  </a:cubicBezTo>
                  <a:cubicBezTo>
                    <a:pt x="2276976" y="651209"/>
                    <a:pt x="2234504" y="598742"/>
                    <a:pt x="2182038" y="512549"/>
                  </a:cubicBezTo>
                  <a:cubicBezTo>
                    <a:pt x="2129572" y="426356"/>
                    <a:pt x="2035884" y="291444"/>
                    <a:pt x="2002156" y="220241"/>
                  </a:cubicBezTo>
                  <a:cubicBezTo>
                    <a:pt x="1968428" y="149038"/>
                    <a:pt x="1979671" y="121555"/>
                    <a:pt x="1979671" y="85329"/>
                  </a:cubicBezTo>
                  <a:cubicBezTo>
                    <a:pt x="1979671" y="49103"/>
                    <a:pt x="2025891" y="9129"/>
                    <a:pt x="2002156" y="2883"/>
                  </a:cubicBezTo>
                  <a:close/>
                </a:path>
              </a:pathLst>
            </a:custGeom>
            <a:solidFill>
              <a:srgbClr val="9C684D"/>
            </a:solidFill>
            <a:ln w="412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xmlns="" id="{025A6AB6-FC90-C9DA-9B97-7FB51DCB61AF}"/>
                </a:ext>
              </a:extLst>
            </p:cNvPr>
            <p:cNvSpPr/>
            <p:nvPr/>
          </p:nvSpPr>
          <p:spPr>
            <a:xfrm>
              <a:off x="1261967" y="4087875"/>
              <a:ext cx="1897605" cy="1199792"/>
            </a:xfrm>
            <a:custGeom>
              <a:avLst/>
              <a:gdLst>
                <a:gd name="connsiteX0" fmla="*/ 0 w 1911246"/>
                <a:gd name="connsiteY0" fmla="*/ 0 h 1221699"/>
                <a:gd name="connsiteX1" fmla="*/ 112426 w 1911246"/>
                <a:gd name="connsiteY1" fmla="*/ 179882 h 1221699"/>
                <a:gd name="connsiteX2" fmla="*/ 232347 w 1911246"/>
                <a:gd name="connsiteY2" fmla="*/ 352269 h 1221699"/>
                <a:gd name="connsiteX3" fmla="*/ 389744 w 1911246"/>
                <a:gd name="connsiteY3" fmla="*/ 532151 h 1221699"/>
                <a:gd name="connsiteX4" fmla="*/ 592111 w 1911246"/>
                <a:gd name="connsiteY4" fmla="*/ 689548 h 1221699"/>
                <a:gd name="connsiteX5" fmla="*/ 794478 w 1911246"/>
                <a:gd name="connsiteY5" fmla="*/ 839449 h 1221699"/>
                <a:gd name="connsiteX6" fmla="*/ 1026826 w 1911246"/>
                <a:gd name="connsiteY6" fmla="*/ 974361 h 1221699"/>
                <a:gd name="connsiteX7" fmla="*/ 1289154 w 1911246"/>
                <a:gd name="connsiteY7" fmla="*/ 1034322 h 1221699"/>
                <a:gd name="connsiteX8" fmla="*/ 1543987 w 1911246"/>
                <a:gd name="connsiteY8" fmla="*/ 1056807 h 1221699"/>
                <a:gd name="connsiteX9" fmla="*/ 1783829 w 1911246"/>
                <a:gd name="connsiteY9" fmla="*/ 1101777 h 1221699"/>
                <a:gd name="connsiteX10" fmla="*/ 1911246 w 1911246"/>
                <a:gd name="connsiteY10" fmla="*/ 1101777 h 1221699"/>
                <a:gd name="connsiteX11" fmla="*/ 1776334 w 1911246"/>
                <a:gd name="connsiteY11" fmla="*/ 1169233 h 1221699"/>
                <a:gd name="connsiteX12" fmla="*/ 1573967 w 1911246"/>
                <a:gd name="connsiteY12" fmla="*/ 1199213 h 1221699"/>
                <a:gd name="connsiteX13" fmla="*/ 1266669 w 1911246"/>
                <a:gd name="connsiteY13" fmla="*/ 1221699 h 1221699"/>
                <a:gd name="connsiteX14" fmla="*/ 966865 w 1911246"/>
                <a:gd name="connsiteY14" fmla="*/ 1184223 h 1221699"/>
                <a:gd name="connsiteX15" fmla="*/ 689547 w 1911246"/>
                <a:gd name="connsiteY15" fmla="*/ 1064302 h 1221699"/>
                <a:gd name="connsiteX16" fmla="*/ 389744 w 1911246"/>
                <a:gd name="connsiteY16" fmla="*/ 831954 h 1221699"/>
                <a:gd name="connsiteX17" fmla="*/ 179882 w 1911246"/>
                <a:gd name="connsiteY17" fmla="*/ 569626 h 1221699"/>
                <a:gd name="connsiteX18" fmla="*/ 0 w 1911246"/>
                <a:gd name="connsiteY18" fmla="*/ 164892 h 1221699"/>
                <a:gd name="connsiteX19" fmla="*/ 0 w 1911246"/>
                <a:gd name="connsiteY19" fmla="*/ 0 h 1221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11246" h="1221699">
                  <a:moveTo>
                    <a:pt x="0" y="0"/>
                  </a:moveTo>
                  <a:lnTo>
                    <a:pt x="112426" y="179882"/>
                  </a:lnTo>
                  <a:lnTo>
                    <a:pt x="232347" y="352269"/>
                  </a:lnTo>
                  <a:lnTo>
                    <a:pt x="389744" y="532151"/>
                  </a:lnTo>
                  <a:lnTo>
                    <a:pt x="592111" y="689548"/>
                  </a:lnTo>
                  <a:lnTo>
                    <a:pt x="794478" y="839449"/>
                  </a:lnTo>
                  <a:lnTo>
                    <a:pt x="1026826" y="974361"/>
                  </a:lnTo>
                  <a:lnTo>
                    <a:pt x="1289154" y="1034322"/>
                  </a:lnTo>
                  <a:lnTo>
                    <a:pt x="1543987" y="1056807"/>
                  </a:lnTo>
                  <a:lnTo>
                    <a:pt x="1783829" y="1101777"/>
                  </a:lnTo>
                  <a:lnTo>
                    <a:pt x="1911246" y="1101777"/>
                  </a:lnTo>
                  <a:lnTo>
                    <a:pt x="1776334" y="1169233"/>
                  </a:lnTo>
                  <a:lnTo>
                    <a:pt x="1573967" y="1199213"/>
                  </a:lnTo>
                  <a:lnTo>
                    <a:pt x="1266669" y="1221699"/>
                  </a:lnTo>
                  <a:lnTo>
                    <a:pt x="966865" y="1184223"/>
                  </a:lnTo>
                  <a:lnTo>
                    <a:pt x="689547" y="1064302"/>
                  </a:lnTo>
                  <a:lnTo>
                    <a:pt x="389744" y="831954"/>
                  </a:lnTo>
                  <a:lnTo>
                    <a:pt x="179882" y="569626"/>
                  </a:lnTo>
                  <a:lnTo>
                    <a:pt x="0" y="1648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CF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2">
              <p14:nvContentPartPr>
                <p14:cNvPr id="13" name="墨迹 12">
                  <a:extLst>
                    <a:ext uri="{FF2B5EF4-FFF2-40B4-BE49-F238E27FC236}">
                      <a16:creationId xmlns:a16="http://schemas.microsoft.com/office/drawing/2014/main" id="{788970A7-885F-F2E9-DE25-5F0ECEA372A7}"/>
                    </a:ext>
                  </a:extLst>
                </p14:cNvPr>
                <p14:cNvContentPartPr/>
                <p14:nvPr/>
              </p14:nvContentPartPr>
              <p14:xfrm>
                <a:off x="2173208" y="4069251"/>
                <a:ext cx="360" cy="360"/>
              </p14:xfrm>
            </p:contentPart>
          </mc:Choice>
          <mc:Fallback>
            <p:pic>
              <p:nvPicPr>
                <p:cNvPr id="13" name="墨迹 12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788970A7-885F-F2E9-DE25-5F0ECEA372A7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168888" y="404225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xmlns="" Requires="p14 aink">
            <p:contentPart p14:bwMode="auto" r:id="rId4">
              <p14:nvContentPartPr>
                <p14:cNvPr id="14" name="墨迹 13">
                  <a:extLst>
                    <a:ext uri="{FF2B5EF4-FFF2-40B4-BE49-F238E27FC236}">
                      <a16:creationId xmlns:a16="http://schemas.microsoft.com/office/drawing/2014/main" id="{65044C5F-005C-F0E2-C2C6-FE8A70DA8B65}"/>
                    </a:ext>
                  </a:extLst>
                </p14:cNvPr>
                <p14:cNvContentPartPr/>
                <p14:nvPr/>
              </p14:nvContentPartPr>
              <p14:xfrm>
                <a:off x="1745888" y="4219371"/>
                <a:ext cx="360" cy="360"/>
              </p14:xfrm>
            </p:contentPart>
          </mc:Choice>
          <mc:Fallback>
            <p:pic>
              <p:nvPicPr>
                <p:cNvPr id="14" name="墨迹 13">
                  <a:extLst>
                    <a:ext uri="{FF2B5EF4-FFF2-40B4-BE49-F238E27FC236}">
                      <a16:creationId xmlns:a16="http://schemas.microsoft.com/office/drawing/2014/main" xmlns="" xmlns:aink="http://schemas.microsoft.com/office/drawing/2016/ink" xmlns:p14="http://schemas.microsoft.com/office/powerpoint/2010/main" id="{65044C5F-005C-F0E2-C2C6-FE8A70DA8B6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741568" y="4192371"/>
                  <a:ext cx="9000" cy="5400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xmlns="" id="{9569837E-1967-136A-1FC2-B18DE5E0D81A}"/>
                </a:ext>
              </a:extLst>
            </p:cNvPr>
            <p:cNvSpPr/>
            <p:nvPr/>
          </p:nvSpPr>
          <p:spPr>
            <a:xfrm>
              <a:off x="1229194" y="3987384"/>
              <a:ext cx="1985124" cy="1154997"/>
            </a:xfrm>
            <a:custGeom>
              <a:avLst/>
              <a:gdLst>
                <a:gd name="connsiteX0" fmla="*/ 0 w 2039539"/>
                <a:gd name="connsiteY0" fmla="*/ 0 h 1139807"/>
                <a:gd name="connsiteX1" fmla="*/ 187377 w 2039539"/>
                <a:gd name="connsiteY1" fmla="*/ 307298 h 1139807"/>
                <a:gd name="connsiteX2" fmla="*/ 457200 w 2039539"/>
                <a:gd name="connsiteY2" fmla="*/ 622091 h 1139807"/>
                <a:gd name="connsiteX3" fmla="*/ 809469 w 2039539"/>
                <a:gd name="connsiteY3" fmla="*/ 869429 h 1139807"/>
                <a:gd name="connsiteX4" fmla="*/ 1071797 w 2039539"/>
                <a:gd name="connsiteY4" fmla="*/ 1011836 h 1139807"/>
                <a:gd name="connsiteX5" fmla="*/ 1304145 w 2039539"/>
                <a:gd name="connsiteY5" fmla="*/ 1079291 h 1139807"/>
                <a:gd name="connsiteX6" fmla="*/ 1633928 w 2039539"/>
                <a:gd name="connsiteY6" fmla="*/ 1131757 h 1139807"/>
                <a:gd name="connsiteX7" fmla="*/ 1858781 w 2039539"/>
                <a:gd name="connsiteY7" fmla="*/ 1139252 h 1139807"/>
                <a:gd name="connsiteX8" fmla="*/ 2023673 w 2039539"/>
                <a:gd name="connsiteY8" fmla="*/ 1139252 h 1139807"/>
                <a:gd name="connsiteX9" fmla="*/ 2023673 w 2039539"/>
                <a:gd name="connsiteY9" fmla="*/ 1124262 h 1139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39539" h="1139807">
                  <a:moveTo>
                    <a:pt x="0" y="0"/>
                  </a:moveTo>
                  <a:cubicBezTo>
                    <a:pt x="55588" y="101808"/>
                    <a:pt x="111177" y="203616"/>
                    <a:pt x="187377" y="307298"/>
                  </a:cubicBezTo>
                  <a:cubicBezTo>
                    <a:pt x="263577" y="410980"/>
                    <a:pt x="353518" y="528403"/>
                    <a:pt x="457200" y="622091"/>
                  </a:cubicBezTo>
                  <a:cubicBezTo>
                    <a:pt x="560882" y="715780"/>
                    <a:pt x="707036" y="804471"/>
                    <a:pt x="809469" y="869429"/>
                  </a:cubicBezTo>
                  <a:cubicBezTo>
                    <a:pt x="911902" y="934387"/>
                    <a:pt x="989351" y="976859"/>
                    <a:pt x="1071797" y="1011836"/>
                  </a:cubicBezTo>
                  <a:cubicBezTo>
                    <a:pt x="1154243" y="1046813"/>
                    <a:pt x="1210457" y="1059304"/>
                    <a:pt x="1304145" y="1079291"/>
                  </a:cubicBezTo>
                  <a:cubicBezTo>
                    <a:pt x="1397834" y="1099278"/>
                    <a:pt x="1541489" y="1121764"/>
                    <a:pt x="1633928" y="1131757"/>
                  </a:cubicBezTo>
                  <a:cubicBezTo>
                    <a:pt x="1726367" y="1141750"/>
                    <a:pt x="1793824" y="1138003"/>
                    <a:pt x="1858781" y="1139252"/>
                  </a:cubicBezTo>
                  <a:cubicBezTo>
                    <a:pt x="1923738" y="1140501"/>
                    <a:pt x="2023673" y="1139252"/>
                    <a:pt x="2023673" y="1139252"/>
                  </a:cubicBezTo>
                  <a:cubicBezTo>
                    <a:pt x="2051155" y="1136754"/>
                    <a:pt x="2037414" y="1130508"/>
                    <a:pt x="2023673" y="1124262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2" name="椭圆 31">
              <a:extLst>
                <a:ext uri="{FF2B5EF4-FFF2-40B4-BE49-F238E27FC236}">
                  <a16:creationId xmlns:a16="http://schemas.microsoft.com/office/drawing/2014/main" xmlns="" id="{3C549CF4-0FDF-200A-EF3E-8CF7F58FEA06}"/>
                </a:ext>
              </a:extLst>
            </p:cNvPr>
            <p:cNvSpPr/>
            <p:nvPr/>
          </p:nvSpPr>
          <p:spPr>
            <a:xfrm>
              <a:off x="2256489" y="3107150"/>
              <a:ext cx="384852" cy="1196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xmlns="" id="{A32C2847-8B03-0E2A-8EAD-A65DA96A01FD}"/>
                </a:ext>
              </a:extLst>
            </p:cNvPr>
            <p:cNvSpPr/>
            <p:nvPr/>
          </p:nvSpPr>
          <p:spPr>
            <a:xfrm>
              <a:off x="2522194" y="3304245"/>
              <a:ext cx="417628" cy="399840"/>
            </a:xfrm>
            <a:custGeom>
              <a:avLst/>
              <a:gdLst>
                <a:gd name="connsiteX0" fmla="*/ 178800 w 417628"/>
                <a:gd name="connsiteY0" fmla="*/ 278254 h 399840"/>
                <a:gd name="connsiteX1" fmla="*/ 283731 w 417628"/>
                <a:gd name="connsiteY1" fmla="*/ 278254 h 399840"/>
                <a:gd name="connsiteX2" fmla="*/ 291226 w 417628"/>
                <a:gd name="connsiteY2" fmla="*/ 383185 h 399840"/>
                <a:gd name="connsiteX3" fmla="*/ 336196 w 417628"/>
                <a:gd name="connsiteY3" fmla="*/ 398175 h 399840"/>
                <a:gd name="connsiteX4" fmla="*/ 411147 w 417628"/>
                <a:gd name="connsiteY4" fmla="*/ 368195 h 399840"/>
                <a:gd name="connsiteX5" fmla="*/ 411147 w 417628"/>
                <a:gd name="connsiteY5" fmla="*/ 300739 h 399840"/>
                <a:gd name="connsiteX6" fmla="*/ 388662 w 417628"/>
                <a:gd name="connsiteY6" fmla="*/ 173322 h 399840"/>
                <a:gd name="connsiteX7" fmla="*/ 388662 w 417628"/>
                <a:gd name="connsiteY7" fmla="*/ 105867 h 399840"/>
                <a:gd name="connsiteX8" fmla="*/ 268741 w 417628"/>
                <a:gd name="connsiteY8" fmla="*/ 113362 h 399840"/>
                <a:gd name="connsiteX9" fmla="*/ 231265 w 417628"/>
                <a:gd name="connsiteY9" fmla="*/ 113362 h 399840"/>
                <a:gd name="connsiteX10" fmla="*/ 193790 w 417628"/>
                <a:gd name="connsiteY10" fmla="*/ 75886 h 399840"/>
                <a:gd name="connsiteX11" fmla="*/ 141324 w 417628"/>
                <a:gd name="connsiteY11" fmla="*/ 8431 h 399840"/>
                <a:gd name="connsiteX12" fmla="*/ 51383 w 417628"/>
                <a:gd name="connsiteY12" fmla="*/ 8431 h 399840"/>
                <a:gd name="connsiteX13" fmla="*/ 51383 w 417628"/>
                <a:gd name="connsiteY13" fmla="*/ 75886 h 399840"/>
                <a:gd name="connsiteX14" fmla="*/ 13908 w 417628"/>
                <a:gd name="connsiteY14" fmla="*/ 143342 h 399840"/>
                <a:gd name="connsiteX15" fmla="*/ 6413 w 417628"/>
                <a:gd name="connsiteY15" fmla="*/ 173322 h 399840"/>
                <a:gd name="connsiteX16" fmla="*/ 103849 w 417628"/>
                <a:gd name="connsiteY16" fmla="*/ 195808 h 399840"/>
                <a:gd name="connsiteX17" fmla="*/ 111344 w 417628"/>
                <a:gd name="connsiteY17" fmla="*/ 195808 h 399840"/>
                <a:gd name="connsiteX18" fmla="*/ 118839 w 417628"/>
                <a:gd name="connsiteY18" fmla="*/ 210798 h 399840"/>
                <a:gd name="connsiteX19" fmla="*/ 73869 w 417628"/>
                <a:gd name="connsiteY19" fmla="*/ 300739 h 399840"/>
                <a:gd name="connsiteX20" fmla="*/ 73869 w 417628"/>
                <a:gd name="connsiteY20" fmla="*/ 315729 h 399840"/>
                <a:gd name="connsiteX21" fmla="*/ 178800 w 417628"/>
                <a:gd name="connsiteY21" fmla="*/ 278254 h 399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17628" h="399840">
                  <a:moveTo>
                    <a:pt x="178800" y="278254"/>
                  </a:moveTo>
                  <a:cubicBezTo>
                    <a:pt x="213777" y="272008"/>
                    <a:pt x="264993" y="260766"/>
                    <a:pt x="283731" y="278254"/>
                  </a:cubicBezTo>
                  <a:cubicBezTo>
                    <a:pt x="302469" y="295742"/>
                    <a:pt x="282482" y="363198"/>
                    <a:pt x="291226" y="383185"/>
                  </a:cubicBezTo>
                  <a:cubicBezTo>
                    <a:pt x="299970" y="403172"/>
                    <a:pt x="316209" y="400673"/>
                    <a:pt x="336196" y="398175"/>
                  </a:cubicBezTo>
                  <a:cubicBezTo>
                    <a:pt x="356183" y="395677"/>
                    <a:pt x="398655" y="384434"/>
                    <a:pt x="411147" y="368195"/>
                  </a:cubicBezTo>
                  <a:cubicBezTo>
                    <a:pt x="423639" y="351956"/>
                    <a:pt x="414894" y="333218"/>
                    <a:pt x="411147" y="300739"/>
                  </a:cubicBezTo>
                  <a:cubicBezTo>
                    <a:pt x="407400" y="268260"/>
                    <a:pt x="392409" y="205801"/>
                    <a:pt x="388662" y="173322"/>
                  </a:cubicBezTo>
                  <a:cubicBezTo>
                    <a:pt x="384915" y="140843"/>
                    <a:pt x="408649" y="115860"/>
                    <a:pt x="388662" y="105867"/>
                  </a:cubicBezTo>
                  <a:cubicBezTo>
                    <a:pt x="368675" y="95874"/>
                    <a:pt x="268741" y="113362"/>
                    <a:pt x="268741" y="113362"/>
                  </a:cubicBezTo>
                  <a:cubicBezTo>
                    <a:pt x="242508" y="114611"/>
                    <a:pt x="243757" y="119608"/>
                    <a:pt x="231265" y="113362"/>
                  </a:cubicBezTo>
                  <a:cubicBezTo>
                    <a:pt x="218773" y="107116"/>
                    <a:pt x="208780" y="93374"/>
                    <a:pt x="193790" y="75886"/>
                  </a:cubicBezTo>
                  <a:cubicBezTo>
                    <a:pt x="178800" y="58398"/>
                    <a:pt x="165058" y="19673"/>
                    <a:pt x="141324" y="8431"/>
                  </a:cubicBezTo>
                  <a:cubicBezTo>
                    <a:pt x="117590" y="-2811"/>
                    <a:pt x="66373" y="-2811"/>
                    <a:pt x="51383" y="8431"/>
                  </a:cubicBezTo>
                  <a:cubicBezTo>
                    <a:pt x="36393" y="19673"/>
                    <a:pt x="57629" y="53401"/>
                    <a:pt x="51383" y="75886"/>
                  </a:cubicBezTo>
                  <a:cubicBezTo>
                    <a:pt x="45137" y="98371"/>
                    <a:pt x="13908" y="143342"/>
                    <a:pt x="13908" y="143342"/>
                  </a:cubicBezTo>
                  <a:cubicBezTo>
                    <a:pt x="6413" y="159581"/>
                    <a:pt x="-8577" y="164578"/>
                    <a:pt x="6413" y="173322"/>
                  </a:cubicBezTo>
                  <a:cubicBezTo>
                    <a:pt x="21403" y="182066"/>
                    <a:pt x="103849" y="195808"/>
                    <a:pt x="103849" y="195808"/>
                  </a:cubicBezTo>
                  <a:cubicBezTo>
                    <a:pt x="121337" y="199556"/>
                    <a:pt x="111344" y="195808"/>
                    <a:pt x="111344" y="195808"/>
                  </a:cubicBezTo>
                  <a:cubicBezTo>
                    <a:pt x="113842" y="198306"/>
                    <a:pt x="125085" y="193309"/>
                    <a:pt x="118839" y="210798"/>
                  </a:cubicBezTo>
                  <a:cubicBezTo>
                    <a:pt x="112593" y="228286"/>
                    <a:pt x="81364" y="283250"/>
                    <a:pt x="73869" y="300739"/>
                  </a:cubicBezTo>
                  <a:cubicBezTo>
                    <a:pt x="66374" y="318228"/>
                    <a:pt x="52633" y="318227"/>
                    <a:pt x="73869" y="315729"/>
                  </a:cubicBezTo>
                  <a:cubicBezTo>
                    <a:pt x="95105" y="313231"/>
                    <a:pt x="143823" y="284500"/>
                    <a:pt x="178800" y="2782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xmlns="" id="{684EE25A-A6E4-B38E-604E-6E3C3F140E32}"/>
                </a:ext>
              </a:extLst>
            </p:cNvPr>
            <p:cNvSpPr/>
            <p:nvPr/>
          </p:nvSpPr>
          <p:spPr>
            <a:xfrm>
              <a:off x="2008675" y="4976727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7" name="椭圆 26">
              <a:extLst>
                <a:ext uri="{FF2B5EF4-FFF2-40B4-BE49-F238E27FC236}">
                  <a16:creationId xmlns:a16="http://schemas.microsoft.com/office/drawing/2014/main" xmlns="" id="{9A6CFCDF-FC96-A9A9-00DD-886E24610F89}"/>
                </a:ext>
              </a:extLst>
            </p:cNvPr>
            <p:cNvSpPr/>
            <p:nvPr/>
          </p:nvSpPr>
          <p:spPr>
            <a:xfrm>
              <a:off x="2210770" y="5039676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8" name="椭圆 27">
              <a:extLst>
                <a:ext uri="{FF2B5EF4-FFF2-40B4-BE49-F238E27FC236}">
                  <a16:creationId xmlns:a16="http://schemas.microsoft.com/office/drawing/2014/main" xmlns="" id="{864AD632-6D06-001F-DD18-AA76DBD20634}"/>
                </a:ext>
              </a:extLst>
            </p:cNvPr>
            <p:cNvSpPr/>
            <p:nvPr/>
          </p:nvSpPr>
          <p:spPr>
            <a:xfrm>
              <a:off x="2522194" y="5142381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xmlns="" id="{23330037-5AB5-B559-2CDA-485D0A19A578}"/>
                </a:ext>
              </a:extLst>
            </p:cNvPr>
            <p:cNvSpPr/>
            <p:nvPr/>
          </p:nvSpPr>
          <p:spPr>
            <a:xfrm>
              <a:off x="1720435" y="48574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xmlns="" id="{88A9845F-0B62-4B22-F229-4E0DCB7407C1}"/>
                </a:ext>
              </a:extLst>
            </p:cNvPr>
            <p:cNvSpPr/>
            <p:nvPr/>
          </p:nvSpPr>
          <p:spPr>
            <a:xfrm>
              <a:off x="1465331" y="4552664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xmlns="" id="{411C6DF8-7068-C4B8-AB25-00A237A6A1D9}"/>
                </a:ext>
              </a:extLst>
            </p:cNvPr>
            <p:cNvSpPr/>
            <p:nvPr/>
          </p:nvSpPr>
          <p:spPr>
            <a:xfrm>
              <a:off x="1309619" y="4297560"/>
              <a:ext cx="45719" cy="5246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endParaRPr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xmlns="" id="{29C8DD0A-AC4E-F12E-DBCB-9BBA75BD8262}"/>
              </a:ext>
            </a:extLst>
          </p:cNvPr>
          <p:cNvSpPr txBox="1"/>
          <p:nvPr/>
        </p:nvSpPr>
        <p:spPr>
          <a:xfrm>
            <a:off x="1876006" y="3712230"/>
            <a:ext cx="8719647" cy="1134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光滑水平面上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两个物体组成系统在相互滑动过程中（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间有摩擦力），由于系统内摩擦力做功，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A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、</a:t>
            </a:r>
            <a:r>
              <a:rPr lang="en-US" altLang="zh-CN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B</a:t>
            </a:r>
            <a:r>
              <a:rPr lang="zh-CN" altLang="en-US" sz="2400" dirty="0">
                <a:solidFill>
                  <a:prstClr val="black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的机械能减少。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B0BF65E3-4B9C-E7DD-1B43-A53D655053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49710" y="1681642"/>
            <a:ext cx="3972241" cy="113492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D8DEB9A5-8185-E566-EE62-F9D70B27DE26}"/>
              </a:ext>
            </a:extLst>
          </p:cNvPr>
          <p:cNvSpPr txBox="1"/>
          <p:nvPr/>
        </p:nvSpPr>
        <p:spPr>
          <a:xfrm>
            <a:off x="5455356" y="2816568"/>
            <a:ext cx="1560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图</a:t>
            </a:r>
            <a:r>
              <a:rPr lang="en-US" altLang="zh-CN" sz="2800" dirty="0"/>
              <a:t>3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0517186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1201</Words>
  <Application>Microsoft Office PowerPoint</Application>
  <PresentationFormat>宽屏</PresentationFormat>
  <Paragraphs>121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9" baseType="lpstr">
      <vt:lpstr>等线</vt:lpstr>
      <vt:lpstr>等线 Light</vt:lpstr>
      <vt:lpstr>方正粗黑宋简体</vt:lpstr>
      <vt:lpstr>仿宋</vt:lpstr>
      <vt:lpstr>华文仿宋</vt:lpstr>
      <vt:lpstr>华文中宋</vt:lpstr>
      <vt:lpstr>微软雅黑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Windows</cp:lastModifiedBy>
  <cp:revision>4</cp:revision>
  <dcterms:created xsi:type="dcterms:W3CDTF">2022-10-05T07:51:49Z</dcterms:created>
  <dcterms:modified xsi:type="dcterms:W3CDTF">2022-10-17T08:14:00Z</dcterms:modified>
</cp:coreProperties>
</file>