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60"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61" r:id="rId18"/>
    <p:sldId id="259"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0622"/>
    <a:srgbClr val="FB7588"/>
    <a:srgbClr val="F91F3E"/>
    <a:srgbClr val="FEECEF"/>
    <a:srgbClr val="FDB5BF"/>
    <a:srgbClr val="7578EC"/>
    <a:srgbClr val="F18703"/>
    <a:srgbClr val="FFFFFF"/>
    <a:srgbClr val="F7B8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2" autoAdjust="0"/>
    <p:restoredTop sz="94660"/>
  </p:normalViewPr>
  <p:slideViewPr>
    <p:cSldViewPr snapToGrid="0" showGuides="1">
      <p:cViewPr varScale="1">
        <p:scale>
          <a:sx n="104" d="100"/>
          <a:sy n="104" d="100"/>
        </p:scale>
        <p:origin x="96" y="7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0544C32-1B28-4D2B-7AA0-9A182ED8343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EEF87EB0-89A1-5E75-014B-B722DB948A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0E8B8AA1-A014-3D25-FE63-B65B7EAA7B9B}"/>
              </a:ext>
            </a:extLst>
          </p:cNvPr>
          <p:cNvSpPr>
            <a:spLocks noGrp="1"/>
          </p:cNvSpPr>
          <p:nvPr>
            <p:ph type="dt" sz="half" idx="10"/>
          </p:nvPr>
        </p:nvSpPr>
        <p:spPr/>
        <p:txBody>
          <a:bodyPr/>
          <a:lstStyle/>
          <a:p>
            <a:fld id="{EC161F82-CF41-4A95-9A7B-BBD69D1B015B}" type="datetimeFigureOut">
              <a:rPr lang="zh-CN" altLang="en-US" smtClean="0"/>
              <a:t>2022/10/17</a:t>
            </a:fld>
            <a:endParaRPr lang="zh-CN" altLang="en-US"/>
          </a:p>
        </p:txBody>
      </p:sp>
      <p:sp>
        <p:nvSpPr>
          <p:cNvPr id="5" name="页脚占位符 4">
            <a:extLst>
              <a:ext uri="{FF2B5EF4-FFF2-40B4-BE49-F238E27FC236}">
                <a16:creationId xmlns:a16="http://schemas.microsoft.com/office/drawing/2014/main" xmlns="" id="{D96B45D9-EFB2-2E6A-471D-7A01449BCA4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BBAC9FE7-C397-FC39-F003-722969C74841}"/>
              </a:ext>
            </a:extLst>
          </p:cNvPr>
          <p:cNvSpPr>
            <a:spLocks noGrp="1"/>
          </p:cNvSpPr>
          <p:nvPr>
            <p:ph type="sldNum" sz="quarter" idx="12"/>
          </p:nvPr>
        </p:nvSpPr>
        <p:spPr/>
        <p:txBody>
          <a:bodyPr/>
          <a:lstStyle/>
          <a:p>
            <a:fld id="{AB606ED3-92CD-4E1F-8EA9-1AAF30DACEB5}" type="slidenum">
              <a:rPr lang="zh-CN" altLang="en-US" smtClean="0"/>
              <a:t>‹#›</a:t>
            </a:fld>
            <a:endParaRPr lang="zh-CN" altLang="en-US"/>
          </a:p>
        </p:txBody>
      </p:sp>
    </p:spTree>
    <p:extLst>
      <p:ext uri="{BB962C8B-B14F-4D97-AF65-F5344CB8AC3E}">
        <p14:creationId xmlns:p14="http://schemas.microsoft.com/office/powerpoint/2010/main" val="183993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2BE2F26-C963-CDC0-8295-6724079914E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F7700270-5176-7909-4E3B-491D696163B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302F3199-81D8-7DD6-BFDE-C0A402644720}"/>
              </a:ext>
            </a:extLst>
          </p:cNvPr>
          <p:cNvSpPr>
            <a:spLocks noGrp="1"/>
          </p:cNvSpPr>
          <p:nvPr>
            <p:ph type="dt" sz="half" idx="10"/>
          </p:nvPr>
        </p:nvSpPr>
        <p:spPr/>
        <p:txBody>
          <a:bodyPr/>
          <a:lstStyle/>
          <a:p>
            <a:fld id="{EC161F82-CF41-4A95-9A7B-BBD69D1B015B}" type="datetimeFigureOut">
              <a:rPr lang="zh-CN" altLang="en-US" smtClean="0"/>
              <a:t>2022/10/17</a:t>
            </a:fld>
            <a:endParaRPr lang="zh-CN" altLang="en-US"/>
          </a:p>
        </p:txBody>
      </p:sp>
      <p:sp>
        <p:nvSpPr>
          <p:cNvPr id="5" name="页脚占位符 4">
            <a:extLst>
              <a:ext uri="{FF2B5EF4-FFF2-40B4-BE49-F238E27FC236}">
                <a16:creationId xmlns:a16="http://schemas.microsoft.com/office/drawing/2014/main" xmlns="" id="{D00EB68E-CB82-1F3F-D1A6-9AE5EE0F563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19893A5-E68C-B787-CDAB-6B47AA69A13A}"/>
              </a:ext>
            </a:extLst>
          </p:cNvPr>
          <p:cNvSpPr>
            <a:spLocks noGrp="1"/>
          </p:cNvSpPr>
          <p:nvPr>
            <p:ph type="sldNum" sz="quarter" idx="12"/>
          </p:nvPr>
        </p:nvSpPr>
        <p:spPr/>
        <p:txBody>
          <a:bodyPr/>
          <a:lstStyle/>
          <a:p>
            <a:fld id="{AB606ED3-92CD-4E1F-8EA9-1AAF30DACEB5}" type="slidenum">
              <a:rPr lang="zh-CN" altLang="en-US" smtClean="0"/>
              <a:t>‹#›</a:t>
            </a:fld>
            <a:endParaRPr lang="zh-CN" altLang="en-US"/>
          </a:p>
        </p:txBody>
      </p:sp>
    </p:spTree>
    <p:extLst>
      <p:ext uri="{BB962C8B-B14F-4D97-AF65-F5344CB8AC3E}">
        <p14:creationId xmlns:p14="http://schemas.microsoft.com/office/powerpoint/2010/main" val="186652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B51E8F95-DBF2-0E79-5663-B8DB71670EF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4D02A06C-B937-7AE0-1BD1-1CC6AFAB877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C5CAB3CC-D9A7-26E9-38D1-8824250CD10D}"/>
              </a:ext>
            </a:extLst>
          </p:cNvPr>
          <p:cNvSpPr>
            <a:spLocks noGrp="1"/>
          </p:cNvSpPr>
          <p:nvPr>
            <p:ph type="dt" sz="half" idx="10"/>
          </p:nvPr>
        </p:nvSpPr>
        <p:spPr/>
        <p:txBody>
          <a:bodyPr/>
          <a:lstStyle/>
          <a:p>
            <a:fld id="{EC161F82-CF41-4A95-9A7B-BBD69D1B015B}" type="datetimeFigureOut">
              <a:rPr lang="zh-CN" altLang="en-US" smtClean="0"/>
              <a:t>2022/10/17</a:t>
            </a:fld>
            <a:endParaRPr lang="zh-CN" altLang="en-US"/>
          </a:p>
        </p:txBody>
      </p:sp>
      <p:sp>
        <p:nvSpPr>
          <p:cNvPr id="5" name="页脚占位符 4">
            <a:extLst>
              <a:ext uri="{FF2B5EF4-FFF2-40B4-BE49-F238E27FC236}">
                <a16:creationId xmlns:a16="http://schemas.microsoft.com/office/drawing/2014/main" xmlns="" id="{C4743F31-C9BC-F1D8-DBFE-8B6A7BF2D95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0C730F1-FB87-6BD8-24EE-5B5714085933}"/>
              </a:ext>
            </a:extLst>
          </p:cNvPr>
          <p:cNvSpPr>
            <a:spLocks noGrp="1"/>
          </p:cNvSpPr>
          <p:nvPr>
            <p:ph type="sldNum" sz="quarter" idx="12"/>
          </p:nvPr>
        </p:nvSpPr>
        <p:spPr/>
        <p:txBody>
          <a:bodyPr/>
          <a:lstStyle/>
          <a:p>
            <a:fld id="{AB606ED3-92CD-4E1F-8EA9-1AAF30DACEB5}" type="slidenum">
              <a:rPr lang="zh-CN" altLang="en-US" smtClean="0"/>
              <a:t>‹#›</a:t>
            </a:fld>
            <a:endParaRPr lang="zh-CN" altLang="en-US"/>
          </a:p>
        </p:txBody>
      </p:sp>
    </p:spTree>
    <p:extLst>
      <p:ext uri="{BB962C8B-B14F-4D97-AF65-F5344CB8AC3E}">
        <p14:creationId xmlns:p14="http://schemas.microsoft.com/office/powerpoint/2010/main" val="85850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0E4D9CD-E358-59A0-E68A-058D4018F36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253E02F1-7695-A28F-ED52-F900F846910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8481B33-7757-E832-4E3E-457F3A484FCA}"/>
              </a:ext>
            </a:extLst>
          </p:cNvPr>
          <p:cNvSpPr>
            <a:spLocks noGrp="1"/>
          </p:cNvSpPr>
          <p:nvPr>
            <p:ph type="dt" sz="half" idx="10"/>
          </p:nvPr>
        </p:nvSpPr>
        <p:spPr/>
        <p:txBody>
          <a:bodyPr/>
          <a:lstStyle/>
          <a:p>
            <a:fld id="{EC161F82-CF41-4A95-9A7B-BBD69D1B015B}" type="datetimeFigureOut">
              <a:rPr lang="zh-CN" altLang="en-US" smtClean="0"/>
              <a:t>2022/10/17</a:t>
            </a:fld>
            <a:endParaRPr lang="zh-CN" altLang="en-US"/>
          </a:p>
        </p:txBody>
      </p:sp>
      <p:sp>
        <p:nvSpPr>
          <p:cNvPr id="5" name="页脚占位符 4">
            <a:extLst>
              <a:ext uri="{FF2B5EF4-FFF2-40B4-BE49-F238E27FC236}">
                <a16:creationId xmlns:a16="http://schemas.microsoft.com/office/drawing/2014/main" xmlns="" id="{FF1A117A-6DEB-C0BD-D327-E41724661C5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249B210-2EFE-5854-12C2-5134F8C5A22D}"/>
              </a:ext>
            </a:extLst>
          </p:cNvPr>
          <p:cNvSpPr>
            <a:spLocks noGrp="1"/>
          </p:cNvSpPr>
          <p:nvPr>
            <p:ph type="sldNum" sz="quarter" idx="12"/>
          </p:nvPr>
        </p:nvSpPr>
        <p:spPr/>
        <p:txBody>
          <a:bodyPr/>
          <a:lstStyle/>
          <a:p>
            <a:fld id="{AB606ED3-92CD-4E1F-8EA9-1AAF30DACEB5}" type="slidenum">
              <a:rPr lang="zh-CN" altLang="en-US" smtClean="0"/>
              <a:t>‹#›</a:t>
            </a:fld>
            <a:endParaRPr lang="zh-CN" altLang="en-US"/>
          </a:p>
        </p:txBody>
      </p:sp>
    </p:spTree>
    <p:extLst>
      <p:ext uri="{BB962C8B-B14F-4D97-AF65-F5344CB8AC3E}">
        <p14:creationId xmlns:p14="http://schemas.microsoft.com/office/powerpoint/2010/main" val="359839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3A973E5-E506-9E88-38AB-6179C3AFF02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90AC00D6-5C29-7311-9FCA-6ADABC04C2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CAC29FF8-2136-282C-A193-03EB9C2C1A9A}"/>
              </a:ext>
            </a:extLst>
          </p:cNvPr>
          <p:cNvSpPr>
            <a:spLocks noGrp="1"/>
          </p:cNvSpPr>
          <p:nvPr>
            <p:ph type="dt" sz="half" idx="10"/>
          </p:nvPr>
        </p:nvSpPr>
        <p:spPr/>
        <p:txBody>
          <a:bodyPr/>
          <a:lstStyle/>
          <a:p>
            <a:fld id="{EC161F82-CF41-4A95-9A7B-BBD69D1B015B}" type="datetimeFigureOut">
              <a:rPr lang="zh-CN" altLang="en-US" smtClean="0"/>
              <a:t>2022/10/17</a:t>
            </a:fld>
            <a:endParaRPr lang="zh-CN" altLang="en-US"/>
          </a:p>
        </p:txBody>
      </p:sp>
      <p:sp>
        <p:nvSpPr>
          <p:cNvPr id="5" name="页脚占位符 4">
            <a:extLst>
              <a:ext uri="{FF2B5EF4-FFF2-40B4-BE49-F238E27FC236}">
                <a16:creationId xmlns:a16="http://schemas.microsoft.com/office/drawing/2014/main" xmlns="" id="{02E11CE3-5F8C-5311-0FB6-F6FC5CFB4DF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0C2984A-9A3D-CA41-B51B-202A70B7AD31}"/>
              </a:ext>
            </a:extLst>
          </p:cNvPr>
          <p:cNvSpPr>
            <a:spLocks noGrp="1"/>
          </p:cNvSpPr>
          <p:nvPr>
            <p:ph type="sldNum" sz="quarter" idx="12"/>
          </p:nvPr>
        </p:nvSpPr>
        <p:spPr/>
        <p:txBody>
          <a:bodyPr/>
          <a:lstStyle/>
          <a:p>
            <a:fld id="{AB606ED3-92CD-4E1F-8EA9-1AAF30DACEB5}" type="slidenum">
              <a:rPr lang="zh-CN" altLang="en-US" smtClean="0"/>
              <a:t>‹#›</a:t>
            </a:fld>
            <a:endParaRPr lang="zh-CN" altLang="en-US"/>
          </a:p>
        </p:txBody>
      </p:sp>
    </p:spTree>
    <p:extLst>
      <p:ext uri="{BB962C8B-B14F-4D97-AF65-F5344CB8AC3E}">
        <p14:creationId xmlns:p14="http://schemas.microsoft.com/office/powerpoint/2010/main" val="21731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7DF4AC6-FC61-3277-5B0D-1FD08257B5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8FE1392-6807-2991-DA3D-A052A42B30A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7CA93F8F-1BF4-9F4B-C1E8-F5AC60DEDC1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E315B425-E9DC-FBBB-BAC7-855436D3C5C8}"/>
              </a:ext>
            </a:extLst>
          </p:cNvPr>
          <p:cNvSpPr>
            <a:spLocks noGrp="1"/>
          </p:cNvSpPr>
          <p:nvPr>
            <p:ph type="dt" sz="half" idx="10"/>
          </p:nvPr>
        </p:nvSpPr>
        <p:spPr/>
        <p:txBody>
          <a:bodyPr/>
          <a:lstStyle/>
          <a:p>
            <a:fld id="{EC161F82-CF41-4A95-9A7B-BBD69D1B015B}" type="datetimeFigureOut">
              <a:rPr lang="zh-CN" altLang="en-US" smtClean="0"/>
              <a:t>2022/10/17</a:t>
            </a:fld>
            <a:endParaRPr lang="zh-CN" altLang="en-US"/>
          </a:p>
        </p:txBody>
      </p:sp>
      <p:sp>
        <p:nvSpPr>
          <p:cNvPr id="6" name="页脚占位符 5">
            <a:extLst>
              <a:ext uri="{FF2B5EF4-FFF2-40B4-BE49-F238E27FC236}">
                <a16:creationId xmlns:a16="http://schemas.microsoft.com/office/drawing/2014/main" xmlns="" id="{29D3FB5B-85AD-93CC-0F70-5A50651AF3B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4AF8FD2-6958-DC73-FD3C-D6847CBD5AE7}"/>
              </a:ext>
            </a:extLst>
          </p:cNvPr>
          <p:cNvSpPr>
            <a:spLocks noGrp="1"/>
          </p:cNvSpPr>
          <p:nvPr>
            <p:ph type="sldNum" sz="quarter" idx="12"/>
          </p:nvPr>
        </p:nvSpPr>
        <p:spPr/>
        <p:txBody>
          <a:bodyPr/>
          <a:lstStyle/>
          <a:p>
            <a:fld id="{AB606ED3-92CD-4E1F-8EA9-1AAF30DACEB5}" type="slidenum">
              <a:rPr lang="zh-CN" altLang="en-US" smtClean="0"/>
              <a:t>‹#›</a:t>
            </a:fld>
            <a:endParaRPr lang="zh-CN" altLang="en-US"/>
          </a:p>
        </p:txBody>
      </p:sp>
    </p:spTree>
    <p:extLst>
      <p:ext uri="{BB962C8B-B14F-4D97-AF65-F5344CB8AC3E}">
        <p14:creationId xmlns:p14="http://schemas.microsoft.com/office/powerpoint/2010/main" val="120339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7C2CB1A-BE6B-C351-4C7C-290ADD6ECE2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11BA3639-6D51-D43F-D1E0-EEE9341A8F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5815CB09-F8AF-EF85-2EED-933663D85BD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A1F62056-17C4-1580-B850-14552154D7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0E71D4E9-1974-3F90-D504-4CD0334E479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B1FEBF53-313B-0435-12B3-0176CD5BBBF4}"/>
              </a:ext>
            </a:extLst>
          </p:cNvPr>
          <p:cNvSpPr>
            <a:spLocks noGrp="1"/>
          </p:cNvSpPr>
          <p:nvPr>
            <p:ph type="dt" sz="half" idx="10"/>
          </p:nvPr>
        </p:nvSpPr>
        <p:spPr/>
        <p:txBody>
          <a:bodyPr/>
          <a:lstStyle/>
          <a:p>
            <a:fld id="{EC161F82-CF41-4A95-9A7B-BBD69D1B015B}" type="datetimeFigureOut">
              <a:rPr lang="zh-CN" altLang="en-US" smtClean="0"/>
              <a:t>2022/10/17</a:t>
            </a:fld>
            <a:endParaRPr lang="zh-CN" altLang="en-US"/>
          </a:p>
        </p:txBody>
      </p:sp>
      <p:sp>
        <p:nvSpPr>
          <p:cNvPr id="8" name="页脚占位符 7">
            <a:extLst>
              <a:ext uri="{FF2B5EF4-FFF2-40B4-BE49-F238E27FC236}">
                <a16:creationId xmlns:a16="http://schemas.microsoft.com/office/drawing/2014/main" xmlns="" id="{58E5182A-77DE-44AD-9404-B61DBDA2A6B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8A1FD566-71D7-5BAE-690C-18A2188CBC3A}"/>
              </a:ext>
            </a:extLst>
          </p:cNvPr>
          <p:cNvSpPr>
            <a:spLocks noGrp="1"/>
          </p:cNvSpPr>
          <p:nvPr>
            <p:ph type="sldNum" sz="quarter" idx="12"/>
          </p:nvPr>
        </p:nvSpPr>
        <p:spPr/>
        <p:txBody>
          <a:bodyPr/>
          <a:lstStyle/>
          <a:p>
            <a:fld id="{AB606ED3-92CD-4E1F-8EA9-1AAF30DACEB5}" type="slidenum">
              <a:rPr lang="zh-CN" altLang="en-US" smtClean="0"/>
              <a:t>‹#›</a:t>
            </a:fld>
            <a:endParaRPr lang="zh-CN" altLang="en-US"/>
          </a:p>
        </p:txBody>
      </p:sp>
    </p:spTree>
    <p:extLst>
      <p:ext uri="{BB962C8B-B14F-4D97-AF65-F5344CB8AC3E}">
        <p14:creationId xmlns:p14="http://schemas.microsoft.com/office/powerpoint/2010/main" val="363284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71B7279-1B20-1CE1-CD10-B2CDD5011E7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67D042E6-95D6-A09A-F2DB-0F94B1E6AE87}"/>
              </a:ext>
            </a:extLst>
          </p:cNvPr>
          <p:cNvSpPr>
            <a:spLocks noGrp="1"/>
          </p:cNvSpPr>
          <p:nvPr>
            <p:ph type="dt" sz="half" idx="10"/>
          </p:nvPr>
        </p:nvSpPr>
        <p:spPr/>
        <p:txBody>
          <a:bodyPr/>
          <a:lstStyle/>
          <a:p>
            <a:fld id="{EC161F82-CF41-4A95-9A7B-BBD69D1B015B}" type="datetimeFigureOut">
              <a:rPr lang="zh-CN" altLang="en-US" smtClean="0"/>
              <a:t>2022/10/17</a:t>
            </a:fld>
            <a:endParaRPr lang="zh-CN" altLang="en-US"/>
          </a:p>
        </p:txBody>
      </p:sp>
      <p:sp>
        <p:nvSpPr>
          <p:cNvPr id="4" name="页脚占位符 3">
            <a:extLst>
              <a:ext uri="{FF2B5EF4-FFF2-40B4-BE49-F238E27FC236}">
                <a16:creationId xmlns:a16="http://schemas.microsoft.com/office/drawing/2014/main" xmlns="" id="{14E93E7D-E449-6252-6D96-8217E1A3F2A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E4F530FE-9944-FCE3-27FB-C86271EE065E}"/>
              </a:ext>
            </a:extLst>
          </p:cNvPr>
          <p:cNvSpPr>
            <a:spLocks noGrp="1"/>
          </p:cNvSpPr>
          <p:nvPr>
            <p:ph type="sldNum" sz="quarter" idx="12"/>
          </p:nvPr>
        </p:nvSpPr>
        <p:spPr/>
        <p:txBody>
          <a:bodyPr/>
          <a:lstStyle/>
          <a:p>
            <a:fld id="{AB606ED3-92CD-4E1F-8EA9-1AAF30DACEB5}" type="slidenum">
              <a:rPr lang="zh-CN" altLang="en-US" smtClean="0"/>
              <a:t>‹#›</a:t>
            </a:fld>
            <a:endParaRPr lang="zh-CN" altLang="en-US"/>
          </a:p>
        </p:txBody>
      </p:sp>
    </p:spTree>
    <p:extLst>
      <p:ext uri="{BB962C8B-B14F-4D97-AF65-F5344CB8AC3E}">
        <p14:creationId xmlns:p14="http://schemas.microsoft.com/office/powerpoint/2010/main" val="398567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3BDB6339-5F43-E574-288E-CC800E0CE422}"/>
              </a:ext>
            </a:extLst>
          </p:cNvPr>
          <p:cNvSpPr>
            <a:spLocks noGrp="1"/>
          </p:cNvSpPr>
          <p:nvPr>
            <p:ph type="dt" sz="half" idx="10"/>
          </p:nvPr>
        </p:nvSpPr>
        <p:spPr/>
        <p:txBody>
          <a:bodyPr/>
          <a:lstStyle/>
          <a:p>
            <a:fld id="{EC161F82-CF41-4A95-9A7B-BBD69D1B015B}" type="datetimeFigureOut">
              <a:rPr lang="zh-CN" altLang="en-US" smtClean="0"/>
              <a:t>2022/10/17</a:t>
            </a:fld>
            <a:endParaRPr lang="zh-CN" altLang="en-US"/>
          </a:p>
        </p:txBody>
      </p:sp>
      <p:sp>
        <p:nvSpPr>
          <p:cNvPr id="3" name="页脚占位符 2">
            <a:extLst>
              <a:ext uri="{FF2B5EF4-FFF2-40B4-BE49-F238E27FC236}">
                <a16:creationId xmlns:a16="http://schemas.microsoft.com/office/drawing/2014/main" xmlns="" id="{DA0E4ADD-F4B3-0A72-358D-1DA8BE97648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6BB407F6-B943-2B2E-3587-A536D61C505F}"/>
              </a:ext>
            </a:extLst>
          </p:cNvPr>
          <p:cNvSpPr>
            <a:spLocks noGrp="1"/>
          </p:cNvSpPr>
          <p:nvPr>
            <p:ph type="sldNum" sz="quarter" idx="12"/>
          </p:nvPr>
        </p:nvSpPr>
        <p:spPr/>
        <p:txBody>
          <a:bodyPr/>
          <a:lstStyle/>
          <a:p>
            <a:fld id="{AB606ED3-92CD-4E1F-8EA9-1AAF30DACEB5}" type="slidenum">
              <a:rPr lang="zh-CN" altLang="en-US" smtClean="0"/>
              <a:t>‹#›</a:t>
            </a:fld>
            <a:endParaRPr lang="zh-CN" altLang="en-US"/>
          </a:p>
        </p:txBody>
      </p:sp>
    </p:spTree>
    <p:extLst>
      <p:ext uri="{BB962C8B-B14F-4D97-AF65-F5344CB8AC3E}">
        <p14:creationId xmlns:p14="http://schemas.microsoft.com/office/powerpoint/2010/main" val="175608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6ACD43E-876C-2627-C42D-9E936B80CB2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C77DDDF1-6B96-78CE-3C40-B7193EB256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C3A4693F-DF26-178B-4356-C993B6E80A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1B5D8E06-75A7-5EFB-7E75-7853B2F9C7F7}"/>
              </a:ext>
            </a:extLst>
          </p:cNvPr>
          <p:cNvSpPr>
            <a:spLocks noGrp="1"/>
          </p:cNvSpPr>
          <p:nvPr>
            <p:ph type="dt" sz="half" idx="10"/>
          </p:nvPr>
        </p:nvSpPr>
        <p:spPr/>
        <p:txBody>
          <a:bodyPr/>
          <a:lstStyle/>
          <a:p>
            <a:fld id="{EC161F82-CF41-4A95-9A7B-BBD69D1B015B}" type="datetimeFigureOut">
              <a:rPr lang="zh-CN" altLang="en-US" smtClean="0"/>
              <a:t>2022/10/17</a:t>
            </a:fld>
            <a:endParaRPr lang="zh-CN" altLang="en-US"/>
          </a:p>
        </p:txBody>
      </p:sp>
      <p:sp>
        <p:nvSpPr>
          <p:cNvPr id="6" name="页脚占位符 5">
            <a:extLst>
              <a:ext uri="{FF2B5EF4-FFF2-40B4-BE49-F238E27FC236}">
                <a16:creationId xmlns:a16="http://schemas.microsoft.com/office/drawing/2014/main" xmlns="" id="{01205671-5539-3734-7A37-8479484D63A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BCEB4985-1FE0-43BD-8870-19D40DAF5D41}"/>
              </a:ext>
            </a:extLst>
          </p:cNvPr>
          <p:cNvSpPr>
            <a:spLocks noGrp="1"/>
          </p:cNvSpPr>
          <p:nvPr>
            <p:ph type="sldNum" sz="quarter" idx="12"/>
          </p:nvPr>
        </p:nvSpPr>
        <p:spPr/>
        <p:txBody>
          <a:bodyPr/>
          <a:lstStyle/>
          <a:p>
            <a:fld id="{AB606ED3-92CD-4E1F-8EA9-1AAF30DACEB5}" type="slidenum">
              <a:rPr lang="zh-CN" altLang="en-US" smtClean="0"/>
              <a:t>‹#›</a:t>
            </a:fld>
            <a:endParaRPr lang="zh-CN" altLang="en-US"/>
          </a:p>
        </p:txBody>
      </p:sp>
    </p:spTree>
    <p:extLst>
      <p:ext uri="{BB962C8B-B14F-4D97-AF65-F5344CB8AC3E}">
        <p14:creationId xmlns:p14="http://schemas.microsoft.com/office/powerpoint/2010/main" val="120920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0806760-5E71-A2AD-9C9E-2808F1C3E36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191817D4-611B-E8C1-05E7-B3059A47E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7A87735D-66A7-A0A1-0515-240BE47371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0AB0007F-6570-917C-F262-E950E8A8CBE9}"/>
              </a:ext>
            </a:extLst>
          </p:cNvPr>
          <p:cNvSpPr>
            <a:spLocks noGrp="1"/>
          </p:cNvSpPr>
          <p:nvPr>
            <p:ph type="dt" sz="half" idx="10"/>
          </p:nvPr>
        </p:nvSpPr>
        <p:spPr/>
        <p:txBody>
          <a:bodyPr/>
          <a:lstStyle/>
          <a:p>
            <a:fld id="{EC161F82-CF41-4A95-9A7B-BBD69D1B015B}" type="datetimeFigureOut">
              <a:rPr lang="zh-CN" altLang="en-US" smtClean="0"/>
              <a:t>2022/10/17</a:t>
            </a:fld>
            <a:endParaRPr lang="zh-CN" altLang="en-US"/>
          </a:p>
        </p:txBody>
      </p:sp>
      <p:sp>
        <p:nvSpPr>
          <p:cNvPr id="6" name="页脚占位符 5">
            <a:extLst>
              <a:ext uri="{FF2B5EF4-FFF2-40B4-BE49-F238E27FC236}">
                <a16:creationId xmlns:a16="http://schemas.microsoft.com/office/drawing/2014/main" xmlns="" id="{C8B8133A-2D48-9251-7C7A-E26DDA1D1DA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BD41F772-C81B-FA18-988C-4603D947CA3A}"/>
              </a:ext>
            </a:extLst>
          </p:cNvPr>
          <p:cNvSpPr>
            <a:spLocks noGrp="1"/>
          </p:cNvSpPr>
          <p:nvPr>
            <p:ph type="sldNum" sz="quarter" idx="12"/>
          </p:nvPr>
        </p:nvSpPr>
        <p:spPr/>
        <p:txBody>
          <a:bodyPr/>
          <a:lstStyle/>
          <a:p>
            <a:fld id="{AB606ED3-92CD-4E1F-8EA9-1AAF30DACEB5}" type="slidenum">
              <a:rPr lang="zh-CN" altLang="en-US" smtClean="0"/>
              <a:t>‹#›</a:t>
            </a:fld>
            <a:endParaRPr lang="zh-CN" altLang="en-US"/>
          </a:p>
        </p:txBody>
      </p:sp>
    </p:spTree>
    <p:extLst>
      <p:ext uri="{BB962C8B-B14F-4D97-AF65-F5344CB8AC3E}">
        <p14:creationId xmlns:p14="http://schemas.microsoft.com/office/powerpoint/2010/main" val="136255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F65F2565-246E-357D-5378-3581771F03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77CA9478-05E8-62DA-067F-613A70859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34D97712-5861-663A-8261-00338D03D9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61F82-CF41-4A95-9A7B-BBD69D1B015B}" type="datetimeFigureOut">
              <a:rPr lang="zh-CN" altLang="en-US" smtClean="0"/>
              <a:t>2022/10/17</a:t>
            </a:fld>
            <a:endParaRPr lang="zh-CN" altLang="en-US"/>
          </a:p>
        </p:txBody>
      </p:sp>
      <p:sp>
        <p:nvSpPr>
          <p:cNvPr id="5" name="页脚占位符 4">
            <a:extLst>
              <a:ext uri="{FF2B5EF4-FFF2-40B4-BE49-F238E27FC236}">
                <a16:creationId xmlns:a16="http://schemas.microsoft.com/office/drawing/2014/main" xmlns="" id="{51FCB3C1-FA5A-2DC8-DE02-A66BC479A2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E7901C3E-8BC2-311E-A490-4AF0C29CF4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06ED3-92CD-4E1F-8EA9-1AAF30DACEB5}" type="slidenum">
              <a:rPr lang="zh-CN" altLang="en-US" smtClean="0"/>
              <a:t>‹#›</a:t>
            </a:fld>
            <a:endParaRPr lang="zh-CN" altLang="en-US"/>
          </a:p>
        </p:txBody>
      </p:sp>
    </p:spTree>
    <p:extLst>
      <p:ext uri="{BB962C8B-B14F-4D97-AF65-F5344CB8AC3E}">
        <p14:creationId xmlns:p14="http://schemas.microsoft.com/office/powerpoint/2010/main" val="2973472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2.GI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2.GIF"/><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2.GIF"/><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2.GIF"/><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xmlns="" id="{ADB4B207-C2B1-AD35-9EFF-E683179FE37F}"/>
              </a:ext>
            </a:extLst>
          </p:cNvPr>
          <p:cNvGrpSpPr/>
          <p:nvPr/>
        </p:nvGrpSpPr>
        <p:grpSpPr>
          <a:xfrm>
            <a:off x="0" y="1345705"/>
            <a:ext cx="8299174" cy="3621995"/>
            <a:chOff x="0" y="1345705"/>
            <a:chExt cx="8299174" cy="3621995"/>
          </a:xfrm>
        </p:grpSpPr>
        <p:sp>
          <p:nvSpPr>
            <p:cNvPr id="22" name="矩形 21">
              <a:extLst>
                <a:ext uri="{FF2B5EF4-FFF2-40B4-BE49-F238E27FC236}">
                  <a16:creationId xmlns:a16="http://schemas.microsoft.com/office/drawing/2014/main" xmlns="" id="{EA8E5FF5-E5AD-9C98-94B2-9C9179A0854D}"/>
                </a:ext>
              </a:extLst>
            </p:cNvPr>
            <p:cNvSpPr/>
            <p:nvPr/>
          </p:nvSpPr>
          <p:spPr>
            <a:xfrm>
              <a:off x="0" y="1345705"/>
              <a:ext cx="8299174" cy="3621995"/>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0" name="文本框 19">
              <a:extLst>
                <a:ext uri="{FF2B5EF4-FFF2-40B4-BE49-F238E27FC236}">
                  <a16:creationId xmlns:a16="http://schemas.microsoft.com/office/drawing/2014/main" xmlns="" id="{66701D2A-7571-CE0B-2AE1-054CBCF3750B}"/>
                </a:ext>
              </a:extLst>
            </p:cNvPr>
            <p:cNvSpPr txBox="1"/>
            <p:nvPr/>
          </p:nvSpPr>
          <p:spPr>
            <a:xfrm>
              <a:off x="379561" y="1846082"/>
              <a:ext cx="7540052" cy="236988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srgbClr val="CF0622"/>
                  </a:solidFill>
                  <a:effectLst/>
                  <a:uLnTx/>
                  <a:uFillTx/>
                  <a:latin typeface="黑体" panose="02010609060101010101" pitchFamily="49" charset="-122"/>
                  <a:ea typeface="黑体" panose="02010609060101010101" pitchFamily="49" charset="-122"/>
                  <a:cs typeface="+mn-cs"/>
                </a:rPr>
                <a:t>利用</a:t>
              </a:r>
              <a:r>
                <a:rPr kumimoji="0" lang="zh-CN" altLang="en-US" sz="6000" b="0" i="0" u="none" strike="noStrike" kern="1200" cap="none" spc="0" normalizeH="0" baseline="0" noProof="0" dirty="0">
                  <a:ln>
                    <a:noFill/>
                  </a:ln>
                  <a:solidFill>
                    <a:srgbClr val="CF0622"/>
                  </a:solidFill>
                  <a:effectLst/>
                  <a:uLnTx/>
                  <a:uFillTx/>
                  <a:latin typeface="黑体" panose="02010609060101010101" pitchFamily="49" charset="-122"/>
                  <a:ea typeface="黑体" panose="02010609060101010101" pitchFamily="49" charset="-122"/>
                  <a:cs typeface="+mn-cs"/>
                </a:rPr>
                <a:t>自由落体运动</a:t>
              </a:r>
              <a:endParaRPr kumimoji="0" lang="en-US" altLang="zh-CN" sz="8000" b="0" i="0" u="none" strike="noStrike" kern="1200" cap="none" spc="0" normalizeH="0" baseline="0" noProof="0" dirty="0">
                <a:ln>
                  <a:noFill/>
                </a:ln>
                <a:solidFill>
                  <a:srgbClr val="CF0622"/>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0" b="0" i="0" u="none" strike="noStrike" kern="1200" cap="none" spc="0" normalizeH="0" baseline="0" noProof="0" dirty="0">
                  <a:ln>
                    <a:noFill/>
                  </a:ln>
                  <a:solidFill>
                    <a:srgbClr val="CF0622"/>
                  </a:solidFill>
                  <a:effectLst/>
                  <a:uLnTx/>
                  <a:uFillTx/>
                  <a:latin typeface="黑体" panose="02010609060101010101" pitchFamily="49" charset="-122"/>
                  <a:ea typeface="黑体" panose="02010609060101010101" pitchFamily="49" charset="-122"/>
                  <a:cs typeface="+mn-cs"/>
                </a:rPr>
                <a:t>测量</a:t>
              </a:r>
              <a:r>
                <a:rPr kumimoji="0" lang="zh-CN" altLang="en-US" sz="8800" b="0" i="0" u="none" strike="noStrike" kern="1200" cap="none" spc="0" normalizeH="0" baseline="0" noProof="0" dirty="0" smtClean="0">
                  <a:ln>
                    <a:noFill/>
                  </a:ln>
                  <a:solidFill>
                    <a:srgbClr val="CF0622"/>
                  </a:solidFill>
                  <a:effectLst/>
                  <a:uLnTx/>
                  <a:uFillTx/>
                  <a:latin typeface="方正粗黑宋简体" panose="02000000000000000000" pitchFamily="2" charset="-122"/>
                  <a:ea typeface="方正粗黑宋简体" panose="02000000000000000000" pitchFamily="2" charset="-122"/>
                  <a:cs typeface="+mn-cs"/>
                </a:rPr>
                <a:t>重力加速度</a:t>
              </a:r>
              <a:endParaRPr kumimoji="0" lang="en-US" altLang="zh-CN" sz="88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endParaRPr>
            </a:p>
          </p:txBody>
        </p:sp>
        <p:cxnSp>
          <p:nvCxnSpPr>
            <p:cNvPr id="3" name="直接连接符 2">
              <a:extLst>
                <a:ext uri="{FF2B5EF4-FFF2-40B4-BE49-F238E27FC236}">
                  <a16:creationId xmlns:a16="http://schemas.microsoft.com/office/drawing/2014/main" xmlns="" id="{538A8990-F74B-1CDD-1440-D2A3DDA99197}"/>
                </a:ext>
              </a:extLst>
            </p:cNvPr>
            <p:cNvCxnSpPr>
              <a:cxnSpLocks/>
            </p:cNvCxnSpPr>
            <p:nvPr/>
          </p:nvCxnSpPr>
          <p:spPr>
            <a:xfrm>
              <a:off x="1311965" y="4154557"/>
              <a:ext cx="6987209" cy="0"/>
            </a:xfrm>
            <a:prstGeom prst="line">
              <a:avLst/>
            </a:prstGeom>
            <a:ln w="28575" cmpd="dbl">
              <a:solidFill>
                <a:srgbClr val="CF062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604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矩形 21">
            <a:extLst>
              <a:ext uri="{FF2B5EF4-FFF2-40B4-BE49-F238E27FC236}">
                <a16:creationId xmlns:a16="http://schemas.microsoft.com/office/drawing/2014/main" xmlns="" id="{EA8E5FF5-E5AD-9C98-94B2-9C9179A0854D}"/>
              </a:ext>
            </a:extLst>
          </p:cNvPr>
          <p:cNvSpPr/>
          <p:nvPr/>
        </p:nvSpPr>
        <p:spPr>
          <a:xfrm>
            <a:off x="0" y="416989"/>
            <a:ext cx="12192000" cy="598335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xmlns="" id="{3CB5B2AB-D976-08FF-38DB-632D92045290}"/>
                  </a:ext>
                </a:extLst>
              </p:cNvPr>
              <p:cNvSpPr txBox="1"/>
              <p:nvPr/>
            </p:nvSpPr>
            <p:spPr>
              <a:xfrm>
                <a:off x="229850" y="1461541"/>
                <a:ext cx="8645560" cy="2611997"/>
              </a:xfrm>
              <a:prstGeom prst="rect">
                <a:avLst/>
              </a:prstGeom>
              <a:noFill/>
            </p:spPr>
            <p:txBody>
              <a:bodyPr wrap="square">
                <a:spAutoFit/>
              </a:bodyPr>
              <a:lstStyle/>
              <a:p>
                <a:pPr marL="0" marR="0" lvl="0" indent="719138" algn="just" defTabSz="914400" rtl="0" eaLnBrk="1" fontAlgn="auto" latinLnBrk="0" hangingPunct="1">
                  <a:lnSpc>
                    <a:spcPct val="150000"/>
                  </a:lnSpc>
                  <a:spcBef>
                    <a:spcPts val="0"/>
                  </a:spcBef>
                  <a:spcAft>
                    <a:spcPts val="0"/>
                  </a:spcAft>
                  <a:buClrTx/>
                  <a:buSzTx/>
                  <a:buFontTx/>
                  <a:buNone/>
                  <a:tabLst/>
                  <a:defRPr/>
                </a:pPr>
                <a:r>
                  <a:rPr kumimoji="0" lang="zh-CN" altLang="en-US"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设打点计时器打点的时间间隔为</a:t>
                </a:r>
                <a14:m>
                  <m:oMath xmlns:m="http://schemas.openxmlformats.org/officeDocument/2006/math">
                    <m:r>
                      <a:rPr kumimoji="0" lang="en-US" altLang="zh-CN" sz="2800" b="0" i="1" u="none" strike="noStrike" kern="0" cap="none" spc="0" normalizeH="0" baseline="0" noProof="0" dirty="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𝑇</m:t>
                    </m:r>
                  </m:oMath>
                </a14:m>
                <a:r>
                  <a:rPr kumimoji="0" lang="zh-CN" altLang="en-US"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，测出的各计数点到</a:t>
                </a:r>
                <a:r>
                  <a:rPr kumimoji="0" lang="en-US" altLang="zh-CN"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0</a:t>
                </a:r>
                <a:r>
                  <a:rPr kumimoji="0" lang="zh-CN" altLang="en-US"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点的距离</a:t>
                </a:r>
                <a14:m>
                  <m:oMath xmlns:m="http://schemas.openxmlformats.org/officeDocument/2006/math">
                    <m:r>
                      <a:rPr kumimoji="0" lang="en-US" altLang="zh-CN" sz="2800" b="0" i="1" u="none" strike="noStrike" kern="0" cap="none" spc="0" normalizeH="0" baseline="0" noProof="0" dirty="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h</m:t>
                    </m:r>
                    <m:r>
                      <a:rPr kumimoji="0" lang="en-US" altLang="zh-CN" sz="2800" b="0" i="1" u="none" strike="noStrike" kern="0" cap="none" spc="0" normalizeH="0" baseline="-25000" noProof="0" dirty="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1</m:t>
                    </m:r>
                  </m:oMath>
                </a14:m>
                <a:r>
                  <a:rPr kumimoji="0" lang="zh-CN" altLang="en-US"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a:t>
                </a:r>
                <a14:m>
                  <m:oMath xmlns:m="http://schemas.openxmlformats.org/officeDocument/2006/math">
                    <m:r>
                      <a:rPr kumimoji="0" lang="en-US" altLang="zh-CN" sz="2800" b="0" i="1" u="none" strike="noStrike" kern="0" cap="none" spc="0" normalizeH="0" baseline="0" noProof="0" dirty="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h</m:t>
                    </m:r>
                    <m:r>
                      <a:rPr kumimoji="0" lang="en-US" altLang="zh-CN" sz="2800" b="0" i="1" u="none" strike="noStrike" kern="0" cap="none" spc="0" normalizeH="0" baseline="-25000" noProof="0" dirty="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2</m:t>
                    </m:r>
                  </m:oMath>
                </a14:m>
                <a:r>
                  <a:rPr kumimoji="0" lang="zh-CN" altLang="en-US"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a:t>
                </a:r>
                <a14:m>
                  <m:oMath xmlns:m="http://schemas.openxmlformats.org/officeDocument/2006/math">
                    <m:r>
                      <a:rPr kumimoji="0" lang="en-US" altLang="zh-CN" sz="2800" b="0" i="1" u="none" strike="noStrike" kern="0" cap="none" spc="0" normalizeH="0" baseline="0" noProof="0" dirty="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h</m:t>
                    </m:r>
                    <m:r>
                      <a:rPr kumimoji="0" lang="en-US" altLang="zh-CN" sz="2800" b="0" i="1" u="none" strike="noStrike" kern="0" cap="none" spc="0" normalizeH="0" baseline="-25000" noProof="0" dirty="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3</m:t>
                    </m:r>
                  </m:oMath>
                </a14:m>
                <a:r>
                  <a:rPr kumimoji="0" lang="en-US" altLang="zh-CN"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a:t>
                </a:r>
                <a14:m>
                  <m:oMath xmlns:m="http://schemas.openxmlformats.org/officeDocument/2006/math">
                    <m:r>
                      <a:rPr kumimoji="0" lang="en-US" altLang="zh-CN" sz="2800" b="0" i="1" u="none" strike="noStrike" kern="0" cap="none" spc="0" normalizeH="0" baseline="0" noProof="0" dirty="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h</m:t>
                    </m:r>
                    <m:r>
                      <a:rPr kumimoji="0" lang="en-US" altLang="zh-CN" sz="2800" b="0" i="1" u="none" strike="noStrike" kern="0" cap="none" spc="0" normalizeH="0" baseline="-25000" noProof="0" dirty="0" err="1">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𝑛</m:t>
                    </m:r>
                  </m:oMath>
                </a14:m>
                <a:r>
                  <a:rPr kumimoji="0" lang="zh-CN" altLang="en-US"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，就是重锤开始下落后，</a:t>
                </a:r>
                <a14:m>
                  <m:oMath xmlns:m="http://schemas.openxmlformats.org/officeDocument/2006/math">
                    <m:r>
                      <a:rPr kumimoji="0" lang="en-US" altLang="zh-CN" sz="2800" b="0" i="1" u="none" strike="noStrike" kern="0" cap="none" spc="0" normalizeH="0" baseline="0" noProof="0" dirty="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𝑇</m:t>
                    </m:r>
                  </m:oMath>
                </a14:m>
                <a:r>
                  <a:rPr kumimoji="0" lang="zh-CN" altLang="en-US"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a:t>
                </a:r>
                <a14:m>
                  <m:oMath xmlns:m="http://schemas.openxmlformats.org/officeDocument/2006/math">
                    <m:r>
                      <a:rPr kumimoji="0" lang="en-US" altLang="zh-CN" sz="2800" b="0" i="1" u="none" strike="noStrike" kern="0" cap="none" spc="0" normalizeH="0" baseline="0" noProof="0" dirty="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2</m:t>
                    </m:r>
                    <m:r>
                      <a:rPr kumimoji="0" lang="en-US" altLang="zh-CN" sz="2800" b="0" i="1" u="none" strike="noStrike" kern="0" cap="none" spc="0" normalizeH="0" baseline="0" noProof="0" dirty="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𝑇</m:t>
                    </m:r>
                  </m:oMath>
                </a14:m>
                <a:r>
                  <a:rPr kumimoji="0" lang="zh-CN" altLang="en-US"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a:t>
                </a:r>
                <a14:m>
                  <m:oMath xmlns:m="http://schemas.openxmlformats.org/officeDocument/2006/math">
                    <m:r>
                      <a:rPr kumimoji="0" lang="en-US" altLang="zh-CN" sz="2800" b="0" i="1" u="none" strike="noStrike" kern="0" cap="none" spc="0" normalizeH="0" baseline="0" noProof="0" dirty="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3</m:t>
                    </m:r>
                    <m:r>
                      <a:rPr kumimoji="0" lang="en-US" altLang="zh-CN" sz="2800" b="0" i="1" u="none" strike="noStrike" kern="0" cap="none" spc="0" normalizeH="0" baseline="0" noProof="0" dirty="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𝑇</m:t>
                    </m:r>
                  </m:oMath>
                </a14:m>
                <a:r>
                  <a:rPr kumimoji="0" lang="en-US" altLang="zh-CN"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a:t>
                </a:r>
                <a14:m>
                  <m:oMath xmlns:m="http://schemas.openxmlformats.org/officeDocument/2006/math">
                    <m:r>
                      <a:rPr kumimoji="0" lang="en-US" altLang="zh-CN" sz="2800" b="0" i="1" u="none" strike="noStrike" kern="0" cap="none" spc="0" normalizeH="0" baseline="0" noProof="0" dirty="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𝑛𝑇</m:t>
                    </m:r>
                  </m:oMath>
                </a14:m>
                <a:r>
                  <a:rPr kumimoji="0" lang="zh-CN" altLang="en-US"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时间里的位移。利用这些数据由自由落体运动的规律可以计算出当地的重力加速度。</a:t>
                </a:r>
              </a:p>
            </p:txBody>
          </p:sp>
        </mc:Choice>
        <mc:Fallback xmlns="">
          <p:sp>
            <p:nvSpPr>
              <p:cNvPr id="64" name="文本框 63">
                <a:extLst>
                  <a:ext uri="{FF2B5EF4-FFF2-40B4-BE49-F238E27FC236}">
                    <a16:creationId xmlns:a16="http://schemas.microsoft.com/office/drawing/2014/main" id="{3CB5B2AB-D976-08FF-38DB-632D92045290}"/>
                  </a:ext>
                </a:extLst>
              </p:cNvPr>
              <p:cNvSpPr txBox="1">
                <a:spLocks noRot="1" noChangeAspect="1" noMove="1" noResize="1" noEditPoints="1" noAdjustHandles="1" noChangeArrowheads="1" noChangeShapeType="1" noTextEdit="1"/>
              </p:cNvSpPr>
              <p:nvPr/>
            </p:nvSpPr>
            <p:spPr>
              <a:xfrm>
                <a:off x="229850" y="1461541"/>
                <a:ext cx="8645560" cy="2611997"/>
              </a:xfrm>
              <a:prstGeom prst="rect">
                <a:avLst/>
              </a:prstGeom>
              <a:blipFill>
                <a:blip r:embed="rId3"/>
                <a:stretch>
                  <a:fillRect l="-1481" r="-1410" b="-5607"/>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xmlns="" id="{769481DA-7F97-08F9-800C-431209FE7589}"/>
              </a:ext>
            </a:extLst>
          </p:cNvPr>
          <p:cNvSpPr txBox="1"/>
          <p:nvPr/>
        </p:nvSpPr>
        <p:spPr>
          <a:xfrm>
            <a:off x="147009" y="676795"/>
            <a:ext cx="8974505"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4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rPr>
              <a:t>二、纸带法</a:t>
            </a:r>
            <a:endParaRPr kumimoji="0" lang="en-US" altLang="zh-CN" sz="44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endParaRPr>
          </a:p>
        </p:txBody>
      </p:sp>
      <p:pic>
        <p:nvPicPr>
          <p:cNvPr id="51" name="图片 50">
            <a:extLst>
              <a:ext uri="{FF2B5EF4-FFF2-40B4-BE49-F238E27FC236}">
                <a16:creationId xmlns:a16="http://schemas.microsoft.com/office/drawing/2014/main" xmlns="" id="{8F5CA7AC-9AD4-DB21-337B-8B46F93208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9007823" y="1831527"/>
            <a:ext cx="3051764" cy="3910955"/>
          </a:xfrm>
          <a:prstGeom prst="rect">
            <a:avLst/>
          </a:prstGeom>
          <a:noFill/>
          <a:ln>
            <a:noFill/>
          </a:ln>
        </p:spPr>
      </p:pic>
      <p:sp>
        <p:nvSpPr>
          <p:cNvPr id="14" name="文本框 13">
            <a:extLst>
              <a:ext uri="{FF2B5EF4-FFF2-40B4-BE49-F238E27FC236}">
                <a16:creationId xmlns:a16="http://schemas.microsoft.com/office/drawing/2014/main" xmlns="" id="{0941975D-C918-2C3D-C28A-815F2320A2B0}"/>
              </a:ext>
            </a:extLst>
          </p:cNvPr>
          <p:cNvSpPr txBox="1"/>
          <p:nvPr/>
        </p:nvSpPr>
        <p:spPr>
          <a:xfrm>
            <a:off x="1529172" y="4775276"/>
            <a:ext cx="5314013" cy="461665"/>
          </a:xfrm>
          <a:prstGeom prst="rect">
            <a:avLst/>
          </a:prstGeom>
          <a:noFill/>
        </p:spPr>
        <p:txBody>
          <a:bodyPr wrap="square" rtlCol="0">
            <a:spAutoFit/>
          </a:bodyPr>
          <a:lstStyle/>
          <a:p>
            <a:r>
              <a:rPr lang="zh-CN" altLang="en-US" sz="2400" dirty="0">
                <a:solidFill>
                  <a:srgbClr val="CF0622"/>
                </a:solidFill>
                <a:latin typeface="华文新魏" panose="02010800040101010101" pitchFamily="2" charset="-122"/>
                <a:ea typeface="华文新魏" panose="02010800040101010101" pitchFamily="2" charset="-122"/>
              </a:rPr>
              <a:t>运用什么方法计算加速度呢？</a:t>
            </a:r>
          </a:p>
        </p:txBody>
      </p:sp>
      <p:grpSp>
        <p:nvGrpSpPr>
          <p:cNvPr id="15" name="组合 14">
            <a:extLst>
              <a:ext uri="{FF2B5EF4-FFF2-40B4-BE49-F238E27FC236}">
                <a16:creationId xmlns:a16="http://schemas.microsoft.com/office/drawing/2014/main" xmlns="" id="{9755C72E-98A0-C9C1-5132-00B6F3079650}"/>
              </a:ext>
            </a:extLst>
          </p:cNvPr>
          <p:cNvGrpSpPr/>
          <p:nvPr/>
        </p:nvGrpSpPr>
        <p:grpSpPr>
          <a:xfrm>
            <a:off x="7460104" y="676795"/>
            <a:ext cx="3647607" cy="616788"/>
            <a:chOff x="6363324" y="660409"/>
            <a:chExt cx="3647607" cy="616788"/>
          </a:xfrm>
        </p:grpSpPr>
        <p:sp>
          <p:nvSpPr>
            <p:cNvPr id="16" name="任意多边形: 形状 15">
              <a:extLst>
                <a:ext uri="{FF2B5EF4-FFF2-40B4-BE49-F238E27FC236}">
                  <a16:creationId xmlns:a16="http://schemas.microsoft.com/office/drawing/2014/main" xmlns="" id="{5CC3248A-9825-A214-BAD8-45FD71B95F6E}"/>
                </a:ext>
              </a:extLst>
            </p:cNvPr>
            <p:cNvSpPr/>
            <p:nvPr/>
          </p:nvSpPr>
          <p:spPr>
            <a:xfrm>
              <a:off x="6363324" y="660409"/>
              <a:ext cx="3647607" cy="616788"/>
            </a:xfrm>
            <a:custGeom>
              <a:avLst/>
              <a:gdLst>
                <a:gd name="connsiteX0" fmla="*/ 119921 w 4961744"/>
                <a:gd name="connsiteY0" fmla="*/ 7495 h 981856"/>
                <a:gd name="connsiteX1" fmla="*/ 4916774 w 4961744"/>
                <a:gd name="connsiteY1" fmla="*/ 0 h 981856"/>
                <a:gd name="connsiteX2" fmla="*/ 4871803 w 4961744"/>
                <a:gd name="connsiteY2" fmla="*/ 82446 h 981856"/>
                <a:gd name="connsiteX3" fmla="*/ 4946754 w 4961744"/>
                <a:gd name="connsiteY3" fmla="*/ 104931 h 981856"/>
                <a:gd name="connsiteX4" fmla="*/ 4849318 w 4961744"/>
                <a:gd name="connsiteY4" fmla="*/ 164892 h 981856"/>
                <a:gd name="connsiteX5" fmla="*/ 4946754 w 4961744"/>
                <a:gd name="connsiteY5" fmla="*/ 224852 h 981856"/>
                <a:gd name="connsiteX6" fmla="*/ 4864308 w 4961744"/>
                <a:gd name="connsiteY6" fmla="*/ 224852 h 981856"/>
                <a:gd name="connsiteX7" fmla="*/ 4939259 w 4961744"/>
                <a:gd name="connsiteY7" fmla="*/ 284813 h 981856"/>
                <a:gd name="connsiteX8" fmla="*/ 4849318 w 4961744"/>
                <a:gd name="connsiteY8" fmla="*/ 329784 h 981856"/>
                <a:gd name="connsiteX9" fmla="*/ 4924269 w 4961744"/>
                <a:gd name="connsiteY9" fmla="*/ 389744 h 981856"/>
                <a:gd name="connsiteX10" fmla="*/ 4856813 w 4961744"/>
                <a:gd name="connsiteY10" fmla="*/ 427220 h 981856"/>
                <a:gd name="connsiteX11" fmla="*/ 4961744 w 4961744"/>
                <a:gd name="connsiteY11" fmla="*/ 494675 h 981856"/>
                <a:gd name="connsiteX12" fmla="*/ 4849318 w 4961744"/>
                <a:gd name="connsiteY12" fmla="*/ 524656 h 981856"/>
                <a:gd name="connsiteX13" fmla="*/ 4954249 w 4961744"/>
                <a:gd name="connsiteY13" fmla="*/ 599606 h 981856"/>
                <a:gd name="connsiteX14" fmla="*/ 4826833 w 4961744"/>
                <a:gd name="connsiteY14" fmla="*/ 652072 h 981856"/>
                <a:gd name="connsiteX15" fmla="*/ 4961744 w 4961744"/>
                <a:gd name="connsiteY15" fmla="*/ 734518 h 981856"/>
                <a:gd name="connsiteX16" fmla="*/ 4834328 w 4961744"/>
                <a:gd name="connsiteY16" fmla="*/ 771993 h 981856"/>
                <a:gd name="connsiteX17" fmla="*/ 4909279 w 4961744"/>
                <a:gd name="connsiteY17" fmla="*/ 809469 h 981856"/>
                <a:gd name="connsiteX18" fmla="*/ 4901784 w 4961744"/>
                <a:gd name="connsiteY18" fmla="*/ 876924 h 981856"/>
                <a:gd name="connsiteX19" fmla="*/ 4901784 w 4961744"/>
                <a:gd name="connsiteY19" fmla="*/ 876924 h 981856"/>
                <a:gd name="connsiteX20" fmla="*/ 4834328 w 4961744"/>
                <a:gd name="connsiteY20" fmla="*/ 884420 h 981856"/>
                <a:gd name="connsiteX21" fmla="*/ 4856813 w 4961744"/>
                <a:gd name="connsiteY21" fmla="*/ 951875 h 981856"/>
                <a:gd name="connsiteX22" fmla="*/ 4931764 w 4961744"/>
                <a:gd name="connsiteY22" fmla="*/ 966865 h 981856"/>
                <a:gd name="connsiteX23" fmla="*/ 97436 w 4961744"/>
                <a:gd name="connsiteY23" fmla="*/ 981856 h 981856"/>
                <a:gd name="connsiteX24" fmla="*/ 187377 w 4961744"/>
                <a:gd name="connsiteY24" fmla="*/ 854439 h 981856"/>
                <a:gd name="connsiteX25" fmla="*/ 29980 w 4961744"/>
                <a:gd name="connsiteY25" fmla="*/ 824459 h 981856"/>
                <a:gd name="connsiteX26" fmla="*/ 217357 w 4961744"/>
                <a:gd name="connsiteY26" fmla="*/ 786984 h 981856"/>
                <a:gd name="connsiteX27" fmla="*/ 14990 w 4961744"/>
                <a:gd name="connsiteY27" fmla="*/ 734518 h 981856"/>
                <a:gd name="connsiteX28" fmla="*/ 172387 w 4961744"/>
                <a:gd name="connsiteY28" fmla="*/ 569626 h 981856"/>
                <a:gd name="connsiteX29" fmla="*/ 59961 w 4961744"/>
                <a:gd name="connsiteY29" fmla="*/ 599606 h 981856"/>
                <a:gd name="connsiteX30" fmla="*/ 134911 w 4961744"/>
                <a:gd name="connsiteY30" fmla="*/ 539646 h 981856"/>
                <a:gd name="connsiteX31" fmla="*/ 97436 w 4961744"/>
                <a:gd name="connsiteY31" fmla="*/ 479685 h 981856"/>
                <a:gd name="connsiteX32" fmla="*/ 164892 w 4961744"/>
                <a:gd name="connsiteY32" fmla="*/ 479685 h 981856"/>
                <a:gd name="connsiteX33" fmla="*/ 0 w 4961744"/>
                <a:gd name="connsiteY33" fmla="*/ 374754 h 981856"/>
                <a:gd name="connsiteX34" fmla="*/ 172387 w 4961744"/>
                <a:gd name="connsiteY34" fmla="*/ 374754 h 981856"/>
                <a:gd name="connsiteX35" fmla="*/ 59961 w 4961744"/>
                <a:gd name="connsiteY35" fmla="*/ 329784 h 981856"/>
                <a:gd name="connsiteX36" fmla="*/ 97436 w 4961744"/>
                <a:gd name="connsiteY36" fmla="*/ 307298 h 981856"/>
                <a:gd name="connsiteX37" fmla="*/ 44970 w 4961744"/>
                <a:gd name="connsiteY37" fmla="*/ 284813 h 981856"/>
                <a:gd name="connsiteX38" fmla="*/ 142406 w 4961744"/>
                <a:gd name="connsiteY38" fmla="*/ 209862 h 981856"/>
                <a:gd name="connsiteX39" fmla="*/ 67456 w 4961744"/>
                <a:gd name="connsiteY39" fmla="*/ 164892 h 981856"/>
                <a:gd name="connsiteX40" fmla="*/ 217357 w 4961744"/>
                <a:gd name="connsiteY40" fmla="*/ 134911 h 981856"/>
                <a:gd name="connsiteX41" fmla="*/ 44970 w 4961744"/>
                <a:gd name="connsiteY41" fmla="*/ 97436 h 981856"/>
                <a:gd name="connsiteX42" fmla="*/ 157397 w 4961744"/>
                <a:gd name="connsiteY42" fmla="*/ 67456 h 981856"/>
                <a:gd name="connsiteX43" fmla="*/ 119921 w 4961744"/>
                <a:gd name="connsiteY43" fmla="*/ 7495 h 98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961744" h="981856">
                  <a:moveTo>
                    <a:pt x="119921" y="7495"/>
                  </a:moveTo>
                  <a:lnTo>
                    <a:pt x="4916774" y="0"/>
                  </a:lnTo>
                  <a:lnTo>
                    <a:pt x="4871803" y="82446"/>
                  </a:lnTo>
                  <a:lnTo>
                    <a:pt x="4946754" y="104931"/>
                  </a:lnTo>
                  <a:lnTo>
                    <a:pt x="4849318" y="164892"/>
                  </a:lnTo>
                  <a:lnTo>
                    <a:pt x="4946754" y="224852"/>
                  </a:lnTo>
                  <a:lnTo>
                    <a:pt x="4864308" y="224852"/>
                  </a:lnTo>
                  <a:lnTo>
                    <a:pt x="4939259" y="284813"/>
                  </a:lnTo>
                  <a:lnTo>
                    <a:pt x="4849318" y="329784"/>
                  </a:lnTo>
                  <a:lnTo>
                    <a:pt x="4924269" y="389744"/>
                  </a:lnTo>
                  <a:lnTo>
                    <a:pt x="4856813" y="427220"/>
                  </a:lnTo>
                  <a:lnTo>
                    <a:pt x="4961744" y="494675"/>
                  </a:lnTo>
                  <a:lnTo>
                    <a:pt x="4849318" y="524656"/>
                  </a:lnTo>
                  <a:lnTo>
                    <a:pt x="4954249" y="599606"/>
                  </a:lnTo>
                  <a:lnTo>
                    <a:pt x="4826833" y="652072"/>
                  </a:lnTo>
                  <a:lnTo>
                    <a:pt x="4961744" y="734518"/>
                  </a:lnTo>
                  <a:lnTo>
                    <a:pt x="4834328" y="771993"/>
                  </a:lnTo>
                  <a:lnTo>
                    <a:pt x="4909279" y="809469"/>
                  </a:lnTo>
                  <a:lnTo>
                    <a:pt x="4901784" y="876924"/>
                  </a:lnTo>
                  <a:lnTo>
                    <a:pt x="4901784" y="876924"/>
                  </a:lnTo>
                  <a:lnTo>
                    <a:pt x="4834328" y="884420"/>
                  </a:lnTo>
                  <a:lnTo>
                    <a:pt x="4856813" y="951875"/>
                  </a:lnTo>
                  <a:lnTo>
                    <a:pt x="4931764" y="966865"/>
                  </a:lnTo>
                  <a:lnTo>
                    <a:pt x="97436" y="981856"/>
                  </a:lnTo>
                  <a:lnTo>
                    <a:pt x="187377" y="854439"/>
                  </a:lnTo>
                  <a:lnTo>
                    <a:pt x="29980" y="824459"/>
                  </a:lnTo>
                  <a:lnTo>
                    <a:pt x="217357" y="786984"/>
                  </a:lnTo>
                  <a:lnTo>
                    <a:pt x="14990" y="734518"/>
                  </a:lnTo>
                  <a:lnTo>
                    <a:pt x="172387" y="569626"/>
                  </a:lnTo>
                  <a:lnTo>
                    <a:pt x="59961" y="599606"/>
                  </a:lnTo>
                  <a:lnTo>
                    <a:pt x="134911" y="539646"/>
                  </a:lnTo>
                  <a:lnTo>
                    <a:pt x="97436" y="479685"/>
                  </a:lnTo>
                  <a:lnTo>
                    <a:pt x="164892" y="479685"/>
                  </a:lnTo>
                  <a:lnTo>
                    <a:pt x="0" y="374754"/>
                  </a:lnTo>
                  <a:lnTo>
                    <a:pt x="172387" y="374754"/>
                  </a:lnTo>
                  <a:lnTo>
                    <a:pt x="59961" y="329784"/>
                  </a:lnTo>
                  <a:lnTo>
                    <a:pt x="97436" y="307298"/>
                  </a:lnTo>
                  <a:lnTo>
                    <a:pt x="44970" y="284813"/>
                  </a:lnTo>
                  <a:lnTo>
                    <a:pt x="142406" y="209862"/>
                  </a:lnTo>
                  <a:lnTo>
                    <a:pt x="67456" y="164892"/>
                  </a:lnTo>
                  <a:lnTo>
                    <a:pt x="217357" y="134911"/>
                  </a:lnTo>
                  <a:lnTo>
                    <a:pt x="44970" y="97436"/>
                  </a:lnTo>
                  <a:lnTo>
                    <a:pt x="157397" y="67456"/>
                  </a:lnTo>
                  <a:lnTo>
                    <a:pt x="119921" y="7495"/>
                  </a:ln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xmlns="" id="{09F271EA-7FC5-26FA-BE9C-08120AC28BF8}"/>
                </a:ext>
              </a:extLst>
            </p:cNvPr>
            <p:cNvSpPr/>
            <p:nvPr/>
          </p:nvSpPr>
          <p:spPr>
            <a:xfrm>
              <a:off x="6588176" y="95040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xmlns="" id="{7B18F576-563A-13C1-0771-A7A22AA1F0C1}"/>
                </a:ext>
              </a:extLst>
            </p:cNvPr>
            <p:cNvSpPr/>
            <p:nvPr/>
          </p:nvSpPr>
          <p:spPr>
            <a:xfrm>
              <a:off x="6843185" y="95040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xmlns="" id="{40A54FEA-9F4B-9E16-9CBC-00399F8B65CB}"/>
                </a:ext>
              </a:extLst>
            </p:cNvPr>
            <p:cNvSpPr/>
            <p:nvPr/>
          </p:nvSpPr>
          <p:spPr>
            <a:xfrm>
              <a:off x="7160477" y="955353"/>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xmlns="" id="{4658427E-7776-A228-05F0-8E7CC9C03288}"/>
                </a:ext>
              </a:extLst>
            </p:cNvPr>
            <p:cNvSpPr/>
            <p:nvPr/>
          </p:nvSpPr>
          <p:spPr>
            <a:xfrm>
              <a:off x="7514694" y="95040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xmlns="" id="{59769627-5EED-4CF5-3790-92BE6C5341E6}"/>
                </a:ext>
              </a:extLst>
            </p:cNvPr>
            <p:cNvSpPr/>
            <p:nvPr/>
          </p:nvSpPr>
          <p:spPr>
            <a:xfrm>
              <a:off x="7909887" y="95040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xmlns="" id="{D257F04E-76A1-CC86-CD2C-F119B9E186A1}"/>
                </a:ext>
              </a:extLst>
            </p:cNvPr>
            <p:cNvSpPr/>
            <p:nvPr/>
          </p:nvSpPr>
          <p:spPr>
            <a:xfrm>
              <a:off x="8371896" y="95040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xmlns="" id="{4F426286-BABD-A866-90E7-F4429717B7AA}"/>
                </a:ext>
              </a:extLst>
            </p:cNvPr>
            <p:cNvSpPr/>
            <p:nvPr/>
          </p:nvSpPr>
          <p:spPr>
            <a:xfrm>
              <a:off x="8899823" y="95040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xmlns="" id="{B7DEBDCD-82F9-1D3D-5A58-041664249ADB}"/>
                </a:ext>
              </a:extLst>
            </p:cNvPr>
            <p:cNvSpPr/>
            <p:nvPr/>
          </p:nvSpPr>
          <p:spPr>
            <a:xfrm>
              <a:off x="9502700" y="95040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58491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矩形 21">
            <a:extLst>
              <a:ext uri="{FF2B5EF4-FFF2-40B4-BE49-F238E27FC236}">
                <a16:creationId xmlns:a16="http://schemas.microsoft.com/office/drawing/2014/main" xmlns="" id="{EA8E5FF5-E5AD-9C98-94B2-9C9179A0854D}"/>
              </a:ext>
            </a:extLst>
          </p:cNvPr>
          <p:cNvSpPr/>
          <p:nvPr/>
        </p:nvSpPr>
        <p:spPr>
          <a:xfrm>
            <a:off x="0" y="416989"/>
            <a:ext cx="12192000" cy="598335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mc:AlternateContent xmlns:mc="http://schemas.openxmlformats.org/markup-compatibility/2006">
        <mc:Choice xmlns:a14="http://schemas.microsoft.com/office/drawing/2010/main" Requires="a14">
          <p:sp>
            <p:nvSpPr>
              <p:cNvPr id="64" name="文本框 63">
                <a:extLst>
                  <a:ext uri="{FF2B5EF4-FFF2-40B4-BE49-F238E27FC236}">
                    <a16:creationId xmlns:a16="http://schemas.microsoft.com/office/drawing/2014/main" xmlns="" id="{3CB5B2AB-D976-08FF-38DB-632D92045290}"/>
                  </a:ext>
                </a:extLst>
              </p:cNvPr>
              <p:cNvSpPr txBox="1"/>
              <p:nvPr/>
            </p:nvSpPr>
            <p:spPr>
              <a:xfrm>
                <a:off x="229850" y="1461541"/>
                <a:ext cx="8645560" cy="2677656"/>
              </a:xfrm>
              <a:prstGeom prst="rect">
                <a:avLst/>
              </a:prstGeom>
              <a:noFill/>
            </p:spPr>
            <p:txBody>
              <a:bodyPr wrap="square">
                <a:spAutoFit/>
              </a:bodyPr>
              <a:lstStyle/>
              <a:p>
                <a:pPr indent="719138" algn="just">
                  <a:lnSpc>
                    <a:spcPct val="150000"/>
                  </a:lnSpc>
                </a:pP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以</a:t>
                </a:r>
                <a14:m>
                  <m:oMath xmlns:m="http://schemas.openxmlformats.org/officeDocument/2006/math">
                    <m:r>
                      <a:rPr lang="en-US" altLang="zh-CN" sz="280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h</m:t>
                    </m:r>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为纵轴，</a:t>
                </a:r>
                <a14:m>
                  <m:oMath xmlns:m="http://schemas.openxmlformats.org/officeDocument/2006/math">
                    <m:r>
                      <a:rPr lang="en-US" altLang="zh-CN" sz="280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𝑡</m:t>
                    </m:r>
                    <m:r>
                      <a:rPr lang="en-US" altLang="zh-CN" sz="2800" i="1" kern="0" baseline="30000" dirty="0">
                        <a:solidFill>
                          <a:prstClr val="black"/>
                        </a:solidFill>
                        <a:latin typeface="Cambria Math" panose="02040503050406030204" pitchFamily="18" charset="0"/>
                        <a:ea typeface="等线" panose="02010600030101010101" pitchFamily="2" charset="-122"/>
                        <a:cs typeface="Times New Roman" panose="02020603050405020304" pitchFamily="18" charset="0"/>
                      </a:rPr>
                      <m:t>2</m:t>
                    </m:r>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为横轴建立平面直角坐标系，利用所测得的</a:t>
                </a:r>
                <a14:m>
                  <m:oMath xmlns:m="http://schemas.openxmlformats.org/officeDocument/2006/math">
                    <m:r>
                      <a:rPr lang="en-US" altLang="zh-CN" sz="280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h</m:t>
                    </m:r>
                    <m:r>
                      <a:rPr lang="en-US" altLang="zh-CN" sz="2800" i="1" kern="0" baseline="-25000" dirty="0">
                        <a:solidFill>
                          <a:prstClr val="black"/>
                        </a:solidFill>
                        <a:latin typeface="Cambria Math" panose="02040503050406030204" pitchFamily="18" charset="0"/>
                        <a:ea typeface="等线" panose="02010600030101010101" pitchFamily="2" charset="-122"/>
                        <a:cs typeface="Times New Roman" panose="02020603050405020304" pitchFamily="18" charset="0"/>
                      </a:rPr>
                      <m:t>1</m:t>
                    </m:r>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a:t>
                </a:r>
                <a14:m>
                  <m:oMath xmlns:m="http://schemas.openxmlformats.org/officeDocument/2006/math">
                    <m:r>
                      <a:rPr lang="en-US" altLang="zh-CN" sz="280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h</m:t>
                    </m:r>
                    <m:r>
                      <a:rPr lang="en-US" altLang="zh-CN" sz="2800" i="1" kern="0" baseline="-25000" dirty="0">
                        <a:solidFill>
                          <a:prstClr val="black"/>
                        </a:solidFill>
                        <a:latin typeface="Cambria Math" panose="02040503050406030204" pitchFamily="18" charset="0"/>
                        <a:ea typeface="等线" panose="02010600030101010101" pitchFamily="2" charset="-122"/>
                        <a:cs typeface="Times New Roman" panose="02020603050405020304" pitchFamily="18" charset="0"/>
                      </a:rPr>
                      <m:t>2</m:t>
                    </m:r>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a:t>
                </a:r>
                <a14:m>
                  <m:oMath xmlns:m="http://schemas.openxmlformats.org/officeDocument/2006/math">
                    <m:r>
                      <a:rPr lang="en-US" altLang="zh-CN" sz="280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h</m:t>
                    </m:r>
                    <m:r>
                      <a:rPr lang="en-US" altLang="zh-CN" sz="2800" i="1" kern="0" baseline="-25000" dirty="0">
                        <a:solidFill>
                          <a:prstClr val="black"/>
                        </a:solidFill>
                        <a:latin typeface="Cambria Math" panose="02040503050406030204" pitchFamily="18" charset="0"/>
                        <a:ea typeface="等线" panose="02010600030101010101" pitchFamily="2" charset="-122"/>
                        <a:cs typeface="Times New Roman" panose="02020603050405020304" pitchFamily="18" charset="0"/>
                      </a:rPr>
                      <m:t>3</m:t>
                    </m:r>
                  </m:oMath>
                </a14:m>
                <a:r>
                  <a:rPr lang="en-US" altLang="zh-CN"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a:t>
                </a:r>
                <a14:m>
                  <m:oMath xmlns:m="http://schemas.openxmlformats.org/officeDocument/2006/math">
                    <m:r>
                      <a:rPr lang="en-US" altLang="zh-CN" sz="280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h</m:t>
                    </m:r>
                    <m:r>
                      <a:rPr lang="en-US" altLang="zh-CN" sz="2800" i="1" kern="0" baseline="-25000" dirty="0" err="1">
                        <a:solidFill>
                          <a:prstClr val="black"/>
                        </a:solidFill>
                        <a:latin typeface="Cambria Math" panose="02040503050406030204" pitchFamily="18" charset="0"/>
                        <a:ea typeface="等线" panose="02010600030101010101" pitchFamily="2" charset="-122"/>
                        <a:cs typeface="Times New Roman" panose="02020603050405020304" pitchFamily="18" charset="0"/>
                      </a:rPr>
                      <m:t>𝑛</m:t>
                    </m:r>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及对应的时间的平方，在坐标平面描点连线，做出重锤的</a:t>
                </a:r>
                <a14:m>
                  <m:oMath xmlns:m="http://schemas.openxmlformats.org/officeDocument/2006/math">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h</m:t>
                    </m:r>
                    <m:r>
                      <m:rPr>
                        <m:nor/>
                      </m:rPr>
                      <a:rPr lang="en-US" altLang="zh-CN" sz="2800" kern="0" dirty="0">
                        <a:solidFill>
                          <a:prstClr val="black"/>
                        </a:solidFill>
                        <a:latin typeface="等线" panose="02010600030101010101" pitchFamily="2" charset="-122"/>
                        <a:cs typeface="Times New Roman" panose="02020603050405020304" pitchFamily="18" charset="0"/>
                      </a:rPr>
                      <m:t>-</m:t>
                    </m:r>
                    <m:sSup>
                      <m:sSupPr>
                        <m:ctrlP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pPr>
                      <m:e>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𝑡</m:t>
                        </m:r>
                      </m:e>
                      <m:sup>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2</m:t>
                        </m:r>
                      </m:sup>
                    </m:sSup>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图像，若图像的斜率为</a:t>
                </a:r>
                <a14:m>
                  <m:oMath xmlns:m="http://schemas.openxmlformats.org/officeDocument/2006/math">
                    <m:r>
                      <a:rPr lang="en-US" altLang="zh-CN" sz="280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𝑘</m:t>
                    </m:r>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，则当地的重力加速度</a:t>
                </a:r>
                <a14:m>
                  <m:oMath xmlns:m="http://schemas.openxmlformats.org/officeDocument/2006/math">
                    <m:r>
                      <a:rPr lang="en-US" altLang="zh-CN" sz="280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𝑔</m:t>
                    </m:r>
                    <m:r>
                      <a:rPr lang="en-US" altLang="zh-CN" sz="280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=2</m:t>
                    </m:r>
                    <m:r>
                      <a:rPr lang="en-US" altLang="zh-CN" sz="280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𝑘</m:t>
                    </m:r>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a:t>
                </a:r>
              </a:p>
            </p:txBody>
          </p:sp>
        </mc:Choice>
        <mc:Fallback>
          <p:sp>
            <p:nvSpPr>
              <p:cNvPr id="64" name="文本框 63">
                <a:extLst>
                  <a:ext uri="{FF2B5EF4-FFF2-40B4-BE49-F238E27FC236}">
                    <a16:creationId xmlns:a16="http://schemas.microsoft.com/office/drawing/2014/main" xmlns:a14="http://schemas.microsoft.com/office/drawing/2010/main" xmlns="" id="{3CB5B2AB-D976-08FF-38DB-632D92045290}"/>
                  </a:ext>
                </a:extLst>
              </p:cNvPr>
              <p:cNvSpPr txBox="1">
                <a:spLocks noRot="1" noChangeAspect="1" noMove="1" noResize="1" noEditPoints="1" noAdjustHandles="1" noChangeArrowheads="1" noChangeShapeType="1" noTextEdit="1"/>
              </p:cNvSpPr>
              <p:nvPr/>
            </p:nvSpPr>
            <p:spPr>
              <a:xfrm>
                <a:off x="229850" y="1461541"/>
                <a:ext cx="8645560" cy="2677656"/>
              </a:xfrm>
              <a:prstGeom prst="rect">
                <a:avLst/>
              </a:prstGeom>
              <a:blipFill rotWithShape="0">
                <a:blip r:embed="rId3"/>
                <a:stretch>
                  <a:fillRect l="-1481" r="-1410" b="-296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 name="文本框 1">
                <a:extLst>
                  <a:ext uri="{FF2B5EF4-FFF2-40B4-BE49-F238E27FC236}">
                    <a16:creationId xmlns:a16="http://schemas.microsoft.com/office/drawing/2014/main" xmlns="" id="{769481DA-7F97-08F9-800C-431209FE7589}"/>
                  </a:ext>
                </a:extLst>
              </p:cNvPr>
              <p:cNvSpPr txBox="1"/>
              <p:nvPr/>
            </p:nvSpPr>
            <p:spPr>
              <a:xfrm>
                <a:off x="147009" y="676795"/>
                <a:ext cx="9416716" cy="769441"/>
              </a:xfrm>
              <a:prstGeom prst="rect">
                <a:avLst/>
              </a:prstGeom>
              <a:noFill/>
            </p:spPr>
            <p:txBody>
              <a:bodyPr wrap="square">
                <a:spAutoFit/>
              </a:bodyPr>
              <a:lstStyle/>
              <a:p>
                <a:pPr>
                  <a:defRPr/>
                </a:pPr>
                <a:r>
                  <a:rPr kumimoji="0" lang="zh-CN" altLang="en-US" sz="44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rPr>
                  <a:t>二、纸带法</a:t>
                </a:r>
                <a:r>
                  <a:rPr kumimoji="0" lang="en-US" altLang="zh-CN" sz="36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rPr>
                  <a:t>——</a:t>
                </a:r>
                <a:r>
                  <a:rPr kumimoji="0" lang="zh-CN" altLang="en-US" sz="36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rPr>
                  <a:t>方法一</a:t>
                </a:r>
                <a:r>
                  <a:rPr lang="zh-CN" altLang="en-US" sz="3600" dirty="0">
                    <a:solidFill>
                      <a:srgbClr val="CF0622"/>
                    </a:solidFill>
                    <a:latin typeface="方正粗黑宋简体" panose="02000000000000000000" pitchFamily="2" charset="-122"/>
                    <a:ea typeface="方正粗黑宋简体" panose="02000000000000000000" pitchFamily="2" charset="-122"/>
                  </a:rPr>
                  <a:t>（</a:t>
                </a:r>
                <a14:m>
                  <m:oMath xmlns:m="http://schemas.openxmlformats.org/officeDocument/2006/math">
                    <m:r>
                      <a:rPr lang="en-US" altLang="zh-CN" sz="3600">
                        <a:solidFill>
                          <a:srgbClr val="CF0622"/>
                        </a:solidFill>
                        <a:latin typeface="Cambria Math" panose="02040503050406030204" pitchFamily="18" charset="0"/>
                        <a:ea typeface="方正粗黑宋简体" panose="02000000000000000000" pitchFamily="2" charset="-122"/>
                      </a:rPr>
                      <m:t>h</m:t>
                    </m:r>
                    <m:r>
                      <m:rPr>
                        <m:nor/>
                      </m:rPr>
                      <a:rPr lang="en-US" altLang="zh-CN" sz="3600" dirty="0">
                        <a:solidFill>
                          <a:srgbClr val="CF0622"/>
                        </a:solidFill>
                        <a:latin typeface="Times New Roman" panose="02020603050405020304" pitchFamily="18" charset="0"/>
                        <a:ea typeface="方正粗黑宋简体" panose="02000000000000000000" pitchFamily="2" charset="-122"/>
                        <a:cs typeface="Times New Roman" panose="02020603050405020304" pitchFamily="18" charset="0"/>
                      </a:rPr>
                      <m:t>−</m:t>
                    </m:r>
                    <m:sSup>
                      <m:sSupPr>
                        <m:ctrlPr>
                          <a:rPr lang="en-US" altLang="zh-CN" sz="3600" i="1">
                            <a:solidFill>
                              <a:srgbClr val="CF0622"/>
                            </a:solidFill>
                            <a:latin typeface="Cambria Math" panose="02040503050406030204" pitchFamily="18" charset="0"/>
                            <a:ea typeface="方正粗黑宋简体" panose="02000000000000000000" pitchFamily="2" charset="-122"/>
                          </a:rPr>
                        </m:ctrlPr>
                      </m:sSupPr>
                      <m:e>
                        <m:r>
                          <a:rPr lang="en-US" altLang="zh-CN" sz="3600">
                            <a:solidFill>
                              <a:srgbClr val="CF0622"/>
                            </a:solidFill>
                            <a:latin typeface="Cambria Math" panose="02040503050406030204" pitchFamily="18" charset="0"/>
                            <a:ea typeface="方正粗黑宋简体" panose="02000000000000000000" pitchFamily="2" charset="-122"/>
                          </a:rPr>
                          <m:t>𝑡</m:t>
                        </m:r>
                      </m:e>
                      <m:sup>
                        <m:r>
                          <a:rPr lang="en-US" altLang="zh-CN" sz="3600">
                            <a:solidFill>
                              <a:srgbClr val="CF0622"/>
                            </a:solidFill>
                            <a:latin typeface="Cambria Math" panose="02040503050406030204" pitchFamily="18" charset="0"/>
                            <a:ea typeface="方正粗黑宋简体" panose="02000000000000000000" pitchFamily="2" charset="-122"/>
                          </a:rPr>
                          <m:t>2</m:t>
                        </m:r>
                      </m:sup>
                    </m:sSup>
                  </m:oMath>
                </a14:m>
                <a:r>
                  <a:rPr lang="zh-CN" altLang="en-US" sz="3600" dirty="0">
                    <a:solidFill>
                      <a:srgbClr val="CF0622"/>
                    </a:solidFill>
                    <a:latin typeface="方正粗黑宋简体" panose="02000000000000000000" pitchFamily="2" charset="-122"/>
                    <a:ea typeface="方正粗黑宋简体" panose="02000000000000000000" pitchFamily="2" charset="-122"/>
                  </a:rPr>
                  <a:t>图像</a:t>
                </a:r>
                <a:r>
                  <a:rPr kumimoji="0" lang="zh-CN" altLang="en-US" sz="36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rPr>
                  <a:t>）</a:t>
                </a:r>
                <a:endParaRPr kumimoji="0" lang="en-US" altLang="zh-CN" sz="44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endParaRPr>
              </a:p>
            </p:txBody>
          </p:sp>
        </mc:Choice>
        <mc:Fallback>
          <p:sp>
            <p:nvSpPr>
              <p:cNvPr id="2" name="文本框 1">
                <a:extLst>
                  <a:ext uri="{FF2B5EF4-FFF2-40B4-BE49-F238E27FC236}">
                    <a16:creationId xmlns:a16="http://schemas.microsoft.com/office/drawing/2014/main" xmlns:a14="http://schemas.microsoft.com/office/drawing/2010/main" xmlns="" id="{769481DA-7F97-08F9-800C-431209FE7589}"/>
                  </a:ext>
                </a:extLst>
              </p:cNvPr>
              <p:cNvSpPr txBox="1">
                <a:spLocks noRot="1" noChangeAspect="1" noMove="1" noResize="1" noEditPoints="1" noAdjustHandles="1" noChangeArrowheads="1" noChangeShapeType="1" noTextEdit="1"/>
              </p:cNvSpPr>
              <p:nvPr/>
            </p:nvSpPr>
            <p:spPr>
              <a:xfrm>
                <a:off x="147009" y="676795"/>
                <a:ext cx="9416716" cy="769441"/>
              </a:xfrm>
              <a:prstGeom prst="rect">
                <a:avLst/>
              </a:prstGeom>
              <a:blipFill rotWithShape="0">
                <a:blip r:embed="rId4"/>
                <a:stretch>
                  <a:fillRect l="-2589" t="-15079" b="-38095"/>
                </a:stretch>
              </a:blipFill>
            </p:spPr>
            <p:txBody>
              <a:bodyPr/>
              <a:lstStyle/>
              <a:p>
                <a:r>
                  <a:rPr lang="zh-CN" altLang="en-US">
                    <a:noFill/>
                  </a:rPr>
                  <a:t> </a:t>
                </a:r>
              </a:p>
            </p:txBody>
          </p:sp>
        </mc:Fallback>
      </mc:AlternateContent>
      <p:pic>
        <p:nvPicPr>
          <p:cNvPr id="51" name="图片 50">
            <a:extLst>
              <a:ext uri="{FF2B5EF4-FFF2-40B4-BE49-F238E27FC236}">
                <a16:creationId xmlns:a16="http://schemas.microsoft.com/office/drawing/2014/main" xmlns="" id="{8F5CA7AC-9AD4-DB21-337B-8B46F93208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007823" y="1831527"/>
            <a:ext cx="3051764" cy="3910955"/>
          </a:xfrm>
          <a:prstGeom prst="rect">
            <a:avLst/>
          </a:prstGeom>
          <a:noFill/>
          <a:ln>
            <a:noFill/>
          </a:ln>
        </p:spPr>
      </p:pic>
    </p:spTree>
    <p:extLst>
      <p:ext uri="{BB962C8B-B14F-4D97-AF65-F5344CB8AC3E}">
        <p14:creationId xmlns:p14="http://schemas.microsoft.com/office/powerpoint/2010/main" val="176049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矩形 21">
            <a:extLst>
              <a:ext uri="{FF2B5EF4-FFF2-40B4-BE49-F238E27FC236}">
                <a16:creationId xmlns:a16="http://schemas.microsoft.com/office/drawing/2014/main" xmlns="" id="{EA8E5FF5-E5AD-9C98-94B2-9C9179A0854D}"/>
              </a:ext>
            </a:extLst>
          </p:cNvPr>
          <p:cNvSpPr/>
          <p:nvPr/>
        </p:nvSpPr>
        <p:spPr>
          <a:xfrm>
            <a:off x="0" y="416989"/>
            <a:ext cx="12192000" cy="598335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xmlns="" id="{3CB5B2AB-D976-08FF-38DB-632D92045290}"/>
                  </a:ext>
                </a:extLst>
              </p:cNvPr>
              <p:cNvSpPr txBox="1"/>
              <p:nvPr/>
            </p:nvSpPr>
            <p:spPr>
              <a:xfrm>
                <a:off x="229850" y="1461541"/>
                <a:ext cx="8645560" cy="3356945"/>
              </a:xfrm>
              <a:prstGeom prst="rect">
                <a:avLst/>
              </a:prstGeom>
              <a:noFill/>
            </p:spPr>
            <p:txBody>
              <a:bodyPr wrap="square">
                <a:spAutoFit/>
              </a:bodyPr>
              <a:lstStyle/>
              <a:p>
                <a:pPr indent="719138" algn="just">
                  <a:lnSpc>
                    <a:spcPct val="150000"/>
                  </a:lnSpc>
                </a:pP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由平均速度的定义</a:t>
                </a:r>
                <a14:m>
                  <m:oMath xmlns:m="http://schemas.openxmlformats.org/officeDocument/2006/math">
                    <m:acc>
                      <m:accPr>
                        <m:chr m:val="̅"/>
                        <m:ctrlPr>
                          <a:rPr lang="zh-CN" altLang="en-US" sz="280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accPr>
                      <m:e>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𝑣</m:t>
                        </m:r>
                      </m:e>
                    </m:acc>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f>
                      <m:fPr>
                        <m:ctrlP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fPr>
                      <m:num>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𝑠</m:t>
                        </m:r>
                      </m:num>
                      <m:den>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𝑡</m:t>
                        </m:r>
                      </m:den>
                    </m:f>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及自由落体位移公式</a:t>
                </a:r>
                <a14:m>
                  <m:oMath xmlns:m="http://schemas.openxmlformats.org/officeDocument/2006/math">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𝑠</m:t>
                    </m:r>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f>
                      <m:fPr>
                        <m:ctrlP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fPr>
                      <m:num>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1</m:t>
                        </m:r>
                      </m:num>
                      <m:den>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2</m:t>
                        </m:r>
                      </m:den>
                    </m:f>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𝑔</m:t>
                    </m:r>
                    <m:sSup>
                      <m:sSupPr>
                        <m:ctrlP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pPr>
                      <m:e>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𝑡</m:t>
                        </m:r>
                      </m:e>
                      <m:sup>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2</m:t>
                        </m:r>
                      </m:sup>
                    </m:sSup>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 可知，落体开始后</a:t>
                </a:r>
                <a14:m>
                  <m:oMath xmlns:m="http://schemas.openxmlformats.org/officeDocument/2006/math">
                    <m:r>
                      <a:rPr lang="en-US" altLang="zh-CN" sz="280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𝑡</m:t>
                    </m:r>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时间的平均速度为</a:t>
                </a:r>
                <a14:m>
                  <m:oMath xmlns:m="http://schemas.openxmlformats.org/officeDocument/2006/math">
                    <m:acc>
                      <m:accPr>
                        <m:chr m:val="̅"/>
                        <m:ctrlPr>
                          <a:rPr lang="zh-CN" altLang="en-US" sz="2800" i="1" kern="0">
                            <a:solidFill>
                              <a:prstClr val="black"/>
                            </a:solidFill>
                            <a:latin typeface="Cambria Math" panose="02040503050406030204" pitchFamily="18" charset="0"/>
                            <a:cs typeface="Times New Roman" panose="02020603050405020304" pitchFamily="18" charset="0"/>
                          </a:rPr>
                        </m:ctrlPr>
                      </m:accPr>
                      <m:e>
                        <m:r>
                          <a:rPr lang="en-US" altLang="zh-CN" sz="2800" i="1" kern="0">
                            <a:solidFill>
                              <a:prstClr val="black"/>
                            </a:solidFill>
                            <a:latin typeface="Cambria Math" panose="02040503050406030204" pitchFamily="18" charset="0"/>
                            <a:cs typeface="Times New Roman" panose="02020603050405020304" pitchFamily="18" charset="0"/>
                          </a:rPr>
                          <m:t>𝑣</m:t>
                        </m:r>
                      </m:e>
                    </m:acc>
                    <m:r>
                      <a:rPr lang="en-US" altLang="zh-CN" sz="2800" i="1" kern="0">
                        <a:solidFill>
                          <a:prstClr val="black"/>
                        </a:solidFill>
                        <a:latin typeface="Cambria Math" panose="02040503050406030204" pitchFamily="18" charset="0"/>
                        <a:cs typeface="Times New Roman" panose="02020603050405020304" pitchFamily="18" charset="0"/>
                      </a:rPr>
                      <m:t>=</m:t>
                    </m:r>
                    <m:f>
                      <m:fPr>
                        <m:ctrlPr>
                          <a:rPr lang="en-US" altLang="zh-CN" sz="2800" i="1" kern="0">
                            <a:solidFill>
                              <a:prstClr val="black"/>
                            </a:solidFill>
                            <a:latin typeface="Cambria Math" panose="02040503050406030204" pitchFamily="18" charset="0"/>
                            <a:cs typeface="Times New Roman" panose="02020603050405020304" pitchFamily="18" charset="0"/>
                          </a:rPr>
                        </m:ctrlPr>
                      </m:fPr>
                      <m:num>
                        <m:r>
                          <a:rPr lang="en-US" altLang="zh-CN" sz="2800" b="0" i="1" kern="0" smtClean="0">
                            <a:solidFill>
                              <a:prstClr val="black"/>
                            </a:solidFill>
                            <a:latin typeface="Cambria Math" panose="02040503050406030204" pitchFamily="18" charset="0"/>
                            <a:cs typeface="Times New Roman" panose="02020603050405020304" pitchFamily="18" charset="0"/>
                          </a:rPr>
                          <m:t>1</m:t>
                        </m:r>
                      </m:num>
                      <m:den>
                        <m:r>
                          <a:rPr lang="en-US" altLang="zh-CN" sz="2800" b="0" i="1" kern="0" smtClean="0">
                            <a:solidFill>
                              <a:prstClr val="black"/>
                            </a:solidFill>
                            <a:latin typeface="Cambria Math" panose="02040503050406030204" pitchFamily="18" charset="0"/>
                            <a:cs typeface="Times New Roman" panose="02020603050405020304" pitchFamily="18" charset="0"/>
                          </a:rPr>
                          <m:t>2</m:t>
                        </m:r>
                      </m:den>
                    </m:f>
                    <m:r>
                      <a:rPr lang="en-US" altLang="zh-CN" sz="2800" b="0" i="1" kern="0" smtClean="0">
                        <a:solidFill>
                          <a:prstClr val="black"/>
                        </a:solidFill>
                        <a:latin typeface="Cambria Math" panose="02040503050406030204" pitchFamily="18" charset="0"/>
                        <a:cs typeface="Times New Roman" panose="02020603050405020304" pitchFamily="18" charset="0"/>
                      </a:rPr>
                      <m:t>𝑔𝑡</m:t>
                    </m:r>
                  </m:oMath>
                </a14:m>
                <a:r>
                  <a:rPr lang="zh-CN" altLang="en-US" sz="2800" kern="0" dirty="0">
                    <a:solidFill>
                      <a:prstClr val="black"/>
                    </a:solidFill>
                    <a:latin typeface="等线" panose="02010600030101010101" pitchFamily="2" charset="-122"/>
                    <a:cs typeface="Times New Roman" panose="02020603050405020304" pitchFamily="18" charset="0"/>
                  </a:rPr>
                  <a:t>。</a:t>
                </a: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对比自由落体速度公式</a:t>
                </a:r>
                <a14:m>
                  <m:oMath xmlns:m="http://schemas.openxmlformats.org/officeDocument/2006/math">
                    <m:sSub>
                      <m:sSubPr>
                        <m:ctrlPr>
                          <a:rPr lang="en-US" altLang="zh-CN" sz="280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𝑣</m:t>
                        </m:r>
                      </m:e>
                      <m:sub>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𝑡</m:t>
                        </m:r>
                      </m:sub>
                    </m:sSub>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𝑔𝑡</m:t>
                    </m:r>
                    <m:r>
                      <a:rPr lang="zh-CN" altLang="en-US" sz="2800" i="1" kern="0">
                        <a:solidFill>
                          <a:prstClr val="black"/>
                        </a:solidFill>
                        <a:latin typeface="Cambria Math" panose="02040503050406030204" pitchFamily="18" charset="0"/>
                        <a:ea typeface="等线" panose="02010600030101010101" pitchFamily="2" charset="-122"/>
                        <a:cs typeface="Times New Roman" panose="02020603050405020304" pitchFamily="18" charset="0"/>
                      </a:rPr>
                      <m:t>可知</m:t>
                    </m:r>
                    <m:sSub>
                      <m:sSubPr>
                        <m:ctrlPr>
                          <a:rPr lang="en-US" altLang="zh-CN" sz="280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𝑣</m:t>
                        </m:r>
                      </m:e>
                      <m:sub>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𝑡</m:t>
                        </m:r>
                      </m:sub>
                    </m:sSub>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=2</m:t>
                    </m:r>
                    <m:acc>
                      <m:accPr>
                        <m:chr m:val="̅"/>
                        <m:ctrlP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accPr>
                      <m:e>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𝑣</m:t>
                        </m:r>
                      </m:e>
                    </m:acc>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，代入</a:t>
                </a:r>
                <a14:m>
                  <m:oMath xmlns:m="http://schemas.openxmlformats.org/officeDocument/2006/math">
                    <m:acc>
                      <m:accPr>
                        <m:chr m:val="̅"/>
                        <m:ctrlPr>
                          <a:rPr lang="zh-CN" altLang="en-US" sz="2800" i="1" kern="0">
                            <a:solidFill>
                              <a:prstClr val="black"/>
                            </a:solidFill>
                            <a:latin typeface="Cambria Math" panose="02040503050406030204" pitchFamily="18" charset="0"/>
                            <a:cs typeface="Times New Roman" panose="02020603050405020304" pitchFamily="18" charset="0"/>
                          </a:rPr>
                        </m:ctrlPr>
                      </m:accPr>
                      <m:e>
                        <m:r>
                          <a:rPr lang="en-US" altLang="zh-CN" sz="2800" i="1" kern="0">
                            <a:solidFill>
                              <a:prstClr val="black"/>
                            </a:solidFill>
                            <a:latin typeface="Cambria Math" panose="02040503050406030204" pitchFamily="18" charset="0"/>
                            <a:cs typeface="Times New Roman" panose="02020603050405020304" pitchFamily="18" charset="0"/>
                          </a:rPr>
                          <m:t>𝑣</m:t>
                        </m:r>
                      </m:e>
                    </m:acc>
                    <m:r>
                      <a:rPr lang="en-US" altLang="zh-CN" sz="2800" i="1" kern="0">
                        <a:solidFill>
                          <a:prstClr val="black"/>
                        </a:solidFill>
                        <a:latin typeface="Cambria Math" panose="02040503050406030204" pitchFamily="18" charset="0"/>
                        <a:cs typeface="Times New Roman" panose="02020603050405020304" pitchFamily="18" charset="0"/>
                      </a:rPr>
                      <m:t>=</m:t>
                    </m:r>
                    <m:f>
                      <m:fPr>
                        <m:ctrlPr>
                          <a:rPr lang="en-US" altLang="zh-CN" sz="2800" i="1" kern="0">
                            <a:solidFill>
                              <a:prstClr val="black"/>
                            </a:solidFill>
                            <a:latin typeface="Cambria Math" panose="02040503050406030204" pitchFamily="18" charset="0"/>
                            <a:cs typeface="Times New Roman" panose="02020603050405020304" pitchFamily="18" charset="0"/>
                          </a:rPr>
                        </m:ctrlPr>
                      </m:fPr>
                      <m:num>
                        <m:r>
                          <a:rPr lang="en-US" altLang="zh-CN" sz="2800" i="1" kern="0">
                            <a:solidFill>
                              <a:prstClr val="black"/>
                            </a:solidFill>
                            <a:latin typeface="Cambria Math" panose="02040503050406030204" pitchFamily="18" charset="0"/>
                            <a:cs typeface="Times New Roman" panose="02020603050405020304" pitchFamily="18" charset="0"/>
                          </a:rPr>
                          <m:t>𝑠</m:t>
                        </m:r>
                      </m:num>
                      <m:den>
                        <m:r>
                          <a:rPr lang="en-US" altLang="zh-CN" sz="2800" i="1" kern="0">
                            <a:solidFill>
                              <a:prstClr val="black"/>
                            </a:solidFill>
                            <a:latin typeface="Cambria Math" panose="02040503050406030204" pitchFamily="18" charset="0"/>
                            <a:cs typeface="Times New Roman" panose="02020603050405020304" pitchFamily="18" charset="0"/>
                          </a:rPr>
                          <m:t>𝑡</m:t>
                        </m:r>
                      </m:den>
                    </m:f>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可知，自由落体运动物体</a:t>
                </a:r>
                <a14:m>
                  <m:oMath xmlns:m="http://schemas.openxmlformats.org/officeDocument/2006/math">
                    <m:r>
                      <a:rPr lang="en-US" altLang="zh-CN" sz="280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𝑡</m:t>
                    </m:r>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时刻的速度为：</a:t>
                </a:r>
                <a14:m>
                  <m:oMath xmlns:m="http://schemas.openxmlformats.org/officeDocument/2006/math">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𝑣</m:t>
                    </m:r>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f>
                      <m:fPr>
                        <m:ctrlP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fPr>
                      <m:num>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2</m:t>
                        </m:r>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𝑠</m:t>
                        </m:r>
                      </m:num>
                      <m:den>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𝑡</m:t>
                        </m:r>
                      </m:den>
                    </m:f>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a:t>
                </a:r>
              </a:p>
            </p:txBody>
          </p:sp>
        </mc:Choice>
        <mc:Fallback xmlns="">
          <p:sp>
            <p:nvSpPr>
              <p:cNvPr id="64" name="文本框 63">
                <a:extLst>
                  <a:ext uri="{FF2B5EF4-FFF2-40B4-BE49-F238E27FC236}">
                    <a16:creationId xmlns:a16="http://schemas.microsoft.com/office/drawing/2014/main" id="{3CB5B2AB-D976-08FF-38DB-632D92045290}"/>
                  </a:ext>
                </a:extLst>
              </p:cNvPr>
              <p:cNvSpPr txBox="1">
                <a:spLocks noRot="1" noChangeAspect="1" noMove="1" noResize="1" noEditPoints="1" noAdjustHandles="1" noChangeArrowheads="1" noChangeShapeType="1" noTextEdit="1"/>
              </p:cNvSpPr>
              <p:nvPr/>
            </p:nvSpPr>
            <p:spPr>
              <a:xfrm>
                <a:off x="229850" y="1461541"/>
                <a:ext cx="8645560" cy="3356945"/>
              </a:xfrm>
              <a:prstGeom prst="rect">
                <a:avLst/>
              </a:prstGeom>
              <a:blipFill>
                <a:blip r:embed="rId3"/>
                <a:stretch>
                  <a:fillRect l="-1481" r="-1410" b="-163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 name="文本框 1">
                <a:extLst>
                  <a:ext uri="{FF2B5EF4-FFF2-40B4-BE49-F238E27FC236}">
                    <a16:creationId xmlns:a16="http://schemas.microsoft.com/office/drawing/2014/main" xmlns="" id="{769481DA-7F97-08F9-800C-431209FE7589}"/>
                  </a:ext>
                </a:extLst>
              </p:cNvPr>
              <p:cNvSpPr txBox="1"/>
              <p:nvPr/>
            </p:nvSpPr>
            <p:spPr>
              <a:xfrm>
                <a:off x="147009" y="676795"/>
                <a:ext cx="9416716" cy="769441"/>
              </a:xfrm>
              <a:prstGeom prst="rect">
                <a:avLst/>
              </a:prstGeom>
              <a:noFill/>
            </p:spPr>
            <p:txBody>
              <a:bodyPr wrap="square">
                <a:spAutoFit/>
              </a:bodyPr>
              <a:lstStyle/>
              <a:p>
                <a:pPr>
                  <a:defRPr/>
                </a:pPr>
                <a:r>
                  <a:rPr kumimoji="0" lang="zh-CN" altLang="en-US" sz="44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rPr>
                  <a:t>二、纸带法</a:t>
                </a:r>
                <a:r>
                  <a:rPr kumimoji="0" lang="en-US" altLang="zh-CN" sz="36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rPr>
                  <a:t>——</a:t>
                </a:r>
                <a:r>
                  <a:rPr kumimoji="0" lang="zh-CN" altLang="en-US" sz="36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rPr>
                  <a:t>方法二（</a:t>
                </a:r>
                <a14:m>
                  <m:oMath xmlns:m="http://schemas.openxmlformats.org/officeDocument/2006/math">
                    <m:r>
                      <a:rPr lang="en-US" altLang="zh-CN" sz="3600" i="1" dirty="0">
                        <a:solidFill>
                          <a:srgbClr val="CF0622"/>
                        </a:solidFill>
                        <a:latin typeface="Cambria Math" panose="02040503050406030204" pitchFamily="18" charset="0"/>
                        <a:ea typeface="方正粗黑宋简体" panose="02000000000000000000" pitchFamily="2" charset="-122"/>
                      </a:rPr>
                      <m:t>𝑣</m:t>
                    </m:r>
                    <m:r>
                      <m:rPr>
                        <m:nor/>
                      </m:rPr>
                      <a:rPr lang="en-US" altLang="zh-CN" sz="3600" dirty="0">
                        <a:solidFill>
                          <a:srgbClr val="CF0622"/>
                        </a:solidFill>
                        <a:latin typeface="Times New Roman" panose="02020603050405020304" pitchFamily="18" charset="0"/>
                        <a:ea typeface="方正粗黑宋简体" panose="02000000000000000000" pitchFamily="2" charset="-122"/>
                        <a:cs typeface="Times New Roman" panose="02020603050405020304" pitchFamily="18" charset="0"/>
                      </a:rPr>
                      <m:t>−</m:t>
                    </m:r>
                    <m:r>
                      <a:rPr lang="en-US" altLang="zh-CN" sz="3600" i="1" dirty="0">
                        <a:solidFill>
                          <a:srgbClr val="CF0622"/>
                        </a:solidFill>
                        <a:latin typeface="Cambria Math" panose="02040503050406030204" pitchFamily="18" charset="0"/>
                        <a:ea typeface="方正粗黑宋简体" panose="02000000000000000000" pitchFamily="2" charset="-122"/>
                      </a:rPr>
                      <m:t>𝑡</m:t>
                    </m:r>
                  </m:oMath>
                </a14:m>
                <a:r>
                  <a:rPr kumimoji="0" lang="zh-CN" altLang="en-US" sz="36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rPr>
                  <a:t>图像）</a:t>
                </a:r>
                <a:endParaRPr kumimoji="0" lang="en-US" altLang="zh-CN" sz="44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endParaRPr>
              </a:p>
            </p:txBody>
          </p:sp>
        </mc:Choice>
        <mc:Fallback>
          <p:sp>
            <p:nvSpPr>
              <p:cNvPr id="2" name="文本框 1">
                <a:extLst>
                  <a:ext uri="{FF2B5EF4-FFF2-40B4-BE49-F238E27FC236}">
                    <a16:creationId xmlns:a16="http://schemas.microsoft.com/office/drawing/2014/main" xmlns:a14="http://schemas.microsoft.com/office/drawing/2010/main" xmlns="" id="{769481DA-7F97-08F9-800C-431209FE7589}"/>
                  </a:ext>
                </a:extLst>
              </p:cNvPr>
              <p:cNvSpPr txBox="1">
                <a:spLocks noRot="1" noChangeAspect="1" noMove="1" noResize="1" noEditPoints="1" noAdjustHandles="1" noChangeArrowheads="1" noChangeShapeType="1" noTextEdit="1"/>
              </p:cNvSpPr>
              <p:nvPr/>
            </p:nvSpPr>
            <p:spPr>
              <a:xfrm>
                <a:off x="147009" y="676795"/>
                <a:ext cx="9416716" cy="769441"/>
              </a:xfrm>
              <a:prstGeom prst="rect">
                <a:avLst/>
              </a:prstGeom>
              <a:blipFill rotWithShape="0">
                <a:blip r:embed="rId4"/>
                <a:stretch>
                  <a:fillRect l="-2589" t="-15079" b="-38095"/>
                </a:stretch>
              </a:blipFill>
            </p:spPr>
            <p:txBody>
              <a:bodyPr/>
              <a:lstStyle/>
              <a:p>
                <a:r>
                  <a:rPr lang="zh-CN" altLang="en-US">
                    <a:noFill/>
                  </a:rPr>
                  <a:t> </a:t>
                </a:r>
              </a:p>
            </p:txBody>
          </p:sp>
        </mc:Fallback>
      </mc:AlternateContent>
      <p:pic>
        <p:nvPicPr>
          <p:cNvPr id="51" name="图片 50">
            <a:extLst>
              <a:ext uri="{FF2B5EF4-FFF2-40B4-BE49-F238E27FC236}">
                <a16:creationId xmlns:a16="http://schemas.microsoft.com/office/drawing/2014/main" xmlns="" id="{8F5CA7AC-9AD4-DB21-337B-8B46F93208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007823" y="1831527"/>
            <a:ext cx="3051764" cy="3910955"/>
          </a:xfrm>
          <a:prstGeom prst="rect">
            <a:avLst/>
          </a:prstGeom>
          <a:noFill/>
          <a:ln>
            <a:noFill/>
          </a:ln>
        </p:spPr>
      </p:pic>
    </p:spTree>
    <p:extLst>
      <p:ext uri="{BB962C8B-B14F-4D97-AF65-F5344CB8AC3E}">
        <p14:creationId xmlns:p14="http://schemas.microsoft.com/office/powerpoint/2010/main" val="218981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矩形 21">
            <a:extLst>
              <a:ext uri="{FF2B5EF4-FFF2-40B4-BE49-F238E27FC236}">
                <a16:creationId xmlns:a16="http://schemas.microsoft.com/office/drawing/2014/main" xmlns="" id="{EA8E5FF5-E5AD-9C98-94B2-9C9179A0854D}"/>
              </a:ext>
            </a:extLst>
          </p:cNvPr>
          <p:cNvSpPr/>
          <p:nvPr/>
        </p:nvSpPr>
        <p:spPr>
          <a:xfrm>
            <a:off x="0" y="416989"/>
            <a:ext cx="12192000" cy="598335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mc:AlternateContent xmlns:mc="http://schemas.openxmlformats.org/markup-compatibility/2006">
        <mc:Choice xmlns:a14="http://schemas.microsoft.com/office/drawing/2010/main" Requires="a14">
          <p:sp>
            <p:nvSpPr>
              <p:cNvPr id="64" name="文本框 63">
                <a:extLst>
                  <a:ext uri="{FF2B5EF4-FFF2-40B4-BE49-F238E27FC236}">
                    <a16:creationId xmlns:a16="http://schemas.microsoft.com/office/drawing/2014/main" xmlns="" id="{3CB5B2AB-D976-08FF-38DB-632D92045290}"/>
                  </a:ext>
                </a:extLst>
              </p:cNvPr>
              <p:cNvSpPr txBox="1"/>
              <p:nvPr/>
            </p:nvSpPr>
            <p:spPr>
              <a:xfrm>
                <a:off x="229850" y="1461541"/>
                <a:ext cx="8645560" cy="3323987"/>
              </a:xfrm>
              <a:prstGeom prst="rect">
                <a:avLst/>
              </a:prstGeom>
              <a:noFill/>
            </p:spPr>
            <p:txBody>
              <a:bodyPr wrap="square">
                <a:spAutoFit/>
              </a:bodyPr>
              <a:lstStyle/>
              <a:p>
                <a:pPr lvl="0" indent="719138" algn="just">
                  <a:lnSpc>
                    <a:spcPct val="150000"/>
                  </a:lnSpc>
                  <a:defRPr/>
                </a:pPr>
                <a:r>
                  <a:rPr kumimoji="0" lang="zh-CN" altLang="en-US"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代入所测的</a:t>
                </a:r>
                <a14:m>
                  <m:oMath xmlns:m="http://schemas.openxmlformats.org/officeDocument/2006/math">
                    <m:r>
                      <a:rPr kumimoji="0" lang="en-US" altLang="zh-CN" sz="2800" b="0" i="1" u="none" strike="noStrike" kern="0" cap="none" spc="0" normalizeH="0" baseline="0" noProof="0" dirty="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h</m:t>
                    </m:r>
                    <m:r>
                      <a:rPr kumimoji="0" lang="en-US" altLang="zh-CN" sz="2800" b="0" i="1" u="none" strike="noStrike" kern="0" cap="none" spc="0" normalizeH="0" baseline="-25000" noProof="0" dirty="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1</m:t>
                    </m:r>
                  </m:oMath>
                </a14:m>
                <a:r>
                  <a:rPr kumimoji="0" lang="zh-CN" altLang="en-US"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a:t>
                </a:r>
                <a14:m>
                  <m:oMath xmlns:m="http://schemas.openxmlformats.org/officeDocument/2006/math">
                    <m:r>
                      <a:rPr kumimoji="0" lang="en-US" altLang="zh-CN" sz="2800" b="0" i="1" u="none" strike="noStrike" kern="0" cap="none" spc="0" normalizeH="0" baseline="0" noProof="0" dirty="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h</m:t>
                    </m:r>
                    <m:r>
                      <a:rPr kumimoji="0" lang="en-US" altLang="zh-CN" sz="2800" b="0" i="1" u="none" strike="noStrike" kern="0" cap="none" spc="0" normalizeH="0" baseline="-25000" noProof="0" dirty="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2</m:t>
                    </m:r>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a:t>
                </a:r>
                <a14:m>
                  <m:oMath xmlns:m="http://schemas.openxmlformats.org/officeDocument/2006/math">
                    <m:r>
                      <a:rPr kumimoji="0" lang="en-US" altLang="zh-CN" sz="2800" b="0" i="1" u="none" strike="noStrike" kern="0" cap="none" spc="0" normalizeH="0" baseline="0" noProof="0" dirty="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h</m:t>
                    </m:r>
                    <m:r>
                      <a:rPr kumimoji="0" lang="en-US" altLang="zh-CN" sz="2800" b="0" i="1" u="none" strike="noStrike" kern="0" cap="none" spc="0" normalizeH="0" baseline="-25000" noProof="0" dirty="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3</m:t>
                    </m:r>
                  </m:oMath>
                </a14:m>
                <a:r>
                  <a:rPr kumimoji="0" lang="en-US" altLang="zh-CN"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a:t>
                </a:r>
                <a14:m>
                  <m:oMath xmlns:m="http://schemas.openxmlformats.org/officeDocument/2006/math">
                    <m:r>
                      <a:rPr kumimoji="0" lang="en-US" altLang="zh-CN" sz="2800" b="0" i="1" u="none" strike="noStrike" kern="0" cap="none" spc="0" normalizeH="0" baseline="0" noProof="0" dirty="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h</m:t>
                    </m:r>
                    <m:r>
                      <a:rPr kumimoji="0" lang="en-US" altLang="zh-CN" sz="2800" b="0" i="1" u="none" strike="noStrike" kern="0" cap="none" spc="0" normalizeH="0" baseline="-25000" noProof="0" dirty="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𝑛</m:t>
                    </m:r>
                  </m:oMath>
                </a14:m>
                <a:r>
                  <a:rPr kumimoji="0" lang="zh-CN" altLang="en-US"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数据，利用此式可算出重锤开始运动后</a:t>
                </a:r>
                <a14:m>
                  <m:oMath xmlns:m="http://schemas.openxmlformats.org/officeDocument/2006/math">
                    <m:r>
                      <a:rPr kumimoji="0" lang="en-US" altLang="zh-CN" sz="2800" b="0" i="1" u="none" strike="noStrike" kern="0" cap="none" spc="0" normalizeH="0" baseline="0" noProof="0" dirty="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𝑇</m:t>
                    </m:r>
                  </m:oMath>
                </a14:m>
                <a:r>
                  <a:rPr kumimoji="0" lang="zh-CN" altLang="en-US"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a:t>
                </a:r>
                <a14:m>
                  <m:oMath xmlns:m="http://schemas.openxmlformats.org/officeDocument/2006/math">
                    <m:r>
                      <a:rPr kumimoji="0" lang="en-US" altLang="zh-CN" sz="2800" b="0" i="1" u="none" strike="noStrike" kern="0" cap="none" spc="0" normalizeH="0" baseline="0" noProof="0" dirty="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2</m:t>
                    </m:r>
                    <m:r>
                      <a:rPr kumimoji="0" lang="en-US" altLang="zh-CN" sz="2800" b="0" i="1" u="none" strike="noStrike" kern="0" cap="none" spc="0" normalizeH="0" baseline="0" noProof="0" dirty="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𝑇</m:t>
                    </m:r>
                  </m:oMath>
                </a14:m>
                <a:r>
                  <a:rPr kumimoji="0" lang="zh-CN" altLang="en-US"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a:t>
                </a:r>
                <a14:m>
                  <m:oMath xmlns:m="http://schemas.openxmlformats.org/officeDocument/2006/math">
                    <m:r>
                      <a:rPr kumimoji="0" lang="en-US" altLang="zh-CN" sz="2800" b="0" i="1" u="none" strike="noStrike" kern="0" cap="none" spc="0" normalizeH="0" baseline="0" noProof="0" dirty="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3</m:t>
                    </m:r>
                    <m:r>
                      <a:rPr kumimoji="0" lang="en-US" altLang="zh-CN" sz="2800" b="0" i="1" u="none" strike="noStrike" kern="0" cap="none" spc="0" normalizeH="0" baseline="0" noProof="0" dirty="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𝑇</m:t>
                    </m:r>
                  </m:oMath>
                </a14:m>
                <a:r>
                  <a:rPr kumimoji="0" lang="en-US" altLang="zh-CN"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a:t>
                </a:r>
                <a14:m>
                  <m:oMath xmlns:m="http://schemas.openxmlformats.org/officeDocument/2006/math">
                    <m:r>
                      <a:rPr kumimoji="0" lang="en-US" altLang="zh-CN" sz="2800" b="0" i="1" u="none" strike="noStrike" kern="0" cap="none" spc="0" normalizeH="0" baseline="0" noProof="0" dirty="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𝑛𝑇</m:t>
                    </m:r>
                  </m:oMath>
                </a14:m>
                <a:r>
                  <a:rPr kumimoji="0" lang="zh-CN" altLang="en-US"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时刻的速度。若以</a:t>
                </a:r>
                <a14:m>
                  <m:oMath xmlns:m="http://schemas.openxmlformats.org/officeDocument/2006/math">
                    <m:r>
                      <a:rPr kumimoji="0" lang="en-US" altLang="zh-CN" sz="2800" b="0" i="1" u="none" strike="noStrike" kern="0" cap="none" spc="0" normalizeH="0" baseline="0" noProof="0" dirty="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𝑣</m:t>
                    </m:r>
                  </m:oMath>
                </a14:m>
                <a:r>
                  <a:rPr kumimoji="0" lang="zh-CN" altLang="en-US"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为纵轴、</a:t>
                </a:r>
                <a14:m>
                  <m:oMath xmlns:m="http://schemas.openxmlformats.org/officeDocument/2006/math">
                    <m:r>
                      <a:rPr kumimoji="0" lang="en-US" altLang="zh-CN" sz="2800" b="0" i="1" u="none" strike="noStrike" kern="0" cap="none" spc="0" normalizeH="0" baseline="0" noProof="0" dirty="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𝑡</m:t>
                    </m:r>
                  </m:oMath>
                </a14:m>
                <a:r>
                  <a:rPr kumimoji="0" lang="zh-CN" altLang="en-US"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为横轴建立平面直角坐标系，将所算得的速度及对应时刻，在坐标平面描点连线画出</a:t>
                </a:r>
                <a14:m>
                  <m:oMath xmlns:m="http://schemas.openxmlformats.org/officeDocument/2006/math">
                    <m:r>
                      <a:rPr kumimoji="0" lang="en-US" altLang="zh-CN" sz="2000" b="0" i="1" u="none" strike="noStrike" kern="0" cap="none" spc="0" normalizeH="0" baseline="0" noProof="0" dirty="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𝑣</m:t>
                    </m:r>
                    <m:r>
                      <m:rPr>
                        <m:nor/>
                      </m:rPr>
                      <a:rPr lang="en-US" altLang="zh-CN" sz="2800" dirty="0" smtClean="0">
                        <a:solidFill>
                          <a:schemeClr val="tx1"/>
                        </a:solidFill>
                        <a:latin typeface="Times New Roman" panose="02020603050405020304" pitchFamily="18" charset="0"/>
                        <a:ea typeface="方正粗黑宋简体" panose="02000000000000000000" pitchFamily="2" charset="-122"/>
                        <a:cs typeface="Times New Roman" panose="02020603050405020304" pitchFamily="18" charset="0"/>
                      </a:rPr>
                      <m:t>−</m:t>
                    </m:r>
                    <m:r>
                      <a:rPr kumimoji="0" lang="en-US" altLang="zh-CN" sz="2000" b="0" i="1" u="none" strike="noStrike" kern="0" cap="none" spc="0" normalizeH="0" baseline="0" noProof="0" dirty="0" smtClean="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𝑡</m:t>
                    </m:r>
                  </m:oMath>
                </a14:m>
                <a:r>
                  <a:rPr kumimoji="0" lang="zh-CN" altLang="en-US"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图像，由</a:t>
                </a:r>
                <a14:m>
                  <m:oMath xmlns:m="http://schemas.openxmlformats.org/officeDocument/2006/math">
                    <m:r>
                      <a:rPr kumimoji="0" lang="en-US" altLang="zh-CN" sz="2800" b="0" i="1" u="none" strike="noStrike" kern="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𝑣</m:t>
                    </m:r>
                    <m:r>
                      <a:rPr kumimoji="0" lang="en-US" altLang="zh-CN" sz="2800" b="0" i="1" u="none" strike="noStrike" kern="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m:t>
                    </m:r>
                    <m:r>
                      <a:rPr kumimoji="0" lang="en-US" altLang="zh-CN" sz="2800" b="0" i="1" u="none" strike="noStrike" kern="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𝑔𝑡</m:t>
                    </m:r>
                  </m:oMath>
                </a14:m>
                <a:r>
                  <a:rPr kumimoji="0" lang="zh-CN" altLang="en-US"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可知，图像的斜率表示重力加速度。</a:t>
                </a:r>
              </a:p>
            </p:txBody>
          </p:sp>
        </mc:Choice>
        <mc:Fallback>
          <p:sp>
            <p:nvSpPr>
              <p:cNvPr id="64" name="文本框 63">
                <a:extLst>
                  <a:ext uri="{FF2B5EF4-FFF2-40B4-BE49-F238E27FC236}">
                    <a16:creationId xmlns:a16="http://schemas.microsoft.com/office/drawing/2014/main" xmlns:a14="http://schemas.microsoft.com/office/drawing/2010/main" xmlns="" id="{3CB5B2AB-D976-08FF-38DB-632D92045290}"/>
                  </a:ext>
                </a:extLst>
              </p:cNvPr>
              <p:cNvSpPr txBox="1">
                <a:spLocks noRot="1" noChangeAspect="1" noMove="1" noResize="1" noEditPoints="1" noAdjustHandles="1" noChangeArrowheads="1" noChangeShapeType="1" noTextEdit="1"/>
              </p:cNvSpPr>
              <p:nvPr/>
            </p:nvSpPr>
            <p:spPr>
              <a:xfrm>
                <a:off x="229850" y="1461541"/>
                <a:ext cx="8645560" cy="3323987"/>
              </a:xfrm>
              <a:prstGeom prst="rect">
                <a:avLst/>
              </a:prstGeom>
              <a:blipFill rotWithShape="0">
                <a:blip r:embed="rId3"/>
                <a:stretch>
                  <a:fillRect l="-1481" r="-1410" b="-220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 name="文本框 1">
                <a:extLst>
                  <a:ext uri="{FF2B5EF4-FFF2-40B4-BE49-F238E27FC236}">
                    <a16:creationId xmlns:a16="http://schemas.microsoft.com/office/drawing/2014/main" xmlns="" id="{769481DA-7F97-08F9-800C-431209FE7589}"/>
                  </a:ext>
                </a:extLst>
              </p:cNvPr>
              <p:cNvSpPr txBox="1"/>
              <p:nvPr/>
            </p:nvSpPr>
            <p:spPr>
              <a:xfrm>
                <a:off x="147009" y="676795"/>
                <a:ext cx="9416716" cy="769441"/>
              </a:xfrm>
              <a:prstGeom prst="rect">
                <a:avLst/>
              </a:prstGeom>
              <a:noFill/>
            </p:spPr>
            <p:txBody>
              <a:bodyPr wrap="square">
                <a:spAutoFit/>
              </a:bodyPr>
              <a:lstStyle/>
              <a:p>
                <a:pPr lvl="0">
                  <a:defRPr/>
                </a:pPr>
                <a:r>
                  <a:rPr kumimoji="0" lang="zh-CN" altLang="en-US" sz="4400" b="0" i="0" u="none" strike="noStrike" kern="1200" cap="none" spc="0" normalizeH="0" baseline="0" noProof="0" dirty="0" smtClean="0">
                    <a:ln>
                      <a:noFill/>
                    </a:ln>
                    <a:solidFill>
                      <a:srgbClr val="CF0622"/>
                    </a:solidFill>
                    <a:effectLst/>
                    <a:uLnTx/>
                    <a:uFillTx/>
                    <a:latin typeface="方正粗黑宋简体" panose="02000000000000000000" pitchFamily="2" charset="-122"/>
                    <a:ea typeface="方正粗黑宋简体" panose="02000000000000000000" pitchFamily="2" charset="-122"/>
                    <a:cs typeface="+mn-cs"/>
                  </a:rPr>
                  <a:t>二、纸带法</a:t>
                </a:r>
                <a:r>
                  <a:rPr kumimoji="0" lang="en-US" altLang="zh-CN" sz="36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rPr>
                  <a:t>——</a:t>
                </a:r>
                <a:r>
                  <a:rPr kumimoji="0" lang="zh-CN" altLang="en-US" sz="36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rPr>
                  <a:t>方法二（</a:t>
                </a:r>
                <a14:m>
                  <m:oMath xmlns:m="http://schemas.openxmlformats.org/officeDocument/2006/math">
                    <m:r>
                      <a:rPr lang="en-US" altLang="zh-CN" sz="3600" i="1" dirty="0">
                        <a:solidFill>
                          <a:srgbClr val="CF0622"/>
                        </a:solidFill>
                        <a:latin typeface="Cambria Math" panose="02040503050406030204" pitchFamily="18" charset="0"/>
                        <a:ea typeface="方正粗黑宋简体" panose="02000000000000000000" pitchFamily="2" charset="-122"/>
                      </a:rPr>
                      <m:t>𝑣</m:t>
                    </m:r>
                    <m:r>
                      <m:rPr>
                        <m:nor/>
                      </m:rPr>
                      <a:rPr lang="en-US" altLang="zh-CN" sz="3600" dirty="0">
                        <a:solidFill>
                          <a:srgbClr val="CF0622"/>
                        </a:solidFill>
                        <a:latin typeface="Times New Roman" panose="02020603050405020304" pitchFamily="18" charset="0"/>
                        <a:ea typeface="方正粗黑宋简体" panose="02000000000000000000" pitchFamily="2" charset="-122"/>
                        <a:cs typeface="Times New Roman" panose="02020603050405020304" pitchFamily="18" charset="0"/>
                      </a:rPr>
                      <m:t>−</m:t>
                    </m:r>
                    <m:r>
                      <a:rPr lang="en-US" altLang="zh-CN" sz="3600" i="1" dirty="0">
                        <a:solidFill>
                          <a:srgbClr val="CF0622"/>
                        </a:solidFill>
                        <a:latin typeface="Cambria Math" panose="02040503050406030204" pitchFamily="18" charset="0"/>
                        <a:ea typeface="方正粗黑宋简体" panose="02000000000000000000" pitchFamily="2" charset="-122"/>
                      </a:rPr>
                      <m:t>𝑡</m:t>
                    </m:r>
                  </m:oMath>
                </a14:m>
                <a:r>
                  <a:rPr kumimoji="0" lang="zh-CN" altLang="en-US" sz="36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rPr>
                  <a:t>图像）</a:t>
                </a:r>
                <a:endParaRPr kumimoji="0" lang="en-US" altLang="zh-CN" sz="44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endParaRPr>
              </a:p>
            </p:txBody>
          </p:sp>
        </mc:Choice>
        <mc:Fallback>
          <p:sp>
            <p:nvSpPr>
              <p:cNvPr id="2" name="文本框 1">
                <a:extLst>
                  <a:ext uri="{FF2B5EF4-FFF2-40B4-BE49-F238E27FC236}">
                    <a16:creationId xmlns:a16="http://schemas.microsoft.com/office/drawing/2014/main" xmlns:a14="http://schemas.microsoft.com/office/drawing/2010/main" xmlns="" id="{769481DA-7F97-08F9-800C-431209FE7589}"/>
                  </a:ext>
                </a:extLst>
              </p:cNvPr>
              <p:cNvSpPr txBox="1">
                <a:spLocks noRot="1" noChangeAspect="1" noMove="1" noResize="1" noEditPoints="1" noAdjustHandles="1" noChangeArrowheads="1" noChangeShapeType="1" noTextEdit="1"/>
              </p:cNvSpPr>
              <p:nvPr/>
            </p:nvSpPr>
            <p:spPr>
              <a:xfrm>
                <a:off x="147009" y="676795"/>
                <a:ext cx="9416716" cy="769441"/>
              </a:xfrm>
              <a:prstGeom prst="rect">
                <a:avLst/>
              </a:prstGeom>
              <a:blipFill rotWithShape="0">
                <a:blip r:embed="rId4"/>
                <a:stretch>
                  <a:fillRect l="-2589" t="-15079" b="-38095"/>
                </a:stretch>
              </a:blipFill>
            </p:spPr>
            <p:txBody>
              <a:bodyPr/>
              <a:lstStyle/>
              <a:p>
                <a:r>
                  <a:rPr lang="zh-CN" altLang="en-US">
                    <a:noFill/>
                  </a:rPr>
                  <a:t> </a:t>
                </a:r>
              </a:p>
            </p:txBody>
          </p:sp>
        </mc:Fallback>
      </mc:AlternateContent>
      <p:pic>
        <p:nvPicPr>
          <p:cNvPr id="51" name="图片 50">
            <a:extLst>
              <a:ext uri="{FF2B5EF4-FFF2-40B4-BE49-F238E27FC236}">
                <a16:creationId xmlns:a16="http://schemas.microsoft.com/office/drawing/2014/main" xmlns="" id="{8F5CA7AC-9AD4-DB21-337B-8B46F93208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007823" y="1831527"/>
            <a:ext cx="3051764" cy="3910955"/>
          </a:xfrm>
          <a:prstGeom prst="rect">
            <a:avLst/>
          </a:prstGeom>
          <a:noFill/>
          <a:ln>
            <a:noFill/>
          </a:ln>
        </p:spPr>
      </p:pic>
    </p:spTree>
    <p:extLst>
      <p:ext uri="{BB962C8B-B14F-4D97-AF65-F5344CB8AC3E}">
        <p14:creationId xmlns:p14="http://schemas.microsoft.com/office/powerpoint/2010/main" val="18985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矩形 21">
            <a:extLst>
              <a:ext uri="{FF2B5EF4-FFF2-40B4-BE49-F238E27FC236}">
                <a16:creationId xmlns:a16="http://schemas.microsoft.com/office/drawing/2014/main" xmlns="" id="{EA8E5FF5-E5AD-9C98-94B2-9C9179A0854D}"/>
              </a:ext>
            </a:extLst>
          </p:cNvPr>
          <p:cNvSpPr/>
          <p:nvPr/>
        </p:nvSpPr>
        <p:spPr>
          <a:xfrm>
            <a:off x="0" y="416989"/>
            <a:ext cx="12192000" cy="598335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xmlns="" id="{3CB5B2AB-D976-08FF-38DB-632D92045290}"/>
                  </a:ext>
                </a:extLst>
              </p:cNvPr>
              <p:cNvSpPr txBox="1"/>
              <p:nvPr/>
            </p:nvSpPr>
            <p:spPr>
              <a:xfrm>
                <a:off x="229849" y="1461541"/>
                <a:ext cx="9506261" cy="3904659"/>
              </a:xfrm>
              <a:prstGeom prst="rect">
                <a:avLst/>
              </a:prstGeom>
              <a:noFill/>
            </p:spPr>
            <p:txBody>
              <a:bodyPr wrap="square">
                <a:spAutoFit/>
              </a:bodyPr>
              <a:lstStyle/>
              <a:p>
                <a:pPr indent="719138" algn="just">
                  <a:lnSpc>
                    <a:spcPct val="150000"/>
                  </a:lnSpc>
                </a:pP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测出小铁球的直径，在小铁球自由落体的路径上安装两个光电门，测出两光电门中心间的距离。从光电门的正上方无初速释放小铁球，当小铁球通过量光电门时，与其连接的计时器记录的挡光时间就是小铁球通过光电门的时间，利用小铁球的直径及记录的挡光时间可计算出小铁球通过光电门中心的速度</a:t>
                </a:r>
                <a14:m>
                  <m:oMath xmlns:m="http://schemas.openxmlformats.org/officeDocument/2006/math">
                    <m:r>
                      <a:rPr lang="en-US" altLang="zh-CN" sz="280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𝑣</m:t>
                    </m:r>
                    <m:r>
                      <a:rPr lang="en-US" altLang="zh-CN" sz="2800" i="1" kern="0" baseline="-25000" dirty="0">
                        <a:solidFill>
                          <a:prstClr val="black"/>
                        </a:solidFill>
                        <a:latin typeface="Cambria Math" panose="02040503050406030204" pitchFamily="18" charset="0"/>
                        <a:ea typeface="等线" panose="02010600030101010101" pitchFamily="2" charset="-122"/>
                        <a:cs typeface="Times New Roman" panose="02020603050405020304" pitchFamily="18" charset="0"/>
                      </a:rPr>
                      <m:t>1</m:t>
                    </m:r>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和</a:t>
                </a:r>
                <a14:m>
                  <m:oMath xmlns:m="http://schemas.openxmlformats.org/officeDocument/2006/math">
                    <m:r>
                      <a:rPr lang="en-US" altLang="zh-CN" sz="280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𝑣</m:t>
                    </m:r>
                    <m:r>
                      <a:rPr lang="en-US" altLang="zh-CN" sz="2800" i="1" kern="0" baseline="-25000" dirty="0">
                        <a:solidFill>
                          <a:prstClr val="black"/>
                        </a:solidFill>
                        <a:latin typeface="Cambria Math" panose="02040503050406030204" pitchFamily="18" charset="0"/>
                        <a:ea typeface="等线" panose="02010600030101010101" pitchFamily="2" charset="-122"/>
                        <a:cs typeface="Times New Roman" panose="02020603050405020304" pitchFamily="18" charset="0"/>
                      </a:rPr>
                      <m:t>2</m:t>
                    </m:r>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a:t>
                </a:r>
                <a:endParaRPr kumimoji="0" lang="zh-CN" altLang="en-US"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64" name="文本框 63">
                <a:extLst>
                  <a:ext uri="{FF2B5EF4-FFF2-40B4-BE49-F238E27FC236}">
                    <a16:creationId xmlns:a16="http://schemas.microsoft.com/office/drawing/2014/main" id="{3CB5B2AB-D976-08FF-38DB-632D92045290}"/>
                  </a:ext>
                </a:extLst>
              </p:cNvPr>
              <p:cNvSpPr txBox="1">
                <a:spLocks noRot="1" noChangeAspect="1" noMove="1" noResize="1" noEditPoints="1" noAdjustHandles="1" noChangeArrowheads="1" noChangeShapeType="1" noTextEdit="1"/>
              </p:cNvSpPr>
              <p:nvPr/>
            </p:nvSpPr>
            <p:spPr>
              <a:xfrm>
                <a:off x="229849" y="1461541"/>
                <a:ext cx="9506261" cy="3904659"/>
              </a:xfrm>
              <a:prstGeom prst="rect">
                <a:avLst/>
              </a:prstGeom>
              <a:blipFill>
                <a:blip r:embed="rId3"/>
                <a:stretch>
                  <a:fillRect l="-1347" r="-1283" b="-3438"/>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xmlns="" id="{769481DA-7F97-08F9-800C-431209FE7589}"/>
              </a:ext>
            </a:extLst>
          </p:cNvPr>
          <p:cNvSpPr txBox="1"/>
          <p:nvPr/>
        </p:nvSpPr>
        <p:spPr>
          <a:xfrm>
            <a:off x="147009" y="676795"/>
            <a:ext cx="9416716"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4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rPr>
              <a:t>三、光电门法</a:t>
            </a:r>
            <a:endParaRPr kumimoji="0" lang="en-US" altLang="zh-CN" sz="44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endParaRPr>
          </a:p>
        </p:txBody>
      </p:sp>
      <p:sp>
        <p:nvSpPr>
          <p:cNvPr id="3" name="椭圆 2">
            <a:extLst>
              <a:ext uri="{FF2B5EF4-FFF2-40B4-BE49-F238E27FC236}">
                <a16:creationId xmlns:a16="http://schemas.microsoft.com/office/drawing/2014/main" xmlns="" id="{B53CA95B-E201-DCDF-C05E-F832B0528D50}"/>
              </a:ext>
            </a:extLst>
          </p:cNvPr>
          <p:cNvSpPr/>
          <p:nvPr/>
        </p:nvSpPr>
        <p:spPr>
          <a:xfrm>
            <a:off x="10481890" y="5552930"/>
            <a:ext cx="720000" cy="720000"/>
          </a:xfrm>
          <a:prstGeom prst="ellipse">
            <a:avLst/>
          </a:prstGeom>
          <a:solidFill>
            <a:srgbClr val="F7B802"/>
          </a:solidFill>
          <a:ln>
            <a:noFill/>
          </a:ln>
          <a:scene3d>
            <a:camera prst="orthographicFront">
              <a:rot lat="0" lon="21540000" rev="0"/>
            </a:camera>
            <a:lightRig rig="threePt" dir="t"/>
          </a:scene3d>
          <a:sp3d>
            <a:bevelT w="360000" h="360000"/>
            <a:bevelB w="360000" h="36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椭圆 5">
            <a:extLst>
              <a:ext uri="{FF2B5EF4-FFF2-40B4-BE49-F238E27FC236}">
                <a16:creationId xmlns:a16="http://schemas.microsoft.com/office/drawing/2014/main" xmlns="" id="{FC396DA8-2C04-92BC-2B31-F17D9D55CD45}"/>
              </a:ext>
            </a:extLst>
          </p:cNvPr>
          <p:cNvSpPr/>
          <p:nvPr/>
        </p:nvSpPr>
        <p:spPr>
          <a:xfrm>
            <a:off x="10481890" y="289573"/>
            <a:ext cx="720000" cy="720000"/>
          </a:xfrm>
          <a:prstGeom prst="ellipse">
            <a:avLst/>
          </a:prstGeom>
          <a:solidFill>
            <a:schemeClr val="bg1">
              <a:lumMod val="95000"/>
            </a:schemeClr>
          </a:solidFill>
          <a:ln>
            <a:noFill/>
          </a:ln>
          <a:scene3d>
            <a:camera prst="orthographicFront">
              <a:rot lat="0" lon="21540000" rev="0"/>
            </a:camera>
            <a:lightRig rig="threePt" dir="t"/>
          </a:scene3d>
          <a:sp3d>
            <a:bevelT w="360000" h="360000"/>
            <a:bevelB w="360000" h="36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椭圆 6">
            <a:extLst>
              <a:ext uri="{FF2B5EF4-FFF2-40B4-BE49-F238E27FC236}">
                <a16:creationId xmlns:a16="http://schemas.microsoft.com/office/drawing/2014/main" xmlns="" id="{DEF0D4EB-4765-CD52-376B-25FE9CCC20BD}"/>
              </a:ext>
            </a:extLst>
          </p:cNvPr>
          <p:cNvSpPr/>
          <p:nvPr/>
        </p:nvSpPr>
        <p:spPr>
          <a:xfrm>
            <a:off x="10481890" y="771581"/>
            <a:ext cx="720000" cy="720000"/>
          </a:xfrm>
          <a:prstGeom prst="ellipse">
            <a:avLst/>
          </a:prstGeom>
          <a:solidFill>
            <a:schemeClr val="bg1">
              <a:lumMod val="85000"/>
            </a:schemeClr>
          </a:solidFill>
          <a:ln>
            <a:noFill/>
          </a:ln>
          <a:scene3d>
            <a:camera prst="orthographicFront">
              <a:rot lat="0" lon="21540000" rev="0"/>
            </a:camera>
            <a:lightRig rig="threePt" dir="t"/>
          </a:scene3d>
          <a:sp3d>
            <a:bevelT w="360000" h="360000"/>
            <a:bevelB w="360000" h="36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7">
            <a:extLst>
              <a:ext uri="{FF2B5EF4-FFF2-40B4-BE49-F238E27FC236}">
                <a16:creationId xmlns:a16="http://schemas.microsoft.com/office/drawing/2014/main" xmlns="" id="{E7529BC0-FC0C-A302-E63B-F0D574D99410}"/>
              </a:ext>
            </a:extLst>
          </p:cNvPr>
          <p:cNvSpPr/>
          <p:nvPr/>
        </p:nvSpPr>
        <p:spPr>
          <a:xfrm>
            <a:off x="10481890" y="1647796"/>
            <a:ext cx="720000" cy="720000"/>
          </a:xfrm>
          <a:prstGeom prst="ellipse">
            <a:avLst/>
          </a:prstGeom>
          <a:solidFill>
            <a:schemeClr val="bg1">
              <a:lumMod val="75000"/>
            </a:schemeClr>
          </a:solidFill>
          <a:ln>
            <a:noFill/>
          </a:ln>
          <a:scene3d>
            <a:camera prst="orthographicFront">
              <a:rot lat="0" lon="21540000" rev="0"/>
            </a:camera>
            <a:lightRig rig="threePt" dir="t"/>
          </a:scene3d>
          <a:sp3d>
            <a:bevelT w="360000" h="360000"/>
            <a:bevelB w="360000" h="36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任意多边形: 形状 14">
            <a:extLst>
              <a:ext uri="{FF2B5EF4-FFF2-40B4-BE49-F238E27FC236}">
                <a16:creationId xmlns:a16="http://schemas.microsoft.com/office/drawing/2014/main" xmlns="" id="{B6335EB5-3588-6C94-A6EE-18690D173FE0}"/>
              </a:ext>
            </a:extLst>
          </p:cNvPr>
          <p:cNvSpPr/>
          <p:nvPr/>
        </p:nvSpPr>
        <p:spPr>
          <a:xfrm>
            <a:off x="10037199" y="1334125"/>
            <a:ext cx="1742589" cy="1730820"/>
          </a:xfrm>
          <a:custGeom>
            <a:avLst/>
            <a:gdLst>
              <a:gd name="connsiteX0" fmla="*/ 607102 w 3455233"/>
              <a:gd name="connsiteY0" fmla="*/ 3285109 h 3285110"/>
              <a:gd name="connsiteX1" fmla="*/ 2833142 w 3455233"/>
              <a:gd name="connsiteY1" fmla="*/ 3285109 h 3285110"/>
              <a:gd name="connsiteX2" fmla="*/ 2833142 w 3455233"/>
              <a:gd name="connsiteY2" fmla="*/ 3285110 h 3285110"/>
              <a:gd name="connsiteX3" fmla="*/ 607102 w 3455233"/>
              <a:gd name="connsiteY3" fmla="*/ 3285110 h 3285110"/>
              <a:gd name="connsiteX4" fmla="*/ 0 w 3455233"/>
              <a:gd name="connsiteY4" fmla="*/ 0 h 3285110"/>
              <a:gd name="connsiteX5" fmla="*/ 3455233 w 3455233"/>
              <a:gd name="connsiteY5" fmla="*/ 0 h 3285110"/>
              <a:gd name="connsiteX6" fmla="*/ 3455233 w 3455233"/>
              <a:gd name="connsiteY6" fmla="*/ 3285109 h 3285110"/>
              <a:gd name="connsiteX7" fmla="*/ 2833142 w 3455233"/>
              <a:gd name="connsiteY7" fmla="*/ 3285109 h 3285110"/>
              <a:gd name="connsiteX8" fmla="*/ 2833142 w 3455233"/>
              <a:gd name="connsiteY8" fmla="*/ 629124 h 3285110"/>
              <a:gd name="connsiteX9" fmla="*/ 607102 w 3455233"/>
              <a:gd name="connsiteY9" fmla="*/ 629124 h 3285110"/>
              <a:gd name="connsiteX10" fmla="*/ 607102 w 3455233"/>
              <a:gd name="connsiteY10" fmla="*/ 3285109 h 3285110"/>
              <a:gd name="connsiteX11" fmla="*/ 0 w 3455233"/>
              <a:gd name="connsiteY11" fmla="*/ 3285109 h 328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55233" h="3285110">
                <a:moveTo>
                  <a:pt x="607102" y="3285109"/>
                </a:moveTo>
                <a:lnTo>
                  <a:pt x="2833142" y="3285109"/>
                </a:lnTo>
                <a:lnTo>
                  <a:pt x="2833142" y="3285110"/>
                </a:lnTo>
                <a:lnTo>
                  <a:pt x="607102" y="3285110"/>
                </a:lnTo>
                <a:close/>
                <a:moveTo>
                  <a:pt x="0" y="0"/>
                </a:moveTo>
                <a:lnTo>
                  <a:pt x="3455233" y="0"/>
                </a:lnTo>
                <a:lnTo>
                  <a:pt x="3455233" y="3285109"/>
                </a:lnTo>
                <a:lnTo>
                  <a:pt x="2833142" y="3285109"/>
                </a:lnTo>
                <a:lnTo>
                  <a:pt x="2833142" y="629124"/>
                </a:lnTo>
                <a:lnTo>
                  <a:pt x="607102" y="629124"/>
                </a:lnTo>
                <a:lnTo>
                  <a:pt x="607102" y="3285109"/>
                </a:lnTo>
                <a:lnTo>
                  <a:pt x="0" y="3285109"/>
                </a:lnTo>
                <a:close/>
              </a:path>
            </a:pathLst>
          </a:custGeom>
          <a:solidFill>
            <a:schemeClr val="tx1">
              <a:lumMod val="75000"/>
              <a:lumOff val="25000"/>
            </a:schemeClr>
          </a:solidFill>
          <a:scene3d>
            <a:camera prst="isometricBottomDown"/>
            <a:lightRig rig="threePt" dir="t"/>
          </a:scene3d>
          <a:sp3d prstMaterial="matte">
            <a:bevelT w="254000" h="254000" prst="coolSlant"/>
            <a:bevelB w="254000" h="2540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椭圆 4">
            <a:extLst>
              <a:ext uri="{FF2B5EF4-FFF2-40B4-BE49-F238E27FC236}">
                <a16:creationId xmlns:a16="http://schemas.microsoft.com/office/drawing/2014/main" xmlns="" id="{CC6729A3-078C-5B82-9300-2218E00B6A92}"/>
              </a:ext>
            </a:extLst>
          </p:cNvPr>
          <p:cNvSpPr/>
          <p:nvPr/>
        </p:nvSpPr>
        <p:spPr>
          <a:xfrm>
            <a:off x="10481890" y="2581584"/>
            <a:ext cx="720000" cy="720000"/>
          </a:xfrm>
          <a:prstGeom prst="ellipse">
            <a:avLst/>
          </a:prstGeom>
          <a:solidFill>
            <a:schemeClr val="bg1">
              <a:lumMod val="65000"/>
            </a:schemeClr>
          </a:solidFill>
          <a:ln>
            <a:noFill/>
          </a:ln>
          <a:scene3d>
            <a:camera prst="orthographicFront">
              <a:rot lat="0" lon="21540000" rev="0"/>
            </a:camera>
            <a:lightRig rig="threePt" dir="t"/>
          </a:scene3d>
          <a:sp3d>
            <a:bevelT w="360000" h="360000"/>
            <a:bevelB w="360000" h="36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任意多边形: 形状 15">
            <a:extLst>
              <a:ext uri="{FF2B5EF4-FFF2-40B4-BE49-F238E27FC236}">
                <a16:creationId xmlns:a16="http://schemas.microsoft.com/office/drawing/2014/main" xmlns="" id="{77FC668B-5010-C291-2AAA-05A126B5685A}"/>
              </a:ext>
            </a:extLst>
          </p:cNvPr>
          <p:cNvSpPr/>
          <p:nvPr/>
        </p:nvSpPr>
        <p:spPr>
          <a:xfrm>
            <a:off x="10037198" y="3301584"/>
            <a:ext cx="1742589" cy="1730820"/>
          </a:xfrm>
          <a:custGeom>
            <a:avLst/>
            <a:gdLst>
              <a:gd name="connsiteX0" fmla="*/ 607102 w 3455233"/>
              <a:gd name="connsiteY0" fmla="*/ 3285109 h 3285110"/>
              <a:gd name="connsiteX1" fmla="*/ 2833142 w 3455233"/>
              <a:gd name="connsiteY1" fmla="*/ 3285109 h 3285110"/>
              <a:gd name="connsiteX2" fmla="*/ 2833142 w 3455233"/>
              <a:gd name="connsiteY2" fmla="*/ 3285110 h 3285110"/>
              <a:gd name="connsiteX3" fmla="*/ 607102 w 3455233"/>
              <a:gd name="connsiteY3" fmla="*/ 3285110 h 3285110"/>
              <a:gd name="connsiteX4" fmla="*/ 0 w 3455233"/>
              <a:gd name="connsiteY4" fmla="*/ 0 h 3285110"/>
              <a:gd name="connsiteX5" fmla="*/ 3455233 w 3455233"/>
              <a:gd name="connsiteY5" fmla="*/ 0 h 3285110"/>
              <a:gd name="connsiteX6" fmla="*/ 3455233 w 3455233"/>
              <a:gd name="connsiteY6" fmla="*/ 3285109 h 3285110"/>
              <a:gd name="connsiteX7" fmla="*/ 2833142 w 3455233"/>
              <a:gd name="connsiteY7" fmla="*/ 3285109 h 3285110"/>
              <a:gd name="connsiteX8" fmla="*/ 2833142 w 3455233"/>
              <a:gd name="connsiteY8" fmla="*/ 629124 h 3285110"/>
              <a:gd name="connsiteX9" fmla="*/ 607102 w 3455233"/>
              <a:gd name="connsiteY9" fmla="*/ 629124 h 3285110"/>
              <a:gd name="connsiteX10" fmla="*/ 607102 w 3455233"/>
              <a:gd name="connsiteY10" fmla="*/ 3285109 h 3285110"/>
              <a:gd name="connsiteX11" fmla="*/ 0 w 3455233"/>
              <a:gd name="connsiteY11" fmla="*/ 3285109 h 328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55233" h="3285110">
                <a:moveTo>
                  <a:pt x="607102" y="3285109"/>
                </a:moveTo>
                <a:lnTo>
                  <a:pt x="2833142" y="3285109"/>
                </a:lnTo>
                <a:lnTo>
                  <a:pt x="2833142" y="3285110"/>
                </a:lnTo>
                <a:lnTo>
                  <a:pt x="607102" y="3285110"/>
                </a:lnTo>
                <a:close/>
                <a:moveTo>
                  <a:pt x="0" y="0"/>
                </a:moveTo>
                <a:lnTo>
                  <a:pt x="3455233" y="0"/>
                </a:lnTo>
                <a:lnTo>
                  <a:pt x="3455233" y="3285109"/>
                </a:lnTo>
                <a:lnTo>
                  <a:pt x="2833142" y="3285109"/>
                </a:lnTo>
                <a:lnTo>
                  <a:pt x="2833142" y="629124"/>
                </a:lnTo>
                <a:lnTo>
                  <a:pt x="607102" y="629124"/>
                </a:lnTo>
                <a:lnTo>
                  <a:pt x="607102" y="3285109"/>
                </a:lnTo>
                <a:lnTo>
                  <a:pt x="0" y="3285109"/>
                </a:lnTo>
                <a:close/>
              </a:path>
            </a:pathLst>
          </a:custGeom>
          <a:solidFill>
            <a:schemeClr val="tx1">
              <a:lumMod val="75000"/>
              <a:lumOff val="25000"/>
            </a:schemeClr>
          </a:solidFill>
          <a:scene3d>
            <a:camera prst="isometricBottomDown"/>
            <a:lightRig rig="threePt" dir="t"/>
          </a:scene3d>
          <a:sp3d prstMaterial="matte">
            <a:bevelT w="254000" h="254000" prst="coolSlant"/>
            <a:bevelB w="254000" h="2540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椭圆 3">
            <a:extLst>
              <a:ext uri="{FF2B5EF4-FFF2-40B4-BE49-F238E27FC236}">
                <a16:creationId xmlns:a16="http://schemas.microsoft.com/office/drawing/2014/main" xmlns="" id="{1E0D83C4-10DC-B8C9-A8DB-04DBA4099200}"/>
              </a:ext>
            </a:extLst>
          </p:cNvPr>
          <p:cNvSpPr/>
          <p:nvPr/>
        </p:nvSpPr>
        <p:spPr>
          <a:xfrm>
            <a:off x="10481890" y="3752888"/>
            <a:ext cx="720000" cy="720000"/>
          </a:xfrm>
          <a:prstGeom prst="ellipse">
            <a:avLst/>
          </a:prstGeom>
          <a:solidFill>
            <a:schemeClr val="bg1">
              <a:lumMod val="50000"/>
            </a:schemeClr>
          </a:solidFill>
          <a:ln>
            <a:noFill/>
          </a:ln>
          <a:scene3d>
            <a:camera prst="orthographicFront">
              <a:rot lat="0" lon="21540000" rev="0"/>
            </a:camera>
            <a:lightRig rig="threePt" dir="t"/>
          </a:scene3d>
          <a:sp3d>
            <a:bevelT w="360000" h="360000"/>
            <a:bevelB w="360000" h="36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1160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
                                        <p:tgtEl>
                                          <p:spTgt spid="6"/>
                                        </p:tgtEl>
                                      </p:cBhvr>
                                    </p:animEffect>
                                  </p:childTnLst>
                                </p:cTn>
                              </p:par>
                            </p:childTnLst>
                          </p:cTn>
                        </p:par>
                        <p:par>
                          <p:cTn id="12" fill="hold">
                            <p:stCondLst>
                              <p:cond delay="7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
                                        <p:tgtEl>
                                          <p:spTgt spid="7"/>
                                        </p:tgtEl>
                                      </p:cBhvr>
                                    </p:animEffect>
                                  </p:childTnLst>
                                </p:cTn>
                              </p:par>
                            </p:childTnLst>
                          </p:cTn>
                        </p:par>
                        <p:par>
                          <p:cTn id="16" fill="hold">
                            <p:stCondLst>
                              <p:cond delay="9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
                                        <p:tgtEl>
                                          <p:spTgt spid="8"/>
                                        </p:tgtEl>
                                      </p:cBhvr>
                                    </p:animEffect>
                                  </p:childTnLst>
                                </p:cTn>
                              </p:par>
                            </p:childTnLst>
                          </p:cTn>
                        </p:par>
                        <p:par>
                          <p:cTn id="20" fill="hold">
                            <p:stCondLst>
                              <p:cond delay="11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
                                        <p:tgtEl>
                                          <p:spTgt spid="5"/>
                                        </p:tgtEl>
                                      </p:cBhvr>
                                    </p:animEffect>
                                  </p:childTnLst>
                                </p:cTn>
                              </p:par>
                            </p:childTnLst>
                          </p:cTn>
                        </p:par>
                        <p:par>
                          <p:cTn id="24" fill="hold">
                            <p:stCondLst>
                              <p:cond delay="13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
                                        <p:tgtEl>
                                          <p:spTgt spid="4"/>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3" grpId="0" animBg="1"/>
      <p:bldP spid="6" grpId="0" animBg="1"/>
      <p:bldP spid="7" grpId="0" animBg="1"/>
      <p:bldP spid="8" grpId="0" animBg="1"/>
      <p:bldP spid="5"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矩形 21">
            <a:extLst>
              <a:ext uri="{FF2B5EF4-FFF2-40B4-BE49-F238E27FC236}">
                <a16:creationId xmlns:a16="http://schemas.microsoft.com/office/drawing/2014/main" xmlns="" id="{EA8E5FF5-E5AD-9C98-94B2-9C9179A0854D}"/>
              </a:ext>
            </a:extLst>
          </p:cNvPr>
          <p:cNvSpPr/>
          <p:nvPr/>
        </p:nvSpPr>
        <p:spPr>
          <a:xfrm>
            <a:off x="0" y="416989"/>
            <a:ext cx="12192000" cy="598335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xmlns="" id="{3CB5B2AB-D976-08FF-38DB-632D92045290}"/>
                  </a:ext>
                </a:extLst>
              </p:cNvPr>
              <p:cNvSpPr txBox="1"/>
              <p:nvPr/>
            </p:nvSpPr>
            <p:spPr>
              <a:xfrm>
                <a:off x="229849" y="1461541"/>
                <a:ext cx="9506261" cy="2629310"/>
              </a:xfrm>
              <a:prstGeom prst="rect">
                <a:avLst/>
              </a:prstGeom>
              <a:noFill/>
            </p:spPr>
            <p:txBody>
              <a:bodyPr wrap="square">
                <a:spAutoFit/>
              </a:bodyPr>
              <a:lstStyle/>
              <a:p>
                <a:pPr indent="719138" algn="just">
                  <a:lnSpc>
                    <a:spcPct val="150000"/>
                  </a:lnSpc>
                </a:pP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设两光电门中心到落体开始位置的距离分别为</a:t>
                </a:r>
                <a14:m>
                  <m:oMath xmlns:m="http://schemas.openxmlformats.org/officeDocument/2006/math">
                    <m:r>
                      <a:rPr lang="en-US" altLang="zh-CN" sz="280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𝑙</m:t>
                    </m:r>
                    <m:r>
                      <a:rPr lang="en-US" altLang="zh-CN" sz="2800" i="1" kern="0" baseline="-25000" dirty="0">
                        <a:solidFill>
                          <a:prstClr val="black"/>
                        </a:solidFill>
                        <a:latin typeface="Cambria Math" panose="02040503050406030204" pitchFamily="18" charset="0"/>
                        <a:ea typeface="等线" panose="02010600030101010101" pitchFamily="2" charset="-122"/>
                        <a:cs typeface="Times New Roman" panose="02020603050405020304" pitchFamily="18" charset="0"/>
                      </a:rPr>
                      <m:t>1</m:t>
                    </m:r>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和</a:t>
                </a:r>
                <a14:m>
                  <m:oMath xmlns:m="http://schemas.openxmlformats.org/officeDocument/2006/math">
                    <m:r>
                      <a:rPr lang="en-US" altLang="zh-CN" sz="280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𝑙</m:t>
                    </m:r>
                    <m:r>
                      <a:rPr lang="en-US" altLang="zh-CN" sz="2800" i="1" kern="0" baseline="-25000" dirty="0">
                        <a:solidFill>
                          <a:prstClr val="black"/>
                        </a:solidFill>
                        <a:latin typeface="Cambria Math" panose="02040503050406030204" pitchFamily="18" charset="0"/>
                        <a:ea typeface="等线" panose="02010600030101010101" pitchFamily="2" charset="-122"/>
                        <a:cs typeface="Times New Roman" panose="02020603050405020304" pitchFamily="18" charset="0"/>
                      </a:rPr>
                      <m:t>2</m:t>
                    </m:r>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，对小铁球从开始到经过两光电门的运动有：</a:t>
                </a:r>
                <a14:m>
                  <m:oMath xmlns:m="http://schemas.openxmlformats.org/officeDocument/2006/math">
                    <m:sSubSup>
                      <m:sSubSupPr>
                        <m:ctrlPr>
                          <a:rPr lang="en-US" altLang="zh-CN" sz="280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SupPr>
                      <m:e>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𝑣</m:t>
                        </m:r>
                      </m:e>
                      <m:sub>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2</m:t>
                        </m:r>
                      </m:sub>
                      <m:sup>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2</m:t>
                        </m:r>
                      </m:sup>
                    </m:sSubSup>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=2</m:t>
                    </m:r>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𝑔</m:t>
                    </m:r>
                    <m:sSub>
                      <m:sSubPr>
                        <m:ctrlP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𝑙</m:t>
                        </m:r>
                      </m:e>
                      <m:sub>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2</m:t>
                        </m:r>
                      </m:sub>
                    </m:sSub>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和</a:t>
                </a:r>
                <a14:m>
                  <m:oMath xmlns:m="http://schemas.openxmlformats.org/officeDocument/2006/math">
                    <m:sSubSup>
                      <m:sSubSupPr>
                        <m:ctrlPr>
                          <a:rPr lang="en-US" altLang="zh-CN" sz="2800" i="1" kern="0">
                            <a:solidFill>
                              <a:prstClr val="black"/>
                            </a:solidFill>
                            <a:latin typeface="Cambria Math" panose="02040503050406030204" pitchFamily="18" charset="0"/>
                            <a:cs typeface="Times New Roman" panose="02020603050405020304" pitchFamily="18" charset="0"/>
                          </a:rPr>
                        </m:ctrlPr>
                      </m:sSubSupPr>
                      <m:e>
                        <m:r>
                          <a:rPr lang="en-US" altLang="zh-CN" sz="2800" i="1" kern="0">
                            <a:solidFill>
                              <a:prstClr val="black"/>
                            </a:solidFill>
                            <a:latin typeface="Cambria Math" panose="02040503050406030204" pitchFamily="18" charset="0"/>
                            <a:cs typeface="Times New Roman" panose="02020603050405020304" pitchFamily="18" charset="0"/>
                          </a:rPr>
                          <m:t>𝑣</m:t>
                        </m:r>
                      </m:e>
                      <m:sub>
                        <m:r>
                          <a:rPr lang="en-US" altLang="zh-CN" sz="2800" b="0" i="1" kern="0" smtClean="0">
                            <a:solidFill>
                              <a:prstClr val="black"/>
                            </a:solidFill>
                            <a:latin typeface="Cambria Math" panose="02040503050406030204" pitchFamily="18" charset="0"/>
                            <a:cs typeface="Times New Roman" panose="02020603050405020304" pitchFamily="18" charset="0"/>
                          </a:rPr>
                          <m:t>1</m:t>
                        </m:r>
                      </m:sub>
                      <m:sup>
                        <m:r>
                          <a:rPr lang="en-US" altLang="zh-CN" sz="2800" i="1" kern="0">
                            <a:solidFill>
                              <a:prstClr val="black"/>
                            </a:solidFill>
                            <a:latin typeface="Cambria Math" panose="02040503050406030204" pitchFamily="18" charset="0"/>
                            <a:cs typeface="Times New Roman" panose="02020603050405020304" pitchFamily="18" charset="0"/>
                          </a:rPr>
                          <m:t>2</m:t>
                        </m:r>
                      </m:sup>
                    </m:sSubSup>
                    <m:r>
                      <a:rPr lang="en-US" altLang="zh-CN" sz="2800" i="1" kern="0">
                        <a:solidFill>
                          <a:prstClr val="black"/>
                        </a:solidFill>
                        <a:latin typeface="Cambria Math" panose="02040503050406030204" pitchFamily="18" charset="0"/>
                        <a:cs typeface="Times New Roman" panose="02020603050405020304" pitchFamily="18" charset="0"/>
                      </a:rPr>
                      <m:t>=2</m:t>
                    </m:r>
                    <m:r>
                      <a:rPr lang="en-US" altLang="zh-CN" sz="2800" i="1" kern="0">
                        <a:solidFill>
                          <a:prstClr val="black"/>
                        </a:solidFill>
                        <a:latin typeface="Cambria Math" panose="02040503050406030204" pitchFamily="18" charset="0"/>
                        <a:cs typeface="Times New Roman" panose="02020603050405020304" pitchFamily="18" charset="0"/>
                      </a:rPr>
                      <m:t>𝑔</m:t>
                    </m:r>
                    <m:sSub>
                      <m:sSubPr>
                        <m:ctrlPr>
                          <a:rPr lang="en-US" altLang="zh-CN" sz="2800" i="1" kern="0">
                            <a:solidFill>
                              <a:prstClr val="black"/>
                            </a:solidFill>
                            <a:latin typeface="Cambria Math" panose="02040503050406030204" pitchFamily="18" charset="0"/>
                            <a:cs typeface="Times New Roman" panose="02020603050405020304" pitchFamily="18" charset="0"/>
                          </a:rPr>
                        </m:ctrlPr>
                      </m:sSubPr>
                      <m:e>
                        <m:r>
                          <a:rPr lang="en-US" altLang="zh-CN" sz="2800" i="1" kern="0">
                            <a:solidFill>
                              <a:prstClr val="black"/>
                            </a:solidFill>
                            <a:latin typeface="Cambria Math" panose="02040503050406030204" pitchFamily="18" charset="0"/>
                            <a:cs typeface="Times New Roman" panose="02020603050405020304" pitchFamily="18" charset="0"/>
                          </a:rPr>
                          <m:t>𝑙</m:t>
                        </m:r>
                      </m:e>
                      <m:sub>
                        <m:r>
                          <a:rPr lang="en-US" altLang="zh-CN" sz="2800" b="0" i="1" kern="0" smtClean="0">
                            <a:solidFill>
                              <a:prstClr val="black"/>
                            </a:solidFill>
                            <a:latin typeface="Cambria Math" panose="02040503050406030204" pitchFamily="18" charset="0"/>
                            <a:cs typeface="Times New Roman" panose="02020603050405020304" pitchFamily="18" charset="0"/>
                          </a:rPr>
                          <m:t>1</m:t>
                        </m:r>
                      </m:sub>
                    </m:sSub>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，两式相减得：</a:t>
                </a:r>
                <a:r>
                  <a:rPr lang="en-US" altLang="zh-CN" sz="2800" kern="0" dirty="0">
                    <a:solidFill>
                      <a:prstClr val="black"/>
                    </a:solidFill>
                    <a:cs typeface="Times New Roman" panose="02020603050405020304" pitchFamily="18" charset="0"/>
                  </a:rPr>
                  <a:t> </a:t>
                </a:r>
                <a14:m>
                  <m:oMath xmlns:m="http://schemas.openxmlformats.org/officeDocument/2006/math">
                    <m:sSubSup>
                      <m:sSubSupPr>
                        <m:ctrlPr>
                          <a:rPr lang="en-US" altLang="zh-CN" sz="2800" i="1" kern="0">
                            <a:solidFill>
                              <a:prstClr val="black"/>
                            </a:solidFill>
                            <a:latin typeface="Cambria Math" panose="02040503050406030204" pitchFamily="18" charset="0"/>
                            <a:cs typeface="Times New Roman" panose="02020603050405020304" pitchFamily="18" charset="0"/>
                          </a:rPr>
                        </m:ctrlPr>
                      </m:sSubSupPr>
                      <m:e>
                        <m:r>
                          <a:rPr lang="en-US" altLang="zh-CN" sz="2800" i="1" kern="0">
                            <a:solidFill>
                              <a:prstClr val="black"/>
                            </a:solidFill>
                            <a:latin typeface="Cambria Math" panose="02040503050406030204" pitchFamily="18" charset="0"/>
                            <a:cs typeface="Times New Roman" panose="02020603050405020304" pitchFamily="18" charset="0"/>
                          </a:rPr>
                          <m:t>𝑣</m:t>
                        </m:r>
                      </m:e>
                      <m:sub>
                        <m:r>
                          <a:rPr lang="en-US" altLang="zh-CN" sz="2800" i="1" kern="0">
                            <a:solidFill>
                              <a:prstClr val="black"/>
                            </a:solidFill>
                            <a:latin typeface="Cambria Math" panose="02040503050406030204" pitchFamily="18" charset="0"/>
                            <a:cs typeface="Times New Roman" panose="02020603050405020304" pitchFamily="18" charset="0"/>
                          </a:rPr>
                          <m:t>2</m:t>
                        </m:r>
                      </m:sub>
                      <m:sup>
                        <m:r>
                          <a:rPr lang="en-US" altLang="zh-CN" sz="2800" i="1" kern="0">
                            <a:solidFill>
                              <a:prstClr val="black"/>
                            </a:solidFill>
                            <a:latin typeface="Cambria Math" panose="02040503050406030204" pitchFamily="18" charset="0"/>
                            <a:cs typeface="Times New Roman" panose="02020603050405020304" pitchFamily="18" charset="0"/>
                          </a:rPr>
                          <m:t>2</m:t>
                        </m:r>
                      </m:sup>
                    </m:sSubSup>
                    <m:r>
                      <a:rPr lang="en-US" altLang="zh-CN" sz="2800" b="0" i="1" kern="0" smtClean="0">
                        <a:solidFill>
                          <a:prstClr val="black"/>
                        </a:solidFill>
                        <a:latin typeface="Cambria Math" panose="02040503050406030204" pitchFamily="18" charset="0"/>
                        <a:cs typeface="Times New Roman" panose="02020603050405020304" pitchFamily="18" charset="0"/>
                      </a:rPr>
                      <m:t>−</m:t>
                    </m:r>
                    <m:sSubSup>
                      <m:sSubSupPr>
                        <m:ctrlPr>
                          <a:rPr lang="en-US" altLang="zh-CN" sz="2800" i="1" kern="0">
                            <a:solidFill>
                              <a:prstClr val="black"/>
                            </a:solidFill>
                            <a:latin typeface="Cambria Math" panose="02040503050406030204" pitchFamily="18" charset="0"/>
                            <a:cs typeface="Times New Roman" panose="02020603050405020304" pitchFamily="18" charset="0"/>
                          </a:rPr>
                        </m:ctrlPr>
                      </m:sSubSupPr>
                      <m:e>
                        <m:r>
                          <a:rPr lang="en-US" altLang="zh-CN" sz="2800" i="1" kern="0">
                            <a:solidFill>
                              <a:prstClr val="black"/>
                            </a:solidFill>
                            <a:latin typeface="Cambria Math" panose="02040503050406030204" pitchFamily="18" charset="0"/>
                            <a:cs typeface="Times New Roman" panose="02020603050405020304" pitchFamily="18" charset="0"/>
                          </a:rPr>
                          <m:t>𝑣</m:t>
                        </m:r>
                      </m:e>
                      <m:sub>
                        <m:r>
                          <a:rPr lang="en-US" altLang="zh-CN" sz="2800" i="1" kern="0">
                            <a:solidFill>
                              <a:prstClr val="black"/>
                            </a:solidFill>
                            <a:latin typeface="Cambria Math" panose="02040503050406030204" pitchFamily="18" charset="0"/>
                            <a:cs typeface="Times New Roman" panose="02020603050405020304" pitchFamily="18" charset="0"/>
                          </a:rPr>
                          <m:t>1</m:t>
                        </m:r>
                      </m:sub>
                      <m:sup>
                        <m:r>
                          <a:rPr lang="en-US" altLang="zh-CN" sz="2800" i="1" kern="0">
                            <a:solidFill>
                              <a:prstClr val="black"/>
                            </a:solidFill>
                            <a:latin typeface="Cambria Math" panose="02040503050406030204" pitchFamily="18" charset="0"/>
                            <a:cs typeface="Times New Roman" panose="02020603050405020304" pitchFamily="18" charset="0"/>
                          </a:rPr>
                          <m:t>2</m:t>
                        </m:r>
                      </m:sup>
                    </m:sSubSup>
                    <m:r>
                      <a:rPr lang="en-US" altLang="zh-CN" sz="2800" b="0" i="1" kern="0" smtClean="0">
                        <a:solidFill>
                          <a:prstClr val="black"/>
                        </a:solidFill>
                        <a:latin typeface="Cambria Math" panose="02040503050406030204" pitchFamily="18" charset="0"/>
                        <a:cs typeface="Times New Roman" panose="02020603050405020304" pitchFamily="18" charset="0"/>
                      </a:rPr>
                      <m:t>=2</m:t>
                    </m:r>
                    <m:r>
                      <a:rPr lang="en-US" altLang="zh-CN" sz="2800" b="0" i="1" kern="0" smtClean="0">
                        <a:solidFill>
                          <a:prstClr val="black"/>
                        </a:solidFill>
                        <a:latin typeface="Cambria Math" panose="02040503050406030204" pitchFamily="18" charset="0"/>
                        <a:cs typeface="Times New Roman" panose="02020603050405020304" pitchFamily="18" charset="0"/>
                      </a:rPr>
                      <m:t>𝑔</m:t>
                    </m:r>
                    <m:r>
                      <a:rPr lang="en-US" altLang="zh-CN" sz="2800" b="0" i="1" kern="0" smtClean="0">
                        <a:solidFill>
                          <a:prstClr val="black"/>
                        </a:solidFill>
                        <a:latin typeface="Cambria Math" panose="02040503050406030204" pitchFamily="18" charset="0"/>
                        <a:cs typeface="Times New Roman" panose="02020603050405020304" pitchFamily="18" charset="0"/>
                      </a:rPr>
                      <m:t>(</m:t>
                    </m:r>
                    <m:sSub>
                      <m:sSubPr>
                        <m:ctrlPr>
                          <a:rPr lang="en-US" altLang="zh-CN" sz="2800" b="0" i="1" kern="0" smtClean="0">
                            <a:solidFill>
                              <a:prstClr val="black"/>
                            </a:solidFill>
                            <a:latin typeface="Cambria Math" panose="02040503050406030204" pitchFamily="18" charset="0"/>
                            <a:cs typeface="Times New Roman" panose="02020603050405020304" pitchFamily="18" charset="0"/>
                          </a:rPr>
                        </m:ctrlPr>
                      </m:sSubPr>
                      <m:e>
                        <m:r>
                          <a:rPr lang="en-US" altLang="zh-CN" sz="2800" b="0" i="1" kern="0" smtClean="0">
                            <a:solidFill>
                              <a:prstClr val="black"/>
                            </a:solidFill>
                            <a:latin typeface="Cambria Math" panose="02040503050406030204" pitchFamily="18" charset="0"/>
                            <a:cs typeface="Times New Roman" panose="02020603050405020304" pitchFamily="18" charset="0"/>
                          </a:rPr>
                          <m:t>𝑙</m:t>
                        </m:r>
                      </m:e>
                      <m:sub>
                        <m:r>
                          <a:rPr lang="en-US" altLang="zh-CN" sz="2800" b="0" i="1" kern="0" smtClean="0">
                            <a:solidFill>
                              <a:prstClr val="black"/>
                            </a:solidFill>
                            <a:latin typeface="Cambria Math" panose="02040503050406030204" pitchFamily="18" charset="0"/>
                            <a:cs typeface="Times New Roman" panose="02020603050405020304" pitchFamily="18" charset="0"/>
                          </a:rPr>
                          <m:t>2</m:t>
                        </m:r>
                      </m:sub>
                    </m:sSub>
                    <m:r>
                      <a:rPr lang="en-US" altLang="zh-CN" sz="2800" b="0" i="1" kern="0" smtClean="0">
                        <a:solidFill>
                          <a:prstClr val="black"/>
                        </a:solidFill>
                        <a:latin typeface="Cambria Math" panose="02040503050406030204" pitchFamily="18" charset="0"/>
                        <a:cs typeface="Times New Roman" panose="02020603050405020304" pitchFamily="18" charset="0"/>
                      </a:rPr>
                      <m:t>−</m:t>
                    </m:r>
                    <m:sSub>
                      <m:sSubPr>
                        <m:ctrlPr>
                          <a:rPr lang="en-US" altLang="zh-CN" sz="2800" b="0" i="1" kern="0" smtClean="0">
                            <a:solidFill>
                              <a:prstClr val="black"/>
                            </a:solidFill>
                            <a:latin typeface="Cambria Math" panose="02040503050406030204" pitchFamily="18" charset="0"/>
                            <a:cs typeface="Times New Roman" panose="02020603050405020304" pitchFamily="18" charset="0"/>
                          </a:rPr>
                        </m:ctrlPr>
                      </m:sSubPr>
                      <m:e>
                        <m:r>
                          <a:rPr lang="en-US" altLang="zh-CN" sz="2800" b="0" i="1" kern="0" smtClean="0">
                            <a:solidFill>
                              <a:prstClr val="black"/>
                            </a:solidFill>
                            <a:latin typeface="Cambria Math" panose="02040503050406030204" pitchFamily="18" charset="0"/>
                            <a:cs typeface="Times New Roman" panose="02020603050405020304" pitchFamily="18" charset="0"/>
                          </a:rPr>
                          <m:t>𝑙</m:t>
                        </m:r>
                      </m:e>
                      <m:sub>
                        <m:r>
                          <a:rPr lang="en-US" altLang="zh-CN" sz="2800" b="0" i="1" kern="0" smtClean="0">
                            <a:solidFill>
                              <a:prstClr val="black"/>
                            </a:solidFill>
                            <a:latin typeface="Cambria Math" panose="02040503050406030204" pitchFamily="18" charset="0"/>
                            <a:cs typeface="Times New Roman" panose="02020603050405020304" pitchFamily="18" charset="0"/>
                          </a:rPr>
                          <m:t>1</m:t>
                        </m:r>
                      </m:sub>
                    </m:sSub>
                    <m:r>
                      <a:rPr lang="en-US" altLang="zh-CN" sz="2800" b="0" i="1" kern="0" smtClean="0">
                        <a:solidFill>
                          <a:prstClr val="black"/>
                        </a:solidFill>
                        <a:latin typeface="Cambria Math" panose="02040503050406030204" pitchFamily="18" charset="0"/>
                        <a:cs typeface="Times New Roman" panose="02020603050405020304" pitchFamily="18" charset="0"/>
                      </a:rPr>
                      <m:t>)</m:t>
                    </m:r>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，利用此时可计算出当地的重力就速度。</a:t>
                </a:r>
              </a:p>
            </p:txBody>
          </p:sp>
        </mc:Choice>
        <mc:Fallback xmlns="">
          <p:sp>
            <p:nvSpPr>
              <p:cNvPr id="64" name="文本框 63">
                <a:extLst>
                  <a:ext uri="{FF2B5EF4-FFF2-40B4-BE49-F238E27FC236}">
                    <a16:creationId xmlns:a16="http://schemas.microsoft.com/office/drawing/2014/main" id="{3CB5B2AB-D976-08FF-38DB-632D92045290}"/>
                  </a:ext>
                </a:extLst>
              </p:cNvPr>
              <p:cNvSpPr txBox="1">
                <a:spLocks noRot="1" noChangeAspect="1" noMove="1" noResize="1" noEditPoints="1" noAdjustHandles="1" noChangeArrowheads="1" noChangeShapeType="1" noTextEdit="1"/>
              </p:cNvSpPr>
              <p:nvPr/>
            </p:nvSpPr>
            <p:spPr>
              <a:xfrm>
                <a:off x="229849" y="1461541"/>
                <a:ext cx="9506261" cy="2629310"/>
              </a:xfrm>
              <a:prstGeom prst="rect">
                <a:avLst/>
              </a:prstGeom>
              <a:blipFill>
                <a:blip r:embed="rId3"/>
                <a:stretch>
                  <a:fillRect l="-1347" r="-1283" b="-5568"/>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xmlns="" id="{769481DA-7F97-08F9-800C-431209FE7589}"/>
              </a:ext>
            </a:extLst>
          </p:cNvPr>
          <p:cNvSpPr txBox="1"/>
          <p:nvPr/>
        </p:nvSpPr>
        <p:spPr>
          <a:xfrm>
            <a:off x="147009" y="676795"/>
            <a:ext cx="9416716"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4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rPr>
              <a:t>三、光电门法</a:t>
            </a:r>
            <a:endParaRPr kumimoji="0" lang="en-US" altLang="zh-CN" sz="44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endParaRPr>
          </a:p>
        </p:txBody>
      </p:sp>
      <p:sp>
        <p:nvSpPr>
          <p:cNvPr id="3" name="椭圆 2">
            <a:extLst>
              <a:ext uri="{FF2B5EF4-FFF2-40B4-BE49-F238E27FC236}">
                <a16:creationId xmlns:a16="http://schemas.microsoft.com/office/drawing/2014/main" xmlns="" id="{B53CA95B-E201-DCDF-C05E-F832B0528D50}"/>
              </a:ext>
            </a:extLst>
          </p:cNvPr>
          <p:cNvSpPr/>
          <p:nvPr/>
        </p:nvSpPr>
        <p:spPr>
          <a:xfrm>
            <a:off x="10481890" y="5552930"/>
            <a:ext cx="720000" cy="720000"/>
          </a:xfrm>
          <a:prstGeom prst="ellipse">
            <a:avLst/>
          </a:prstGeom>
          <a:solidFill>
            <a:srgbClr val="F7B802"/>
          </a:solidFill>
          <a:ln>
            <a:noFill/>
          </a:ln>
          <a:scene3d>
            <a:camera prst="orthographicFront">
              <a:rot lat="0" lon="21540000" rev="0"/>
            </a:camera>
            <a:lightRig rig="threePt" dir="t"/>
          </a:scene3d>
          <a:sp3d>
            <a:bevelT w="360000" h="360000"/>
            <a:bevelB w="360000" h="36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椭圆 5">
            <a:extLst>
              <a:ext uri="{FF2B5EF4-FFF2-40B4-BE49-F238E27FC236}">
                <a16:creationId xmlns:a16="http://schemas.microsoft.com/office/drawing/2014/main" xmlns="" id="{FC396DA8-2C04-92BC-2B31-F17D9D55CD45}"/>
              </a:ext>
            </a:extLst>
          </p:cNvPr>
          <p:cNvSpPr/>
          <p:nvPr/>
        </p:nvSpPr>
        <p:spPr>
          <a:xfrm>
            <a:off x="10481890" y="289573"/>
            <a:ext cx="720000" cy="720000"/>
          </a:xfrm>
          <a:prstGeom prst="ellipse">
            <a:avLst/>
          </a:prstGeom>
          <a:solidFill>
            <a:schemeClr val="bg1">
              <a:lumMod val="95000"/>
            </a:schemeClr>
          </a:solidFill>
          <a:ln>
            <a:noFill/>
          </a:ln>
          <a:scene3d>
            <a:camera prst="orthographicFront">
              <a:rot lat="0" lon="21540000" rev="0"/>
            </a:camera>
            <a:lightRig rig="threePt" dir="t"/>
          </a:scene3d>
          <a:sp3d>
            <a:bevelT w="360000" h="360000"/>
            <a:bevelB w="360000" h="36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椭圆 6">
            <a:extLst>
              <a:ext uri="{FF2B5EF4-FFF2-40B4-BE49-F238E27FC236}">
                <a16:creationId xmlns:a16="http://schemas.microsoft.com/office/drawing/2014/main" xmlns="" id="{DEF0D4EB-4765-CD52-376B-25FE9CCC20BD}"/>
              </a:ext>
            </a:extLst>
          </p:cNvPr>
          <p:cNvSpPr/>
          <p:nvPr/>
        </p:nvSpPr>
        <p:spPr>
          <a:xfrm>
            <a:off x="10481890" y="771581"/>
            <a:ext cx="720000" cy="720000"/>
          </a:xfrm>
          <a:prstGeom prst="ellipse">
            <a:avLst/>
          </a:prstGeom>
          <a:solidFill>
            <a:schemeClr val="bg1">
              <a:lumMod val="85000"/>
            </a:schemeClr>
          </a:solidFill>
          <a:ln>
            <a:noFill/>
          </a:ln>
          <a:scene3d>
            <a:camera prst="orthographicFront">
              <a:rot lat="0" lon="21540000" rev="0"/>
            </a:camera>
            <a:lightRig rig="threePt" dir="t"/>
          </a:scene3d>
          <a:sp3d>
            <a:bevelT w="360000" h="360000"/>
            <a:bevelB w="360000" h="36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7">
            <a:extLst>
              <a:ext uri="{FF2B5EF4-FFF2-40B4-BE49-F238E27FC236}">
                <a16:creationId xmlns:a16="http://schemas.microsoft.com/office/drawing/2014/main" xmlns="" id="{E7529BC0-FC0C-A302-E63B-F0D574D99410}"/>
              </a:ext>
            </a:extLst>
          </p:cNvPr>
          <p:cNvSpPr/>
          <p:nvPr/>
        </p:nvSpPr>
        <p:spPr>
          <a:xfrm>
            <a:off x="10481890" y="1647796"/>
            <a:ext cx="720000" cy="720000"/>
          </a:xfrm>
          <a:prstGeom prst="ellipse">
            <a:avLst/>
          </a:prstGeom>
          <a:solidFill>
            <a:schemeClr val="bg1">
              <a:lumMod val="75000"/>
            </a:schemeClr>
          </a:solidFill>
          <a:ln>
            <a:noFill/>
          </a:ln>
          <a:scene3d>
            <a:camera prst="orthographicFront">
              <a:rot lat="0" lon="21540000" rev="0"/>
            </a:camera>
            <a:lightRig rig="threePt" dir="t"/>
          </a:scene3d>
          <a:sp3d>
            <a:bevelT w="360000" h="360000"/>
            <a:bevelB w="360000" h="36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任意多边形: 形状 14">
            <a:extLst>
              <a:ext uri="{FF2B5EF4-FFF2-40B4-BE49-F238E27FC236}">
                <a16:creationId xmlns:a16="http://schemas.microsoft.com/office/drawing/2014/main" xmlns="" id="{B6335EB5-3588-6C94-A6EE-18690D173FE0}"/>
              </a:ext>
            </a:extLst>
          </p:cNvPr>
          <p:cNvSpPr/>
          <p:nvPr/>
        </p:nvSpPr>
        <p:spPr>
          <a:xfrm>
            <a:off x="10037199" y="1334125"/>
            <a:ext cx="1742589" cy="1730820"/>
          </a:xfrm>
          <a:custGeom>
            <a:avLst/>
            <a:gdLst>
              <a:gd name="connsiteX0" fmla="*/ 607102 w 3455233"/>
              <a:gd name="connsiteY0" fmla="*/ 3285109 h 3285110"/>
              <a:gd name="connsiteX1" fmla="*/ 2833142 w 3455233"/>
              <a:gd name="connsiteY1" fmla="*/ 3285109 h 3285110"/>
              <a:gd name="connsiteX2" fmla="*/ 2833142 w 3455233"/>
              <a:gd name="connsiteY2" fmla="*/ 3285110 h 3285110"/>
              <a:gd name="connsiteX3" fmla="*/ 607102 w 3455233"/>
              <a:gd name="connsiteY3" fmla="*/ 3285110 h 3285110"/>
              <a:gd name="connsiteX4" fmla="*/ 0 w 3455233"/>
              <a:gd name="connsiteY4" fmla="*/ 0 h 3285110"/>
              <a:gd name="connsiteX5" fmla="*/ 3455233 w 3455233"/>
              <a:gd name="connsiteY5" fmla="*/ 0 h 3285110"/>
              <a:gd name="connsiteX6" fmla="*/ 3455233 w 3455233"/>
              <a:gd name="connsiteY6" fmla="*/ 3285109 h 3285110"/>
              <a:gd name="connsiteX7" fmla="*/ 2833142 w 3455233"/>
              <a:gd name="connsiteY7" fmla="*/ 3285109 h 3285110"/>
              <a:gd name="connsiteX8" fmla="*/ 2833142 w 3455233"/>
              <a:gd name="connsiteY8" fmla="*/ 629124 h 3285110"/>
              <a:gd name="connsiteX9" fmla="*/ 607102 w 3455233"/>
              <a:gd name="connsiteY9" fmla="*/ 629124 h 3285110"/>
              <a:gd name="connsiteX10" fmla="*/ 607102 w 3455233"/>
              <a:gd name="connsiteY10" fmla="*/ 3285109 h 3285110"/>
              <a:gd name="connsiteX11" fmla="*/ 0 w 3455233"/>
              <a:gd name="connsiteY11" fmla="*/ 3285109 h 328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55233" h="3285110">
                <a:moveTo>
                  <a:pt x="607102" y="3285109"/>
                </a:moveTo>
                <a:lnTo>
                  <a:pt x="2833142" y="3285109"/>
                </a:lnTo>
                <a:lnTo>
                  <a:pt x="2833142" y="3285110"/>
                </a:lnTo>
                <a:lnTo>
                  <a:pt x="607102" y="3285110"/>
                </a:lnTo>
                <a:close/>
                <a:moveTo>
                  <a:pt x="0" y="0"/>
                </a:moveTo>
                <a:lnTo>
                  <a:pt x="3455233" y="0"/>
                </a:lnTo>
                <a:lnTo>
                  <a:pt x="3455233" y="3285109"/>
                </a:lnTo>
                <a:lnTo>
                  <a:pt x="2833142" y="3285109"/>
                </a:lnTo>
                <a:lnTo>
                  <a:pt x="2833142" y="629124"/>
                </a:lnTo>
                <a:lnTo>
                  <a:pt x="607102" y="629124"/>
                </a:lnTo>
                <a:lnTo>
                  <a:pt x="607102" y="3285109"/>
                </a:lnTo>
                <a:lnTo>
                  <a:pt x="0" y="3285109"/>
                </a:lnTo>
                <a:close/>
              </a:path>
            </a:pathLst>
          </a:custGeom>
          <a:solidFill>
            <a:schemeClr val="tx1">
              <a:lumMod val="75000"/>
              <a:lumOff val="25000"/>
            </a:schemeClr>
          </a:solidFill>
          <a:scene3d>
            <a:camera prst="isometricBottomDown"/>
            <a:lightRig rig="threePt" dir="t"/>
          </a:scene3d>
          <a:sp3d prstMaterial="matte">
            <a:bevelT w="254000" h="254000" prst="coolSlant"/>
            <a:bevelB w="254000" h="2540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 name="椭圆 4">
            <a:extLst>
              <a:ext uri="{FF2B5EF4-FFF2-40B4-BE49-F238E27FC236}">
                <a16:creationId xmlns:a16="http://schemas.microsoft.com/office/drawing/2014/main" xmlns="" id="{CC6729A3-078C-5B82-9300-2218E00B6A92}"/>
              </a:ext>
            </a:extLst>
          </p:cNvPr>
          <p:cNvSpPr/>
          <p:nvPr/>
        </p:nvSpPr>
        <p:spPr>
          <a:xfrm>
            <a:off x="10481890" y="2581584"/>
            <a:ext cx="720000" cy="720000"/>
          </a:xfrm>
          <a:prstGeom prst="ellipse">
            <a:avLst/>
          </a:prstGeom>
          <a:solidFill>
            <a:schemeClr val="bg1">
              <a:lumMod val="65000"/>
            </a:schemeClr>
          </a:solidFill>
          <a:ln>
            <a:noFill/>
          </a:ln>
          <a:scene3d>
            <a:camera prst="orthographicFront">
              <a:rot lat="0" lon="21540000" rev="0"/>
            </a:camera>
            <a:lightRig rig="threePt" dir="t"/>
          </a:scene3d>
          <a:sp3d>
            <a:bevelT w="360000" h="360000"/>
            <a:bevelB w="360000" h="36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任意多边形: 形状 15">
            <a:extLst>
              <a:ext uri="{FF2B5EF4-FFF2-40B4-BE49-F238E27FC236}">
                <a16:creationId xmlns:a16="http://schemas.microsoft.com/office/drawing/2014/main" xmlns="" id="{77FC668B-5010-C291-2AAA-05A126B5685A}"/>
              </a:ext>
            </a:extLst>
          </p:cNvPr>
          <p:cNvSpPr/>
          <p:nvPr/>
        </p:nvSpPr>
        <p:spPr>
          <a:xfrm>
            <a:off x="10037198" y="3301584"/>
            <a:ext cx="1742589" cy="1730820"/>
          </a:xfrm>
          <a:custGeom>
            <a:avLst/>
            <a:gdLst>
              <a:gd name="connsiteX0" fmla="*/ 607102 w 3455233"/>
              <a:gd name="connsiteY0" fmla="*/ 3285109 h 3285110"/>
              <a:gd name="connsiteX1" fmla="*/ 2833142 w 3455233"/>
              <a:gd name="connsiteY1" fmla="*/ 3285109 h 3285110"/>
              <a:gd name="connsiteX2" fmla="*/ 2833142 w 3455233"/>
              <a:gd name="connsiteY2" fmla="*/ 3285110 h 3285110"/>
              <a:gd name="connsiteX3" fmla="*/ 607102 w 3455233"/>
              <a:gd name="connsiteY3" fmla="*/ 3285110 h 3285110"/>
              <a:gd name="connsiteX4" fmla="*/ 0 w 3455233"/>
              <a:gd name="connsiteY4" fmla="*/ 0 h 3285110"/>
              <a:gd name="connsiteX5" fmla="*/ 3455233 w 3455233"/>
              <a:gd name="connsiteY5" fmla="*/ 0 h 3285110"/>
              <a:gd name="connsiteX6" fmla="*/ 3455233 w 3455233"/>
              <a:gd name="connsiteY6" fmla="*/ 3285109 h 3285110"/>
              <a:gd name="connsiteX7" fmla="*/ 2833142 w 3455233"/>
              <a:gd name="connsiteY7" fmla="*/ 3285109 h 3285110"/>
              <a:gd name="connsiteX8" fmla="*/ 2833142 w 3455233"/>
              <a:gd name="connsiteY8" fmla="*/ 629124 h 3285110"/>
              <a:gd name="connsiteX9" fmla="*/ 607102 w 3455233"/>
              <a:gd name="connsiteY9" fmla="*/ 629124 h 3285110"/>
              <a:gd name="connsiteX10" fmla="*/ 607102 w 3455233"/>
              <a:gd name="connsiteY10" fmla="*/ 3285109 h 3285110"/>
              <a:gd name="connsiteX11" fmla="*/ 0 w 3455233"/>
              <a:gd name="connsiteY11" fmla="*/ 3285109 h 328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55233" h="3285110">
                <a:moveTo>
                  <a:pt x="607102" y="3285109"/>
                </a:moveTo>
                <a:lnTo>
                  <a:pt x="2833142" y="3285109"/>
                </a:lnTo>
                <a:lnTo>
                  <a:pt x="2833142" y="3285110"/>
                </a:lnTo>
                <a:lnTo>
                  <a:pt x="607102" y="3285110"/>
                </a:lnTo>
                <a:close/>
                <a:moveTo>
                  <a:pt x="0" y="0"/>
                </a:moveTo>
                <a:lnTo>
                  <a:pt x="3455233" y="0"/>
                </a:lnTo>
                <a:lnTo>
                  <a:pt x="3455233" y="3285109"/>
                </a:lnTo>
                <a:lnTo>
                  <a:pt x="2833142" y="3285109"/>
                </a:lnTo>
                <a:lnTo>
                  <a:pt x="2833142" y="629124"/>
                </a:lnTo>
                <a:lnTo>
                  <a:pt x="607102" y="629124"/>
                </a:lnTo>
                <a:lnTo>
                  <a:pt x="607102" y="3285109"/>
                </a:lnTo>
                <a:lnTo>
                  <a:pt x="0" y="3285109"/>
                </a:lnTo>
                <a:close/>
              </a:path>
            </a:pathLst>
          </a:custGeom>
          <a:solidFill>
            <a:schemeClr val="tx1">
              <a:lumMod val="75000"/>
              <a:lumOff val="25000"/>
            </a:schemeClr>
          </a:solidFill>
          <a:scene3d>
            <a:camera prst="isometricBottomDown"/>
            <a:lightRig rig="threePt" dir="t"/>
          </a:scene3d>
          <a:sp3d prstMaterial="matte">
            <a:bevelT w="254000" h="254000" prst="coolSlant"/>
            <a:bevelB w="254000" h="2540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椭圆 3">
            <a:extLst>
              <a:ext uri="{FF2B5EF4-FFF2-40B4-BE49-F238E27FC236}">
                <a16:creationId xmlns:a16="http://schemas.microsoft.com/office/drawing/2014/main" xmlns="" id="{1E0D83C4-10DC-B8C9-A8DB-04DBA4099200}"/>
              </a:ext>
            </a:extLst>
          </p:cNvPr>
          <p:cNvSpPr/>
          <p:nvPr/>
        </p:nvSpPr>
        <p:spPr>
          <a:xfrm>
            <a:off x="10481890" y="3752888"/>
            <a:ext cx="720000" cy="720000"/>
          </a:xfrm>
          <a:prstGeom prst="ellipse">
            <a:avLst/>
          </a:prstGeom>
          <a:solidFill>
            <a:schemeClr val="bg1">
              <a:lumMod val="50000"/>
            </a:schemeClr>
          </a:solidFill>
          <a:ln>
            <a:noFill/>
          </a:ln>
          <a:scene3d>
            <a:camera prst="orthographicFront">
              <a:rot lat="0" lon="21540000" rev="0"/>
            </a:camera>
            <a:lightRig rig="threePt" dir="t"/>
          </a:scene3d>
          <a:sp3d>
            <a:bevelT w="360000" h="360000"/>
            <a:bevelB w="360000" h="36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4660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
                                        <p:tgtEl>
                                          <p:spTgt spid="6"/>
                                        </p:tgtEl>
                                      </p:cBhvr>
                                    </p:animEffect>
                                  </p:childTnLst>
                                </p:cTn>
                              </p:par>
                            </p:childTnLst>
                          </p:cTn>
                        </p:par>
                        <p:par>
                          <p:cTn id="12" fill="hold">
                            <p:stCondLst>
                              <p:cond delay="7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
                                        <p:tgtEl>
                                          <p:spTgt spid="7"/>
                                        </p:tgtEl>
                                      </p:cBhvr>
                                    </p:animEffect>
                                  </p:childTnLst>
                                </p:cTn>
                              </p:par>
                            </p:childTnLst>
                          </p:cTn>
                        </p:par>
                        <p:par>
                          <p:cTn id="16" fill="hold">
                            <p:stCondLst>
                              <p:cond delay="9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
                                        <p:tgtEl>
                                          <p:spTgt spid="8"/>
                                        </p:tgtEl>
                                      </p:cBhvr>
                                    </p:animEffect>
                                  </p:childTnLst>
                                </p:cTn>
                              </p:par>
                            </p:childTnLst>
                          </p:cTn>
                        </p:par>
                        <p:par>
                          <p:cTn id="20" fill="hold">
                            <p:stCondLst>
                              <p:cond delay="11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
                                        <p:tgtEl>
                                          <p:spTgt spid="5"/>
                                        </p:tgtEl>
                                      </p:cBhvr>
                                    </p:animEffect>
                                  </p:childTnLst>
                                </p:cTn>
                              </p:par>
                            </p:childTnLst>
                          </p:cTn>
                        </p:par>
                        <p:par>
                          <p:cTn id="24" fill="hold">
                            <p:stCondLst>
                              <p:cond delay="13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
                                        <p:tgtEl>
                                          <p:spTgt spid="4"/>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3" grpId="0" animBg="1"/>
      <p:bldP spid="6" grpId="0" animBg="1"/>
      <p:bldP spid="7" grpId="0" animBg="1"/>
      <p:bldP spid="8" grpId="0" animBg="1"/>
      <p:bldP spid="5"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矩形 21">
            <a:extLst>
              <a:ext uri="{FF2B5EF4-FFF2-40B4-BE49-F238E27FC236}">
                <a16:creationId xmlns:a16="http://schemas.microsoft.com/office/drawing/2014/main" xmlns="" id="{EA8E5FF5-E5AD-9C98-94B2-9C9179A0854D}"/>
              </a:ext>
            </a:extLst>
          </p:cNvPr>
          <p:cNvSpPr/>
          <p:nvPr/>
        </p:nvSpPr>
        <p:spPr>
          <a:xfrm>
            <a:off x="277871" y="416989"/>
            <a:ext cx="11564360" cy="5983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文本框 28">
            <a:extLst>
              <a:ext uri="{FF2B5EF4-FFF2-40B4-BE49-F238E27FC236}">
                <a16:creationId xmlns:a16="http://schemas.microsoft.com/office/drawing/2014/main" xmlns="" id="{61930BF7-AB07-3185-152C-6CF692F86EBF}"/>
              </a:ext>
            </a:extLst>
          </p:cNvPr>
          <p:cNvSpPr txBox="1"/>
          <p:nvPr/>
        </p:nvSpPr>
        <p:spPr>
          <a:xfrm>
            <a:off x="524698" y="667790"/>
            <a:ext cx="161433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4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rPr>
              <a:t>例</a:t>
            </a:r>
            <a:r>
              <a:rPr kumimoji="0" lang="en-US" altLang="zh-CN" sz="44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rPr>
              <a:t>3</a:t>
            </a:r>
          </a:p>
        </p:txBody>
      </p:sp>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xmlns="" id="{3CB5B2AB-D976-08FF-38DB-632D92045290}"/>
                  </a:ext>
                </a:extLst>
              </p:cNvPr>
              <p:cNvSpPr txBox="1"/>
              <p:nvPr/>
            </p:nvSpPr>
            <p:spPr>
              <a:xfrm>
                <a:off x="2909994" y="816386"/>
                <a:ext cx="8612802" cy="3904659"/>
              </a:xfrm>
              <a:prstGeom prst="rect">
                <a:avLst/>
              </a:prstGeom>
              <a:noFill/>
            </p:spPr>
            <p:txBody>
              <a:bodyPr wrap="square">
                <a:spAutoFit/>
              </a:bodyPr>
              <a:lstStyle/>
              <a:p>
                <a:pPr indent="719138" algn="just">
                  <a:lnSpc>
                    <a:spcPct val="150000"/>
                  </a:lnSpc>
                </a:pP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利用光电门测量重力加速度时，测得小铁球直径为</a:t>
                </a:r>
                <a14:m>
                  <m:oMath xmlns:m="http://schemas.openxmlformats.org/officeDocument/2006/math">
                    <m:r>
                      <a:rPr lang="en-US" altLang="zh-CN" sz="280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𝑑</m:t>
                    </m:r>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，两光电门中心间的距离为</a:t>
                </a:r>
                <a14:m>
                  <m:oMath xmlns:m="http://schemas.openxmlformats.org/officeDocument/2006/math">
                    <m:r>
                      <a:rPr lang="en-US" altLang="zh-CN" sz="280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𝐿</m:t>
                    </m:r>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，计时器记录出自由落体的小铁球通过两光电门的时间分别为</a:t>
                </a:r>
                <a14:m>
                  <m:oMath xmlns:m="http://schemas.openxmlformats.org/officeDocument/2006/math">
                    <m:r>
                      <a:rPr lang="zh-CN" altLang="en-US" sz="280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sSub>
                      <m:sSubPr>
                        <m:ctrlPr>
                          <a:rPr lang="en-US" altLang="zh-CN" sz="280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𝑡</m:t>
                        </m:r>
                      </m:e>
                      <m:sub>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1</m:t>
                        </m:r>
                      </m:sub>
                    </m:sSub>
                    <m:r>
                      <a:rPr lang="zh-CN" altLang="en-US" sz="2800" i="1" kern="0">
                        <a:solidFill>
                          <a:prstClr val="black"/>
                        </a:solidFill>
                        <a:latin typeface="Cambria Math" panose="02040503050406030204" pitchFamily="18" charset="0"/>
                        <a:ea typeface="等线" panose="02010600030101010101" pitchFamily="2" charset="-122"/>
                        <a:cs typeface="Times New Roman" panose="02020603050405020304" pitchFamily="18" charset="0"/>
                      </a:rPr>
                      <m:t>和</m:t>
                    </m:r>
                    <m:r>
                      <a:rPr lang="zh-CN" altLang="en-US" sz="280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sSub>
                      <m:sSubPr>
                        <m:ctrlPr>
                          <a:rPr lang="en-US" altLang="zh-CN" sz="280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𝑡</m:t>
                        </m:r>
                      </m:e>
                      <m:sub>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2</m:t>
                        </m:r>
                      </m:sub>
                    </m:sSub>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。则当地的重力加速度为</a:t>
                </a:r>
                <a:r>
                  <a:rPr lang="zh-CN" altLang="en-US" sz="2800" u="sng"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              </a:t>
                </a: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a:t>
                </a:r>
              </a:p>
              <a:p>
                <a:pPr marL="0" marR="0" lvl="0" indent="719138" algn="just" defTabSz="914400" rtl="0" eaLnBrk="1" fontAlgn="auto" latinLnBrk="0" hangingPunct="1">
                  <a:lnSpc>
                    <a:spcPct val="150000"/>
                  </a:lnSpc>
                  <a:spcBef>
                    <a:spcPts val="0"/>
                  </a:spcBef>
                  <a:spcAft>
                    <a:spcPts val="0"/>
                  </a:spcAft>
                  <a:buClrTx/>
                  <a:buSzTx/>
                  <a:buFontTx/>
                  <a:buNone/>
                  <a:tabLst/>
                  <a:defRPr/>
                </a:pPr>
                <a:endPar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a:p>
                <a:pPr marL="0" marR="0" lvl="0" indent="719138" algn="just" defTabSz="914400" rtl="0" eaLnBrk="1" fontAlgn="auto" latinLnBrk="0" hangingPunct="1">
                  <a:lnSpc>
                    <a:spcPct val="150000"/>
                  </a:lnSpc>
                  <a:spcBef>
                    <a:spcPts val="0"/>
                  </a:spcBef>
                  <a:spcAft>
                    <a:spcPts val="0"/>
                  </a:spcAft>
                  <a:buClrTx/>
                  <a:buSzTx/>
                  <a:buFontTx/>
                  <a:buNone/>
                  <a:tabLst/>
                  <a:defRPr/>
                </a:pPr>
                <a:endParaRPr kumimoji="0" lang="zh-CN" altLang="en-US"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64" name="文本框 63">
                <a:extLst>
                  <a:ext uri="{FF2B5EF4-FFF2-40B4-BE49-F238E27FC236}">
                    <a16:creationId xmlns:a16="http://schemas.microsoft.com/office/drawing/2014/main" id="{3CB5B2AB-D976-08FF-38DB-632D92045290}"/>
                  </a:ext>
                </a:extLst>
              </p:cNvPr>
              <p:cNvSpPr txBox="1">
                <a:spLocks noRot="1" noChangeAspect="1" noMove="1" noResize="1" noEditPoints="1" noAdjustHandles="1" noChangeArrowheads="1" noChangeShapeType="1" noTextEdit="1"/>
              </p:cNvSpPr>
              <p:nvPr/>
            </p:nvSpPr>
            <p:spPr>
              <a:xfrm>
                <a:off x="2909994" y="816386"/>
                <a:ext cx="8612802" cy="3904659"/>
              </a:xfrm>
              <a:prstGeom prst="rect">
                <a:avLst/>
              </a:prstGeom>
              <a:blipFill>
                <a:blip r:embed="rId3"/>
                <a:stretch>
                  <a:fillRect l="-1415" r="-148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文本框 10">
                <a:extLst>
                  <a:ext uri="{FF2B5EF4-FFF2-40B4-BE49-F238E27FC236}">
                    <a16:creationId xmlns:a16="http://schemas.microsoft.com/office/drawing/2014/main" xmlns="" id="{7CCA8119-35E9-20A0-22BC-877A21B4AC94}"/>
                  </a:ext>
                </a:extLst>
              </p:cNvPr>
              <p:cNvSpPr txBox="1"/>
              <p:nvPr/>
            </p:nvSpPr>
            <p:spPr>
              <a:xfrm>
                <a:off x="2969202" y="3548686"/>
                <a:ext cx="8612802" cy="2682401"/>
              </a:xfrm>
              <a:prstGeom prst="rect">
                <a:avLst/>
              </a:prstGeom>
              <a:solidFill>
                <a:srgbClr val="FEECEF"/>
              </a:solidFill>
              <a:ln>
                <a:gradFill flip="none" rotWithShape="1">
                  <a:gsLst>
                    <a:gs pos="0">
                      <a:schemeClr val="bg1">
                        <a:lumMod val="95000"/>
                      </a:schemeClr>
                    </a:gs>
                    <a:gs pos="74000">
                      <a:srgbClr val="FB7588"/>
                    </a:gs>
                    <a:gs pos="83000">
                      <a:srgbClr val="F91F3E"/>
                    </a:gs>
                    <a:gs pos="100000">
                      <a:srgbClr val="CF0622"/>
                    </a:gs>
                  </a:gsLst>
                  <a:lin ang="16200000" scaled="1"/>
                  <a:tileRect/>
                </a:gradFill>
              </a:ln>
            </p:spPr>
            <p:txBody>
              <a:bodyPr wrap="square" rtlCol="0">
                <a:spAutoFit/>
              </a:bodyPr>
              <a:lstStyle/>
              <a:p>
                <a:pPr lvl="0">
                  <a:lnSpc>
                    <a:spcPct val="130000"/>
                  </a:lnSpc>
                </a:pPr>
                <a:r>
                  <a:rPr kumimoji="0" lang="zh-CN" altLang="en-US" sz="2400" b="0" i="0" u="none" strike="noStrike" kern="0" cap="none" spc="0" normalizeH="0" baseline="0" noProof="0" dirty="0">
                    <a:ln>
                      <a:noFill/>
                    </a:ln>
                    <a:solidFill>
                      <a:srgbClr val="CF0622"/>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Times New Roman" panose="02020603050405020304" pitchFamily="18" charset="0"/>
                  </a:rPr>
                  <a:t>解析：</a:t>
                </a:r>
                <a:r>
                  <a:rPr lang="zh-CN" altLang="en-US" sz="2400" kern="0" dirty="0">
                    <a:solidFill>
                      <a:prstClr val="black"/>
                    </a:solidFill>
                    <a:latin typeface="楷体" panose="02010609060101010101" pitchFamily="49" charset="-122"/>
                    <a:ea typeface="楷体" panose="02010609060101010101" pitchFamily="49" charset="-122"/>
                    <a:cs typeface="Times New Roman" panose="02020603050405020304" pitchFamily="18" charset="0"/>
                  </a:rPr>
                  <a:t>小铁球通过光电门中心位置的速度可用它通过光电门的平均速度近似代替，因此，小铁球通过两光电门时的速度分别为</a:t>
                </a:r>
                <a14:m>
                  <m:oMath xmlns:m="http://schemas.openxmlformats.org/officeDocument/2006/math">
                    <m:sSub>
                      <m:sSubPr>
                        <m:ctrlPr>
                          <a:rPr lang="en-US" altLang="zh-CN" sz="240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𝑣</m:t>
                        </m:r>
                      </m:e>
                      <m:sub>
                        <m: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1</m:t>
                        </m:r>
                      </m:sub>
                    </m:sSub>
                    <m: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m:t>
                    </m:r>
                    <m:f>
                      <m:fPr>
                        <m:ctrlP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ctrlPr>
                      </m:fPr>
                      <m:num>
                        <m: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𝑑</m:t>
                        </m:r>
                      </m:num>
                      <m:den>
                        <m:r>
                          <a:rPr lang="en-US" altLang="zh-CN" sz="2400" b="0"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2400" b="0"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b="0"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e>
                          <m:sub>
                            <m:r>
                              <a:rPr lang="en-US" altLang="zh-CN" sz="2400" b="0"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ub>
                        </m:sSub>
                      </m:den>
                    </m:f>
                  </m:oMath>
                </a14:m>
                <a:r>
                  <a:rPr lang="zh-CN" altLang="en-US" sz="2400" kern="0" dirty="0">
                    <a:solidFill>
                      <a:prstClr val="black"/>
                    </a:solidFill>
                    <a:latin typeface="楷体" panose="02010609060101010101" pitchFamily="49" charset="-122"/>
                    <a:ea typeface="楷体" panose="02010609060101010101" pitchFamily="49" charset="-122"/>
                    <a:cs typeface="Times New Roman" panose="02020603050405020304" pitchFamily="18" charset="0"/>
                  </a:rPr>
                  <a:t>和</a:t>
                </a:r>
                <a14:m>
                  <m:oMath xmlns:m="http://schemas.openxmlformats.org/officeDocument/2006/math">
                    <m:sSub>
                      <m:sSubPr>
                        <m:ctrlPr>
                          <a:rPr lang="en-US" altLang="zh-CN" sz="2400" i="1" kern="0">
                            <a:solidFill>
                              <a:prstClr val="black"/>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i="1" kern="0">
                            <a:solidFill>
                              <a:prstClr val="black"/>
                            </a:solidFill>
                            <a:latin typeface="Cambria Math" panose="02040503050406030204" pitchFamily="18" charset="0"/>
                            <a:ea typeface="楷体" panose="02010609060101010101" pitchFamily="49" charset="-122"/>
                            <a:cs typeface="Times New Roman" panose="02020603050405020304" pitchFamily="18" charset="0"/>
                          </a:rPr>
                          <m:t>𝑣</m:t>
                        </m:r>
                      </m:e>
                      <m:sub>
                        <m: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2</m:t>
                        </m:r>
                      </m:sub>
                    </m:sSub>
                    <m:r>
                      <a:rPr lang="en-US" altLang="zh-CN" sz="2400" i="1" kern="0">
                        <a:solidFill>
                          <a:prstClr val="black"/>
                        </a:solidFill>
                        <a:latin typeface="Cambria Math" panose="02040503050406030204" pitchFamily="18" charset="0"/>
                        <a:ea typeface="楷体" panose="02010609060101010101" pitchFamily="49" charset="-122"/>
                        <a:cs typeface="Times New Roman" panose="02020603050405020304" pitchFamily="18" charset="0"/>
                      </a:rPr>
                      <m:t>=</m:t>
                    </m:r>
                    <m:f>
                      <m:fPr>
                        <m:ctrlPr>
                          <a:rPr lang="en-US" altLang="zh-CN" sz="2400" i="1" kern="0">
                            <a:solidFill>
                              <a:prstClr val="black"/>
                            </a:solidFill>
                            <a:latin typeface="Cambria Math" panose="02040503050406030204" pitchFamily="18" charset="0"/>
                            <a:ea typeface="楷体" panose="02010609060101010101" pitchFamily="49" charset="-122"/>
                            <a:cs typeface="Times New Roman" panose="02020603050405020304" pitchFamily="18" charset="0"/>
                          </a:rPr>
                        </m:ctrlPr>
                      </m:fPr>
                      <m:num>
                        <m:r>
                          <a:rPr lang="en-US" altLang="zh-CN" sz="2400" i="1" kern="0">
                            <a:solidFill>
                              <a:prstClr val="black"/>
                            </a:solidFill>
                            <a:latin typeface="Cambria Math" panose="02040503050406030204" pitchFamily="18" charset="0"/>
                            <a:ea typeface="楷体" panose="02010609060101010101" pitchFamily="49" charset="-122"/>
                            <a:cs typeface="Times New Roman" panose="02020603050405020304" pitchFamily="18" charset="0"/>
                          </a:rPr>
                          <m:t>𝑑</m:t>
                        </m:r>
                      </m:num>
                      <m:den>
                        <m:r>
                          <a:rPr lang="en-US" altLang="zh-CN" sz="2400" i="1" ker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2400" i="1" ker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i="1" ker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e>
                          <m:sub>
                            <m:r>
                              <a:rPr lang="en-US" altLang="zh-CN" sz="2400" b="0" i="1" kern="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b>
                        </m:sSub>
                      </m:den>
                    </m:f>
                  </m:oMath>
                </a14:m>
                <a:r>
                  <a:rPr lang="zh-CN" altLang="en-US" sz="2400" kern="0" dirty="0">
                    <a:solidFill>
                      <a:prstClr val="black"/>
                    </a:solidFill>
                    <a:latin typeface="楷体" panose="02010609060101010101" pitchFamily="49" charset="-122"/>
                    <a:ea typeface="楷体" panose="02010609060101010101" pitchFamily="49" charset="-122"/>
                    <a:cs typeface="Times New Roman" panose="02020603050405020304" pitchFamily="18" charset="0"/>
                  </a:rPr>
                  <a:t>，由公式</a:t>
                </a:r>
                <a14:m>
                  <m:oMath xmlns:m="http://schemas.openxmlformats.org/officeDocument/2006/math">
                    <m:sSubSup>
                      <m:sSubSupPr>
                        <m:ctrlPr>
                          <a:rPr lang="en-US" altLang="zh-CN" sz="240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ctrlPr>
                      </m:sSubSupPr>
                      <m:e>
                        <m: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𝑣</m:t>
                        </m:r>
                      </m:e>
                      <m:sub>
                        <m: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2</m:t>
                        </m:r>
                      </m:sub>
                      <m:sup>
                        <m: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2</m:t>
                        </m:r>
                      </m:sup>
                    </m:sSubSup>
                    <m: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m:t>
                    </m:r>
                    <m:sSubSup>
                      <m:sSubSupPr>
                        <m:ctrlP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ctrlPr>
                      </m:sSubSupPr>
                      <m:e>
                        <m: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𝑣</m:t>
                        </m:r>
                      </m:e>
                      <m:sub>
                        <m: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1</m:t>
                        </m:r>
                      </m:sub>
                      <m:sup>
                        <m: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2</m:t>
                        </m:r>
                      </m:sup>
                    </m:sSubSup>
                    <m: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=2</m:t>
                    </m:r>
                    <m: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𝑔𝐿</m:t>
                    </m:r>
                  </m:oMath>
                </a14:m>
                <a:r>
                  <a:rPr lang="zh-CN" altLang="en-US" sz="2400" kern="0" dirty="0">
                    <a:solidFill>
                      <a:prstClr val="black"/>
                    </a:solidFill>
                    <a:latin typeface="楷体" panose="02010609060101010101" pitchFamily="49" charset="-122"/>
                    <a:ea typeface="楷体" panose="02010609060101010101" pitchFamily="49" charset="-122"/>
                    <a:cs typeface="Times New Roman" panose="02020603050405020304" pitchFamily="18" charset="0"/>
                  </a:rPr>
                  <a:t>，解得</a:t>
                </a:r>
                <a14:m>
                  <m:oMath xmlns:m="http://schemas.openxmlformats.org/officeDocument/2006/math">
                    <m: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𝑔</m:t>
                    </m:r>
                    <m: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m:t>
                    </m:r>
                    <m:f>
                      <m:fPr>
                        <m:ctrlP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ctrlPr>
                      </m:fPr>
                      <m:num>
                        <m:sSup>
                          <m:sSupPr>
                            <m:ctrlP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ctrlPr>
                          </m:sSupPr>
                          <m:e>
                            <m: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𝑑</m:t>
                            </m:r>
                          </m:e>
                          <m:sup>
                            <m: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2</m:t>
                            </m:r>
                          </m:sup>
                        </m:sSup>
                      </m:num>
                      <m:den>
                        <m: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2</m:t>
                        </m:r>
                        <m: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𝐿</m:t>
                        </m:r>
                      </m:den>
                    </m:f>
                    <m:d>
                      <m:dPr>
                        <m:begChr m:val="["/>
                        <m:endChr m:val="]"/>
                        <m:ctrlP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ctrlPr>
                      </m:dPr>
                      <m:e>
                        <m:sSup>
                          <m:sSupPr>
                            <m:ctrlPr>
                              <a:rPr lang="en-US" altLang="zh-CN" sz="2400" i="1" kern="0">
                                <a:solidFill>
                                  <a:prstClr val="black"/>
                                </a:solidFill>
                                <a:latin typeface="Cambria Math" panose="02040503050406030204" pitchFamily="18" charset="0"/>
                                <a:ea typeface="楷体" panose="02010609060101010101" pitchFamily="49" charset="-122"/>
                                <a:cs typeface="Times New Roman" panose="02020603050405020304" pitchFamily="18" charset="0"/>
                              </a:rPr>
                            </m:ctrlPr>
                          </m:sSupPr>
                          <m:e>
                            <m:d>
                              <m:dPr>
                                <m:ctrlPr>
                                  <a:rPr lang="en-US" altLang="zh-CN" sz="2400" i="1" kern="0">
                                    <a:solidFill>
                                      <a:prstClr val="black"/>
                                    </a:solidFill>
                                    <a:latin typeface="Cambria Math" panose="02040503050406030204" pitchFamily="18" charset="0"/>
                                    <a:ea typeface="楷体" panose="02010609060101010101" pitchFamily="49" charset="-122"/>
                                    <a:cs typeface="Times New Roman" panose="02020603050405020304" pitchFamily="18" charset="0"/>
                                  </a:rPr>
                                </m:ctrlPr>
                              </m:dPr>
                              <m:e>
                                <m:f>
                                  <m:fPr>
                                    <m:ctrlPr>
                                      <a:rPr lang="en-US" altLang="zh-CN" sz="2400" i="1" kern="0">
                                        <a:solidFill>
                                          <a:prstClr val="black"/>
                                        </a:solidFill>
                                        <a:latin typeface="Cambria Math" panose="02040503050406030204" pitchFamily="18" charset="0"/>
                                        <a:ea typeface="楷体" panose="02010609060101010101" pitchFamily="49" charset="-122"/>
                                        <a:cs typeface="Times New Roman" panose="02020603050405020304" pitchFamily="18" charset="0"/>
                                      </a:rPr>
                                    </m:ctrlPr>
                                  </m:fPr>
                                  <m:num>
                                    <m:r>
                                      <a:rPr lang="en-US" altLang="zh-CN" sz="2400" i="1" kern="0">
                                        <a:solidFill>
                                          <a:prstClr val="black"/>
                                        </a:solidFill>
                                        <a:latin typeface="Cambria Math" panose="02040503050406030204" pitchFamily="18" charset="0"/>
                                        <a:ea typeface="楷体" panose="02010609060101010101" pitchFamily="49" charset="-122"/>
                                        <a:cs typeface="Times New Roman" panose="02020603050405020304" pitchFamily="18" charset="0"/>
                                      </a:rPr>
                                      <m:t>1</m:t>
                                    </m:r>
                                  </m:num>
                                  <m:den>
                                    <m:r>
                                      <a:rPr lang="en-US" altLang="zh-CN" sz="2400" i="1" ker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2400" i="1" ker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i="1" ker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e>
                                      <m:sub>
                                        <m:r>
                                          <a:rPr lang="en-US" altLang="zh-CN" sz="2400" i="1" ker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b>
                                    </m:sSub>
                                  </m:den>
                                </m:f>
                              </m:e>
                            </m:d>
                          </m:e>
                          <m:sup>
                            <m:r>
                              <a:rPr lang="en-US" altLang="zh-CN" sz="2400" i="1" kern="0">
                                <a:solidFill>
                                  <a:prstClr val="black"/>
                                </a:solidFill>
                                <a:latin typeface="Cambria Math" panose="02040503050406030204" pitchFamily="18" charset="0"/>
                                <a:ea typeface="楷体" panose="02010609060101010101" pitchFamily="49" charset="-122"/>
                                <a:cs typeface="Times New Roman" panose="02020603050405020304" pitchFamily="18" charset="0"/>
                              </a:rPr>
                              <m:t>2</m:t>
                            </m:r>
                          </m:sup>
                        </m:sSup>
                        <m:r>
                          <a:rPr lang="en-US" altLang="zh-CN" sz="2400" i="1" kern="0">
                            <a:solidFill>
                              <a:prstClr val="black"/>
                            </a:solidFill>
                            <a:latin typeface="Cambria Math" panose="02040503050406030204" pitchFamily="18" charset="0"/>
                            <a:ea typeface="楷体" panose="02010609060101010101" pitchFamily="49" charset="-122"/>
                            <a:cs typeface="Times New Roman" panose="02020603050405020304" pitchFamily="18" charset="0"/>
                          </a:rPr>
                          <m:t>− </m:t>
                        </m:r>
                        <m:sSup>
                          <m:sSupPr>
                            <m:ctrlPr>
                              <a:rPr lang="en-US" altLang="zh-CN" sz="2400" i="1" kern="0">
                                <a:solidFill>
                                  <a:prstClr val="black"/>
                                </a:solidFill>
                                <a:latin typeface="Cambria Math" panose="02040503050406030204" pitchFamily="18" charset="0"/>
                                <a:ea typeface="楷体" panose="02010609060101010101" pitchFamily="49" charset="-122"/>
                                <a:cs typeface="Times New Roman" panose="02020603050405020304" pitchFamily="18" charset="0"/>
                              </a:rPr>
                            </m:ctrlPr>
                          </m:sSupPr>
                          <m:e>
                            <m:d>
                              <m:dPr>
                                <m:ctrlPr>
                                  <a:rPr lang="en-US" altLang="zh-CN" sz="2400" i="1" kern="0">
                                    <a:solidFill>
                                      <a:prstClr val="black"/>
                                    </a:solidFill>
                                    <a:latin typeface="Cambria Math" panose="02040503050406030204" pitchFamily="18" charset="0"/>
                                    <a:ea typeface="楷体" panose="02010609060101010101" pitchFamily="49" charset="-122"/>
                                    <a:cs typeface="Times New Roman" panose="02020603050405020304" pitchFamily="18" charset="0"/>
                                  </a:rPr>
                                </m:ctrlPr>
                              </m:dPr>
                              <m:e>
                                <m:f>
                                  <m:fPr>
                                    <m:ctrlPr>
                                      <a:rPr lang="en-US" altLang="zh-CN" sz="2400" i="1" kern="0">
                                        <a:solidFill>
                                          <a:prstClr val="black"/>
                                        </a:solidFill>
                                        <a:latin typeface="Cambria Math" panose="02040503050406030204" pitchFamily="18" charset="0"/>
                                        <a:ea typeface="楷体" panose="02010609060101010101" pitchFamily="49" charset="-122"/>
                                        <a:cs typeface="Times New Roman" panose="02020603050405020304" pitchFamily="18" charset="0"/>
                                      </a:rPr>
                                    </m:ctrlPr>
                                  </m:fPr>
                                  <m:num>
                                    <m:r>
                                      <a:rPr lang="en-US" altLang="zh-CN" sz="2400" i="1" kern="0">
                                        <a:solidFill>
                                          <a:prstClr val="black"/>
                                        </a:solidFill>
                                        <a:latin typeface="Cambria Math" panose="02040503050406030204" pitchFamily="18" charset="0"/>
                                        <a:ea typeface="楷体" panose="02010609060101010101" pitchFamily="49" charset="-122"/>
                                        <a:cs typeface="Times New Roman" panose="02020603050405020304" pitchFamily="18" charset="0"/>
                                      </a:rPr>
                                      <m:t>1</m:t>
                                    </m:r>
                                  </m:num>
                                  <m:den>
                                    <m:r>
                                      <a:rPr lang="en-US" altLang="zh-CN" sz="2400" i="1" ker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2400" i="1" ker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i="1" ker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e>
                                      <m:sub>
                                        <m:r>
                                          <a:rPr lang="en-US" altLang="zh-CN" sz="2400" i="1" ker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ub>
                                    </m:sSub>
                                  </m:den>
                                </m:f>
                              </m:e>
                            </m:d>
                          </m:e>
                          <m:sup>
                            <m:r>
                              <a:rPr lang="en-US" altLang="zh-CN" sz="2400" i="1" kern="0">
                                <a:solidFill>
                                  <a:prstClr val="black"/>
                                </a:solidFill>
                                <a:latin typeface="Cambria Math" panose="02040503050406030204" pitchFamily="18" charset="0"/>
                                <a:ea typeface="楷体" panose="02010609060101010101" pitchFamily="49" charset="-122"/>
                                <a:cs typeface="Times New Roman" panose="02020603050405020304" pitchFamily="18" charset="0"/>
                              </a:rPr>
                              <m:t>2</m:t>
                            </m:r>
                          </m:sup>
                        </m:sSup>
                      </m:e>
                    </m:d>
                  </m:oMath>
                </a14:m>
                <a:r>
                  <a:rPr lang="zh-CN" altLang="en-US" sz="2400" kern="0" dirty="0" smtClean="0">
                    <a:solidFill>
                      <a:prstClr val="black"/>
                    </a:solidFill>
                    <a:latin typeface="楷体" panose="02010609060101010101" pitchFamily="49" charset="-122"/>
                    <a:ea typeface="楷体" panose="02010609060101010101" pitchFamily="49" charset="-122"/>
                    <a:cs typeface="Times New Roman" panose="02020603050405020304" pitchFamily="18" charset="0"/>
                  </a:rPr>
                  <a:t>。</a:t>
                </a:r>
                <a:endParaRPr lang="zh-CN" altLang="en-US" sz="2400" kern="0" dirty="0">
                  <a:solidFill>
                    <a:prstClr val="black"/>
                  </a:solidFill>
                  <a:latin typeface="楷体" panose="02010609060101010101" pitchFamily="49" charset="-122"/>
                  <a:ea typeface="楷体" panose="02010609060101010101" pitchFamily="49" charset="-122"/>
                  <a:cs typeface="Times New Roman" panose="02020603050405020304" pitchFamily="18" charset="0"/>
                </a:endParaRPr>
              </a:p>
            </p:txBody>
          </p:sp>
        </mc:Choice>
        <mc:Fallback>
          <p:sp>
            <p:nvSpPr>
              <p:cNvPr id="11" name="文本框 10">
                <a:extLst>
                  <a:ext uri="{FF2B5EF4-FFF2-40B4-BE49-F238E27FC236}">
                    <a16:creationId xmlns:a16="http://schemas.microsoft.com/office/drawing/2014/main" xmlns:a14="http://schemas.microsoft.com/office/drawing/2010/main" xmlns="" id="{7CCA8119-35E9-20A0-22BC-877A21B4AC94}"/>
                  </a:ext>
                </a:extLst>
              </p:cNvPr>
              <p:cNvSpPr txBox="1">
                <a:spLocks noRot="1" noChangeAspect="1" noMove="1" noResize="1" noEditPoints="1" noAdjustHandles="1" noChangeArrowheads="1" noChangeShapeType="1" noTextEdit="1"/>
              </p:cNvSpPr>
              <p:nvPr/>
            </p:nvSpPr>
            <p:spPr>
              <a:xfrm>
                <a:off x="2969202" y="3548686"/>
                <a:ext cx="8612802" cy="2682401"/>
              </a:xfrm>
              <a:prstGeom prst="rect">
                <a:avLst/>
              </a:prstGeom>
              <a:blipFill rotWithShape="0">
                <a:blip r:embed="rId4"/>
                <a:stretch>
                  <a:fillRect l="-1060" t="-226"/>
                </a:stretch>
              </a:blipFill>
              <a:ln>
                <a:gradFill flip="none" rotWithShape="1">
                  <a:gsLst>
                    <a:gs pos="0">
                      <a:schemeClr val="bg1">
                        <a:lumMod val="95000"/>
                      </a:schemeClr>
                    </a:gs>
                    <a:gs pos="74000">
                      <a:srgbClr val="FB7588"/>
                    </a:gs>
                    <a:gs pos="83000">
                      <a:srgbClr val="F91F3E"/>
                    </a:gs>
                    <a:gs pos="100000">
                      <a:srgbClr val="CF0622"/>
                    </a:gs>
                  </a:gsLst>
                  <a:lin ang="16200000" scaled="1"/>
                  <a:tileRect/>
                </a:gradFill>
              </a:ln>
            </p:spPr>
            <p:txBody>
              <a:bodyPr/>
              <a:lstStyle/>
              <a:p>
                <a:r>
                  <a:rPr lang="zh-CN" altLang="en-US">
                    <a:noFill/>
                  </a:rPr>
                  <a:t> </a:t>
                </a:r>
              </a:p>
            </p:txBody>
          </p:sp>
        </mc:Fallback>
      </mc:AlternateContent>
      <p:sp>
        <p:nvSpPr>
          <p:cNvPr id="15" name="椭圆 14">
            <a:extLst>
              <a:ext uri="{FF2B5EF4-FFF2-40B4-BE49-F238E27FC236}">
                <a16:creationId xmlns:a16="http://schemas.microsoft.com/office/drawing/2014/main" xmlns="" id="{603EEC7B-E475-C8A8-AC84-C415E88D8D10}"/>
              </a:ext>
            </a:extLst>
          </p:cNvPr>
          <p:cNvSpPr/>
          <p:nvPr/>
        </p:nvSpPr>
        <p:spPr>
          <a:xfrm>
            <a:off x="1226614" y="2254898"/>
            <a:ext cx="720000" cy="720000"/>
          </a:xfrm>
          <a:prstGeom prst="ellipse">
            <a:avLst/>
          </a:prstGeom>
          <a:solidFill>
            <a:schemeClr val="bg1">
              <a:lumMod val="75000"/>
            </a:schemeClr>
          </a:solidFill>
          <a:ln>
            <a:noFill/>
          </a:ln>
          <a:scene3d>
            <a:camera prst="orthographicFront">
              <a:rot lat="0" lon="21540000" rev="0"/>
            </a:camera>
            <a:lightRig rig="threePt" dir="t"/>
          </a:scene3d>
          <a:sp3d>
            <a:bevelT w="360000" h="360000"/>
            <a:bevelB w="360000" h="36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任意多边形: 形状 15">
            <a:extLst>
              <a:ext uri="{FF2B5EF4-FFF2-40B4-BE49-F238E27FC236}">
                <a16:creationId xmlns:a16="http://schemas.microsoft.com/office/drawing/2014/main" xmlns="" id="{78552B5B-C461-26AC-6221-AF88A7CC3297}"/>
              </a:ext>
            </a:extLst>
          </p:cNvPr>
          <p:cNvSpPr/>
          <p:nvPr/>
        </p:nvSpPr>
        <p:spPr>
          <a:xfrm>
            <a:off x="781923" y="1941227"/>
            <a:ext cx="1742589" cy="1730820"/>
          </a:xfrm>
          <a:custGeom>
            <a:avLst/>
            <a:gdLst>
              <a:gd name="connsiteX0" fmla="*/ 607102 w 3455233"/>
              <a:gd name="connsiteY0" fmla="*/ 3285109 h 3285110"/>
              <a:gd name="connsiteX1" fmla="*/ 2833142 w 3455233"/>
              <a:gd name="connsiteY1" fmla="*/ 3285109 h 3285110"/>
              <a:gd name="connsiteX2" fmla="*/ 2833142 w 3455233"/>
              <a:gd name="connsiteY2" fmla="*/ 3285110 h 3285110"/>
              <a:gd name="connsiteX3" fmla="*/ 607102 w 3455233"/>
              <a:gd name="connsiteY3" fmla="*/ 3285110 h 3285110"/>
              <a:gd name="connsiteX4" fmla="*/ 0 w 3455233"/>
              <a:gd name="connsiteY4" fmla="*/ 0 h 3285110"/>
              <a:gd name="connsiteX5" fmla="*/ 3455233 w 3455233"/>
              <a:gd name="connsiteY5" fmla="*/ 0 h 3285110"/>
              <a:gd name="connsiteX6" fmla="*/ 3455233 w 3455233"/>
              <a:gd name="connsiteY6" fmla="*/ 3285109 h 3285110"/>
              <a:gd name="connsiteX7" fmla="*/ 2833142 w 3455233"/>
              <a:gd name="connsiteY7" fmla="*/ 3285109 h 3285110"/>
              <a:gd name="connsiteX8" fmla="*/ 2833142 w 3455233"/>
              <a:gd name="connsiteY8" fmla="*/ 629124 h 3285110"/>
              <a:gd name="connsiteX9" fmla="*/ 607102 w 3455233"/>
              <a:gd name="connsiteY9" fmla="*/ 629124 h 3285110"/>
              <a:gd name="connsiteX10" fmla="*/ 607102 w 3455233"/>
              <a:gd name="connsiteY10" fmla="*/ 3285109 h 3285110"/>
              <a:gd name="connsiteX11" fmla="*/ 0 w 3455233"/>
              <a:gd name="connsiteY11" fmla="*/ 3285109 h 328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55233" h="3285110">
                <a:moveTo>
                  <a:pt x="607102" y="3285109"/>
                </a:moveTo>
                <a:lnTo>
                  <a:pt x="2833142" y="3285109"/>
                </a:lnTo>
                <a:lnTo>
                  <a:pt x="2833142" y="3285110"/>
                </a:lnTo>
                <a:lnTo>
                  <a:pt x="607102" y="3285110"/>
                </a:lnTo>
                <a:close/>
                <a:moveTo>
                  <a:pt x="0" y="0"/>
                </a:moveTo>
                <a:lnTo>
                  <a:pt x="3455233" y="0"/>
                </a:lnTo>
                <a:lnTo>
                  <a:pt x="3455233" y="3285109"/>
                </a:lnTo>
                <a:lnTo>
                  <a:pt x="2833142" y="3285109"/>
                </a:lnTo>
                <a:lnTo>
                  <a:pt x="2833142" y="629124"/>
                </a:lnTo>
                <a:lnTo>
                  <a:pt x="607102" y="629124"/>
                </a:lnTo>
                <a:lnTo>
                  <a:pt x="607102" y="3285109"/>
                </a:lnTo>
                <a:lnTo>
                  <a:pt x="0" y="3285109"/>
                </a:lnTo>
                <a:close/>
              </a:path>
            </a:pathLst>
          </a:custGeom>
          <a:solidFill>
            <a:schemeClr val="tx1">
              <a:lumMod val="75000"/>
              <a:lumOff val="25000"/>
            </a:schemeClr>
          </a:solidFill>
          <a:scene3d>
            <a:camera prst="isometricBottomDown"/>
            <a:lightRig rig="threePt" dir="t"/>
          </a:scene3d>
          <a:sp3d prstMaterial="matte">
            <a:bevelT w="254000" h="254000" prst="coolSlant"/>
            <a:bevelB w="254000" h="2540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16">
            <a:extLst>
              <a:ext uri="{FF2B5EF4-FFF2-40B4-BE49-F238E27FC236}">
                <a16:creationId xmlns:a16="http://schemas.microsoft.com/office/drawing/2014/main" xmlns="" id="{93F7E70D-E525-95A5-B41E-9A647240A68A}"/>
              </a:ext>
            </a:extLst>
          </p:cNvPr>
          <p:cNvSpPr/>
          <p:nvPr/>
        </p:nvSpPr>
        <p:spPr>
          <a:xfrm>
            <a:off x="1226614" y="3188686"/>
            <a:ext cx="720000" cy="720000"/>
          </a:xfrm>
          <a:prstGeom prst="ellipse">
            <a:avLst/>
          </a:prstGeom>
          <a:solidFill>
            <a:schemeClr val="bg1">
              <a:lumMod val="65000"/>
            </a:schemeClr>
          </a:solidFill>
          <a:ln>
            <a:noFill/>
          </a:ln>
          <a:scene3d>
            <a:camera prst="orthographicFront">
              <a:rot lat="0" lon="21540000" rev="0"/>
            </a:camera>
            <a:lightRig rig="threePt" dir="t"/>
          </a:scene3d>
          <a:sp3d>
            <a:bevelT w="360000" h="360000"/>
            <a:bevelB w="360000" h="36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任意多边形: 形状 17">
            <a:extLst>
              <a:ext uri="{FF2B5EF4-FFF2-40B4-BE49-F238E27FC236}">
                <a16:creationId xmlns:a16="http://schemas.microsoft.com/office/drawing/2014/main" xmlns="" id="{6A185AF1-2360-0080-74EB-6A5F11DDC0F4}"/>
              </a:ext>
            </a:extLst>
          </p:cNvPr>
          <p:cNvSpPr/>
          <p:nvPr/>
        </p:nvSpPr>
        <p:spPr>
          <a:xfrm>
            <a:off x="781922" y="3908686"/>
            <a:ext cx="1742589" cy="1730820"/>
          </a:xfrm>
          <a:custGeom>
            <a:avLst/>
            <a:gdLst>
              <a:gd name="connsiteX0" fmla="*/ 607102 w 3455233"/>
              <a:gd name="connsiteY0" fmla="*/ 3285109 h 3285110"/>
              <a:gd name="connsiteX1" fmla="*/ 2833142 w 3455233"/>
              <a:gd name="connsiteY1" fmla="*/ 3285109 h 3285110"/>
              <a:gd name="connsiteX2" fmla="*/ 2833142 w 3455233"/>
              <a:gd name="connsiteY2" fmla="*/ 3285110 h 3285110"/>
              <a:gd name="connsiteX3" fmla="*/ 607102 w 3455233"/>
              <a:gd name="connsiteY3" fmla="*/ 3285110 h 3285110"/>
              <a:gd name="connsiteX4" fmla="*/ 0 w 3455233"/>
              <a:gd name="connsiteY4" fmla="*/ 0 h 3285110"/>
              <a:gd name="connsiteX5" fmla="*/ 3455233 w 3455233"/>
              <a:gd name="connsiteY5" fmla="*/ 0 h 3285110"/>
              <a:gd name="connsiteX6" fmla="*/ 3455233 w 3455233"/>
              <a:gd name="connsiteY6" fmla="*/ 3285109 h 3285110"/>
              <a:gd name="connsiteX7" fmla="*/ 2833142 w 3455233"/>
              <a:gd name="connsiteY7" fmla="*/ 3285109 h 3285110"/>
              <a:gd name="connsiteX8" fmla="*/ 2833142 w 3455233"/>
              <a:gd name="connsiteY8" fmla="*/ 629124 h 3285110"/>
              <a:gd name="connsiteX9" fmla="*/ 607102 w 3455233"/>
              <a:gd name="connsiteY9" fmla="*/ 629124 h 3285110"/>
              <a:gd name="connsiteX10" fmla="*/ 607102 w 3455233"/>
              <a:gd name="connsiteY10" fmla="*/ 3285109 h 3285110"/>
              <a:gd name="connsiteX11" fmla="*/ 0 w 3455233"/>
              <a:gd name="connsiteY11" fmla="*/ 3285109 h 328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55233" h="3285110">
                <a:moveTo>
                  <a:pt x="607102" y="3285109"/>
                </a:moveTo>
                <a:lnTo>
                  <a:pt x="2833142" y="3285109"/>
                </a:lnTo>
                <a:lnTo>
                  <a:pt x="2833142" y="3285110"/>
                </a:lnTo>
                <a:lnTo>
                  <a:pt x="607102" y="3285110"/>
                </a:lnTo>
                <a:close/>
                <a:moveTo>
                  <a:pt x="0" y="0"/>
                </a:moveTo>
                <a:lnTo>
                  <a:pt x="3455233" y="0"/>
                </a:lnTo>
                <a:lnTo>
                  <a:pt x="3455233" y="3285109"/>
                </a:lnTo>
                <a:lnTo>
                  <a:pt x="2833142" y="3285109"/>
                </a:lnTo>
                <a:lnTo>
                  <a:pt x="2833142" y="629124"/>
                </a:lnTo>
                <a:lnTo>
                  <a:pt x="607102" y="629124"/>
                </a:lnTo>
                <a:lnTo>
                  <a:pt x="607102" y="3285109"/>
                </a:lnTo>
                <a:lnTo>
                  <a:pt x="0" y="3285109"/>
                </a:lnTo>
                <a:close/>
              </a:path>
            </a:pathLst>
          </a:custGeom>
          <a:solidFill>
            <a:schemeClr val="tx1">
              <a:lumMod val="75000"/>
              <a:lumOff val="25000"/>
            </a:schemeClr>
          </a:solidFill>
          <a:scene3d>
            <a:camera prst="isometricBottomDown"/>
            <a:lightRig rig="threePt" dir="t"/>
          </a:scene3d>
          <a:sp3d prstMaterial="matte">
            <a:bevelT w="254000" h="254000" prst="coolSlant"/>
            <a:bevelB w="254000" h="2540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9" name="椭圆 18">
            <a:extLst>
              <a:ext uri="{FF2B5EF4-FFF2-40B4-BE49-F238E27FC236}">
                <a16:creationId xmlns:a16="http://schemas.microsoft.com/office/drawing/2014/main" xmlns="" id="{6CC75AB0-C974-8FD9-A32A-A088384D0105}"/>
              </a:ext>
            </a:extLst>
          </p:cNvPr>
          <p:cNvSpPr/>
          <p:nvPr/>
        </p:nvSpPr>
        <p:spPr>
          <a:xfrm>
            <a:off x="1226614" y="4359990"/>
            <a:ext cx="720000" cy="720000"/>
          </a:xfrm>
          <a:prstGeom prst="ellipse">
            <a:avLst/>
          </a:prstGeom>
          <a:solidFill>
            <a:schemeClr val="bg1">
              <a:lumMod val="50000"/>
            </a:schemeClr>
          </a:solidFill>
          <a:ln>
            <a:noFill/>
          </a:ln>
          <a:scene3d>
            <a:camera prst="orthographicFront">
              <a:rot lat="0" lon="21540000" rev="0"/>
            </a:camera>
            <a:lightRig rig="threePt" dir="t"/>
          </a:scene3d>
          <a:sp3d>
            <a:bevelT w="360000" h="360000"/>
            <a:bevelB w="360000" h="36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2761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矩形 30">
            <a:extLst>
              <a:ext uri="{FF2B5EF4-FFF2-40B4-BE49-F238E27FC236}">
                <a16:creationId xmlns:a16="http://schemas.microsoft.com/office/drawing/2014/main" xmlns="" id="{E079FDC7-996A-99D4-300B-06A6AAA2B13F}"/>
              </a:ext>
            </a:extLst>
          </p:cNvPr>
          <p:cNvSpPr/>
          <p:nvPr/>
        </p:nvSpPr>
        <p:spPr>
          <a:xfrm>
            <a:off x="222123" y="254833"/>
            <a:ext cx="11747754" cy="6348334"/>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文本框 22">
            <a:extLst>
              <a:ext uri="{FF2B5EF4-FFF2-40B4-BE49-F238E27FC236}">
                <a16:creationId xmlns:a16="http://schemas.microsoft.com/office/drawing/2014/main" xmlns="" id="{A6DF9281-8506-CCA8-4F79-CE1966ABD8D8}"/>
              </a:ext>
            </a:extLst>
          </p:cNvPr>
          <p:cNvSpPr txBox="1"/>
          <p:nvPr/>
        </p:nvSpPr>
        <p:spPr>
          <a:xfrm>
            <a:off x="3133599" y="1022193"/>
            <a:ext cx="5924802" cy="1785104"/>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R="0" lvl="0" indent="179388"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srgbClr val="CF0622"/>
                </a:solidFill>
                <a:effectLst/>
                <a:uLnTx/>
                <a:uFillTx/>
                <a:latin typeface="黑体" panose="02010609060101010101" pitchFamily="49" charset="-122"/>
                <a:ea typeface="黑体" panose="02010609060101010101" pitchFamily="49" charset="-122"/>
                <a:cs typeface="+mn-cs"/>
              </a:rPr>
              <a:t>利用</a:t>
            </a:r>
            <a:r>
              <a:rPr kumimoji="0" lang="zh-CN" altLang="en-US" sz="4400" b="0" i="0" u="none" strike="noStrike" kern="1200" cap="none" spc="0" normalizeH="0" baseline="0" noProof="0" dirty="0">
                <a:ln>
                  <a:noFill/>
                </a:ln>
                <a:solidFill>
                  <a:srgbClr val="CF0622"/>
                </a:solidFill>
                <a:effectLst/>
                <a:uLnTx/>
                <a:uFillTx/>
                <a:latin typeface="黑体" panose="02010609060101010101" pitchFamily="49" charset="-122"/>
                <a:ea typeface="黑体" panose="02010609060101010101" pitchFamily="49" charset="-122"/>
                <a:cs typeface="+mn-cs"/>
              </a:rPr>
              <a:t>自由落体运动</a:t>
            </a:r>
            <a:endParaRPr kumimoji="0" lang="en-US" altLang="zh-CN" sz="6000" b="0" i="0" u="none" strike="noStrike" kern="1200" cap="none" spc="0" normalizeH="0" baseline="0" noProof="0" dirty="0">
              <a:ln>
                <a:noFill/>
              </a:ln>
              <a:solidFill>
                <a:srgbClr val="CF0622"/>
              </a:solidFill>
              <a:effectLst/>
              <a:uLnTx/>
              <a:uFillTx/>
              <a:latin typeface="黑体" panose="02010609060101010101" pitchFamily="49" charset="-122"/>
              <a:ea typeface="黑体" panose="02010609060101010101" pitchFamily="49" charset="-122"/>
              <a:cs typeface="+mn-cs"/>
            </a:endParaRPr>
          </a:p>
          <a:p>
            <a:pPr marR="0" lvl="0" indent="179388" algn="l" defTabSz="914400" rtl="0" eaLnBrk="1" fontAlgn="auto" latinLnBrk="0" hangingPunct="1">
              <a:lnSpc>
                <a:spcPct val="100000"/>
              </a:lnSpc>
              <a:spcBef>
                <a:spcPts val="0"/>
              </a:spcBef>
              <a:spcAft>
                <a:spcPts val="0"/>
              </a:spcAft>
              <a:buClrTx/>
              <a:buSzTx/>
              <a:buFontTx/>
              <a:buNone/>
              <a:tabLst/>
              <a:defRPr/>
            </a:pPr>
            <a:r>
              <a:rPr kumimoji="0" lang="zh-CN" altLang="en-US" sz="4400" b="0" i="0" u="none" strike="noStrike" kern="1200" cap="none" spc="0" normalizeH="0" baseline="0" noProof="0" dirty="0">
                <a:ln>
                  <a:noFill/>
                </a:ln>
                <a:solidFill>
                  <a:srgbClr val="CF0622"/>
                </a:solidFill>
                <a:effectLst/>
                <a:uLnTx/>
                <a:uFillTx/>
                <a:latin typeface="黑体" panose="02010609060101010101" pitchFamily="49" charset="-122"/>
                <a:ea typeface="黑体" panose="02010609060101010101" pitchFamily="49" charset="-122"/>
                <a:cs typeface="+mn-cs"/>
              </a:rPr>
              <a:t>测量</a:t>
            </a:r>
            <a:r>
              <a:rPr kumimoji="0" lang="zh-CN" altLang="en-US" sz="66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rPr>
              <a:t>重力加速度</a:t>
            </a:r>
            <a:endParaRPr kumimoji="0" lang="en-US" altLang="zh-CN" sz="60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endParaRPr>
          </a:p>
        </p:txBody>
      </p:sp>
      <p:sp>
        <p:nvSpPr>
          <p:cNvPr id="25" name="箭头: 圆角右 24">
            <a:extLst>
              <a:ext uri="{FF2B5EF4-FFF2-40B4-BE49-F238E27FC236}">
                <a16:creationId xmlns:a16="http://schemas.microsoft.com/office/drawing/2014/main" xmlns="" id="{1D3737D2-53BF-958B-3D9E-32BB18EA0748}"/>
              </a:ext>
            </a:extLst>
          </p:cNvPr>
          <p:cNvSpPr/>
          <p:nvPr/>
        </p:nvSpPr>
        <p:spPr>
          <a:xfrm rot="16200000" flipH="1">
            <a:off x="1662678" y="1981694"/>
            <a:ext cx="1519619" cy="1422227"/>
          </a:xfrm>
          <a:prstGeom prst="bentArrow">
            <a:avLst>
              <a:gd name="adj1" fmla="val 12938"/>
              <a:gd name="adj2" fmla="val 18273"/>
              <a:gd name="adj3" fmla="val 20449"/>
              <a:gd name="adj4" fmla="val 45658"/>
            </a:avLst>
          </a:prstGeom>
          <a:noFill/>
          <a:ln>
            <a:gradFill>
              <a:gsLst>
                <a:gs pos="0">
                  <a:schemeClr val="tx1">
                    <a:lumMod val="95000"/>
                    <a:lumOff val="5000"/>
                  </a:schemeClr>
                </a:gs>
                <a:gs pos="74000">
                  <a:schemeClr val="accent1">
                    <a:lumMod val="20000"/>
                    <a:lumOff val="80000"/>
                  </a:schemeClr>
                </a:gs>
                <a:gs pos="83000">
                  <a:schemeClr val="accent1">
                    <a:lumMod val="20000"/>
                    <a:lumOff val="8000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文本框 26">
            <a:extLst>
              <a:ext uri="{FF2B5EF4-FFF2-40B4-BE49-F238E27FC236}">
                <a16:creationId xmlns:a16="http://schemas.microsoft.com/office/drawing/2014/main" xmlns="" id="{F2FCF222-4275-B533-4532-EA275F8DC174}"/>
              </a:ext>
            </a:extLst>
          </p:cNvPr>
          <p:cNvSpPr txBox="1"/>
          <p:nvPr/>
        </p:nvSpPr>
        <p:spPr>
          <a:xfrm>
            <a:off x="334549" y="3476993"/>
            <a:ext cx="3341294" cy="1077218"/>
          </a:xfrm>
          <a:prstGeom prst="rect">
            <a:avLst/>
          </a:prstGeom>
          <a:noFill/>
        </p:spPr>
        <p:txBody>
          <a:bodyPr wrap="square">
            <a:spAutoFit/>
          </a:bodyPr>
          <a:lstStyle/>
          <a:p>
            <a:pPr algn="ctr"/>
            <a:r>
              <a:rPr kumimoji="0" lang="zh-CN" altLang="en-US" sz="3200" b="0" i="0" u="none" strike="noStrike" kern="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Times New Roman" panose="02020603050405020304" pitchFamily="18" charset="0"/>
              </a:rPr>
              <a:t>保证物体</a:t>
            </a:r>
            <a:endParaRPr kumimoji="0" lang="en-US" altLang="zh-CN" sz="3200" b="0" i="0" u="none" strike="noStrike" kern="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Times New Roman" panose="02020603050405020304" pitchFamily="18" charset="0"/>
            </a:endParaRPr>
          </a:p>
          <a:p>
            <a:pPr algn="ctr"/>
            <a:r>
              <a:rPr kumimoji="0" lang="zh-CN" altLang="en-US" sz="3200" b="0" i="0" u="none" strike="noStrike" kern="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Times New Roman" panose="02020603050405020304" pitchFamily="18" charset="0"/>
              </a:rPr>
              <a:t>做自由落体运动</a:t>
            </a:r>
            <a:endParaRPr lang="zh-CN" altLang="en-US" sz="3200" dirty="0">
              <a:solidFill>
                <a:schemeClr val="tx1">
                  <a:lumMod val="95000"/>
                  <a:lumOff val="5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8" name="文本框 27">
            <a:extLst>
              <a:ext uri="{FF2B5EF4-FFF2-40B4-BE49-F238E27FC236}">
                <a16:creationId xmlns:a16="http://schemas.microsoft.com/office/drawing/2014/main" xmlns="" id="{CB2EF511-292D-9881-1B94-B3548580F202}"/>
              </a:ext>
            </a:extLst>
          </p:cNvPr>
          <p:cNvSpPr txBox="1"/>
          <p:nvPr/>
        </p:nvSpPr>
        <p:spPr>
          <a:xfrm>
            <a:off x="4069829" y="3429000"/>
            <a:ext cx="3507465" cy="1815882"/>
          </a:xfrm>
          <a:prstGeom prst="rect">
            <a:avLst/>
          </a:prstGeom>
          <a:noFill/>
        </p:spPr>
        <p:txBody>
          <a:bodyPr wrap="square">
            <a:spAutoFit/>
          </a:bodyPr>
          <a:lstStyle/>
          <a:p>
            <a:r>
              <a:rPr lang="en-US" altLang="zh-CN" sz="2800" kern="0" dirty="0">
                <a:solidFill>
                  <a:schemeClr val="tx1">
                    <a:lumMod val="95000"/>
                    <a:lumOff val="5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2800" kern="0" dirty="0">
                <a:solidFill>
                  <a:schemeClr val="tx1">
                    <a:lumMod val="95000"/>
                    <a:lumOff val="5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无初速释放物体</a:t>
            </a:r>
            <a:endParaRPr lang="en-US" altLang="zh-CN" sz="2800" kern="0" dirty="0">
              <a:solidFill>
                <a:schemeClr val="tx1">
                  <a:lumMod val="95000"/>
                  <a:lumOff val="5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endParaRPr>
          </a:p>
          <a:p>
            <a:endParaRPr lang="en-US" altLang="zh-CN" sz="2800" kern="0" dirty="0">
              <a:solidFill>
                <a:schemeClr val="tx1">
                  <a:lumMod val="95000"/>
                  <a:lumOff val="5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endParaRPr>
          </a:p>
          <a:p>
            <a:r>
              <a:rPr lang="en-US" altLang="zh-CN" sz="2800" kern="0" dirty="0">
                <a:solidFill>
                  <a:schemeClr val="tx1">
                    <a:lumMod val="95000"/>
                    <a:lumOff val="5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2800" kern="0" dirty="0">
                <a:solidFill>
                  <a:schemeClr val="tx1">
                    <a:lumMod val="95000"/>
                    <a:lumOff val="5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运动中所守的阻力</a:t>
            </a:r>
            <a:endParaRPr lang="en-US" altLang="zh-CN" sz="2800" kern="0" dirty="0">
              <a:solidFill>
                <a:schemeClr val="tx1">
                  <a:lumMod val="95000"/>
                  <a:lumOff val="5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endParaRPr>
          </a:p>
          <a:p>
            <a:pPr indent="360363"/>
            <a:r>
              <a:rPr lang="zh-CN" altLang="en-US" sz="2800" kern="0" dirty="0">
                <a:solidFill>
                  <a:schemeClr val="tx1">
                    <a:lumMod val="95000"/>
                    <a:lumOff val="5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可以忽略不计</a:t>
            </a:r>
          </a:p>
        </p:txBody>
      </p:sp>
      <p:sp>
        <p:nvSpPr>
          <p:cNvPr id="30" name="左大括号 29">
            <a:extLst>
              <a:ext uri="{FF2B5EF4-FFF2-40B4-BE49-F238E27FC236}">
                <a16:creationId xmlns:a16="http://schemas.microsoft.com/office/drawing/2014/main" xmlns="" id="{9615D119-3E75-7328-E872-84C879161FAE}"/>
              </a:ext>
            </a:extLst>
          </p:cNvPr>
          <p:cNvSpPr/>
          <p:nvPr/>
        </p:nvSpPr>
        <p:spPr>
          <a:xfrm>
            <a:off x="3562660" y="3320042"/>
            <a:ext cx="507169" cy="1787577"/>
          </a:xfrm>
          <a:prstGeom prst="leftBrace">
            <a:avLst>
              <a:gd name="adj1" fmla="val 48244"/>
              <a:gd name="adj2" fmla="val 50000"/>
            </a:avLst>
          </a:pr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 name="文本框 34">
            <a:extLst>
              <a:ext uri="{FF2B5EF4-FFF2-40B4-BE49-F238E27FC236}">
                <a16:creationId xmlns:a16="http://schemas.microsoft.com/office/drawing/2014/main" xmlns="" id="{58C22E58-B92D-B717-CA89-95825F97DC65}"/>
              </a:ext>
            </a:extLst>
          </p:cNvPr>
          <p:cNvSpPr txBox="1"/>
          <p:nvPr/>
        </p:nvSpPr>
        <p:spPr>
          <a:xfrm>
            <a:off x="8276727" y="4165682"/>
            <a:ext cx="3507465" cy="1384995"/>
          </a:xfrm>
          <a:prstGeom prst="rect">
            <a:avLst/>
          </a:prstGeom>
          <a:noFill/>
        </p:spPr>
        <p:txBody>
          <a:bodyPr wrap="square">
            <a:spAutoFit/>
          </a:bodyPr>
          <a:lstStyle/>
          <a:p>
            <a:r>
              <a:rPr lang="zh-CN" altLang="en-US" sz="2800" kern="0" dirty="0">
                <a:solidFill>
                  <a:schemeClr val="tx1">
                    <a:lumMod val="95000"/>
                    <a:lumOff val="5000"/>
                  </a:schemeClr>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选取体积较小、质量较大的光滑物体，下落时间较短</a:t>
            </a:r>
          </a:p>
        </p:txBody>
      </p:sp>
      <p:sp>
        <p:nvSpPr>
          <p:cNvPr id="60" name="箭头: 右 59">
            <a:extLst>
              <a:ext uri="{FF2B5EF4-FFF2-40B4-BE49-F238E27FC236}">
                <a16:creationId xmlns:a16="http://schemas.microsoft.com/office/drawing/2014/main" xmlns="" id="{BC73265F-6EF9-01DB-2B0E-A55F1561C7C7}"/>
              </a:ext>
            </a:extLst>
          </p:cNvPr>
          <p:cNvSpPr/>
          <p:nvPr/>
        </p:nvSpPr>
        <p:spPr>
          <a:xfrm>
            <a:off x="7516223" y="4574813"/>
            <a:ext cx="691705" cy="498877"/>
          </a:xfrm>
          <a:prstGeom prst="rightArrow">
            <a:avLst/>
          </a:prstGeom>
          <a:noFill/>
          <a:ln>
            <a:gradFill>
              <a:gsLst>
                <a:gs pos="0">
                  <a:schemeClr val="tx1">
                    <a:lumMod val="95000"/>
                    <a:lumOff val="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2626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up)">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28">
                                            <p:txEl>
                                              <p:pRg st="0" end="0"/>
                                            </p:txEl>
                                          </p:spTgt>
                                        </p:tgtEl>
                                        <p:attrNameLst>
                                          <p:attrName>style.visibility</p:attrName>
                                        </p:attrNameLst>
                                      </p:cBhvr>
                                      <p:to>
                                        <p:strVal val="visible"/>
                                      </p:to>
                                    </p:set>
                                    <p:animEffect transition="in" filter="wipe(up)">
                                      <p:cBhvr>
                                        <p:cTn id="20" dur="500"/>
                                        <p:tgtEl>
                                          <p:spTgt spid="2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8">
                                            <p:txEl>
                                              <p:pRg st="2" end="2"/>
                                            </p:txEl>
                                          </p:spTgt>
                                        </p:tgtEl>
                                        <p:attrNameLst>
                                          <p:attrName>style.visibility</p:attrName>
                                        </p:attrNameLst>
                                      </p:cBhvr>
                                      <p:to>
                                        <p:strVal val="visible"/>
                                      </p:to>
                                    </p:set>
                                    <p:animEffect transition="in" filter="wipe(up)">
                                      <p:cBhvr>
                                        <p:cTn id="25" dur="500"/>
                                        <p:tgtEl>
                                          <p:spTgt spid="28">
                                            <p:txEl>
                                              <p:pRg st="2" end="2"/>
                                            </p:txEl>
                                          </p:spTgt>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28">
                                            <p:txEl>
                                              <p:pRg st="3" end="3"/>
                                            </p:txEl>
                                          </p:spTgt>
                                        </p:tgtEl>
                                        <p:attrNameLst>
                                          <p:attrName>style.visibility</p:attrName>
                                        </p:attrNameLst>
                                      </p:cBhvr>
                                      <p:to>
                                        <p:strVal val="visible"/>
                                      </p:to>
                                    </p:set>
                                    <p:animEffect transition="in" filter="wipe(up)">
                                      <p:cBhvr>
                                        <p:cTn id="29" dur="500"/>
                                        <p:tgtEl>
                                          <p:spTgt spid="2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left)">
                                      <p:cBhvr>
                                        <p:cTn id="3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30" grpId="0" animBg="1"/>
      <p:bldP spid="35" grpId="0"/>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xmlns="" id="{ADB4B207-C2B1-AD35-9EFF-E683179FE37F}"/>
              </a:ext>
            </a:extLst>
          </p:cNvPr>
          <p:cNvGrpSpPr/>
          <p:nvPr/>
        </p:nvGrpSpPr>
        <p:grpSpPr>
          <a:xfrm>
            <a:off x="5036695" y="921896"/>
            <a:ext cx="3262479" cy="4178287"/>
            <a:chOff x="5036695" y="1495141"/>
            <a:chExt cx="3262479" cy="3621995"/>
          </a:xfrm>
        </p:grpSpPr>
        <p:sp>
          <p:nvSpPr>
            <p:cNvPr id="22" name="矩形 21">
              <a:extLst>
                <a:ext uri="{FF2B5EF4-FFF2-40B4-BE49-F238E27FC236}">
                  <a16:creationId xmlns:a16="http://schemas.microsoft.com/office/drawing/2014/main" xmlns="" id="{EA8E5FF5-E5AD-9C98-94B2-9C9179A0854D}"/>
                </a:ext>
              </a:extLst>
            </p:cNvPr>
            <p:cNvSpPr/>
            <p:nvPr/>
          </p:nvSpPr>
          <p:spPr>
            <a:xfrm>
              <a:off x="5036695" y="1495141"/>
              <a:ext cx="3262479" cy="3621995"/>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0" name="文本框 19">
              <a:extLst>
                <a:ext uri="{FF2B5EF4-FFF2-40B4-BE49-F238E27FC236}">
                  <a16:creationId xmlns:a16="http://schemas.microsoft.com/office/drawing/2014/main" xmlns="" id="{66701D2A-7571-CE0B-2AE1-054CBCF3750B}"/>
                </a:ext>
              </a:extLst>
            </p:cNvPr>
            <p:cNvSpPr txBox="1"/>
            <p:nvPr/>
          </p:nvSpPr>
          <p:spPr>
            <a:xfrm>
              <a:off x="5523875" y="1846082"/>
              <a:ext cx="2395738" cy="242787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8800" b="0" i="0" u="none" strike="noStrike" kern="1200" cap="none" spc="0" normalizeH="0" baseline="0" noProof="0" dirty="0" smtClean="0">
                  <a:ln>
                    <a:noFill/>
                  </a:ln>
                  <a:solidFill>
                    <a:srgbClr val="CF0622"/>
                  </a:solidFill>
                  <a:effectLst/>
                  <a:uLnTx/>
                  <a:uFillTx/>
                  <a:latin typeface="方正粗黑宋简体" panose="02000000000000000000" pitchFamily="2" charset="-122"/>
                  <a:ea typeface="方正粗黑宋简体" panose="02000000000000000000" pitchFamily="2" charset="-122"/>
                  <a:cs typeface="+mn-cs"/>
                </a:rPr>
                <a:t>下课</a:t>
              </a:r>
              <a:endParaRPr kumimoji="0" lang="en-US" altLang="zh-CN" sz="88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endParaRPr>
            </a:p>
          </p:txBody>
        </p:sp>
        <p:cxnSp>
          <p:nvCxnSpPr>
            <p:cNvPr id="3" name="直接连接符 2">
              <a:extLst>
                <a:ext uri="{FF2B5EF4-FFF2-40B4-BE49-F238E27FC236}">
                  <a16:creationId xmlns:a16="http://schemas.microsoft.com/office/drawing/2014/main" xmlns="" id="{538A8990-F74B-1CDD-1440-D2A3DDA99197}"/>
                </a:ext>
              </a:extLst>
            </p:cNvPr>
            <p:cNvCxnSpPr>
              <a:cxnSpLocks/>
            </p:cNvCxnSpPr>
            <p:nvPr/>
          </p:nvCxnSpPr>
          <p:spPr>
            <a:xfrm>
              <a:off x="5343993" y="4154557"/>
              <a:ext cx="2955181" cy="0"/>
            </a:xfrm>
            <a:prstGeom prst="line">
              <a:avLst/>
            </a:prstGeom>
            <a:ln w="28575" cmpd="dbl">
              <a:solidFill>
                <a:srgbClr val="CF062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017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矩形 21">
            <a:extLst>
              <a:ext uri="{FF2B5EF4-FFF2-40B4-BE49-F238E27FC236}">
                <a16:creationId xmlns:a16="http://schemas.microsoft.com/office/drawing/2014/main" xmlns="" id="{EA8E5FF5-E5AD-9C98-94B2-9C9179A0854D}"/>
              </a:ext>
            </a:extLst>
          </p:cNvPr>
          <p:cNvSpPr/>
          <p:nvPr/>
        </p:nvSpPr>
        <p:spPr>
          <a:xfrm>
            <a:off x="0" y="416989"/>
            <a:ext cx="12192000" cy="598335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xmlns="" id="{78DA75FB-63ED-F4CE-C650-CF071F19974D}"/>
              </a:ext>
            </a:extLst>
          </p:cNvPr>
          <p:cNvSpPr/>
          <p:nvPr/>
        </p:nvSpPr>
        <p:spPr>
          <a:xfrm>
            <a:off x="638421" y="5680346"/>
            <a:ext cx="720000" cy="720000"/>
          </a:xfrm>
          <a:prstGeom prst="ellipse">
            <a:avLst/>
          </a:prstGeom>
          <a:solidFill>
            <a:srgbClr val="F7B802"/>
          </a:solidFill>
          <a:ln>
            <a:noFill/>
          </a:ln>
          <a:scene3d>
            <a:camera prst="orthographicFront">
              <a:rot lat="0" lon="21540000" rev="0"/>
            </a:camera>
            <a:lightRig rig="threePt" dir="t"/>
          </a:scene3d>
          <a:sp3d>
            <a:bevelT w="360000" h="360000"/>
            <a:bevelB w="360000" h="36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椭圆 23">
            <a:extLst>
              <a:ext uri="{FF2B5EF4-FFF2-40B4-BE49-F238E27FC236}">
                <a16:creationId xmlns:a16="http://schemas.microsoft.com/office/drawing/2014/main" xmlns="" id="{CA540C09-FEE1-A355-C6D2-4DD62A55D533}"/>
              </a:ext>
            </a:extLst>
          </p:cNvPr>
          <p:cNvSpPr/>
          <p:nvPr/>
        </p:nvSpPr>
        <p:spPr>
          <a:xfrm>
            <a:off x="638421" y="3880304"/>
            <a:ext cx="720000" cy="720000"/>
          </a:xfrm>
          <a:prstGeom prst="ellipse">
            <a:avLst/>
          </a:prstGeom>
          <a:solidFill>
            <a:schemeClr val="bg1">
              <a:lumMod val="50000"/>
            </a:schemeClr>
          </a:solidFill>
          <a:ln>
            <a:noFill/>
          </a:ln>
          <a:scene3d>
            <a:camera prst="orthographicFront">
              <a:rot lat="0" lon="21540000" rev="0"/>
            </a:camera>
            <a:lightRig rig="threePt" dir="t"/>
          </a:scene3d>
          <a:sp3d>
            <a:bevelT w="360000" h="360000"/>
            <a:bevelB w="360000" h="36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5" name="椭圆 24">
            <a:extLst>
              <a:ext uri="{FF2B5EF4-FFF2-40B4-BE49-F238E27FC236}">
                <a16:creationId xmlns:a16="http://schemas.microsoft.com/office/drawing/2014/main" xmlns="" id="{FECFEC2C-C027-6B8A-0724-5D019A444B50}"/>
              </a:ext>
            </a:extLst>
          </p:cNvPr>
          <p:cNvSpPr/>
          <p:nvPr/>
        </p:nvSpPr>
        <p:spPr>
          <a:xfrm>
            <a:off x="638421" y="2709000"/>
            <a:ext cx="720000" cy="720000"/>
          </a:xfrm>
          <a:prstGeom prst="ellipse">
            <a:avLst/>
          </a:prstGeom>
          <a:solidFill>
            <a:schemeClr val="bg1">
              <a:lumMod val="65000"/>
            </a:schemeClr>
          </a:solidFill>
          <a:ln>
            <a:noFill/>
          </a:ln>
          <a:scene3d>
            <a:camera prst="orthographicFront">
              <a:rot lat="0" lon="21540000" rev="0"/>
            </a:camera>
            <a:lightRig rig="threePt" dir="t"/>
          </a:scene3d>
          <a:sp3d>
            <a:bevelT w="360000" h="360000"/>
            <a:bevelB w="360000" h="36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6" name="椭圆 25">
            <a:extLst>
              <a:ext uri="{FF2B5EF4-FFF2-40B4-BE49-F238E27FC236}">
                <a16:creationId xmlns:a16="http://schemas.microsoft.com/office/drawing/2014/main" xmlns="" id="{A072AA6F-2602-B6F2-7D0D-C327213A392E}"/>
              </a:ext>
            </a:extLst>
          </p:cNvPr>
          <p:cNvSpPr/>
          <p:nvPr/>
        </p:nvSpPr>
        <p:spPr>
          <a:xfrm>
            <a:off x="638421" y="416989"/>
            <a:ext cx="720000" cy="720000"/>
          </a:xfrm>
          <a:prstGeom prst="ellipse">
            <a:avLst/>
          </a:prstGeom>
          <a:solidFill>
            <a:schemeClr val="bg1">
              <a:lumMod val="95000"/>
            </a:schemeClr>
          </a:solidFill>
          <a:ln>
            <a:noFill/>
          </a:ln>
          <a:scene3d>
            <a:camera prst="orthographicFront">
              <a:rot lat="0" lon="21540000" rev="0"/>
            </a:camera>
            <a:lightRig rig="threePt" dir="t"/>
          </a:scene3d>
          <a:sp3d>
            <a:bevelT w="360000" h="360000"/>
            <a:bevelB w="360000" h="36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6">
            <a:extLst>
              <a:ext uri="{FF2B5EF4-FFF2-40B4-BE49-F238E27FC236}">
                <a16:creationId xmlns:a16="http://schemas.microsoft.com/office/drawing/2014/main" xmlns="" id="{9E7C00E5-CB7C-668F-5670-6DE3C1FA8F2C}"/>
              </a:ext>
            </a:extLst>
          </p:cNvPr>
          <p:cNvSpPr/>
          <p:nvPr/>
        </p:nvSpPr>
        <p:spPr>
          <a:xfrm>
            <a:off x="638421" y="898997"/>
            <a:ext cx="720000" cy="720000"/>
          </a:xfrm>
          <a:prstGeom prst="ellipse">
            <a:avLst/>
          </a:prstGeom>
          <a:solidFill>
            <a:schemeClr val="bg1">
              <a:lumMod val="85000"/>
            </a:schemeClr>
          </a:solidFill>
          <a:ln>
            <a:noFill/>
          </a:ln>
          <a:scene3d>
            <a:camera prst="orthographicFront">
              <a:rot lat="0" lon="21540000" rev="0"/>
            </a:camera>
            <a:lightRig rig="threePt" dir="t"/>
          </a:scene3d>
          <a:sp3d>
            <a:bevelT w="360000" h="360000"/>
            <a:bevelB w="360000" h="36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7">
            <a:extLst>
              <a:ext uri="{FF2B5EF4-FFF2-40B4-BE49-F238E27FC236}">
                <a16:creationId xmlns:a16="http://schemas.microsoft.com/office/drawing/2014/main" xmlns="" id="{78AF67BE-01B4-1744-320D-B39D8311F597}"/>
              </a:ext>
            </a:extLst>
          </p:cNvPr>
          <p:cNvSpPr/>
          <p:nvPr/>
        </p:nvSpPr>
        <p:spPr>
          <a:xfrm>
            <a:off x="638421" y="1775212"/>
            <a:ext cx="720000" cy="720000"/>
          </a:xfrm>
          <a:prstGeom prst="ellipse">
            <a:avLst/>
          </a:prstGeom>
          <a:solidFill>
            <a:schemeClr val="bg1">
              <a:lumMod val="75000"/>
            </a:schemeClr>
          </a:solidFill>
          <a:ln>
            <a:noFill/>
          </a:ln>
          <a:scene3d>
            <a:camera prst="orthographicFront">
              <a:rot lat="0" lon="21540000" rev="0"/>
            </a:camera>
            <a:lightRig rig="threePt" dir="t"/>
          </a:scene3d>
          <a:sp3d>
            <a:bevelT w="360000" h="360000"/>
            <a:bevelB w="360000" h="36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文本框 28">
            <a:extLst>
              <a:ext uri="{FF2B5EF4-FFF2-40B4-BE49-F238E27FC236}">
                <a16:creationId xmlns:a16="http://schemas.microsoft.com/office/drawing/2014/main" xmlns="" id="{61930BF7-AB07-3185-152C-6CF692F86EBF}"/>
              </a:ext>
            </a:extLst>
          </p:cNvPr>
          <p:cNvSpPr txBox="1"/>
          <p:nvPr/>
        </p:nvSpPr>
        <p:spPr>
          <a:xfrm>
            <a:off x="2628248" y="1283896"/>
            <a:ext cx="5921847" cy="178510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srgbClr val="CF0622"/>
                </a:solidFill>
                <a:effectLst/>
                <a:uLnTx/>
                <a:uFillTx/>
                <a:latin typeface="黑体" panose="02010609060101010101" pitchFamily="49" charset="-122"/>
                <a:ea typeface="黑体" panose="02010609060101010101" pitchFamily="49" charset="-122"/>
                <a:cs typeface="+mn-cs"/>
              </a:rPr>
              <a:t>利用</a:t>
            </a:r>
            <a:r>
              <a:rPr kumimoji="0" lang="zh-CN" altLang="en-US" sz="4400" b="0" i="0" u="none" strike="noStrike" kern="1200" cap="none" spc="0" normalizeH="0" baseline="0" noProof="0" dirty="0">
                <a:ln>
                  <a:noFill/>
                </a:ln>
                <a:solidFill>
                  <a:srgbClr val="CF0622"/>
                </a:solidFill>
                <a:effectLst/>
                <a:uLnTx/>
                <a:uFillTx/>
                <a:latin typeface="黑体" panose="02010609060101010101" pitchFamily="49" charset="-122"/>
                <a:ea typeface="黑体" panose="02010609060101010101" pitchFamily="49" charset="-122"/>
                <a:cs typeface="+mn-cs"/>
              </a:rPr>
              <a:t>自由落体运动</a:t>
            </a:r>
            <a:endParaRPr kumimoji="0" lang="en-US" altLang="zh-CN" sz="6000" b="0" i="0" u="none" strike="noStrike" kern="1200" cap="none" spc="0" normalizeH="0" baseline="0" noProof="0" dirty="0">
              <a:ln>
                <a:noFill/>
              </a:ln>
              <a:solidFill>
                <a:srgbClr val="CF0622"/>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400" b="0" i="0" u="none" strike="noStrike" kern="1200" cap="none" spc="0" normalizeH="0" baseline="0" noProof="0" dirty="0">
                <a:ln>
                  <a:noFill/>
                </a:ln>
                <a:solidFill>
                  <a:srgbClr val="CF0622"/>
                </a:solidFill>
                <a:effectLst/>
                <a:uLnTx/>
                <a:uFillTx/>
                <a:latin typeface="黑体" panose="02010609060101010101" pitchFamily="49" charset="-122"/>
                <a:ea typeface="黑体" panose="02010609060101010101" pitchFamily="49" charset="-122"/>
                <a:cs typeface="+mn-cs"/>
              </a:rPr>
              <a:t>测量</a:t>
            </a:r>
            <a:r>
              <a:rPr kumimoji="0" lang="zh-CN" altLang="en-US" sz="66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rPr>
              <a:t>重力加速度</a:t>
            </a:r>
            <a:endParaRPr kumimoji="0" lang="en-US" altLang="zh-CN" sz="66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endParaRPr>
          </a:p>
        </p:txBody>
      </p:sp>
      <p:sp>
        <p:nvSpPr>
          <p:cNvPr id="30" name="文本框 29">
            <a:extLst>
              <a:ext uri="{FF2B5EF4-FFF2-40B4-BE49-F238E27FC236}">
                <a16:creationId xmlns:a16="http://schemas.microsoft.com/office/drawing/2014/main" xmlns="" id="{8C791E27-3B31-7A24-5E1C-AB1EB1E02EA3}"/>
              </a:ext>
            </a:extLst>
          </p:cNvPr>
          <p:cNvSpPr txBox="1"/>
          <p:nvPr/>
        </p:nvSpPr>
        <p:spPr>
          <a:xfrm>
            <a:off x="6481087" y="3195948"/>
            <a:ext cx="3859967" cy="2484398"/>
          </a:xfrm>
          <a:prstGeom prst="rect">
            <a:avLst/>
          </a:prstGeom>
          <a:noFill/>
        </p:spPr>
        <p:txBody>
          <a:bodyPr wrap="square" rtlCol="0">
            <a:spAutoFit/>
          </a:bodyPr>
          <a:lstStyle/>
          <a:p>
            <a:pPr>
              <a:lnSpc>
                <a:spcPct val="150000"/>
              </a:lnSpc>
            </a:pPr>
            <a:r>
              <a:rPr lang="zh-CN" altLang="en-US" sz="3600" b="1" kern="0" dirty="0">
                <a:effectLst/>
                <a:latin typeface="华文细黑" panose="02010600040101010101" pitchFamily="2" charset="-122"/>
                <a:ea typeface="华文细黑" panose="02010600040101010101" pitchFamily="2" charset="-122"/>
                <a:cs typeface="Times New Roman" panose="02020603050405020304" pitchFamily="18" charset="0"/>
              </a:rPr>
              <a:t>一、刻度尺停表法</a:t>
            </a:r>
            <a:endParaRPr lang="zh-CN" altLang="en-US" sz="3600" kern="100" dirty="0">
              <a:effectLst/>
              <a:latin typeface="华文细黑" panose="02010600040101010101" pitchFamily="2" charset="-122"/>
              <a:ea typeface="华文细黑" panose="02010600040101010101" pitchFamily="2" charset="-122"/>
              <a:cs typeface="Times New Roman" panose="02020603050405020304" pitchFamily="18" charset="0"/>
            </a:endParaRPr>
          </a:p>
          <a:p>
            <a:pPr>
              <a:lnSpc>
                <a:spcPct val="150000"/>
              </a:lnSpc>
            </a:pPr>
            <a:r>
              <a:rPr lang="zh-CN" altLang="en-US" sz="3600" b="1" kern="0" dirty="0">
                <a:effectLst/>
                <a:latin typeface="华文细黑" panose="02010600040101010101" pitchFamily="2" charset="-122"/>
                <a:ea typeface="华文细黑" panose="02010600040101010101" pitchFamily="2" charset="-122"/>
                <a:cs typeface="Times New Roman" panose="02020603050405020304" pitchFamily="18" charset="0"/>
              </a:rPr>
              <a:t>二、纸带法</a:t>
            </a:r>
            <a:endParaRPr lang="en-US" altLang="zh-CN" sz="3600" dirty="0">
              <a:latin typeface="华文细黑" panose="02010600040101010101" pitchFamily="2" charset="-122"/>
              <a:ea typeface="华文细黑" panose="02010600040101010101" pitchFamily="2" charset="-122"/>
            </a:endParaRPr>
          </a:p>
          <a:p>
            <a:pPr>
              <a:lnSpc>
                <a:spcPct val="150000"/>
              </a:lnSpc>
            </a:pPr>
            <a:r>
              <a:rPr lang="zh-CN" altLang="en-US" sz="3600" b="1" kern="0" dirty="0">
                <a:effectLst/>
                <a:latin typeface="华文细黑" panose="02010600040101010101" pitchFamily="2" charset="-122"/>
                <a:ea typeface="华文细黑" panose="02010600040101010101" pitchFamily="2" charset="-122"/>
                <a:cs typeface="Times New Roman" panose="02020603050405020304" pitchFamily="18" charset="0"/>
              </a:rPr>
              <a:t>三、光电门法</a:t>
            </a:r>
            <a:endParaRPr lang="zh-CN" altLang="en-US" sz="3600" kern="100" dirty="0">
              <a:effectLst/>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0446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
                                        <p:tgtEl>
                                          <p:spTgt spid="26"/>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200"/>
                                        <p:tgtEl>
                                          <p:spTgt spid="27"/>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200"/>
                                        <p:tgtEl>
                                          <p:spTgt spid="28"/>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200"/>
                                        <p:tgtEl>
                                          <p:spTgt spid="25"/>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200"/>
                                        <p:tgtEl>
                                          <p:spTgt spid="24"/>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2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矩形 21">
            <a:extLst>
              <a:ext uri="{FF2B5EF4-FFF2-40B4-BE49-F238E27FC236}">
                <a16:creationId xmlns:a16="http://schemas.microsoft.com/office/drawing/2014/main" xmlns="" id="{EA8E5FF5-E5AD-9C98-94B2-9C9179A0854D}"/>
              </a:ext>
            </a:extLst>
          </p:cNvPr>
          <p:cNvSpPr/>
          <p:nvPr/>
        </p:nvSpPr>
        <p:spPr>
          <a:xfrm>
            <a:off x="0" y="416989"/>
            <a:ext cx="12192000" cy="598335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1" name="图片 60">
            <a:extLst>
              <a:ext uri="{FF2B5EF4-FFF2-40B4-BE49-F238E27FC236}">
                <a16:creationId xmlns:a16="http://schemas.microsoft.com/office/drawing/2014/main" xmlns="" id="{F4769529-5457-0C5C-CF10-2E3C646DD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513757" y="2313658"/>
            <a:ext cx="2400372" cy="2915445"/>
          </a:xfrm>
          <a:prstGeom prst="rect">
            <a:avLst/>
          </a:prstGeom>
          <a:noFill/>
          <a:ln>
            <a:noFill/>
          </a:ln>
        </p:spPr>
      </p:pic>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xmlns="" id="{3CB5B2AB-D976-08FF-38DB-632D92045290}"/>
                  </a:ext>
                </a:extLst>
              </p:cNvPr>
              <p:cNvSpPr txBox="1"/>
              <p:nvPr/>
            </p:nvSpPr>
            <p:spPr>
              <a:xfrm>
                <a:off x="229849" y="1461541"/>
                <a:ext cx="9054059" cy="4510978"/>
              </a:xfrm>
              <a:prstGeom prst="rect">
                <a:avLst/>
              </a:prstGeom>
              <a:noFill/>
            </p:spPr>
            <p:txBody>
              <a:bodyPr wrap="square">
                <a:spAutoFit/>
              </a:bodyPr>
              <a:lstStyle/>
              <a:p>
                <a:pPr indent="719138" algn="just">
                  <a:lnSpc>
                    <a:spcPct val="150000"/>
                  </a:lnSpc>
                </a:pPr>
                <a:r>
                  <a:rPr lang="zh-CN" altLang="en-US" sz="2800" kern="0" dirty="0">
                    <a:effectLst/>
                    <a:latin typeface="等线" panose="02010600030101010101" pitchFamily="2" charset="-122"/>
                    <a:ea typeface="等线" panose="02010600030101010101" pitchFamily="2" charset="-122"/>
                    <a:cs typeface="Times New Roman" panose="02020603050405020304" pitchFamily="18" charset="0"/>
                  </a:rPr>
                  <a:t>用刻度尺测出水龙头口到盘子的高度差</a:t>
                </a:r>
                <a14:m>
                  <m:oMath xmlns:m="http://schemas.openxmlformats.org/officeDocument/2006/math">
                    <m:r>
                      <a:rPr lang="en-US" altLang="zh-CN" sz="2800" i="1" kern="0" dirty="0" smtClean="0">
                        <a:effectLst/>
                        <a:latin typeface="Cambria Math" panose="02040503050406030204" pitchFamily="18" charset="0"/>
                        <a:ea typeface="等线" panose="02010600030101010101" pitchFamily="2" charset="-122"/>
                        <a:cs typeface="Times New Roman" panose="02020603050405020304" pitchFamily="18" charset="0"/>
                      </a:rPr>
                      <m:t>h</m:t>
                    </m:r>
                  </m:oMath>
                </a14:m>
                <a:r>
                  <a:rPr lang="zh-CN" altLang="en-US" sz="2800" kern="0" dirty="0">
                    <a:effectLst/>
                    <a:latin typeface="等线" panose="02010600030101010101" pitchFamily="2" charset="-122"/>
                    <a:ea typeface="等线" panose="02010600030101010101" pitchFamily="2" charset="-122"/>
                    <a:cs typeface="Times New Roman" panose="02020603050405020304" pitchFamily="18" charset="0"/>
                  </a:rPr>
                  <a:t>，则每滴水自由落体的位移位为</a:t>
                </a:r>
                <a14:m>
                  <m:oMath xmlns:m="http://schemas.openxmlformats.org/officeDocument/2006/math">
                    <m:r>
                      <a:rPr lang="en-US" altLang="zh-CN" sz="2800" i="1" kern="0" dirty="0" smtClean="0">
                        <a:effectLst/>
                        <a:latin typeface="Cambria Math" panose="02040503050406030204" pitchFamily="18" charset="0"/>
                        <a:ea typeface="等线" panose="02010600030101010101" pitchFamily="2" charset="-122"/>
                        <a:cs typeface="Times New Roman" panose="02020603050405020304" pitchFamily="18" charset="0"/>
                      </a:rPr>
                      <m:t>h</m:t>
                    </m:r>
                  </m:oMath>
                </a14:m>
                <a:r>
                  <a:rPr lang="zh-CN" altLang="en-US" sz="2800" kern="0" dirty="0">
                    <a:effectLst/>
                    <a:latin typeface="等线" panose="02010600030101010101" pitchFamily="2" charset="-122"/>
                    <a:ea typeface="等线" panose="02010600030101010101" pitchFamily="2" charset="-122"/>
                    <a:cs typeface="Times New Roman" panose="02020603050405020304" pitchFamily="18" charset="0"/>
                  </a:rPr>
                  <a:t>；当听到某一滴水击在盘上的声音时，开启停表计时，并数“</a:t>
                </a:r>
                <a:r>
                  <a:rPr lang="en-US" altLang="zh-CN" sz="2800" kern="0" dirty="0">
                    <a:effectLst/>
                    <a:latin typeface="等线" panose="02010600030101010101" pitchFamily="2" charset="-122"/>
                    <a:ea typeface="等线" panose="02010600030101010101" pitchFamily="2" charset="-122"/>
                    <a:cs typeface="Times New Roman" panose="02020603050405020304" pitchFamily="18" charset="0"/>
                  </a:rPr>
                  <a:t>1”</a:t>
                </a:r>
                <a:r>
                  <a:rPr lang="zh-CN" altLang="en-US" sz="2800" kern="0" dirty="0">
                    <a:effectLst/>
                    <a:latin typeface="等线" panose="02010600030101010101" pitchFamily="2" charset="-122"/>
                    <a:ea typeface="等线" panose="02010600030101010101" pitchFamily="2" charset="-122"/>
                    <a:cs typeface="Times New Roman" panose="02020603050405020304" pitchFamily="18" charset="0"/>
                  </a:rPr>
                  <a:t>，以后每听到一次水声，依次数“</a:t>
                </a:r>
                <a:r>
                  <a:rPr lang="en-US" altLang="zh-CN" sz="2800" kern="0" dirty="0">
                    <a:effectLst/>
                    <a:latin typeface="等线" panose="02010600030101010101" pitchFamily="2" charset="-122"/>
                    <a:ea typeface="等线" panose="02010600030101010101" pitchFamily="2" charset="-122"/>
                    <a:cs typeface="Times New Roman" panose="02020603050405020304" pitchFamily="18" charset="0"/>
                  </a:rPr>
                  <a:t>2</a:t>
                </a:r>
                <a:r>
                  <a:rPr lang="zh-CN" altLang="en-US" sz="2800" kern="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2800" kern="0" dirty="0">
                    <a:effectLst/>
                    <a:latin typeface="等线" panose="02010600030101010101" pitchFamily="2" charset="-122"/>
                    <a:ea typeface="等线" panose="02010600030101010101" pitchFamily="2" charset="-122"/>
                    <a:cs typeface="Times New Roman" panose="02020603050405020304" pitchFamily="18" charset="0"/>
                  </a:rPr>
                  <a:t>3……”</a:t>
                </a:r>
                <a:r>
                  <a:rPr lang="zh-CN" altLang="en-US" sz="2800" kern="0" dirty="0">
                    <a:effectLst/>
                    <a:latin typeface="等线" panose="02010600030101010101" pitchFamily="2" charset="-122"/>
                    <a:ea typeface="等线" panose="02010600030101010101" pitchFamily="2" charset="-122"/>
                    <a:cs typeface="Times New Roman" panose="02020603050405020304" pitchFamily="18" charset="0"/>
                  </a:rPr>
                  <a:t>，一直数到“</a:t>
                </a:r>
                <a14:m>
                  <m:oMath xmlns:m="http://schemas.openxmlformats.org/officeDocument/2006/math">
                    <m:r>
                      <a:rPr lang="en-US" altLang="zh-CN" sz="2800" i="1" kern="0" dirty="0" smtClean="0">
                        <a:effectLst/>
                        <a:latin typeface="Cambria Math" panose="02040503050406030204" pitchFamily="18" charset="0"/>
                        <a:ea typeface="等线" panose="02010600030101010101" pitchFamily="2" charset="-122"/>
                        <a:cs typeface="Times New Roman" panose="02020603050405020304" pitchFamily="18" charset="0"/>
                      </a:rPr>
                      <m:t>𝑛</m:t>
                    </m:r>
                  </m:oMath>
                </a14:m>
                <a:r>
                  <a:rPr lang="zh-CN" altLang="en-US" sz="2800" kern="0" dirty="0">
                    <a:effectLst/>
                    <a:latin typeface="等线" panose="02010600030101010101" pitchFamily="2" charset="-122"/>
                    <a:ea typeface="等线" panose="02010600030101010101" pitchFamily="2" charset="-122"/>
                    <a:cs typeface="Times New Roman" panose="02020603050405020304" pitchFamily="18" charset="0"/>
                  </a:rPr>
                  <a:t>”时按下停表停止计时，读出停表记录的时间</a:t>
                </a:r>
                <a14:m>
                  <m:oMath xmlns:m="http://schemas.openxmlformats.org/officeDocument/2006/math">
                    <m:r>
                      <a:rPr lang="en-US" altLang="zh-CN" sz="2800" i="1" kern="0" dirty="0" smtClean="0">
                        <a:effectLst/>
                        <a:latin typeface="Cambria Math" panose="02040503050406030204" pitchFamily="18" charset="0"/>
                        <a:ea typeface="等线" panose="02010600030101010101" pitchFamily="2" charset="-122"/>
                        <a:cs typeface="Times New Roman" panose="02020603050405020304" pitchFamily="18" charset="0"/>
                      </a:rPr>
                      <m:t>𝑡</m:t>
                    </m:r>
                  </m:oMath>
                </a14:m>
                <a:r>
                  <a:rPr lang="zh-CN" altLang="en-US" sz="2800" kern="0" dirty="0">
                    <a:effectLst/>
                    <a:latin typeface="等线" panose="02010600030101010101" pitchFamily="2" charset="-122"/>
                    <a:ea typeface="等线" panose="02010600030101010101" pitchFamily="2" charset="-122"/>
                    <a:cs typeface="Times New Roman" panose="02020603050405020304" pitchFamily="18" charset="0"/>
                  </a:rPr>
                  <a:t>，则每滴水自由落体的时间为：</a:t>
                </a:r>
                <a14:m>
                  <m:oMath xmlns:m="http://schemas.openxmlformats.org/officeDocument/2006/math">
                    <m:sSup>
                      <m:sSupPr>
                        <m:ctrlPr>
                          <a:rPr lang="en-US" altLang="zh-CN" sz="2800" i="1" kern="0" smtClean="0">
                            <a:solidFill>
                              <a:srgbClr val="CF0622"/>
                            </a:solidFill>
                            <a:effectLst/>
                            <a:latin typeface="Cambria Math" panose="02040503050406030204" pitchFamily="18" charset="0"/>
                            <a:ea typeface="等线" panose="02010600030101010101" pitchFamily="2" charset="-122"/>
                            <a:cs typeface="Times New Roman" panose="02020603050405020304" pitchFamily="18" charset="0"/>
                          </a:rPr>
                        </m:ctrlPr>
                      </m:sSupPr>
                      <m:e>
                        <m:r>
                          <a:rPr lang="en-US" altLang="zh-CN" sz="2800" b="0" i="1" kern="0" smtClean="0">
                            <a:solidFill>
                              <a:srgbClr val="CF0622"/>
                            </a:solidFill>
                            <a:effectLst/>
                            <a:latin typeface="Cambria Math" panose="02040503050406030204" pitchFamily="18" charset="0"/>
                            <a:ea typeface="等线" panose="02010600030101010101" pitchFamily="2" charset="-122"/>
                            <a:cs typeface="Times New Roman" panose="02020603050405020304" pitchFamily="18" charset="0"/>
                          </a:rPr>
                          <m:t>𝑡</m:t>
                        </m:r>
                      </m:e>
                      <m:sup>
                        <m:r>
                          <a:rPr lang="en-US" altLang="zh-CN" sz="2800" i="1" kern="0">
                            <a:solidFill>
                              <a:srgbClr val="CF0622"/>
                            </a:solidFill>
                            <a:latin typeface="Cambria Math" panose="02040503050406030204" pitchFamily="18" charset="0"/>
                            <a:cs typeface="Times New Roman" panose="02020603050405020304" pitchFamily="18" charset="0"/>
                          </a:rPr>
                          <m:t>′</m:t>
                        </m:r>
                      </m:sup>
                    </m:sSup>
                    <m:r>
                      <a:rPr lang="en-US" altLang="zh-CN" sz="2800" b="0" i="1" kern="0" smtClean="0">
                        <a:solidFill>
                          <a:srgbClr val="CF0622"/>
                        </a:solidFill>
                        <a:latin typeface="Cambria Math" panose="02040503050406030204" pitchFamily="18" charset="0"/>
                        <a:cs typeface="Times New Roman" panose="02020603050405020304" pitchFamily="18" charset="0"/>
                      </a:rPr>
                      <m:t>=</m:t>
                    </m:r>
                    <m:f>
                      <m:fPr>
                        <m:ctrlPr>
                          <a:rPr lang="en-US" altLang="zh-CN" sz="2800" b="0" i="1" kern="0" smtClean="0">
                            <a:solidFill>
                              <a:srgbClr val="CF0622"/>
                            </a:solidFill>
                            <a:latin typeface="Cambria Math" panose="02040503050406030204" pitchFamily="18" charset="0"/>
                            <a:cs typeface="Times New Roman" panose="02020603050405020304" pitchFamily="18" charset="0"/>
                          </a:rPr>
                        </m:ctrlPr>
                      </m:fPr>
                      <m:num>
                        <m:r>
                          <a:rPr lang="en-US" altLang="zh-CN" sz="2800" b="0" i="1" kern="0" smtClean="0">
                            <a:solidFill>
                              <a:srgbClr val="CF0622"/>
                            </a:solidFill>
                            <a:latin typeface="Cambria Math" panose="02040503050406030204" pitchFamily="18" charset="0"/>
                            <a:cs typeface="Times New Roman" panose="02020603050405020304" pitchFamily="18" charset="0"/>
                          </a:rPr>
                          <m:t>𝑡</m:t>
                        </m:r>
                      </m:num>
                      <m:den>
                        <m:r>
                          <a:rPr lang="en-US" altLang="zh-CN" sz="2800" b="0" i="1" kern="0" smtClean="0">
                            <a:solidFill>
                              <a:srgbClr val="CF0622"/>
                            </a:solidFill>
                            <a:latin typeface="Cambria Math" panose="02040503050406030204" pitchFamily="18" charset="0"/>
                            <a:cs typeface="Times New Roman" panose="02020603050405020304" pitchFamily="18" charset="0"/>
                          </a:rPr>
                          <m:t>𝑛</m:t>
                        </m:r>
                        <m:r>
                          <a:rPr lang="en-US" altLang="zh-CN" sz="2800" b="0" i="1" kern="0" smtClean="0">
                            <a:solidFill>
                              <a:srgbClr val="CF0622"/>
                            </a:solidFill>
                            <a:latin typeface="Cambria Math" panose="02040503050406030204" pitchFamily="18" charset="0"/>
                            <a:cs typeface="Times New Roman" panose="02020603050405020304" pitchFamily="18" charset="0"/>
                          </a:rPr>
                          <m:t>−1</m:t>
                        </m:r>
                      </m:den>
                    </m:f>
                  </m:oMath>
                </a14:m>
                <a:r>
                  <a:rPr lang="zh-CN" altLang="en-US" sz="2800" kern="100" dirty="0">
                    <a:effectLst/>
                    <a:latin typeface="等线" panose="02010600030101010101" pitchFamily="2" charset="-122"/>
                    <a:ea typeface="等线" panose="02010600030101010101" pitchFamily="2" charset="-122"/>
                    <a:cs typeface="Times New Roman" panose="02020603050405020304" pitchFamily="18" charset="0"/>
                  </a:rPr>
                  <a:t>；由</a:t>
                </a:r>
                <a14:m>
                  <m:oMath xmlns:m="http://schemas.openxmlformats.org/officeDocument/2006/math">
                    <m:r>
                      <a:rPr lang="en-US" altLang="zh-CN" sz="2800" b="0" i="1" kern="100" smtClean="0">
                        <a:effectLst/>
                        <a:latin typeface="Cambria Math" panose="02040503050406030204" pitchFamily="18" charset="0"/>
                        <a:ea typeface="等线" panose="02010600030101010101" pitchFamily="2" charset="-122"/>
                        <a:cs typeface="Times New Roman" panose="02020603050405020304" pitchFamily="18" charset="0"/>
                      </a:rPr>
                      <m:t>h</m:t>
                    </m:r>
                    <m:r>
                      <a:rPr lang="en-US" altLang="zh-CN" sz="2800" b="0" i="1" kern="100" smtClean="0">
                        <a:effectLst/>
                        <a:latin typeface="Cambria Math" panose="02040503050406030204" pitchFamily="18" charset="0"/>
                        <a:ea typeface="等线" panose="02010600030101010101" pitchFamily="2" charset="-122"/>
                        <a:cs typeface="Times New Roman" panose="02020603050405020304" pitchFamily="18" charset="0"/>
                      </a:rPr>
                      <m:t>=</m:t>
                    </m:r>
                    <m:f>
                      <m:fPr>
                        <m:ctrlPr>
                          <a:rPr lang="en-US" altLang="zh-CN" sz="2800" b="0" i="1" kern="100" smtClean="0">
                            <a:effectLst/>
                            <a:latin typeface="Cambria Math" panose="02040503050406030204" pitchFamily="18" charset="0"/>
                            <a:ea typeface="等线" panose="02010600030101010101" pitchFamily="2" charset="-122"/>
                            <a:cs typeface="Times New Roman" panose="02020603050405020304" pitchFamily="18" charset="0"/>
                          </a:rPr>
                        </m:ctrlPr>
                      </m:fPr>
                      <m:num>
                        <m:r>
                          <a:rPr lang="en-US" altLang="zh-CN" sz="2800" b="0" i="1" kern="100" smtClean="0">
                            <a:effectLst/>
                            <a:latin typeface="Cambria Math" panose="02040503050406030204" pitchFamily="18" charset="0"/>
                            <a:ea typeface="等线" panose="02010600030101010101" pitchFamily="2" charset="-122"/>
                            <a:cs typeface="Times New Roman" panose="02020603050405020304" pitchFamily="18" charset="0"/>
                          </a:rPr>
                          <m:t>1</m:t>
                        </m:r>
                      </m:num>
                      <m:den>
                        <m:r>
                          <a:rPr lang="en-US" altLang="zh-CN" sz="2800" b="0" i="1" kern="100" smtClean="0">
                            <a:effectLst/>
                            <a:latin typeface="Cambria Math" panose="02040503050406030204" pitchFamily="18" charset="0"/>
                            <a:ea typeface="等线" panose="02010600030101010101" pitchFamily="2" charset="-122"/>
                            <a:cs typeface="Times New Roman" panose="02020603050405020304" pitchFamily="18" charset="0"/>
                          </a:rPr>
                          <m:t>2</m:t>
                        </m:r>
                      </m:den>
                    </m:f>
                    <m:r>
                      <a:rPr lang="en-US" altLang="zh-CN" sz="2800" b="0" i="1" kern="100" smtClean="0">
                        <a:effectLst/>
                        <a:latin typeface="Cambria Math" panose="02040503050406030204" pitchFamily="18" charset="0"/>
                        <a:ea typeface="等线" panose="02010600030101010101" pitchFamily="2" charset="-122"/>
                        <a:cs typeface="Times New Roman" panose="02020603050405020304" pitchFamily="18" charset="0"/>
                      </a:rPr>
                      <m:t>𝑔</m:t>
                    </m:r>
                    <m:sSup>
                      <m:sSupPr>
                        <m:ctrlPr>
                          <a:rPr lang="en-US" altLang="zh-CN" sz="2800" b="0" i="1" kern="100" smtClean="0">
                            <a:effectLst/>
                            <a:latin typeface="Cambria Math" panose="02040503050406030204" pitchFamily="18" charset="0"/>
                            <a:ea typeface="等线" panose="02010600030101010101" pitchFamily="2" charset="-122"/>
                            <a:cs typeface="Times New Roman" panose="02020603050405020304" pitchFamily="18" charset="0"/>
                          </a:rPr>
                        </m:ctrlPr>
                      </m:sSupPr>
                      <m:e>
                        <m:r>
                          <a:rPr lang="en-US" altLang="zh-CN" sz="2800" b="0" i="1" kern="100" smtClean="0">
                            <a:effectLst/>
                            <a:latin typeface="Cambria Math" panose="02040503050406030204" pitchFamily="18" charset="0"/>
                            <a:ea typeface="等线" panose="02010600030101010101" pitchFamily="2" charset="-122"/>
                            <a:cs typeface="Times New Roman" panose="02020603050405020304" pitchFamily="18" charset="0"/>
                          </a:rPr>
                          <m:t>𝑡</m:t>
                        </m:r>
                      </m:e>
                      <m:sup>
                        <m:r>
                          <a:rPr lang="en-US" altLang="zh-CN" sz="2800" b="0" i="1" kern="100" smtClean="0">
                            <a:effectLst/>
                            <a:latin typeface="Cambria Math" panose="02040503050406030204" pitchFamily="18" charset="0"/>
                            <a:ea typeface="等线" panose="02010600030101010101" pitchFamily="2" charset="-122"/>
                            <a:cs typeface="Times New Roman" panose="02020603050405020304" pitchFamily="18" charset="0"/>
                          </a:rPr>
                          <m:t>2</m:t>
                        </m:r>
                      </m:sup>
                    </m:sSup>
                  </m:oMath>
                </a14:m>
                <a:r>
                  <a:rPr lang="zh-CN" altLang="en-US" sz="2800" kern="100" dirty="0">
                    <a:effectLst/>
                    <a:latin typeface="等线" panose="02010600030101010101" pitchFamily="2" charset="-122"/>
                    <a:ea typeface="等线" panose="02010600030101010101" pitchFamily="2" charset="-122"/>
                    <a:cs typeface="Times New Roman" panose="02020603050405020304" pitchFamily="18" charset="0"/>
                  </a:rPr>
                  <a:t>可知，</a:t>
                </a:r>
                <a:r>
                  <a:rPr lang="zh-CN" altLang="en-US" sz="2800" dirty="0"/>
                  <a:t>当地的重力加速为：</a:t>
                </a:r>
                <a14:m>
                  <m:oMath xmlns:m="http://schemas.openxmlformats.org/officeDocument/2006/math">
                    <m:r>
                      <a:rPr lang="en-US" altLang="zh-CN" sz="2800" b="0" i="1" smtClean="0">
                        <a:solidFill>
                          <a:srgbClr val="CF0622"/>
                        </a:solidFill>
                        <a:latin typeface="Cambria Math" panose="02040503050406030204" pitchFamily="18" charset="0"/>
                      </a:rPr>
                      <m:t>𝑔</m:t>
                    </m:r>
                    <m:r>
                      <a:rPr lang="en-US" altLang="zh-CN" sz="2800" b="0" i="1" smtClean="0">
                        <a:solidFill>
                          <a:srgbClr val="CF0622"/>
                        </a:solidFill>
                        <a:latin typeface="Cambria Math" panose="02040503050406030204" pitchFamily="18" charset="0"/>
                      </a:rPr>
                      <m:t>=</m:t>
                    </m:r>
                    <m:f>
                      <m:fPr>
                        <m:ctrlPr>
                          <a:rPr lang="en-US" altLang="zh-CN" sz="2800" b="0" i="1" smtClean="0">
                            <a:solidFill>
                              <a:srgbClr val="CF0622"/>
                            </a:solidFill>
                            <a:latin typeface="Cambria Math" panose="02040503050406030204" pitchFamily="18" charset="0"/>
                          </a:rPr>
                        </m:ctrlPr>
                      </m:fPr>
                      <m:num>
                        <m:sSup>
                          <m:sSupPr>
                            <m:ctrlPr>
                              <a:rPr lang="en-US" altLang="zh-CN" sz="2800" b="0" i="1" smtClean="0">
                                <a:solidFill>
                                  <a:srgbClr val="CF0622"/>
                                </a:solidFill>
                                <a:latin typeface="Cambria Math" panose="02040503050406030204" pitchFamily="18" charset="0"/>
                              </a:rPr>
                            </m:ctrlPr>
                          </m:sSupPr>
                          <m:e>
                            <m:r>
                              <a:rPr lang="en-US" altLang="zh-CN" sz="2800" b="0" i="1" smtClean="0">
                                <a:solidFill>
                                  <a:srgbClr val="CF0622"/>
                                </a:solidFill>
                                <a:latin typeface="Cambria Math" panose="02040503050406030204" pitchFamily="18" charset="0"/>
                              </a:rPr>
                              <m:t>(</m:t>
                            </m:r>
                            <m:r>
                              <a:rPr lang="en-US" altLang="zh-CN" sz="2800" b="0" i="1" smtClean="0">
                                <a:solidFill>
                                  <a:srgbClr val="CF0622"/>
                                </a:solidFill>
                                <a:latin typeface="Cambria Math" panose="02040503050406030204" pitchFamily="18" charset="0"/>
                              </a:rPr>
                              <m:t>𝑛</m:t>
                            </m:r>
                            <m:r>
                              <a:rPr lang="en-US" altLang="zh-CN" sz="2800" b="0" i="1" smtClean="0">
                                <a:solidFill>
                                  <a:srgbClr val="CF0622"/>
                                </a:solidFill>
                                <a:latin typeface="Cambria Math" panose="02040503050406030204" pitchFamily="18" charset="0"/>
                              </a:rPr>
                              <m:t>−1)</m:t>
                            </m:r>
                          </m:e>
                          <m:sup>
                            <m:r>
                              <a:rPr lang="en-US" altLang="zh-CN" sz="2800" b="0" i="1" smtClean="0">
                                <a:solidFill>
                                  <a:srgbClr val="CF0622"/>
                                </a:solidFill>
                                <a:latin typeface="Cambria Math" panose="02040503050406030204" pitchFamily="18" charset="0"/>
                              </a:rPr>
                              <m:t>2</m:t>
                            </m:r>
                          </m:sup>
                        </m:sSup>
                        <m:r>
                          <a:rPr lang="en-US" altLang="zh-CN" sz="2800" b="0" i="1" smtClean="0">
                            <a:solidFill>
                              <a:srgbClr val="CF0622"/>
                            </a:solidFill>
                            <a:latin typeface="Cambria Math" panose="02040503050406030204" pitchFamily="18" charset="0"/>
                          </a:rPr>
                          <m:t>2</m:t>
                        </m:r>
                        <m:r>
                          <a:rPr lang="en-US" altLang="zh-CN" sz="2800" b="0" i="1" smtClean="0">
                            <a:solidFill>
                              <a:srgbClr val="CF0622"/>
                            </a:solidFill>
                            <a:latin typeface="Cambria Math" panose="02040503050406030204" pitchFamily="18" charset="0"/>
                          </a:rPr>
                          <m:t>h</m:t>
                        </m:r>
                      </m:num>
                      <m:den>
                        <m:sSup>
                          <m:sSupPr>
                            <m:ctrlPr>
                              <a:rPr lang="en-US" altLang="zh-CN" sz="2800" b="0" i="1" smtClean="0">
                                <a:solidFill>
                                  <a:srgbClr val="CF0622"/>
                                </a:solidFill>
                                <a:latin typeface="Cambria Math" panose="02040503050406030204" pitchFamily="18" charset="0"/>
                              </a:rPr>
                            </m:ctrlPr>
                          </m:sSupPr>
                          <m:e>
                            <m:r>
                              <a:rPr lang="en-US" altLang="zh-CN" sz="2800" b="0" i="1" smtClean="0">
                                <a:solidFill>
                                  <a:srgbClr val="CF0622"/>
                                </a:solidFill>
                                <a:latin typeface="Cambria Math" panose="02040503050406030204" pitchFamily="18" charset="0"/>
                              </a:rPr>
                              <m:t>𝑡</m:t>
                            </m:r>
                          </m:e>
                          <m:sup>
                            <m:r>
                              <a:rPr lang="en-US" altLang="zh-CN" sz="2800" b="0" i="1" smtClean="0">
                                <a:solidFill>
                                  <a:srgbClr val="CF0622"/>
                                </a:solidFill>
                                <a:latin typeface="Cambria Math" panose="02040503050406030204" pitchFamily="18" charset="0"/>
                              </a:rPr>
                              <m:t>2</m:t>
                            </m:r>
                          </m:sup>
                        </m:sSup>
                      </m:den>
                    </m:f>
                  </m:oMath>
                </a14:m>
                <a:r>
                  <a:rPr lang="zh-CN" altLang="en-US" sz="2800" dirty="0"/>
                  <a:t>。</a:t>
                </a:r>
              </a:p>
            </p:txBody>
          </p:sp>
        </mc:Choice>
        <mc:Fallback xmlns="">
          <p:sp>
            <p:nvSpPr>
              <p:cNvPr id="64" name="文本框 63">
                <a:extLst>
                  <a:ext uri="{FF2B5EF4-FFF2-40B4-BE49-F238E27FC236}">
                    <a16:creationId xmlns:a16="http://schemas.microsoft.com/office/drawing/2014/main" id="{3CB5B2AB-D976-08FF-38DB-632D92045290}"/>
                  </a:ext>
                </a:extLst>
              </p:cNvPr>
              <p:cNvSpPr txBox="1">
                <a:spLocks noRot="1" noChangeAspect="1" noMove="1" noResize="1" noEditPoints="1" noAdjustHandles="1" noChangeArrowheads="1" noChangeShapeType="1" noTextEdit="1"/>
              </p:cNvSpPr>
              <p:nvPr/>
            </p:nvSpPr>
            <p:spPr>
              <a:xfrm>
                <a:off x="229849" y="1461541"/>
                <a:ext cx="9054059" cy="4510978"/>
              </a:xfrm>
              <a:prstGeom prst="rect">
                <a:avLst/>
              </a:prstGeom>
              <a:blipFill>
                <a:blip r:embed="rId6"/>
                <a:stretch>
                  <a:fillRect l="-1414" r="-5253" b="-811"/>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xmlns="" id="{769481DA-7F97-08F9-800C-431209FE7589}"/>
              </a:ext>
            </a:extLst>
          </p:cNvPr>
          <p:cNvSpPr txBox="1"/>
          <p:nvPr/>
        </p:nvSpPr>
        <p:spPr>
          <a:xfrm>
            <a:off x="147009" y="676795"/>
            <a:ext cx="8974505"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4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rPr>
              <a:t>一、刻度尺停表法</a:t>
            </a:r>
            <a:r>
              <a:rPr kumimoji="0" lang="en-US" altLang="zh-CN" sz="36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rPr>
              <a:t>——</a:t>
            </a:r>
            <a:r>
              <a:rPr kumimoji="0" lang="zh-CN" altLang="en-US" sz="36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rPr>
              <a:t>方法一（滴水法）</a:t>
            </a:r>
            <a:endParaRPr kumimoji="0" lang="en-US" altLang="zh-CN" sz="44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endParaRPr>
          </a:p>
        </p:txBody>
      </p:sp>
      <p:pic>
        <p:nvPicPr>
          <p:cNvPr id="3" name="图片 2">
            <a:extLst>
              <a:ext uri="{FF2B5EF4-FFF2-40B4-BE49-F238E27FC236}">
                <a16:creationId xmlns:a16="http://schemas.microsoft.com/office/drawing/2014/main" xmlns="" id="{5D4130BA-37EC-0FCE-2E81-191E8BBCD5C7}"/>
              </a:ext>
            </a:extLst>
          </p:cNvPr>
          <p:cNvPicPr>
            <a:picLocks noChangeAspect="1"/>
          </p:cNvPicPr>
          <p:nvPr/>
        </p:nvPicPr>
        <p:blipFill>
          <a:blip r:embed="rId7"/>
          <a:stretch>
            <a:fillRect/>
          </a:stretch>
        </p:blipFill>
        <p:spPr>
          <a:xfrm>
            <a:off x="9268523" y="676795"/>
            <a:ext cx="3038402" cy="707623"/>
          </a:xfrm>
          <a:prstGeom prst="rect">
            <a:avLst/>
          </a:prstGeom>
        </p:spPr>
      </p:pic>
    </p:spTree>
    <p:extLst>
      <p:ext uri="{BB962C8B-B14F-4D97-AF65-F5344CB8AC3E}">
        <p14:creationId xmlns:p14="http://schemas.microsoft.com/office/powerpoint/2010/main" val="213061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矩形 21">
            <a:extLst>
              <a:ext uri="{FF2B5EF4-FFF2-40B4-BE49-F238E27FC236}">
                <a16:creationId xmlns:a16="http://schemas.microsoft.com/office/drawing/2014/main" xmlns="" id="{EA8E5FF5-E5AD-9C98-94B2-9C9179A0854D}"/>
              </a:ext>
            </a:extLst>
          </p:cNvPr>
          <p:cNvSpPr/>
          <p:nvPr/>
        </p:nvSpPr>
        <p:spPr>
          <a:xfrm>
            <a:off x="0" y="416989"/>
            <a:ext cx="12192000" cy="598335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1" name="图片 60">
            <a:extLst>
              <a:ext uri="{FF2B5EF4-FFF2-40B4-BE49-F238E27FC236}">
                <a16:creationId xmlns:a16="http://schemas.microsoft.com/office/drawing/2014/main" xmlns="" id="{F4769529-5457-0C5C-CF10-2E3C646DD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513757" y="2313658"/>
            <a:ext cx="2400372" cy="2915445"/>
          </a:xfrm>
          <a:prstGeom prst="rect">
            <a:avLst/>
          </a:prstGeom>
          <a:noFill/>
          <a:ln>
            <a:noFill/>
          </a:ln>
        </p:spPr>
      </p:pic>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xmlns="" id="{3CB5B2AB-D976-08FF-38DB-632D92045290}"/>
                  </a:ext>
                </a:extLst>
              </p:cNvPr>
              <p:cNvSpPr txBox="1"/>
              <p:nvPr/>
            </p:nvSpPr>
            <p:spPr>
              <a:xfrm>
                <a:off x="277871" y="1970775"/>
                <a:ext cx="9054059" cy="3258328"/>
              </a:xfrm>
              <a:prstGeom prst="rect">
                <a:avLst/>
              </a:prstGeom>
              <a:noFill/>
            </p:spPr>
            <p:txBody>
              <a:bodyPr wrap="square">
                <a:spAutoFit/>
              </a:bodyPr>
              <a:lstStyle/>
              <a:p>
                <a:pPr indent="719138" algn="just">
                  <a:lnSpc>
                    <a:spcPct val="150000"/>
                  </a:lnSpc>
                </a:pP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为了减小实验误差，可改变</a:t>
                </a:r>
                <a14:m>
                  <m:oMath xmlns:m="http://schemas.openxmlformats.org/officeDocument/2006/math">
                    <m:r>
                      <a:rPr lang="en-US" altLang="zh-CN" sz="280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h</m:t>
                    </m:r>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的数值，测出多组</a:t>
                </a:r>
                <a14:m>
                  <m:oMath xmlns:m="http://schemas.openxmlformats.org/officeDocument/2006/math">
                    <m:r>
                      <a:rPr lang="en-US" altLang="zh-CN" sz="280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h</m:t>
                    </m:r>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和对应的</a:t>
                </a:r>
                <a14:m>
                  <m:oMath xmlns:m="http://schemas.openxmlformats.org/officeDocument/2006/math">
                    <m:sSup>
                      <m:sSupPr>
                        <m:ctrlPr>
                          <a:rPr lang="en-US" altLang="zh-CN" sz="2800" i="1" kern="0" smtClean="0">
                            <a:solidFill>
                              <a:schemeClr val="tx1"/>
                            </a:solidFill>
                            <a:latin typeface="Cambria Math" panose="02040503050406030204" pitchFamily="18" charset="0"/>
                            <a:cs typeface="Times New Roman" panose="02020603050405020304" pitchFamily="18" charset="0"/>
                          </a:rPr>
                        </m:ctrlPr>
                      </m:sSupPr>
                      <m:e>
                        <m:r>
                          <a:rPr lang="en-US" altLang="zh-CN" sz="2800" b="0" i="1" kern="0" smtClean="0">
                            <a:solidFill>
                              <a:schemeClr val="tx1"/>
                            </a:solidFill>
                            <a:latin typeface="Cambria Math" panose="02040503050406030204" pitchFamily="18" charset="0"/>
                            <a:cs typeface="Times New Roman" panose="02020603050405020304" pitchFamily="18" charset="0"/>
                          </a:rPr>
                          <m:t> </m:t>
                        </m:r>
                        <m:r>
                          <a:rPr lang="en-US" altLang="zh-CN" sz="2800" i="1" kern="0">
                            <a:solidFill>
                              <a:schemeClr val="tx1"/>
                            </a:solidFill>
                            <a:latin typeface="Cambria Math" panose="02040503050406030204" pitchFamily="18" charset="0"/>
                            <a:cs typeface="Times New Roman" panose="02020603050405020304" pitchFamily="18" charset="0"/>
                          </a:rPr>
                          <m:t>𝑡</m:t>
                        </m:r>
                      </m:e>
                      <m:sup>
                        <m:r>
                          <a:rPr kumimoji="0" lang="en-US" altLang="zh-CN" sz="2800" b="0" i="1" u="none" strike="noStrike" kern="0" cap="none" spc="0" normalizeH="0" baseline="0" noProof="0" smtClean="0">
                            <a:ln>
                              <a:noFill/>
                            </a:ln>
                            <a:solidFill>
                              <a:schemeClr val="tx1"/>
                            </a:solidFill>
                            <a:effectLst/>
                            <a:uLnTx/>
                            <a:uFillTx/>
                            <a:latin typeface="Cambria Math" panose="02040503050406030204" pitchFamily="18" charset="0"/>
                            <a:cs typeface="Times New Roman" panose="02020603050405020304" pitchFamily="18" charset="0"/>
                          </a:rPr>
                          <m:t>′</m:t>
                        </m:r>
                      </m:sup>
                    </m:sSup>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数据，在以</a:t>
                </a:r>
                <a14:m>
                  <m:oMath xmlns:m="http://schemas.openxmlformats.org/officeDocument/2006/math">
                    <m:sSup>
                      <m:sSupPr>
                        <m:ctrlPr>
                          <a:rPr lang="en-US" altLang="zh-CN" sz="2800" i="1" kern="0" smtClean="0">
                            <a:solidFill>
                              <a:schemeClr val="tx1"/>
                            </a:solidFill>
                            <a:latin typeface="Cambria Math" panose="02040503050406030204" pitchFamily="18" charset="0"/>
                            <a:cs typeface="Times New Roman" panose="02020603050405020304" pitchFamily="18" charset="0"/>
                          </a:rPr>
                        </m:ctrlPr>
                      </m:sSupPr>
                      <m:e>
                        <m:r>
                          <a:rPr lang="en-US" altLang="zh-CN" sz="2800" b="0" i="1" kern="0" smtClean="0">
                            <a:solidFill>
                              <a:schemeClr val="tx1"/>
                            </a:solidFill>
                            <a:latin typeface="Cambria Math" panose="02040503050406030204" pitchFamily="18" charset="0"/>
                            <a:cs typeface="Times New Roman" panose="02020603050405020304" pitchFamily="18" charset="0"/>
                          </a:rPr>
                          <m:t> </m:t>
                        </m:r>
                        <m:r>
                          <a:rPr lang="en-US" altLang="zh-CN" sz="2800" i="1" kern="0">
                            <a:solidFill>
                              <a:schemeClr val="tx1"/>
                            </a:solidFill>
                            <a:latin typeface="Cambria Math" panose="02040503050406030204" pitchFamily="18" charset="0"/>
                            <a:cs typeface="Times New Roman" panose="02020603050405020304" pitchFamily="18" charset="0"/>
                          </a:rPr>
                          <m:t>𝑡</m:t>
                        </m:r>
                      </m:e>
                      <m:sup>
                        <m:r>
                          <a:rPr kumimoji="0" lang="en-US" altLang="zh-CN" sz="2800" b="0" i="1" u="none" strike="noStrike" kern="0" cap="none" spc="0" normalizeH="0" baseline="0" noProof="0" smtClean="0">
                            <a:ln>
                              <a:noFill/>
                            </a:ln>
                            <a:solidFill>
                              <a:schemeClr val="tx1"/>
                            </a:solidFill>
                            <a:effectLst/>
                            <a:uLnTx/>
                            <a:uFillTx/>
                            <a:latin typeface="Cambria Math" panose="02040503050406030204" pitchFamily="18" charset="0"/>
                            <a:cs typeface="Times New Roman" panose="02020603050405020304" pitchFamily="18" charset="0"/>
                          </a:rPr>
                          <m:t>′2</m:t>
                        </m:r>
                      </m:sup>
                    </m:sSup>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为横轴、</a:t>
                </a:r>
                <a:r>
                  <a:rPr lang="en-US" altLang="zh-CN"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h</a:t>
                </a: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为纵轴的平面直角坐标系上描点连线，建立</a:t>
                </a:r>
                <a14:m>
                  <m:oMath xmlns:m="http://schemas.openxmlformats.org/officeDocument/2006/math">
                    <m:sSup>
                      <m:sSupPr>
                        <m:ctrlPr>
                          <a:rPr lang="en-US" altLang="zh-CN" sz="2800" i="1" kern="0" smtClean="0">
                            <a:solidFill>
                              <a:schemeClr val="tx1"/>
                            </a:solidFill>
                            <a:latin typeface="Cambria Math" panose="02040503050406030204" pitchFamily="18" charset="0"/>
                            <a:cs typeface="Times New Roman" panose="02020603050405020304" pitchFamily="18" charset="0"/>
                          </a:rPr>
                        </m:ctrlPr>
                      </m:sSupPr>
                      <m:e>
                        <m:r>
                          <a:rPr lang="en-US" altLang="zh-CN" sz="2800" b="0" i="1" kern="0" smtClean="0">
                            <a:solidFill>
                              <a:schemeClr val="tx1"/>
                            </a:solidFill>
                            <a:latin typeface="Cambria Math" panose="02040503050406030204" pitchFamily="18" charset="0"/>
                            <a:cs typeface="Times New Roman" panose="02020603050405020304" pitchFamily="18" charset="0"/>
                          </a:rPr>
                          <m:t> </m:t>
                        </m:r>
                        <m:r>
                          <a:rPr lang="en-US" altLang="zh-CN" sz="2800" b="0" i="1" kern="0" smtClean="0">
                            <a:solidFill>
                              <a:schemeClr val="tx1"/>
                            </a:solidFill>
                            <a:latin typeface="Cambria Math" panose="02040503050406030204" pitchFamily="18" charset="0"/>
                            <a:cs typeface="Times New Roman" panose="02020603050405020304" pitchFamily="18" charset="0"/>
                          </a:rPr>
                          <m:t>h</m:t>
                        </m:r>
                        <m:r>
                          <a:rPr lang="en-US" altLang="zh-CN" sz="2800" b="0" i="1" kern="0" smtClean="0">
                            <a:solidFill>
                              <a:schemeClr val="tx1"/>
                            </a:solidFill>
                            <a:latin typeface="Cambria Math" panose="02040503050406030204" pitchFamily="18" charset="0"/>
                            <a:cs typeface="Times New Roman" panose="02020603050405020304" pitchFamily="18" charset="0"/>
                          </a:rPr>
                          <m:t>−</m:t>
                        </m:r>
                        <m:r>
                          <a:rPr lang="en-US" altLang="zh-CN" sz="2800" i="1" kern="0">
                            <a:solidFill>
                              <a:schemeClr val="tx1"/>
                            </a:solidFill>
                            <a:latin typeface="Cambria Math" panose="02040503050406030204" pitchFamily="18" charset="0"/>
                            <a:cs typeface="Times New Roman" panose="02020603050405020304" pitchFamily="18" charset="0"/>
                          </a:rPr>
                          <m:t>𝑡</m:t>
                        </m:r>
                      </m:e>
                      <m:sup>
                        <m:r>
                          <a:rPr kumimoji="0" lang="en-US" altLang="zh-CN" sz="2800" b="0" i="1" u="none" strike="noStrike" kern="0" cap="none" spc="0" normalizeH="0" baseline="0" noProof="0" smtClean="0">
                            <a:ln>
                              <a:noFill/>
                            </a:ln>
                            <a:solidFill>
                              <a:schemeClr val="tx1"/>
                            </a:solidFill>
                            <a:effectLst/>
                            <a:uLnTx/>
                            <a:uFillTx/>
                            <a:latin typeface="Cambria Math" panose="02040503050406030204" pitchFamily="18" charset="0"/>
                            <a:cs typeface="Times New Roman" panose="02020603050405020304" pitchFamily="18" charset="0"/>
                          </a:rPr>
                          <m:t>′2</m:t>
                        </m:r>
                      </m:sup>
                    </m:sSup>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图像，利用图像的斜率（图像与坐标横轴夹角的正切值）可计算出当地的重力加速度。</a:t>
                </a:r>
                <a:endPar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64" name="文本框 63">
                <a:extLst>
                  <a:ext uri="{FF2B5EF4-FFF2-40B4-BE49-F238E27FC236}">
                    <a16:creationId xmlns:a16="http://schemas.microsoft.com/office/drawing/2014/main" id="{3CB5B2AB-D976-08FF-38DB-632D92045290}"/>
                  </a:ext>
                </a:extLst>
              </p:cNvPr>
              <p:cNvSpPr txBox="1">
                <a:spLocks noRot="1" noChangeAspect="1" noMove="1" noResize="1" noEditPoints="1" noAdjustHandles="1" noChangeArrowheads="1" noChangeShapeType="1" noTextEdit="1"/>
              </p:cNvSpPr>
              <p:nvPr/>
            </p:nvSpPr>
            <p:spPr>
              <a:xfrm>
                <a:off x="277871" y="1970775"/>
                <a:ext cx="9054059" cy="3258328"/>
              </a:xfrm>
              <a:prstGeom prst="rect">
                <a:avLst/>
              </a:prstGeom>
              <a:blipFill>
                <a:blip r:embed="rId5"/>
                <a:stretch>
                  <a:fillRect l="-1414" r="-1347" b="-4112"/>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xmlns="" id="{A74A8F8E-C6DA-1E58-5724-E172D0157D91}"/>
              </a:ext>
            </a:extLst>
          </p:cNvPr>
          <p:cNvSpPr txBox="1"/>
          <p:nvPr/>
        </p:nvSpPr>
        <p:spPr>
          <a:xfrm>
            <a:off x="147009" y="676795"/>
            <a:ext cx="8974505"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4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rPr>
              <a:t>一、刻度尺停表法</a:t>
            </a:r>
            <a:r>
              <a:rPr kumimoji="0" lang="en-US" altLang="zh-CN" sz="36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rPr>
              <a:t>——</a:t>
            </a:r>
            <a:r>
              <a:rPr kumimoji="0" lang="zh-CN" altLang="en-US" sz="36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rPr>
              <a:t>方法一（滴水法）</a:t>
            </a:r>
            <a:endParaRPr kumimoji="0" lang="en-US" altLang="zh-CN" sz="44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endParaRPr>
          </a:p>
        </p:txBody>
      </p:sp>
      <p:pic>
        <p:nvPicPr>
          <p:cNvPr id="4" name="图片 3">
            <a:extLst>
              <a:ext uri="{FF2B5EF4-FFF2-40B4-BE49-F238E27FC236}">
                <a16:creationId xmlns:a16="http://schemas.microsoft.com/office/drawing/2014/main" xmlns="" id="{9233C243-AE83-511A-8F16-76A64C4F6E88}"/>
              </a:ext>
            </a:extLst>
          </p:cNvPr>
          <p:cNvPicPr>
            <a:picLocks noChangeAspect="1"/>
          </p:cNvPicPr>
          <p:nvPr/>
        </p:nvPicPr>
        <p:blipFill>
          <a:blip r:embed="rId6"/>
          <a:stretch>
            <a:fillRect/>
          </a:stretch>
        </p:blipFill>
        <p:spPr>
          <a:xfrm>
            <a:off x="9268523" y="676795"/>
            <a:ext cx="3038402" cy="707623"/>
          </a:xfrm>
          <a:prstGeom prst="rect">
            <a:avLst/>
          </a:prstGeom>
        </p:spPr>
      </p:pic>
    </p:spTree>
    <p:extLst>
      <p:ext uri="{BB962C8B-B14F-4D97-AF65-F5344CB8AC3E}">
        <p14:creationId xmlns:p14="http://schemas.microsoft.com/office/powerpoint/2010/main" val="264244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矩形 21">
            <a:extLst>
              <a:ext uri="{FF2B5EF4-FFF2-40B4-BE49-F238E27FC236}">
                <a16:creationId xmlns:a16="http://schemas.microsoft.com/office/drawing/2014/main" xmlns="" id="{EA8E5FF5-E5AD-9C98-94B2-9C9179A0854D}"/>
              </a:ext>
            </a:extLst>
          </p:cNvPr>
          <p:cNvSpPr/>
          <p:nvPr/>
        </p:nvSpPr>
        <p:spPr>
          <a:xfrm>
            <a:off x="277871" y="416989"/>
            <a:ext cx="11564360" cy="5983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文本框 28">
            <a:extLst>
              <a:ext uri="{FF2B5EF4-FFF2-40B4-BE49-F238E27FC236}">
                <a16:creationId xmlns:a16="http://schemas.microsoft.com/office/drawing/2014/main" xmlns="" id="{61930BF7-AB07-3185-152C-6CF692F86EBF}"/>
              </a:ext>
            </a:extLst>
          </p:cNvPr>
          <p:cNvSpPr txBox="1"/>
          <p:nvPr/>
        </p:nvSpPr>
        <p:spPr>
          <a:xfrm>
            <a:off x="524698" y="667790"/>
            <a:ext cx="161433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4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rPr>
              <a:t>例</a:t>
            </a:r>
            <a:r>
              <a:rPr kumimoji="0" lang="en-US" altLang="zh-CN" sz="44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rPr>
              <a:t>1</a:t>
            </a:r>
          </a:p>
        </p:txBody>
      </p:sp>
      <mc:AlternateContent xmlns:mc="http://schemas.openxmlformats.org/markup-compatibility/2006">
        <mc:Choice xmlns:a14="http://schemas.microsoft.com/office/drawing/2010/main" Requires="a14">
          <p:sp>
            <p:nvSpPr>
              <p:cNvPr id="64" name="文本框 63">
                <a:extLst>
                  <a:ext uri="{FF2B5EF4-FFF2-40B4-BE49-F238E27FC236}">
                    <a16:creationId xmlns:a16="http://schemas.microsoft.com/office/drawing/2014/main" xmlns="" id="{3CB5B2AB-D976-08FF-38DB-632D92045290}"/>
                  </a:ext>
                </a:extLst>
              </p:cNvPr>
              <p:cNvSpPr txBox="1"/>
              <p:nvPr/>
            </p:nvSpPr>
            <p:spPr>
              <a:xfrm>
                <a:off x="2909994" y="496346"/>
                <a:ext cx="8612802" cy="5915402"/>
              </a:xfrm>
              <a:prstGeom prst="rect">
                <a:avLst/>
              </a:prstGeom>
              <a:noFill/>
            </p:spPr>
            <p:txBody>
              <a:bodyPr wrap="square">
                <a:spAutoFit/>
              </a:bodyPr>
              <a:lstStyle/>
              <a:p>
                <a:pPr indent="719138" algn="just">
                  <a:lnSpc>
                    <a:spcPct val="150000"/>
                  </a:lnSpc>
                </a:pP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某同学用“滴水法”测量重力加速度时，利用测得的水龙头到盘的距离</a:t>
                </a:r>
                <a14:m>
                  <m:oMath xmlns:m="http://schemas.openxmlformats.org/officeDocument/2006/math">
                    <m:r>
                      <a:rPr lang="en-US" altLang="zh-CN" sz="2800" i="1" kern="0">
                        <a:latin typeface="Cambria Math" panose="02040503050406030204" pitchFamily="18" charset="0"/>
                        <a:cs typeface="Times New Roman" panose="02020603050405020304" pitchFamily="18" charset="0"/>
                      </a:rPr>
                      <m:t>h</m:t>
                    </m:r>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和对应的水滴的自由落体运动时间</a:t>
                </a:r>
                <a14:m>
                  <m:oMath xmlns:m="http://schemas.openxmlformats.org/officeDocument/2006/math">
                    <m:sSup>
                      <m:sSupPr>
                        <m:ctrlPr>
                          <a:rPr lang="en-US" altLang="zh-CN" sz="2800" i="1" kern="0" smtClean="0">
                            <a:solidFill>
                              <a:schemeClr val="tx1"/>
                            </a:solidFill>
                            <a:latin typeface="Cambria Math" panose="02040503050406030204" pitchFamily="18" charset="0"/>
                            <a:cs typeface="Times New Roman" panose="02020603050405020304" pitchFamily="18" charset="0"/>
                          </a:rPr>
                        </m:ctrlPr>
                      </m:sSupPr>
                      <m:e>
                        <m:r>
                          <a:rPr lang="en-US" altLang="zh-CN" sz="2800" b="0" i="1" kern="0" smtClean="0">
                            <a:solidFill>
                              <a:schemeClr val="tx1"/>
                            </a:solidFill>
                            <a:latin typeface="Cambria Math" panose="02040503050406030204" pitchFamily="18" charset="0"/>
                            <a:cs typeface="Times New Roman" panose="02020603050405020304" pitchFamily="18" charset="0"/>
                          </a:rPr>
                          <m:t> </m:t>
                        </m:r>
                        <m:r>
                          <a:rPr lang="en-US" altLang="zh-CN" sz="2800" i="1" kern="0">
                            <a:solidFill>
                              <a:schemeClr val="tx1"/>
                            </a:solidFill>
                            <a:latin typeface="Cambria Math" panose="02040503050406030204" pitchFamily="18" charset="0"/>
                            <a:cs typeface="Times New Roman" panose="02020603050405020304" pitchFamily="18" charset="0"/>
                          </a:rPr>
                          <m:t>𝑡</m:t>
                        </m:r>
                      </m:e>
                      <m:sup>
                        <m:r>
                          <a:rPr kumimoji="0" lang="en-US" altLang="zh-CN" sz="2800" b="0" i="1" u="none" strike="noStrike" kern="0" cap="none" spc="0" normalizeH="0" baseline="0" noProof="0" smtClean="0">
                            <a:ln>
                              <a:noFill/>
                            </a:ln>
                            <a:solidFill>
                              <a:schemeClr val="tx1"/>
                            </a:solidFill>
                            <a:effectLst/>
                            <a:uLnTx/>
                            <a:uFillTx/>
                            <a:latin typeface="Cambria Math" panose="02040503050406030204" pitchFamily="18" charset="0"/>
                            <a:cs typeface="Times New Roman" panose="02020603050405020304" pitchFamily="18" charset="0"/>
                          </a:rPr>
                          <m:t>′</m:t>
                        </m:r>
                      </m:sup>
                    </m:sSup>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，在以</a:t>
                </a:r>
                <a14:m>
                  <m:oMath xmlns:m="http://schemas.openxmlformats.org/officeDocument/2006/math">
                    <m:sSup>
                      <m:sSupPr>
                        <m:ctrlPr>
                          <a:rPr lang="en-US" altLang="zh-CN" sz="2800" i="1" kern="0" smtClean="0">
                            <a:solidFill>
                              <a:schemeClr val="tx1"/>
                            </a:solidFill>
                            <a:latin typeface="Cambria Math" panose="02040503050406030204" pitchFamily="18" charset="0"/>
                            <a:cs typeface="Times New Roman" panose="02020603050405020304" pitchFamily="18" charset="0"/>
                          </a:rPr>
                        </m:ctrlPr>
                      </m:sSupPr>
                      <m:e>
                        <m:r>
                          <a:rPr lang="en-US" altLang="zh-CN" sz="2800" b="0" i="1" kern="0" smtClean="0">
                            <a:solidFill>
                              <a:schemeClr val="tx1"/>
                            </a:solidFill>
                            <a:latin typeface="Cambria Math" panose="02040503050406030204" pitchFamily="18" charset="0"/>
                            <a:cs typeface="Times New Roman" panose="02020603050405020304" pitchFamily="18" charset="0"/>
                          </a:rPr>
                          <m:t> </m:t>
                        </m:r>
                        <m:r>
                          <a:rPr lang="en-US" altLang="zh-CN" sz="2800" i="1" kern="0">
                            <a:solidFill>
                              <a:schemeClr val="tx1"/>
                            </a:solidFill>
                            <a:latin typeface="Cambria Math" panose="02040503050406030204" pitchFamily="18" charset="0"/>
                            <a:cs typeface="Times New Roman" panose="02020603050405020304" pitchFamily="18" charset="0"/>
                          </a:rPr>
                          <m:t>𝑡</m:t>
                        </m:r>
                      </m:e>
                      <m:sup>
                        <m:r>
                          <a:rPr kumimoji="0" lang="en-US" altLang="zh-CN" sz="2800" b="0" i="1" u="none" strike="noStrike" kern="0" cap="none" spc="0" normalizeH="0" baseline="0" noProof="0" smtClean="0">
                            <a:ln>
                              <a:noFill/>
                            </a:ln>
                            <a:solidFill>
                              <a:schemeClr val="tx1"/>
                            </a:solidFill>
                            <a:effectLst/>
                            <a:uLnTx/>
                            <a:uFillTx/>
                            <a:latin typeface="Cambria Math" panose="02040503050406030204" pitchFamily="18" charset="0"/>
                            <a:cs typeface="Times New Roman" panose="02020603050405020304" pitchFamily="18" charset="0"/>
                          </a:rPr>
                          <m:t>′2</m:t>
                        </m:r>
                      </m:sup>
                    </m:sSup>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为横轴、</a:t>
                </a:r>
                <a:r>
                  <a:rPr lang="en-US" altLang="zh-CN" sz="2800" kern="0" dirty="0">
                    <a:cs typeface="Times New Roman" panose="02020603050405020304" pitchFamily="18" charset="0"/>
                  </a:rPr>
                  <a:t> </a:t>
                </a:r>
                <a14:m>
                  <m:oMath xmlns:m="http://schemas.openxmlformats.org/officeDocument/2006/math">
                    <m:r>
                      <a:rPr lang="en-US" altLang="zh-CN" sz="2800" i="1" kern="0">
                        <a:latin typeface="Cambria Math" panose="02040503050406030204" pitchFamily="18" charset="0"/>
                        <a:cs typeface="Times New Roman" panose="02020603050405020304" pitchFamily="18" charset="0"/>
                      </a:rPr>
                      <m:t>h</m:t>
                    </m:r>
                  </m:oMath>
                </a14:m>
                <a:r>
                  <a:rPr lang="zh-CN" altLang="en-US" sz="2800" kern="0" dirty="0" smtClean="0">
                    <a:solidFill>
                      <a:prstClr val="black"/>
                    </a:solidFill>
                    <a:latin typeface="等线" panose="02010600030101010101" pitchFamily="2" charset="-122"/>
                    <a:ea typeface="等线" panose="02010600030101010101" pitchFamily="2" charset="-122"/>
                    <a:cs typeface="Times New Roman" panose="02020603050405020304" pitchFamily="18" charset="0"/>
                  </a:rPr>
                  <a:t>为</a:t>
                </a: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纵轴的平面直角坐标系上描点连线，画出的</a:t>
                </a:r>
                <a14:m>
                  <m:oMath xmlns:m="http://schemas.openxmlformats.org/officeDocument/2006/math">
                    <m:sSup>
                      <m:sSupPr>
                        <m:ctrlPr>
                          <a:rPr lang="en-US" altLang="zh-CN" sz="2800" i="1" kern="0" smtClean="0">
                            <a:solidFill>
                              <a:schemeClr val="tx1"/>
                            </a:solidFill>
                            <a:latin typeface="Cambria Math" panose="02040503050406030204" pitchFamily="18" charset="0"/>
                            <a:cs typeface="Times New Roman" panose="02020603050405020304" pitchFamily="18" charset="0"/>
                          </a:rPr>
                        </m:ctrlPr>
                      </m:sSupPr>
                      <m:e>
                        <m:r>
                          <a:rPr lang="en-US" altLang="zh-CN" sz="2800" b="0" i="1" kern="0" smtClean="0">
                            <a:solidFill>
                              <a:schemeClr val="tx1"/>
                            </a:solidFill>
                            <a:latin typeface="Cambria Math" panose="02040503050406030204" pitchFamily="18" charset="0"/>
                            <a:cs typeface="Times New Roman" panose="02020603050405020304" pitchFamily="18" charset="0"/>
                          </a:rPr>
                          <m:t> </m:t>
                        </m:r>
                        <m:r>
                          <a:rPr lang="en-US" altLang="zh-CN" sz="2800" b="0" i="1" kern="0" smtClean="0">
                            <a:solidFill>
                              <a:schemeClr val="tx1"/>
                            </a:solidFill>
                            <a:latin typeface="Cambria Math" panose="02040503050406030204" pitchFamily="18" charset="0"/>
                            <a:cs typeface="Times New Roman" panose="02020603050405020304" pitchFamily="18" charset="0"/>
                          </a:rPr>
                          <m:t>h</m:t>
                        </m:r>
                        <m:r>
                          <a:rPr lang="en-US" altLang="zh-CN" sz="2800" b="0" i="1" kern="0" smtClean="0">
                            <a:solidFill>
                              <a:schemeClr val="tx1"/>
                            </a:solidFill>
                            <a:latin typeface="Cambria Math" panose="02040503050406030204" pitchFamily="18" charset="0"/>
                            <a:cs typeface="Times New Roman" panose="02020603050405020304" pitchFamily="18" charset="0"/>
                          </a:rPr>
                          <m:t>−</m:t>
                        </m:r>
                        <m:r>
                          <a:rPr lang="en-US" altLang="zh-CN" sz="2800" i="1" kern="0">
                            <a:solidFill>
                              <a:schemeClr val="tx1"/>
                            </a:solidFill>
                            <a:latin typeface="Cambria Math" panose="02040503050406030204" pitchFamily="18" charset="0"/>
                            <a:cs typeface="Times New Roman" panose="02020603050405020304" pitchFamily="18" charset="0"/>
                          </a:rPr>
                          <m:t>𝑡</m:t>
                        </m:r>
                      </m:e>
                      <m:sup>
                        <m:r>
                          <a:rPr kumimoji="0" lang="en-US" altLang="zh-CN" sz="2800" b="0" i="1" u="none" strike="noStrike" kern="0" cap="none" spc="0" normalizeH="0" baseline="0" noProof="0" smtClean="0">
                            <a:ln>
                              <a:noFill/>
                            </a:ln>
                            <a:solidFill>
                              <a:schemeClr val="tx1"/>
                            </a:solidFill>
                            <a:effectLst/>
                            <a:uLnTx/>
                            <a:uFillTx/>
                            <a:latin typeface="Cambria Math" panose="02040503050406030204" pitchFamily="18" charset="0"/>
                            <a:cs typeface="Times New Roman" panose="02020603050405020304" pitchFamily="18" charset="0"/>
                          </a:rPr>
                          <m:t>′2</m:t>
                        </m:r>
                      </m:sup>
                    </m:sSup>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图线如图</a:t>
                </a:r>
                <a:r>
                  <a:rPr lang="en-US" altLang="zh-CN"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2</a:t>
                </a: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所示，图上的</a:t>
                </a:r>
                <a:r>
                  <a:rPr lang="en-US" altLang="zh-CN" sz="2800" i="1"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A</a:t>
                </a: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a:t>
                </a:r>
                <a:r>
                  <a:rPr lang="en-US" altLang="zh-CN" sz="2800" i="1"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B</a:t>
                </a: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两点的坐标如图所示。则，当地的重力加速度为（     ）</a:t>
                </a:r>
                <a:endParaRPr lang="en-US" altLang="zh-CN"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a:p>
                <a:pPr indent="719138" algn="just">
                  <a:lnSpc>
                    <a:spcPct val="150000"/>
                  </a:lnSpc>
                </a:pPr>
                <a:r>
                  <a:rPr lang="en-US" altLang="zh-CN"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A. </a:t>
                </a:r>
                <a14:m>
                  <m:oMath xmlns:m="http://schemas.openxmlformats.org/officeDocument/2006/math">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𝑔</m:t>
                    </m:r>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f>
                      <m:fPr>
                        <m:ctrlP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fPr>
                      <m:num>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𝑑</m:t>
                        </m:r>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𝑐</m:t>
                        </m:r>
                      </m:num>
                      <m:den>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𝑏</m:t>
                        </m:r>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𝑎</m:t>
                        </m:r>
                      </m:den>
                    </m:f>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            </a:t>
                </a:r>
                <a:r>
                  <a:rPr lang="en-US" altLang="zh-CN"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B. </a:t>
                </a:r>
                <a14:m>
                  <m:oMath xmlns:m="http://schemas.openxmlformats.org/officeDocument/2006/math">
                    <m:r>
                      <a:rPr lang="en-US" altLang="zh-CN" sz="2800" i="1" kern="0">
                        <a:solidFill>
                          <a:prstClr val="black"/>
                        </a:solidFill>
                        <a:latin typeface="Cambria Math" panose="02040503050406030204" pitchFamily="18" charset="0"/>
                        <a:cs typeface="Times New Roman" panose="02020603050405020304" pitchFamily="18" charset="0"/>
                      </a:rPr>
                      <m:t>𝑔</m:t>
                    </m:r>
                    <m:r>
                      <a:rPr lang="en-US" altLang="zh-CN" sz="2800" i="1" kern="0">
                        <a:solidFill>
                          <a:prstClr val="black"/>
                        </a:solidFill>
                        <a:latin typeface="Cambria Math" panose="02040503050406030204" pitchFamily="18" charset="0"/>
                        <a:cs typeface="Times New Roman" panose="02020603050405020304" pitchFamily="18" charset="0"/>
                      </a:rPr>
                      <m:t>=</m:t>
                    </m:r>
                    <m:f>
                      <m:fPr>
                        <m:ctrlPr>
                          <a:rPr lang="en-US" altLang="zh-CN" sz="2800" i="1" kern="0">
                            <a:solidFill>
                              <a:prstClr val="black"/>
                            </a:solidFill>
                            <a:latin typeface="Cambria Math" panose="02040503050406030204" pitchFamily="18" charset="0"/>
                            <a:cs typeface="Times New Roman" panose="02020603050405020304" pitchFamily="18" charset="0"/>
                          </a:rPr>
                        </m:ctrlPr>
                      </m:fPr>
                      <m:num>
                        <m:r>
                          <a:rPr lang="en-US" altLang="zh-CN" sz="2800" b="0" i="1" kern="0" smtClean="0">
                            <a:solidFill>
                              <a:prstClr val="black"/>
                            </a:solidFill>
                            <a:latin typeface="Cambria Math" panose="02040503050406030204" pitchFamily="18" charset="0"/>
                            <a:cs typeface="Times New Roman" panose="02020603050405020304" pitchFamily="18" charset="0"/>
                          </a:rPr>
                          <m:t>𝑏</m:t>
                        </m:r>
                        <m:r>
                          <a:rPr lang="en-US" altLang="zh-CN" sz="2800" b="0" i="1" kern="0" smtClean="0">
                            <a:solidFill>
                              <a:prstClr val="black"/>
                            </a:solidFill>
                            <a:latin typeface="Cambria Math" panose="02040503050406030204" pitchFamily="18" charset="0"/>
                            <a:cs typeface="Times New Roman" panose="02020603050405020304" pitchFamily="18" charset="0"/>
                          </a:rPr>
                          <m:t>−</m:t>
                        </m:r>
                        <m:r>
                          <a:rPr lang="en-US" altLang="zh-CN" sz="2800" b="0" i="1" kern="0" smtClean="0">
                            <a:solidFill>
                              <a:prstClr val="black"/>
                            </a:solidFill>
                            <a:latin typeface="Cambria Math" panose="02040503050406030204" pitchFamily="18" charset="0"/>
                            <a:cs typeface="Times New Roman" panose="02020603050405020304" pitchFamily="18" charset="0"/>
                          </a:rPr>
                          <m:t>𝑎</m:t>
                        </m:r>
                      </m:num>
                      <m:den>
                        <m:r>
                          <a:rPr lang="en-US" altLang="zh-CN" sz="2800" b="0" i="1" kern="0" smtClean="0">
                            <a:solidFill>
                              <a:prstClr val="black"/>
                            </a:solidFill>
                            <a:latin typeface="Cambria Math" panose="02040503050406030204" pitchFamily="18" charset="0"/>
                            <a:cs typeface="Times New Roman" panose="02020603050405020304" pitchFamily="18" charset="0"/>
                          </a:rPr>
                          <m:t>𝑑</m:t>
                        </m:r>
                        <m:r>
                          <a:rPr lang="en-US" altLang="zh-CN" sz="2800" b="0" i="1" kern="0" smtClean="0">
                            <a:solidFill>
                              <a:prstClr val="black"/>
                            </a:solidFill>
                            <a:latin typeface="Cambria Math" panose="02040503050406030204" pitchFamily="18" charset="0"/>
                            <a:cs typeface="Times New Roman" panose="02020603050405020304" pitchFamily="18" charset="0"/>
                          </a:rPr>
                          <m:t>−</m:t>
                        </m:r>
                        <m:r>
                          <a:rPr lang="en-US" altLang="zh-CN" sz="2800" b="0" i="1" kern="0" smtClean="0">
                            <a:solidFill>
                              <a:prstClr val="black"/>
                            </a:solidFill>
                            <a:latin typeface="Cambria Math" panose="02040503050406030204" pitchFamily="18" charset="0"/>
                            <a:cs typeface="Times New Roman" panose="02020603050405020304" pitchFamily="18" charset="0"/>
                          </a:rPr>
                          <m:t>𝑐</m:t>
                        </m:r>
                      </m:den>
                    </m:f>
                  </m:oMath>
                </a14:m>
                <a:r>
                  <a:rPr lang="zh-CN" altLang="en-US" sz="2800" kern="0" dirty="0">
                    <a:solidFill>
                      <a:prstClr val="black"/>
                    </a:solidFill>
                    <a:latin typeface="等线" panose="02010600030101010101" pitchFamily="2" charset="-122"/>
                    <a:cs typeface="Times New Roman" panose="02020603050405020304" pitchFamily="18" charset="0"/>
                  </a:rPr>
                  <a:t>； </a:t>
                </a:r>
                <a:endParaRPr lang="en-US" altLang="zh-CN" sz="2800" kern="0" dirty="0">
                  <a:solidFill>
                    <a:prstClr val="black"/>
                  </a:solidFill>
                  <a:latin typeface="等线" panose="02010600030101010101" pitchFamily="2" charset="-122"/>
                  <a:cs typeface="Times New Roman" panose="02020603050405020304" pitchFamily="18" charset="0"/>
                </a:endParaRPr>
              </a:p>
              <a:p>
                <a:pPr indent="719138" algn="just">
                  <a:lnSpc>
                    <a:spcPct val="150000"/>
                  </a:lnSpc>
                </a:pPr>
                <a:r>
                  <a:rPr lang="en-US" altLang="zh-CN" sz="2800" kern="0" dirty="0">
                    <a:solidFill>
                      <a:prstClr val="black"/>
                    </a:solidFill>
                    <a:latin typeface="等线" panose="02010600030101010101" pitchFamily="2" charset="-122"/>
                    <a:cs typeface="Times New Roman" panose="02020603050405020304" pitchFamily="18" charset="0"/>
                  </a:rPr>
                  <a:t>C. </a:t>
                </a:r>
                <a14:m>
                  <m:oMath xmlns:m="http://schemas.openxmlformats.org/officeDocument/2006/math">
                    <m:r>
                      <a:rPr lang="en-US" altLang="zh-CN" sz="2800" i="1" kern="0">
                        <a:solidFill>
                          <a:prstClr val="black"/>
                        </a:solidFill>
                        <a:latin typeface="Cambria Math" panose="02040503050406030204" pitchFamily="18" charset="0"/>
                        <a:cs typeface="Times New Roman" panose="02020603050405020304" pitchFamily="18" charset="0"/>
                      </a:rPr>
                      <m:t>𝑔</m:t>
                    </m:r>
                    <m:r>
                      <a:rPr lang="en-US" altLang="zh-CN" sz="2800" i="1" kern="0">
                        <a:solidFill>
                          <a:prstClr val="black"/>
                        </a:solidFill>
                        <a:latin typeface="Cambria Math" panose="02040503050406030204" pitchFamily="18" charset="0"/>
                        <a:cs typeface="Times New Roman" panose="02020603050405020304" pitchFamily="18" charset="0"/>
                      </a:rPr>
                      <m:t>=</m:t>
                    </m:r>
                    <m:f>
                      <m:fPr>
                        <m:ctrlPr>
                          <a:rPr lang="en-US" altLang="zh-CN" sz="2800" i="1" kern="0">
                            <a:solidFill>
                              <a:prstClr val="black"/>
                            </a:solidFill>
                            <a:latin typeface="Cambria Math" panose="02040503050406030204" pitchFamily="18" charset="0"/>
                            <a:cs typeface="Times New Roman" panose="02020603050405020304" pitchFamily="18" charset="0"/>
                          </a:rPr>
                        </m:ctrlPr>
                      </m:fPr>
                      <m:num>
                        <m:r>
                          <a:rPr lang="en-US" altLang="zh-CN" sz="2800" b="0" i="1" kern="0" smtClean="0">
                            <a:solidFill>
                              <a:prstClr val="black"/>
                            </a:solidFill>
                            <a:latin typeface="Cambria Math" panose="02040503050406030204" pitchFamily="18" charset="0"/>
                            <a:cs typeface="Times New Roman" panose="02020603050405020304" pitchFamily="18" charset="0"/>
                          </a:rPr>
                          <m:t>𝑑</m:t>
                        </m:r>
                        <m:r>
                          <a:rPr lang="en-US" altLang="zh-CN" sz="2800" b="0" i="1" kern="0" smtClean="0">
                            <a:solidFill>
                              <a:prstClr val="black"/>
                            </a:solidFill>
                            <a:latin typeface="Cambria Math" panose="02040503050406030204" pitchFamily="18" charset="0"/>
                            <a:cs typeface="Times New Roman" panose="02020603050405020304" pitchFamily="18" charset="0"/>
                          </a:rPr>
                          <m:t>−</m:t>
                        </m:r>
                        <m:r>
                          <a:rPr lang="en-US" altLang="zh-CN" sz="2800" b="0" i="1" kern="0" smtClean="0">
                            <a:solidFill>
                              <a:prstClr val="black"/>
                            </a:solidFill>
                            <a:latin typeface="Cambria Math" panose="02040503050406030204" pitchFamily="18" charset="0"/>
                            <a:cs typeface="Times New Roman" panose="02020603050405020304" pitchFamily="18" charset="0"/>
                          </a:rPr>
                          <m:t>𝑐</m:t>
                        </m:r>
                      </m:num>
                      <m:den>
                        <m:r>
                          <a:rPr lang="en-US" altLang="zh-CN" sz="2800" b="0" i="1" kern="0" smtClean="0">
                            <a:solidFill>
                              <a:prstClr val="black"/>
                            </a:solidFill>
                            <a:latin typeface="Cambria Math" panose="02040503050406030204" pitchFamily="18" charset="0"/>
                            <a:cs typeface="Times New Roman" panose="02020603050405020304" pitchFamily="18" charset="0"/>
                          </a:rPr>
                          <m:t>2(</m:t>
                        </m:r>
                        <m:r>
                          <a:rPr lang="en-US" altLang="zh-CN" sz="2800" b="0" i="1" kern="0" smtClean="0">
                            <a:solidFill>
                              <a:prstClr val="black"/>
                            </a:solidFill>
                            <a:latin typeface="Cambria Math" panose="02040503050406030204" pitchFamily="18" charset="0"/>
                            <a:cs typeface="Times New Roman" panose="02020603050405020304" pitchFamily="18" charset="0"/>
                          </a:rPr>
                          <m:t>𝑏</m:t>
                        </m:r>
                        <m:r>
                          <a:rPr lang="en-US" altLang="zh-CN" sz="2800" b="0" i="1" kern="0" smtClean="0">
                            <a:solidFill>
                              <a:prstClr val="black"/>
                            </a:solidFill>
                            <a:latin typeface="Cambria Math" panose="02040503050406030204" pitchFamily="18" charset="0"/>
                            <a:cs typeface="Times New Roman" panose="02020603050405020304" pitchFamily="18" charset="0"/>
                          </a:rPr>
                          <m:t>−</m:t>
                        </m:r>
                        <m:r>
                          <a:rPr lang="en-US" altLang="zh-CN" sz="2800" b="0" i="1" kern="0" smtClean="0">
                            <a:solidFill>
                              <a:prstClr val="black"/>
                            </a:solidFill>
                            <a:latin typeface="Cambria Math" panose="02040503050406030204" pitchFamily="18" charset="0"/>
                            <a:cs typeface="Times New Roman" panose="02020603050405020304" pitchFamily="18" charset="0"/>
                          </a:rPr>
                          <m:t>𝑎</m:t>
                        </m:r>
                        <m:r>
                          <a:rPr lang="en-US" altLang="zh-CN" sz="2800" b="0" i="1" kern="0" smtClean="0">
                            <a:solidFill>
                              <a:prstClr val="black"/>
                            </a:solidFill>
                            <a:latin typeface="Cambria Math" panose="02040503050406030204" pitchFamily="18" charset="0"/>
                            <a:cs typeface="Times New Roman" panose="02020603050405020304" pitchFamily="18" charset="0"/>
                          </a:rPr>
                          <m:t>)</m:t>
                        </m:r>
                      </m:den>
                    </m:f>
                  </m:oMath>
                </a14:m>
                <a:r>
                  <a:rPr lang="zh-CN" altLang="en-US" sz="2800" kern="0" dirty="0">
                    <a:solidFill>
                      <a:prstClr val="black"/>
                    </a:solidFill>
                    <a:latin typeface="等线" panose="02010600030101010101" pitchFamily="2" charset="-122"/>
                    <a:cs typeface="Times New Roman" panose="02020603050405020304" pitchFamily="18" charset="0"/>
                  </a:rPr>
                  <a:t>；        </a:t>
                </a:r>
                <a:r>
                  <a:rPr lang="en-US" altLang="zh-CN" sz="2800" kern="0" dirty="0">
                    <a:solidFill>
                      <a:prstClr val="black"/>
                    </a:solidFill>
                    <a:latin typeface="等线" panose="02010600030101010101" pitchFamily="2" charset="-122"/>
                    <a:cs typeface="Times New Roman" panose="02020603050405020304" pitchFamily="18" charset="0"/>
                  </a:rPr>
                  <a:t>D. </a:t>
                </a:r>
                <a14:m>
                  <m:oMath xmlns:m="http://schemas.openxmlformats.org/officeDocument/2006/math">
                    <m:r>
                      <a:rPr lang="en-US" altLang="zh-CN" sz="2800" i="1" kern="0">
                        <a:solidFill>
                          <a:prstClr val="black"/>
                        </a:solidFill>
                        <a:latin typeface="Cambria Math" panose="02040503050406030204" pitchFamily="18" charset="0"/>
                        <a:cs typeface="Times New Roman" panose="02020603050405020304" pitchFamily="18" charset="0"/>
                      </a:rPr>
                      <m:t>𝑔</m:t>
                    </m:r>
                    <m:r>
                      <a:rPr lang="en-US" altLang="zh-CN" sz="2800" i="1" kern="0">
                        <a:solidFill>
                          <a:prstClr val="black"/>
                        </a:solidFill>
                        <a:latin typeface="Cambria Math" panose="02040503050406030204" pitchFamily="18" charset="0"/>
                        <a:cs typeface="Times New Roman" panose="02020603050405020304" pitchFamily="18" charset="0"/>
                      </a:rPr>
                      <m:t>=</m:t>
                    </m:r>
                    <m:f>
                      <m:fPr>
                        <m:ctrlPr>
                          <a:rPr lang="en-US" altLang="zh-CN" sz="2800" i="1" kern="0">
                            <a:solidFill>
                              <a:prstClr val="black"/>
                            </a:solidFill>
                            <a:latin typeface="Cambria Math" panose="02040503050406030204" pitchFamily="18" charset="0"/>
                            <a:cs typeface="Times New Roman" panose="02020603050405020304" pitchFamily="18" charset="0"/>
                          </a:rPr>
                        </m:ctrlPr>
                      </m:fPr>
                      <m:num>
                        <m:r>
                          <a:rPr lang="en-US" altLang="zh-CN" sz="2800" b="0" i="1" kern="0" smtClean="0">
                            <a:solidFill>
                              <a:prstClr val="black"/>
                            </a:solidFill>
                            <a:latin typeface="Cambria Math" panose="02040503050406030204" pitchFamily="18" charset="0"/>
                            <a:cs typeface="Times New Roman" panose="02020603050405020304" pitchFamily="18" charset="0"/>
                          </a:rPr>
                          <m:t>2(</m:t>
                        </m:r>
                        <m:r>
                          <a:rPr lang="en-US" altLang="zh-CN" sz="2800" b="0" i="1" kern="0" smtClean="0">
                            <a:solidFill>
                              <a:prstClr val="black"/>
                            </a:solidFill>
                            <a:latin typeface="Cambria Math" panose="02040503050406030204" pitchFamily="18" charset="0"/>
                            <a:cs typeface="Times New Roman" panose="02020603050405020304" pitchFamily="18" charset="0"/>
                          </a:rPr>
                          <m:t>𝑑</m:t>
                        </m:r>
                        <m:r>
                          <a:rPr lang="en-US" altLang="zh-CN" sz="2800" b="0" i="1" kern="0" smtClean="0">
                            <a:solidFill>
                              <a:prstClr val="black"/>
                            </a:solidFill>
                            <a:latin typeface="Cambria Math" panose="02040503050406030204" pitchFamily="18" charset="0"/>
                            <a:cs typeface="Times New Roman" panose="02020603050405020304" pitchFamily="18" charset="0"/>
                          </a:rPr>
                          <m:t>−</m:t>
                        </m:r>
                        <m:r>
                          <a:rPr lang="en-US" altLang="zh-CN" sz="2800" b="0" i="1" kern="0" smtClean="0">
                            <a:solidFill>
                              <a:prstClr val="black"/>
                            </a:solidFill>
                            <a:latin typeface="Cambria Math" panose="02040503050406030204" pitchFamily="18" charset="0"/>
                            <a:cs typeface="Times New Roman" panose="02020603050405020304" pitchFamily="18" charset="0"/>
                          </a:rPr>
                          <m:t>𝑐</m:t>
                        </m:r>
                        <m:r>
                          <a:rPr lang="en-US" altLang="zh-CN" sz="2800" b="0" i="1" kern="0" smtClean="0">
                            <a:solidFill>
                              <a:prstClr val="black"/>
                            </a:solidFill>
                            <a:latin typeface="Cambria Math" panose="02040503050406030204" pitchFamily="18" charset="0"/>
                            <a:cs typeface="Times New Roman" panose="02020603050405020304" pitchFamily="18" charset="0"/>
                          </a:rPr>
                          <m:t>)</m:t>
                        </m:r>
                      </m:num>
                      <m:den>
                        <m:r>
                          <a:rPr lang="en-US" altLang="zh-CN" sz="2800" b="0" i="1" kern="0" smtClean="0">
                            <a:solidFill>
                              <a:prstClr val="black"/>
                            </a:solidFill>
                            <a:latin typeface="Cambria Math" panose="02040503050406030204" pitchFamily="18" charset="0"/>
                            <a:cs typeface="Times New Roman" panose="02020603050405020304" pitchFamily="18" charset="0"/>
                          </a:rPr>
                          <m:t>𝑏</m:t>
                        </m:r>
                        <m:r>
                          <a:rPr lang="en-US" altLang="zh-CN" sz="2800" b="0" i="1" kern="0" smtClean="0">
                            <a:solidFill>
                              <a:prstClr val="black"/>
                            </a:solidFill>
                            <a:latin typeface="Cambria Math" panose="02040503050406030204" pitchFamily="18" charset="0"/>
                            <a:cs typeface="Times New Roman" panose="02020603050405020304" pitchFamily="18" charset="0"/>
                          </a:rPr>
                          <m:t>−</m:t>
                        </m:r>
                        <m:r>
                          <a:rPr lang="en-US" altLang="zh-CN" sz="2800" b="0" i="1" kern="0" smtClean="0">
                            <a:solidFill>
                              <a:prstClr val="black"/>
                            </a:solidFill>
                            <a:latin typeface="Cambria Math" panose="02040503050406030204" pitchFamily="18" charset="0"/>
                            <a:cs typeface="Times New Roman" panose="02020603050405020304" pitchFamily="18" charset="0"/>
                          </a:rPr>
                          <m:t>𝑎</m:t>
                        </m:r>
                      </m:den>
                    </m:f>
                  </m:oMath>
                </a14:m>
                <a:endParaRPr lang="en-US" altLang="zh-CN"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p:txBody>
          </p:sp>
        </mc:Choice>
        <mc:Fallback>
          <p:sp>
            <p:nvSpPr>
              <p:cNvPr id="64" name="文本框 63">
                <a:extLst>
                  <a:ext uri="{FF2B5EF4-FFF2-40B4-BE49-F238E27FC236}">
                    <a16:creationId xmlns:a16="http://schemas.microsoft.com/office/drawing/2014/main" xmlns:a14="http://schemas.microsoft.com/office/drawing/2010/main" xmlns="" id="{3CB5B2AB-D976-08FF-38DB-632D92045290}"/>
                  </a:ext>
                </a:extLst>
              </p:cNvPr>
              <p:cNvSpPr txBox="1">
                <a:spLocks noRot="1" noChangeAspect="1" noMove="1" noResize="1" noEditPoints="1" noAdjustHandles="1" noChangeArrowheads="1" noChangeShapeType="1" noTextEdit="1"/>
              </p:cNvSpPr>
              <p:nvPr/>
            </p:nvSpPr>
            <p:spPr>
              <a:xfrm>
                <a:off x="2909994" y="496346"/>
                <a:ext cx="8612802" cy="5915402"/>
              </a:xfrm>
              <a:prstGeom prst="rect">
                <a:avLst/>
              </a:prstGeom>
              <a:blipFill rotWithShape="0">
                <a:blip r:embed="rId3"/>
                <a:stretch>
                  <a:fillRect l="-1415" r="-1486"/>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xmlns="" id="{F240CD19-AE3B-4136-BFDF-920FC39BD9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24925" y="2316673"/>
            <a:ext cx="2340565" cy="2224653"/>
          </a:xfrm>
          <a:prstGeom prst="rect">
            <a:avLst/>
          </a:prstGeom>
          <a:noFill/>
          <a:ln>
            <a:noFill/>
          </a:ln>
        </p:spPr>
      </p:pic>
      <mc:AlternateContent xmlns:mc="http://schemas.openxmlformats.org/markup-compatibility/2006">
        <mc:Choice xmlns:a14="http://schemas.microsoft.com/office/drawing/2010/main" Requires="a14">
          <p:sp>
            <p:nvSpPr>
              <p:cNvPr id="11" name="文本框 10" hidden="1">
                <a:extLst>
                  <a:ext uri="{FF2B5EF4-FFF2-40B4-BE49-F238E27FC236}">
                    <a16:creationId xmlns:a16="http://schemas.microsoft.com/office/drawing/2014/main" xmlns="" id="{7CCA8119-35E9-20A0-22BC-877A21B4AC94}"/>
                  </a:ext>
                </a:extLst>
              </p:cNvPr>
              <p:cNvSpPr txBox="1"/>
              <p:nvPr/>
            </p:nvSpPr>
            <p:spPr>
              <a:xfrm>
                <a:off x="2909994" y="4289366"/>
                <a:ext cx="8612802" cy="1686552"/>
              </a:xfrm>
              <a:prstGeom prst="rect">
                <a:avLst/>
              </a:prstGeom>
              <a:solidFill>
                <a:srgbClr val="FEECEF"/>
              </a:solidFill>
              <a:ln>
                <a:gradFill flip="none" rotWithShape="1">
                  <a:gsLst>
                    <a:gs pos="0">
                      <a:schemeClr val="bg1">
                        <a:lumMod val="95000"/>
                      </a:schemeClr>
                    </a:gs>
                    <a:gs pos="74000">
                      <a:srgbClr val="FB7588"/>
                    </a:gs>
                    <a:gs pos="83000">
                      <a:srgbClr val="F91F3E"/>
                    </a:gs>
                    <a:gs pos="100000">
                      <a:srgbClr val="CF0622"/>
                    </a:gs>
                  </a:gsLst>
                  <a:lin ang="16200000" scaled="1"/>
                  <a:tileRect/>
                </a:gradFill>
              </a:ln>
            </p:spPr>
            <p:txBody>
              <a:bodyPr wrap="square" rtlCol="0">
                <a:spAutoFit/>
              </a:bodyPr>
              <a:lstStyle/>
              <a:p>
                <a:r>
                  <a:rPr lang="zh-CN" altLang="en-US" sz="2400" kern="0" dirty="0">
                    <a:solidFill>
                      <a:srgbClr val="CF0622"/>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pitchFamily="18" charset="0"/>
                  </a:rPr>
                  <a:t>解析：</a:t>
                </a:r>
                <a:r>
                  <a:rPr lang="zh-CN" altLang="en-US" sz="2400" kern="0" dirty="0">
                    <a:effectLst/>
                    <a:latin typeface="楷体" panose="02010609060101010101" pitchFamily="49" charset="-122"/>
                    <a:ea typeface="楷体" panose="02010609060101010101" pitchFamily="49" charset="-122"/>
                    <a:cs typeface="Times New Roman" panose="02020603050405020304" pitchFamily="18" charset="0"/>
                  </a:rPr>
                  <a:t>由自由落体运动的</a:t>
                </a:r>
                <a:r>
                  <a:rPr lang="zh-CN" altLang="en-US" sz="2400" kern="0" dirty="0">
                    <a:latin typeface="楷体" panose="02010609060101010101" pitchFamily="49" charset="-122"/>
                    <a:ea typeface="楷体" panose="02010609060101010101" pitchFamily="49" charset="-122"/>
                    <a:cs typeface="Times New Roman" panose="02020603050405020304" pitchFamily="18" charset="0"/>
                  </a:rPr>
                  <a:t>位移公式有</a:t>
                </a:r>
                <a14:m>
                  <m:oMath xmlns:m="http://schemas.openxmlformats.org/officeDocument/2006/math">
                    <m:r>
                      <a:rPr lang="en-US" altLang="zh-CN" sz="2400" kern="0">
                        <a:latin typeface="Cambria Math" panose="02040503050406030204" pitchFamily="18" charset="0"/>
                        <a:ea typeface="楷体" panose="02010609060101010101" pitchFamily="49" charset="-122"/>
                        <a:cs typeface="Times New Roman" panose="02020603050405020304" pitchFamily="18" charset="0"/>
                      </a:rPr>
                      <m:t>h</m:t>
                    </m:r>
                    <m:r>
                      <a:rPr lang="en-US" altLang="zh-CN" sz="2400" kern="0">
                        <a:latin typeface="Cambria Math" panose="02040503050406030204" pitchFamily="18" charset="0"/>
                        <a:ea typeface="楷体" panose="02010609060101010101" pitchFamily="49" charset="-122"/>
                        <a:cs typeface="Times New Roman" panose="02020603050405020304" pitchFamily="18" charset="0"/>
                      </a:rPr>
                      <m:t>=</m:t>
                    </m:r>
                    <m:f>
                      <m:fPr>
                        <m:ctrlPr>
                          <a:rPr lang="en-US" altLang="zh-CN" sz="2400" i="1" kern="0">
                            <a:latin typeface="Cambria Math" panose="02040503050406030204" pitchFamily="18" charset="0"/>
                            <a:ea typeface="楷体" panose="02010609060101010101" pitchFamily="49" charset="-122"/>
                            <a:cs typeface="Times New Roman" panose="02020603050405020304" pitchFamily="18" charset="0"/>
                          </a:rPr>
                        </m:ctrlPr>
                      </m:fPr>
                      <m:num>
                        <m:r>
                          <a:rPr lang="en-US" altLang="zh-CN" sz="2400" kern="0">
                            <a:latin typeface="Cambria Math" panose="02040503050406030204" pitchFamily="18" charset="0"/>
                            <a:ea typeface="楷体" panose="02010609060101010101" pitchFamily="49" charset="-122"/>
                            <a:cs typeface="Times New Roman" panose="02020603050405020304" pitchFamily="18" charset="0"/>
                          </a:rPr>
                          <m:t>1</m:t>
                        </m:r>
                      </m:num>
                      <m:den>
                        <m:r>
                          <a:rPr lang="en-US" altLang="zh-CN" sz="2400" kern="0">
                            <a:latin typeface="Cambria Math" panose="02040503050406030204" pitchFamily="18" charset="0"/>
                            <a:ea typeface="楷体" panose="02010609060101010101" pitchFamily="49" charset="-122"/>
                            <a:cs typeface="Times New Roman" panose="02020603050405020304" pitchFamily="18" charset="0"/>
                          </a:rPr>
                          <m:t>2</m:t>
                        </m:r>
                      </m:den>
                    </m:f>
                    <m:r>
                      <a:rPr lang="en-US" altLang="zh-CN" sz="2400" kern="0">
                        <a:latin typeface="Cambria Math" panose="02040503050406030204" pitchFamily="18" charset="0"/>
                        <a:ea typeface="楷体" panose="02010609060101010101" pitchFamily="49" charset="-122"/>
                        <a:cs typeface="Times New Roman" panose="02020603050405020304" pitchFamily="18" charset="0"/>
                      </a:rPr>
                      <m:t>𝑔</m:t>
                    </m:r>
                    <m:sSup>
                      <m:sSupPr>
                        <m:ctrlPr>
                          <a:rPr lang="en-US" altLang="zh-CN" sz="2400" i="1" kern="0">
                            <a:latin typeface="Cambria Math" panose="02040503050406030204" pitchFamily="18" charset="0"/>
                            <a:ea typeface="楷体" panose="02010609060101010101" pitchFamily="49" charset="-122"/>
                            <a:cs typeface="Times New Roman" panose="02020603050405020304" pitchFamily="18" charset="0"/>
                          </a:rPr>
                        </m:ctrlPr>
                      </m:sSupPr>
                      <m:e>
                        <m:r>
                          <a:rPr lang="en-US" altLang="zh-CN" sz="2400" kern="0">
                            <a:latin typeface="Cambria Math" panose="02040503050406030204" pitchFamily="18" charset="0"/>
                            <a:ea typeface="楷体" panose="02010609060101010101" pitchFamily="49" charset="-122"/>
                            <a:cs typeface="Times New Roman" panose="02020603050405020304" pitchFamily="18" charset="0"/>
                          </a:rPr>
                          <m:t>𝑡</m:t>
                        </m:r>
                      </m:e>
                      <m:sup>
                        <m:r>
                          <a:rPr lang="en-US" altLang="zh-CN" sz="2400" kern="0">
                            <a:latin typeface="Cambria Math" panose="02040503050406030204" pitchFamily="18" charset="0"/>
                            <a:ea typeface="楷体" panose="02010609060101010101" pitchFamily="49" charset="-122"/>
                            <a:cs typeface="Times New Roman" panose="02020603050405020304" pitchFamily="18" charset="0"/>
                          </a:rPr>
                          <m:t>2</m:t>
                        </m:r>
                      </m:sup>
                    </m:sSup>
                  </m:oMath>
                </a14:m>
                <a:r>
                  <a:rPr lang="zh-CN" altLang="en-US" sz="2400" kern="0" dirty="0">
                    <a:latin typeface="楷体" panose="02010609060101010101" pitchFamily="49" charset="-122"/>
                    <a:ea typeface="楷体" panose="02010609060101010101" pitchFamily="49" charset="-122"/>
                    <a:cs typeface="Times New Roman" panose="02020603050405020304" pitchFamily="18" charset="0"/>
                  </a:rPr>
                  <a:t> ，由此式可知</a:t>
                </a:r>
                <a14:m>
                  <m:oMath xmlns:m="http://schemas.openxmlformats.org/officeDocument/2006/math">
                    <m:sSup>
                      <m:sSupPr>
                        <m:ctrlPr>
                          <a:rPr lang="en-US" altLang="zh-CN" sz="2400" i="1" kern="0">
                            <a:latin typeface="Cambria Math" panose="02040503050406030204" pitchFamily="18" charset="0"/>
                            <a:ea typeface="楷体" panose="02010609060101010101" pitchFamily="49" charset="-122"/>
                            <a:cs typeface="Times New Roman" panose="02020603050405020304" pitchFamily="18" charset="0"/>
                          </a:rPr>
                        </m:ctrlPr>
                      </m:sSupPr>
                      <m:e>
                        <m:r>
                          <a:rPr lang="en-US" altLang="zh-CN" sz="2400" kern="0">
                            <a:latin typeface="Cambria Math" panose="02040503050406030204" pitchFamily="18" charset="0"/>
                            <a:ea typeface="楷体" panose="02010609060101010101" pitchFamily="49" charset="-122"/>
                            <a:cs typeface="Times New Roman" panose="02020603050405020304" pitchFamily="18" charset="0"/>
                          </a:rPr>
                          <m:t> </m:t>
                        </m:r>
                        <m:r>
                          <a:rPr lang="en-US" altLang="zh-CN" sz="2400" kern="0">
                            <a:latin typeface="Cambria Math" panose="02040503050406030204" pitchFamily="18" charset="0"/>
                            <a:ea typeface="楷体" panose="02010609060101010101" pitchFamily="49" charset="-122"/>
                            <a:cs typeface="Times New Roman" panose="02020603050405020304" pitchFamily="18" charset="0"/>
                          </a:rPr>
                          <m:t>h</m:t>
                        </m:r>
                        <m:r>
                          <a:rPr lang="en-US" altLang="zh-CN" sz="2400" kern="0">
                            <a:latin typeface="Cambria Math" panose="02040503050406030204" pitchFamily="18" charset="0"/>
                            <a:ea typeface="楷体" panose="02010609060101010101" pitchFamily="49" charset="-122"/>
                            <a:cs typeface="Times New Roman" panose="02020603050405020304" pitchFamily="18" charset="0"/>
                          </a:rPr>
                          <m:t>−</m:t>
                        </m:r>
                        <m:r>
                          <a:rPr lang="en-US" altLang="zh-CN" sz="2400" kern="0">
                            <a:latin typeface="Cambria Math" panose="02040503050406030204" pitchFamily="18" charset="0"/>
                            <a:ea typeface="楷体" panose="02010609060101010101" pitchFamily="49" charset="-122"/>
                            <a:cs typeface="Times New Roman" panose="02020603050405020304" pitchFamily="18" charset="0"/>
                          </a:rPr>
                          <m:t>𝑡</m:t>
                        </m:r>
                      </m:e>
                      <m:sup>
                        <m:r>
                          <a:rPr lang="en-US" altLang="zh-CN" sz="2400" kern="0">
                            <a:latin typeface="Cambria Math" panose="02040503050406030204" pitchFamily="18" charset="0"/>
                            <a:ea typeface="楷体" panose="02010609060101010101" pitchFamily="49" charset="-122"/>
                            <a:cs typeface="Times New Roman" panose="02020603050405020304" pitchFamily="18" charset="0"/>
                          </a:rPr>
                          <m:t>′2</m:t>
                        </m:r>
                      </m:sup>
                    </m:sSup>
                  </m:oMath>
                </a14:m>
                <a:r>
                  <a:rPr lang="zh-CN" altLang="en-US" sz="2400" kern="0" dirty="0">
                    <a:latin typeface="楷体" panose="02010609060101010101" pitchFamily="49" charset="-122"/>
                    <a:ea typeface="楷体" panose="02010609060101010101" pitchFamily="49" charset="-122"/>
                    <a:cs typeface="Times New Roman" panose="02020603050405020304" pitchFamily="18" charset="0"/>
                  </a:rPr>
                  <a:t>图象的斜率</a:t>
                </a:r>
                <a14:m>
                  <m:oMath xmlns:m="http://schemas.openxmlformats.org/officeDocument/2006/math">
                    <m:r>
                      <a:rPr lang="en-US" altLang="zh-CN" sz="2400" kern="0">
                        <a:latin typeface="Cambria Math" panose="02040503050406030204" pitchFamily="18" charset="0"/>
                        <a:ea typeface="楷体" panose="02010609060101010101" pitchFamily="49" charset="-122"/>
                        <a:cs typeface="Times New Roman" panose="02020603050405020304" pitchFamily="18" charset="0"/>
                      </a:rPr>
                      <m:t>𝑘</m:t>
                    </m:r>
                    <m:r>
                      <a:rPr lang="en-US" altLang="zh-CN" sz="2400" kern="0">
                        <a:latin typeface="Cambria Math" panose="02040503050406030204" pitchFamily="18" charset="0"/>
                        <a:ea typeface="楷体" panose="02010609060101010101" pitchFamily="49" charset="-122"/>
                        <a:cs typeface="Times New Roman" panose="02020603050405020304" pitchFamily="18" charset="0"/>
                      </a:rPr>
                      <m:t>=</m:t>
                    </m:r>
                    <m:f>
                      <m:fPr>
                        <m:ctrlPr>
                          <a:rPr lang="en-US" altLang="zh-CN" sz="2400" i="1" kern="0">
                            <a:latin typeface="Cambria Math" panose="02040503050406030204" pitchFamily="18" charset="0"/>
                            <a:ea typeface="楷体" panose="02010609060101010101" pitchFamily="49" charset="-122"/>
                            <a:cs typeface="Times New Roman" panose="02020603050405020304" pitchFamily="18" charset="0"/>
                          </a:rPr>
                        </m:ctrlPr>
                      </m:fPr>
                      <m:num>
                        <m:r>
                          <a:rPr lang="en-US" altLang="zh-CN" sz="2400" kern="0">
                            <a:latin typeface="Cambria Math" panose="02040503050406030204" pitchFamily="18" charset="0"/>
                            <a:ea typeface="楷体" panose="02010609060101010101" pitchFamily="49" charset="-122"/>
                            <a:cs typeface="Times New Roman" panose="02020603050405020304" pitchFamily="18" charset="0"/>
                          </a:rPr>
                          <m:t>1</m:t>
                        </m:r>
                      </m:num>
                      <m:den>
                        <m:r>
                          <a:rPr lang="en-US" altLang="zh-CN" sz="2400" kern="0">
                            <a:latin typeface="Cambria Math" panose="02040503050406030204" pitchFamily="18" charset="0"/>
                            <a:ea typeface="楷体" panose="02010609060101010101" pitchFamily="49" charset="-122"/>
                            <a:cs typeface="Times New Roman" panose="02020603050405020304" pitchFamily="18" charset="0"/>
                          </a:rPr>
                          <m:t>2</m:t>
                        </m:r>
                      </m:den>
                    </m:f>
                    <m:r>
                      <a:rPr lang="en-US" altLang="zh-CN" sz="2400" kern="0">
                        <a:latin typeface="Cambria Math" panose="02040503050406030204" pitchFamily="18" charset="0"/>
                        <a:ea typeface="楷体" panose="02010609060101010101" pitchFamily="49" charset="-122"/>
                        <a:cs typeface="Times New Roman" panose="02020603050405020304" pitchFamily="18" charset="0"/>
                      </a:rPr>
                      <m:t>𝑔</m:t>
                    </m:r>
                  </m:oMath>
                </a14:m>
                <a:r>
                  <a:rPr lang="zh-CN" altLang="en-US" sz="2400" kern="0" dirty="0">
                    <a:latin typeface="楷体" panose="02010609060101010101" pitchFamily="49" charset="-122"/>
                    <a:ea typeface="楷体" panose="02010609060101010101" pitchFamily="49" charset="-122"/>
                    <a:cs typeface="Times New Roman" panose="02020603050405020304" pitchFamily="18" charset="0"/>
                  </a:rPr>
                  <a:t>。由直线斜率的定义可知，</a:t>
                </a:r>
                <a:r>
                  <a:rPr lang="en-US" altLang="zh-CN" sz="2400" kern="0" dirty="0">
                    <a:latin typeface="楷体" panose="02010609060101010101" pitchFamily="49" charset="-122"/>
                    <a:ea typeface="楷体" panose="02010609060101010101" pitchFamily="49" charset="-122"/>
                    <a:cs typeface="Times New Roman" panose="02020603050405020304" pitchFamily="18" charset="0"/>
                  </a:rPr>
                  <a:t> </a:t>
                </a:r>
                <a14:m>
                  <m:oMath xmlns:m="http://schemas.openxmlformats.org/officeDocument/2006/math">
                    <m:r>
                      <a:rPr lang="en-US" altLang="zh-CN" sz="2400" kern="0">
                        <a:latin typeface="Cambria Math" panose="02040503050406030204" pitchFamily="18" charset="0"/>
                        <a:ea typeface="楷体" panose="02010609060101010101" pitchFamily="49" charset="-122"/>
                        <a:cs typeface="Times New Roman" panose="02020603050405020304" pitchFamily="18" charset="0"/>
                      </a:rPr>
                      <m:t>𝑘</m:t>
                    </m:r>
                    <m:r>
                      <a:rPr lang="en-US" altLang="zh-CN" sz="2400" kern="0">
                        <a:latin typeface="Cambria Math" panose="02040503050406030204" pitchFamily="18" charset="0"/>
                        <a:ea typeface="楷体" panose="02010609060101010101" pitchFamily="49" charset="-122"/>
                        <a:cs typeface="Times New Roman" panose="02020603050405020304" pitchFamily="18" charset="0"/>
                      </a:rPr>
                      <m:t>=</m:t>
                    </m:r>
                    <m:f>
                      <m:fPr>
                        <m:ctrlPr>
                          <a:rPr lang="en-US" altLang="zh-CN" sz="2400" i="1" kern="0">
                            <a:latin typeface="Cambria Math" panose="02040503050406030204" pitchFamily="18" charset="0"/>
                            <a:ea typeface="楷体" panose="02010609060101010101" pitchFamily="49" charset="-122"/>
                            <a:cs typeface="Times New Roman" panose="02020603050405020304" pitchFamily="18" charset="0"/>
                          </a:rPr>
                        </m:ctrlPr>
                      </m:fPr>
                      <m:num>
                        <m:r>
                          <a:rPr lang="en-US" altLang="zh-CN" sz="2400" kern="0">
                            <a:latin typeface="Cambria Math" panose="02040503050406030204" pitchFamily="18" charset="0"/>
                            <a:ea typeface="楷体" panose="02010609060101010101" pitchFamily="49" charset="-122"/>
                            <a:cs typeface="Times New Roman" panose="02020603050405020304" pitchFamily="18" charset="0"/>
                          </a:rPr>
                          <m:t>𝑑</m:t>
                        </m:r>
                        <m:r>
                          <a:rPr lang="en-US" altLang="zh-CN" sz="2400" kern="0">
                            <a:latin typeface="Cambria Math" panose="02040503050406030204" pitchFamily="18" charset="0"/>
                            <a:ea typeface="楷体" panose="02010609060101010101" pitchFamily="49" charset="-122"/>
                            <a:cs typeface="Times New Roman" panose="02020603050405020304" pitchFamily="18" charset="0"/>
                          </a:rPr>
                          <m:t>−</m:t>
                        </m:r>
                        <m:r>
                          <a:rPr lang="en-US" altLang="zh-CN" sz="2400" kern="0">
                            <a:latin typeface="Cambria Math" panose="02040503050406030204" pitchFamily="18" charset="0"/>
                            <a:ea typeface="楷体" panose="02010609060101010101" pitchFamily="49" charset="-122"/>
                            <a:cs typeface="Times New Roman" panose="02020603050405020304" pitchFamily="18" charset="0"/>
                          </a:rPr>
                          <m:t>𝑐</m:t>
                        </m:r>
                      </m:num>
                      <m:den>
                        <m:r>
                          <a:rPr lang="en-US" altLang="zh-CN" sz="2400" kern="0">
                            <a:latin typeface="Cambria Math" panose="02040503050406030204" pitchFamily="18" charset="0"/>
                            <a:ea typeface="楷体" panose="02010609060101010101" pitchFamily="49" charset="-122"/>
                            <a:cs typeface="Times New Roman" panose="02020603050405020304" pitchFamily="18" charset="0"/>
                          </a:rPr>
                          <m:t>𝑏</m:t>
                        </m:r>
                        <m:r>
                          <a:rPr lang="en-US" altLang="zh-CN" sz="2400" kern="0">
                            <a:latin typeface="Cambria Math" panose="02040503050406030204" pitchFamily="18" charset="0"/>
                            <a:ea typeface="楷体" panose="02010609060101010101" pitchFamily="49" charset="-122"/>
                            <a:cs typeface="Times New Roman" panose="02020603050405020304" pitchFamily="18" charset="0"/>
                          </a:rPr>
                          <m:t>−</m:t>
                        </m:r>
                        <m:r>
                          <a:rPr lang="en-US" altLang="zh-CN" sz="2400" kern="0">
                            <a:latin typeface="Cambria Math" panose="02040503050406030204" pitchFamily="18" charset="0"/>
                            <a:ea typeface="楷体" panose="02010609060101010101" pitchFamily="49" charset="-122"/>
                            <a:cs typeface="Times New Roman" panose="02020603050405020304" pitchFamily="18" charset="0"/>
                          </a:rPr>
                          <m:t>𝑎</m:t>
                        </m:r>
                      </m:den>
                    </m:f>
                  </m:oMath>
                </a14:m>
                <a:r>
                  <a:rPr lang="zh-CN" altLang="en-US" sz="2400" kern="0" dirty="0">
                    <a:latin typeface="楷体" panose="02010609060101010101" pitchFamily="49" charset="-122"/>
                    <a:ea typeface="楷体" panose="02010609060101010101" pitchFamily="49" charset="-122"/>
                    <a:cs typeface="Times New Roman" panose="02020603050405020304" pitchFamily="18" charset="0"/>
                  </a:rPr>
                  <a:t>。解得：</a:t>
                </a:r>
                <a:r>
                  <a:rPr lang="en-US" altLang="zh-CN" sz="2400" kern="0" dirty="0">
                    <a:latin typeface="楷体" panose="02010609060101010101" pitchFamily="49" charset="-122"/>
                    <a:ea typeface="楷体" panose="02010609060101010101" pitchFamily="49" charset="-122"/>
                    <a:cs typeface="Times New Roman" panose="02020603050405020304" pitchFamily="18" charset="0"/>
                  </a:rPr>
                  <a:t> </a:t>
                </a:r>
                <a14:m>
                  <m:oMath xmlns:m="http://schemas.openxmlformats.org/officeDocument/2006/math">
                    <m:r>
                      <a:rPr lang="en-US" altLang="zh-CN" sz="2400" kern="0">
                        <a:latin typeface="Cambria Math" panose="02040503050406030204" pitchFamily="18" charset="0"/>
                        <a:ea typeface="楷体" panose="02010609060101010101" pitchFamily="49" charset="-122"/>
                        <a:cs typeface="Times New Roman" panose="02020603050405020304" pitchFamily="18" charset="0"/>
                      </a:rPr>
                      <m:t>𝑔</m:t>
                    </m:r>
                    <m:r>
                      <a:rPr lang="en-US" altLang="zh-CN" sz="2400" kern="0">
                        <a:latin typeface="Cambria Math" panose="02040503050406030204" pitchFamily="18" charset="0"/>
                        <a:ea typeface="楷体" panose="02010609060101010101" pitchFamily="49" charset="-122"/>
                        <a:cs typeface="Times New Roman" panose="02020603050405020304" pitchFamily="18" charset="0"/>
                      </a:rPr>
                      <m:t>=</m:t>
                    </m:r>
                    <m:f>
                      <m:fPr>
                        <m:ctrlPr>
                          <a:rPr lang="en-US" altLang="zh-CN" sz="2400" i="1" kern="0">
                            <a:latin typeface="Cambria Math" panose="02040503050406030204" pitchFamily="18" charset="0"/>
                            <a:ea typeface="楷体" panose="02010609060101010101" pitchFamily="49" charset="-122"/>
                            <a:cs typeface="Times New Roman" panose="02020603050405020304" pitchFamily="18" charset="0"/>
                          </a:rPr>
                        </m:ctrlPr>
                      </m:fPr>
                      <m:num>
                        <m:r>
                          <a:rPr lang="en-US" altLang="zh-CN" sz="2400" kern="0">
                            <a:latin typeface="Cambria Math" panose="02040503050406030204" pitchFamily="18" charset="0"/>
                            <a:ea typeface="楷体" panose="02010609060101010101" pitchFamily="49" charset="-122"/>
                            <a:cs typeface="Times New Roman" panose="02020603050405020304" pitchFamily="18" charset="0"/>
                          </a:rPr>
                          <m:t>2(</m:t>
                        </m:r>
                        <m:r>
                          <a:rPr lang="en-US" altLang="zh-CN" sz="2400" kern="0">
                            <a:latin typeface="Cambria Math" panose="02040503050406030204" pitchFamily="18" charset="0"/>
                            <a:ea typeface="楷体" panose="02010609060101010101" pitchFamily="49" charset="-122"/>
                            <a:cs typeface="Times New Roman" panose="02020603050405020304" pitchFamily="18" charset="0"/>
                          </a:rPr>
                          <m:t>𝑑</m:t>
                        </m:r>
                        <m:r>
                          <a:rPr lang="en-US" altLang="zh-CN" sz="2400" kern="0">
                            <a:latin typeface="Cambria Math" panose="02040503050406030204" pitchFamily="18" charset="0"/>
                            <a:ea typeface="楷体" panose="02010609060101010101" pitchFamily="49" charset="-122"/>
                            <a:cs typeface="Times New Roman" panose="02020603050405020304" pitchFamily="18" charset="0"/>
                          </a:rPr>
                          <m:t>−</m:t>
                        </m:r>
                        <m:r>
                          <a:rPr lang="en-US" altLang="zh-CN" sz="2400" kern="0">
                            <a:latin typeface="Cambria Math" panose="02040503050406030204" pitchFamily="18" charset="0"/>
                            <a:ea typeface="楷体" panose="02010609060101010101" pitchFamily="49" charset="-122"/>
                            <a:cs typeface="Times New Roman" panose="02020603050405020304" pitchFamily="18" charset="0"/>
                          </a:rPr>
                          <m:t>𝑐</m:t>
                        </m:r>
                        <m:r>
                          <a:rPr lang="en-US" altLang="zh-CN" sz="2400" kern="0">
                            <a:latin typeface="Cambria Math" panose="02040503050406030204" pitchFamily="18" charset="0"/>
                            <a:ea typeface="楷体" panose="02010609060101010101" pitchFamily="49" charset="-122"/>
                            <a:cs typeface="Times New Roman" panose="02020603050405020304" pitchFamily="18" charset="0"/>
                          </a:rPr>
                          <m:t>)</m:t>
                        </m:r>
                      </m:num>
                      <m:den>
                        <m:r>
                          <a:rPr lang="en-US" altLang="zh-CN" sz="2400" kern="0">
                            <a:latin typeface="Cambria Math" panose="02040503050406030204" pitchFamily="18" charset="0"/>
                            <a:ea typeface="楷体" panose="02010609060101010101" pitchFamily="49" charset="-122"/>
                            <a:cs typeface="Times New Roman" panose="02020603050405020304" pitchFamily="18" charset="0"/>
                          </a:rPr>
                          <m:t>𝑏</m:t>
                        </m:r>
                        <m:r>
                          <a:rPr lang="en-US" altLang="zh-CN" sz="2400" kern="0">
                            <a:latin typeface="Cambria Math" panose="02040503050406030204" pitchFamily="18" charset="0"/>
                            <a:ea typeface="楷体" panose="02010609060101010101" pitchFamily="49" charset="-122"/>
                            <a:cs typeface="Times New Roman" panose="02020603050405020304" pitchFamily="18" charset="0"/>
                          </a:rPr>
                          <m:t>−</m:t>
                        </m:r>
                        <m:r>
                          <a:rPr lang="en-US" altLang="zh-CN" sz="2400" kern="0">
                            <a:latin typeface="Cambria Math" panose="02040503050406030204" pitchFamily="18" charset="0"/>
                            <a:ea typeface="楷体" panose="02010609060101010101" pitchFamily="49" charset="-122"/>
                            <a:cs typeface="Times New Roman" panose="02020603050405020304" pitchFamily="18" charset="0"/>
                          </a:rPr>
                          <m:t>𝑎</m:t>
                        </m:r>
                      </m:den>
                    </m:f>
                  </m:oMath>
                </a14:m>
                <a:r>
                  <a:rPr lang="zh-CN" altLang="en-US" sz="2400" kern="0" dirty="0">
                    <a:latin typeface="楷体" panose="02010609060101010101" pitchFamily="49" charset="-122"/>
                    <a:ea typeface="楷体" panose="02010609060101010101" pitchFamily="49" charset="-122"/>
                    <a:cs typeface="Times New Roman" panose="02020603050405020304" pitchFamily="18" charset="0"/>
                  </a:rPr>
                  <a:t>。</a:t>
                </a:r>
              </a:p>
            </p:txBody>
          </p:sp>
        </mc:Choice>
        <mc:Fallback>
          <p:sp>
            <p:nvSpPr>
              <p:cNvPr id="11" name="文本框 10" hidden="1">
                <a:extLst>
                  <a:ext uri="{FF2B5EF4-FFF2-40B4-BE49-F238E27FC236}">
                    <a16:creationId xmlns:a16="http://schemas.microsoft.com/office/drawing/2014/main" xmlns:a14="http://schemas.microsoft.com/office/drawing/2010/main" xmlns="" id="{7CCA8119-35E9-20A0-22BC-877A21B4AC94}"/>
                  </a:ext>
                </a:extLst>
              </p:cNvPr>
              <p:cNvSpPr txBox="1">
                <a:spLocks noRot="1" noChangeAspect="1" noMove="1" noResize="1" noEditPoints="1" noAdjustHandles="1" noChangeArrowheads="1" noChangeShapeType="1" noTextEdit="1"/>
              </p:cNvSpPr>
              <p:nvPr/>
            </p:nvSpPr>
            <p:spPr>
              <a:xfrm>
                <a:off x="2909994" y="4289366"/>
                <a:ext cx="8612802" cy="1686552"/>
              </a:xfrm>
              <a:prstGeom prst="rect">
                <a:avLst/>
              </a:prstGeom>
              <a:blipFill rotWithShape="0">
                <a:blip r:embed="rId5"/>
                <a:stretch>
                  <a:fillRect l="-1060" r="-4594" b="-1079"/>
                </a:stretch>
              </a:blipFill>
              <a:ln>
                <a:gradFill flip="none" rotWithShape="1">
                  <a:gsLst>
                    <a:gs pos="0">
                      <a:schemeClr val="bg1">
                        <a:lumMod val="95000"/>
                      </a:schemeClr>
                    </a:gs>
                    <a:gs pos="74000">
                      <a:srgbClr val="FB7588"/>
                    </a:gs>
                    <a:gs pos="83000">
                      <a:srgbClr val="F91F3E"/>
                    </a:gs>
                    <a:gs pos="100000">
                      <a:srgbClr val="CF0622"/>
                    </a:gs>
                  </a:gsLst>
                  <a:lin ang="16200000" scaled="1"/>
                  <a:tileRect/>
                </a:gradFill>
              </a:ln>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xmlns="" id="{E4290F2D-77C1-AC5C-2C1C-5E02AB95EE7B}"/>
              </a:ext>
            </a:extLst>
          </p:cNvPr>
          <p:cNvSpPr txBox="1"/>
          <p:nvPr/>
        </p:nvSpPr>
        <p:spPr>
          <a:xfrm>
            <a:off x="8637735" y="5215051"/>
            <a:ext cx="969107" cy="923330"/>
          </a:xfrm>
          <a:prstGeom prst="rect">
            <a:avLst/>
          </a:prstGeom>
          <a:noFill/>
        </p:spPr>
        <p:txBody>
          <a:bodyPr wrap="square" rtlCol="0">
            <a:spAutoFit/>
          </a:bodyPr>
          <a:lstStyle/>
          <a:p>
            <a:r>
              <a:rPr lang="zh-CN" altLang="en-US" sz="5400" dirty="0">
                <a:solidFill>
                  <a:srgbClr val="FF0000"/>
                </a:solidFill>
              </a:rPr>
              <a:t>√</a:t>
            </a:r>
          </a:p>
        </p:txBody>
      </p:sp>
    </p:spTree>
    <p:extLst>
      <p:ext uri="{BB962C8B-B14F-4D97-AF65-F5344CB8AC3E}">
        <p14:creationId xmlns:p14="http://schemas.microsoft.com/office/powerpoint/2010/main" val="55130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11" grpId="0" animBg="1"/>
      <p:bldP spid="11" grpId="1"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矩形 21">
            <a:extLst>
              <a:ext uri="{FF2B5EF4-FFF2-40B4-BE49-F238E27FC236}">
                <a16:creationId xmlns:a16="http://schemas.microsoft.com/office/drawing/2014/main" xmlns="" id="{EA8E5FF5-E5AD-9C98-94B2-9C9179A0854D}"/>
              </a:ext>
            </a:extLst>
          </p:cNvPr>
          <p:cNvSpPr/>
          <p:nvPr/>
        </p:nvSpPr>
        <p:spPr>
          <a:xfrm>
            <a:off x="0" y="416989"/>
            <a:ext cx="12192000" cy="598335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文本框 28">
            <a:extLst>
              <a:ext uri="{FF2B5EF4-FFF2-40B4-BE49-F238E27FC236}">
                <a16:creationId xmlns:a16="http://schemas.microsoft.com/office/drawing/2014/main" xmlns="" id="{61930BF7-AB07-3185-152C-6CF692F86EBF}"/>
              </a:ext>
            </a:extLst>
          </p:cNvPr>
          <p:cNvSpPr txBox="1"/>
          <p:nvPr/>
        </p:nvSpPr>
        <p:spPr>
          <a:xfrm>
            <a:off x="147009" y="676795"/>
            <a:ext cx="8974505"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4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rPr>
              <a:t>一、刻度尺停表法</a:t>
            </a:r>
            <a:r>
              <a:rPr kumimoji="0" lang="en-US" altLang="zh-CN" sz="36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rPr>
              <a:t>——</a:t>
            </a:r>
            <a:r>
              <a:rPr kumimoji="0" lang="zh-CN" altLang="en-US" sz="36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rPr>
              <a:t>方法二</a:t>
            </a:r>
            <a:endParaRPr kumimoji="0" lang="en-US" altLang="zh-CN" sz="44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endParaRPr>
          </a:p>
        </p:txBody>
      </p:sp>
      <p:pic>
        <p:nvPicPr>
          <p:cNvPr id="60" name="图片 59">
            <a:extLst>
              <a:ext uri="{FF2B5EF4-FFF2-40B4-BE49-F238E27FC236}">
                <a16:creationId xmlns:a16="http://schemas.microsoft.com/office/drawing/2014/main" xmlns="" id="{6E30ECA2-2BBB-C045-537B-B7A41FC3E98F}"/>
              </a:ext>
            </a:extLst>
          </p:cNvPr>
          <p:cNvPicPr>
            <a:picLocks noChangeAspect="1"/>
          </p:cNvPicPr>
          <p:nvPr/>
        </p:nvPicPr>
        <p:blipFill>
          <a:blip r:embed="rId3"/>
          <a:stretch>
            <a:fillRect/>
          </a:stretch>
        </p:blipFill>
        <p:spPr>
          <a:xfrm>
            <a:off x="9268523" y="676795"/>
            <a:ext cx="3038402" cy="707623"/>
          </a:xfrm>
          <a:prstGeom prst="rect">
            <a:avLst/>
          </a:prstGeom>
        </p:spPr>
      </p:pic>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xmlns="" id="{3CB5B2AB-D976-08FF-38DB-632D92045290}"/>
                  </a:ext>
                </a:extLst>
              </p:cNvPr>
              <p:cNvSpPr txBox="1"/>
              <p:nvPr/>
            </p:nvSpPr>
            <p:spPr>
              <a:xfrm>
                <a:off x="1005590" y="1813810"/>
                <a:ext cx="10180820" cy="2970300"/>
              </a:xfrm>
              <a:prstGeom prst="rect">
                <a:avLst/>
              </a:prstGeom>
              <a:noFill/>
            </p:spPr>
            <p:txBody>
              <a:bodyPr wrap="square">
                <a:spAutoFit/>
              </a:bodyPr>
              <a:lstStyle/>
              <a:p>
                <a:pPr indent="719138" algn="just">
                  <a:lnSpc>
                    <a:spcPct val="150000"/>
                  </a:lnSpc>
                </a:pP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取体积较小的铁球，在距离地面一定高度处无初速释放，则小球从释放到落地的运动可视为自由落体运动。若用刻度尺测出小球自由落体的高度</a:t>
                </a:r>
                <a14:m>
                  <m:oMath xmlns:m="http://schemas.openxmlformats.org/officeDocument/2006/math">
                    <m:r>
                      <a:rPr lang="en-US" altLang="zh-CN" sz="2800" i="1" kern="0" dirty="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h</m:t>
                    </m:r>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，用停表测出小球自由落体的时间</a:t>
                </a:r>
                <a:r>
                  <a:rPr lang="en-US" altLang="zh-CN"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t</a:t>
                </a: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，则当地的重力加速度为：</a:t>
                </a:r>
                <a14:m>
                  <m:oMath xmlns:m="http://schemas.openxmlformats.org/officeDocument/2006/math">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𝑔</m:t>
                    </m:r>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f>
                      <m:fPr>
                        <m:ctrlP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fPr>
                      <m:num>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2</m:t>
                        </m:r>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h</m:t>
                        </m:r>
                      </m:num>
                      <m:den>
                        <m:sSup>
                          <m:sSupPr>
                            <m:ctrlP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pPr>
                          <m:e>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𝑡</m:t>
                            </m:r>
                          </m:e>
                          <m:sup>
                            <m:r>
                              <a:rPr lang="en-US" altLang="zh-CN" sz="2800" b="0" i="1" kern="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2</m:t>
                            </m:r>
                          </m:sup>
                        </m:sSup>
                      </m:den>
                    </m:f>
                  </m:oMath>
                </a14:m>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a:t>
                </a:r>
              </a:p>
            </p:txBody>
          </p:sp>
        </mc:Choice>
        <mc:Fallback xmlns="">
          <p:sp>
            <p:nvSpPr>
              <p:cNvPr id="64" name="文本框 63">
                <a:extLst>
                  <a:ext uri="{FF2B5EF4-FFF2-40B4-BE49-F238E27FC236}">
                    <a16:creationId xmlns:a16="http://schemas.microsoft.com/office/drawing/2014/main" id="{3CB5B2AB-D976-08FF-38DB-632D92045290}"/>
                  </a:ext>
                </a:extLst>
              </p:cNvPr>
              <p:cNvSpPr txBox="1">
                <a:spLocks noRot="1" noChangeAspect="1" noMove="1" noResize="1" noEditPoints="1" noAdjustHandles="1" noChangeArrowheads="1" noChangeShapeType="1" noTextEdit="1"/>
              </p:cNvSpPr>
              <p:nvPr/>
            </p:nvSpPr>
            <p:spPr>
              <a:xfrm>
                <a:off x="1005590" y="1813810"/>
                <a:ext cx="10180820" cy="2970300"/>
              </a:xfrm>
              <a:prstGeom prst="rect">
                <a:avLst/>
              </a:prstGeom>
              <a:blipFill>
                <a:blip r:embed="rId4"/>
                <a:stretch>
                  <a:fillRect l="-1257" r="-119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7892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矩形 21">
            <a:extLst>
              <a:ext uri="{FF2B5EF4-FFF2-40B4-BE49-F238E27FC236}">
                <a16:creationId xmlns:a16="http://schemas.microsoft.com/office/drawing/2014/main" xmlns="" id="{EA8E5FF5-E5AD-9C98-94B2-9C9179A0854D}"/>
              </a:ext>
            </a:extLst>
          </p:cNvPr>
          <p:cNvSpPr/>
          <p:nvPr/>
        </p:nvSpPr>
        <p:spPr>
          <a:xfrm>
            <a:off x="277871" y="416989"/>
            <a:ext cx="11564360" cy="5983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文本框 28">
            <a:extLst>
              <a:ext uri="{FF2B5EF4-FFF2-40B4-BE49-F238E27FC236}">
                <a16:creationId xmlns:a16="http://schemas.microsoft.com/office/drawing/2014/main" xmlns="" id="{61930BF7-AB07-3185-152C-6CF692F86EBF}"/>
              </a:ext>
            </a:extLst>
          </p:cNvPr>
          <p:cNvSpPr txBox="1"/>
          <p:nvPr/>
        </p:nvSpPr>
        <p:spPr>
          <a:xfrm>
            <a:off x="524698" y="667790"/>
            <a:ext cx="161433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4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rPr>
              <a:t>例</a:t>
            </a:r>
            <a:r>
              <a:rPr kumimoji="0" lang="en-US" altLang="zh-CN" sz="44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rPr>
              <a:t>2</a:t>
            </a:r>
          </a:p>
        </p:txBody>
      </p:sp>
      <p:sp>
        <p:nvSpPr>
          <p:cNvPr id="64" name="文本框 63">
            <a:extLst>
              <a:ext uri="{FF2B5EF4-FFF2-40B4-BE49-F238E27FC236}">
                <a16:creationId xmlns:a16="http://schemas.microsoft.com/office/drawing/2014/main" xmlns="" id="{3CB5B2AB-D976-08FF-38DB-632D92045290}"/>
              </a:ext>
            </a:extLst>
          </p:cNvPr>
          <p:cNvSpPr txBox="1"/>
          <p:nvPr/>
        </p:nvSpPr>
        <p:spPr>
          <a:xfrm>
            <a:off x="2909994" y="816386"/>
            <a:ext cx="8612802" cy="2031325"/>
          </a:xfrm>
          <a:prstGeom prst="rect">
            <a:avLst/>
          </a:prstGeom>
          <a:noFill/>
        </p:spPr>
        <p:txBody>
          <a:bodyPr wrap="square">
            <a:spAutoFit/>
          </a:bodyPr>
          <a:lstStyle/>
          <a:p>
            <a:pPr indent="719138" algn="just">
              <a:lnSpc>
                <a:spcPct val="150000"/>
              </a:lnSpc>
            </a:pP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在不久后，中国</a:t>
            </a:r>
            <a:r>
              <a:rPr lang="zh-CN" altLang="en-US" sz="2800" kern="0" dirty="0" smtClean="0">
                <a:solidFill>
                  <a:prstClr val="black"/>
                </a:solidFill>
                <a:latin typeface="等线" panose="02010600030101010101" pitchFamily="2" charset="-122"/>
                <a:ea typeface="等线" panose="02010600030101010101" pitchFamily="2" charset="-122"/>
                <a:cs typeface="Times New Roman" panose="02020603050405020304" pitchFamily="18" charset="0"/>
              </a:rPr>
              <a:t>的航天员</a:t>
            </a: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将踏上月球的表面。请你</a:t>
            </a:r>
            <a:r>
              <a:rPr lang="zh-CN" altLang="en-US" sz="2800" kern="0" dirty="0">
                <a:solidFill>
                  <a:prstClr val="black"/>
                </a:solidFill>
                <a:latin typeface="等线" panose="02010600030101010101" pitchFamily="2" charset="-122"/>
                <a:cs typeface="Times New Roman" panose="02020603050405020304" pitchFamily="18" charset="0"/>
              </a:rPr>
              <a:t>替航天员</a:t>
            </a: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设计一个简单的实验，只用刻度尺</a:t>
            </a:r>
            <a:r>
              <a:rPr lang="zh-CN" altLang="en-US" sz="2800" kern="0" dirty="0">
                <a:solidFill>
                  <a:prstClr val="black"/>
                </a:solidFill>
                <a:latin typeface="等线" panose="02010600030101010101" pitchFamily="2" charset="-122"/>
                <a:cs typeface="Times New Roman" panose="02020603050405020304" pitchFamily="18" charset="0"/>
              </a:rPr>
              <a:t>和航天员</a:t>
            </a: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的多功能腕表估测出月球表面的重力加速度。</a:t>
            </a:r>
          </a:p>
        </p:txBody>
      </p:sp>
      <mc:AlternateContent xmlns:mc="http://schemas.openxmlformats.org/markup-compatibility/2006">
        <mc:Choice xmlns:a14="http://schemas.microsoft.com/office/drawing/2010/main" Requires="a14">
          <p:sp>
            <p:nvSpPr>
              <p:cNvPr id="11" name="文本框 10">
                <a:extLst>
                  <a:ext uri="{FF2B5EF4-FFF2-40B4-BE49-F238E27FC236}">
                    <a16:creationId xmlns:a16="http://schemas.microsoft.com/office/drawing/2014/main" xmlns="" id="{7CCA8119-35E9-20A0-22BC-877A21B4AC94}"/>
                  </a:ext>
                </a:extLst>
              </p:cNvPr>
              <p:cNvSpPr txBox="1"/>
              <p:nvPr/>
            </p:nvSpPr>
            <p:spPr>
              <a:xfrm>
                <a:off x="2909994" y="3181449"/>
                <a:ext cx="8612802" cy="2184316"/>
              </a:xfrm>
              <a:prstGeom prst="rect">
                <a:avLst/>
              </a:prstGeom>
              <a:solidFill>
                <a:srgbClr val="FEECEF"/>
              </a:solidFill>
              <a:ln>
                <a:gradFill flip="none" rotWithShape="1">
                  <a:gsLst>
                    <a:gs pos="0">
                      <a:schemeClr val="bg1">
                        <a:lumMod val="95000"/>
                      </a:schemeClr>
                    </a:gs>
                    <a:gs pos="74000">
                      <a:srgbClr val="FB7588"/>
                    </a:gs>
                    <a:gs pos="83000">
                      <a:srgbClr val="F91F3E"/>
                    </a:gs>
                    <a:gs pos="100000">
                      <a:srgbClr val="CF0622"/>
                    </a:gs>
                  </a:gsLst>
                  <a:lin ang="16200000" scaled="1"/>
                  <a:tileRect/>
                </a:gradFill>
              </a:ln>
            </p:spPr>
            <p:txBody>
              <a:bodyPr wrap="square" rtlCol="0">
                <a:spAutoFit/>
              </a:bodyPr>
              <a:lstStyle/>
              <a:p>
                <a:pPr>
                  <a:lnSpc>
                    <a:spcPct val="130000"/>
                  </a:lnSpc>
                </a:pPr>
                <a:r>
                  <a:rPr kumimoji="0" lang="zh-CN" altLang="en-US" sz="2400" b="0" i="0" u="none" strike="noStrike" kern="0" cap="none" spc="0" normalizeH="0" baseline="0" noProof="0" dirty="0">
                    <a:ln>
                      <a:noFill/>
                    </a:ln>
                    <a:solidFill>
                      <a:srgbClr val="CF0622"/>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Times New Roman" panose="02020603050405020304" pitchFamily="18" charset="0"/>
                  </a:rPr>
                  <a:t>解析：</a:t>
                </a:r>
                <a:r>
                  <a:rPr lang="zh-CN" altLang="en-US" sz="2400" kern="0" dirty="0">
                    <a:solidFill>
                      <a:prstClr val="black"/>
                    </a:solidFill>
                    <a:latin typeface="楷体" panose="02010609060101010101" pitchFamily="49" charset="-122"/>
                    <a:ea typeface="楷体" panose="02010609060101010101" pitchFamily="49" charset="-122"/>
                    <a:cs typeface="Times New Roman" panose="02020603050405020304" pitchFamily="18" charset="0"/>
                  </a:rPr>
                  <a:t>月球表面没有空气，将物体从距月面一定高度处无初速释放，它将做自由落体。利用刻度尺测出物体自由落体的高度</a:t>
                </a:r>
                <a14:m>
                  <m:oMath xmlns:m="http://schemas.openxmlformats.org/officeDocument/2006/math">
                    <m:r>
                      <a:rPr lang="en-US" altLang="zh-CN" sz="2400" i="1" kern="0" dirty="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h</m:t>
                    </m:r>
                  </m:oMath>
                </a14:m>
                <a:r>
                  <a:rPr lang="zh-CN" altLang="en-US" sz="2400" kern="0" dirty="0">
                    <a:solidFill>
                      <a:prstClr val="black"/>
                    </a:solidFill>
                    <a:latin typeface="楷体" panose="02010609060101010101" pitchFamily="49" charset="-122"/>
                    <a:ea typeface="楷体" panose="02010609060101010101" pitchFamily="49" charset="-122"/>
                    <a:cs typeface="Times New Roman" panose="02020603050405020304" pitchFamily="18" charset="0"/>
                  </a:rPr>
                  <a:t>，用腕表的停表功能测出物体自由落体至月面的时间</a:t>
                </a:r>
                <a14:m>
                  <m:oMath xmlns:m="http://schemas.openxmlformats.org/officeDocument/2006/math">
                    <m:r>
                      <a:rPr lang="en-US" altLang="zh-CN" sz="2400" i="1" kern="0" dirty="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𝑡</m:t>
                    </m:r>
                  </m:oMath>
                </a14:m>
                <a:r>
                  <a:rPr lang="zh-CN" altLang="en-US" sz="2400" kern="0" dirty="0">
                    <a:solidFill>
                      <a:prstClr val="black"/>
                    </a:solidFill>
                    <a:latin typeface="楷体" panose="02010609060101010101" pitchFamily="49" charset="-122"/>
                    <a:ea typeface="楷体" panose="02010609060101010101" pitchFamily="49" charset="-122"/>
                    <a:cs typeface="Times New Roman" panose="02020603050405020304" pitchFamily="18" charset="0"/>
                  </a:rPr>
                  <a:t>，由公式</a:t>
                </a:r>
                <a14:m>
                  <m:oMath xmlns:m="http://schemas.openxmlformats.org/officeDocument/2006/math">
                    <m: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h</m:t>
                    </m:r>
                    <m: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m:t>
                    </m:r>
                    <m:f>
                      <m:fPr>
                        <m:ctrlP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ctrlPr>
                      </m:fPr>
                      <m:num>
                        <m: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1</m:t>
                        </m:r>
                      </m:num>
                      <m:den>
                        <m: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2</m:t>
                        </m:r>
                      </m:den>
                    </m:f>
                    <m: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𝑔</m:t>
                    </m:r>
                    <m:sSup>
                      <m:sSupPr>
                        <m:ctrlP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ctrlPr>
                      </m:sSupPr>
                      <m:e>
                        <m: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𝑡</m:t>
                        </m:r>
                      </m:e>
                      <m:sup>
                        <m: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2</m:t>
                        </m:r>
                      </m:sup>
                    </m:sSup>
                  </m:oMath>
                </a14:m>
                <a:r>
                  <a:rPr lang="zh-CN" altLang="en-US" sz="2400" kern="0" dirty="0">
                    <a:solidFill>
                      <a:prstClr val="black"/>
                    </a:solidFill>
                    <a:latin typeface="楷体" panose="02010609060101010101" pitchFamily="49" charset="-122"/>
                    <a:ea typeface="楷体" panose="02010609060101010101" pitchFamily="49" charset="-122"/>
                    <a:cs typeface="Times New Roman" panose="02020603050405020304" pitchFamily="18" charset="0"/>
                  </a:rPr>
                  <a:t>可算得月球表面的重力加速度为：</a:t>
                </a:r>
                <a14:m>
                  <m:oMath xmlns:m="http://schemas.openxmlformats.org/officeDocument/2006/math">
                    <m: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𝑔</m:t>
                    </m:r>
                    <m: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m:t>
                    </m:r>
                    <m:f>
                      <m:fPr>
                        <m:ctrlP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ctrlPr>
                      </m:fPr>
                      <m:num>
                        <m: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2</m:t>
                        </m:r>
                        <m: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h</m:t>
                        </m:r>
                      </m:num>
                      <m:den>
                        <m:sSup>
                          <m:sSupPr>
                            <m:ctrlP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ctrlPr>
                          </m:sSupPr>
                          <m:e>
                            <m: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𝑡</m:t>
                            </m:r>
                          </m:e>
                          <m:sup>
                            <m:r>
                              <a:rPr lang="en-US" altLang="zh-CN" sz="2400" b="0" i="1" kern="0" smtClean="0">
                                <a:solidFill>
                                  <a:prstClr val="black"/>
                                </a:solidFill>
                                <a:latin typeface="Cambria Math" panose="02040503050406030204" pitchFamily="18" charset="0"/>
                                <a:ea typeface="楷体" panose="02010609060101010101" pitchFamily="49" charset="-122"/>
                                <a:cs typeface="Times New Roman" panose="02020603050405020304" pitchFamily="18" charset="0"/>
                              </a:rPr>
                              <m:t>2</m:t>
                            </m:r>
                          </m:sup>
                        </m:sSup>
                      </m:den>
                    </m:f>
                  </m:oMath>
                </a14:m>
                <a:r>
                  <a:rPr lang="zh-CN" altLang="en-US" sz="2400" kern="0" dirty="0">
                    <a:solidFill>
                      <a:prstClr val="black"/>
                    </a:solidFill>
                    <a:latin typeface="楷体" panose="02010609060101010101" pitchFamily="49" charset="-122"/>
                    <a:ea typeface="楷体" panose="02010609060101010101" pitchFamily="49" charset="-122"/>
                    <a:cs typeface="Times New Roman" panose="02020603050405020304" pitchFamily="18" charset="0"/>
                  </a:rPr>
                  <a:t>。</a:t>
                </a:r>
              </a:p>
            </p:txBody>
          </p:sp>
        </mc:Choice>
        <mc:Fallback>
          <p:sp>
            <p:nvSpPr>
              <p:cNvPr id="11" name="文本框 10">
                <a:extLst>
                  <a:ext uri="{FF2B5EF4-FFF2-40B4-BE49-F238E27FC236}">
                    <a16:creationId xmlns:a16="http://schemas.microsoft.com/office/drawing/2014/main" xmlns:a14="http://schemas.microsoft.com/office/drawing/2010/main" xmlns="" id="{7CCA8119-35E9-20A0-22BC-877A21B4AC94}"/>
                  </a:ext>
                </a:extLst>
              </p:cNvPr>
              <p:cNvSpPr txBox="1">
                <a:spLocks noRot="1" noChangeAspect="1" noMove="1" noResize="1" noEditPoints="1" noAdjustHandles="1" noChangeArrowheads="1" noChangeShapeType="1" noTextEdit="1"/>
              </p:cNvSpPr>
              <p:nvPr/>
            </p:nvSpPr>
            <p:spPr>
              <a:xfrm>
                <a:off x="2909994" y="3181449"/>
                <a:ext cx="8612802" cy="2184316"/>
              </a:xfrm>
              <a:prstGeom prst="rect">
                <a:avLst/>
              </a:prstGeom>
              <a:blipFill rotWithShape="0">
                <a:blip r:embed="rId3"/>
                <a:stretch>
                  <a:fillRect l="-1060" t="-278" r="-4594" b="-278"/>
                </a:stretch>
              </a:blipFill>
              <a:ln>
                <a:gradFill flip="none" rotWithShape="1">
                  <a:gsLst>
                    <a:gs pos="0">
                      <a:schemeClr val="bg1">
                        <a:lumMod val="95000"/>
                      </a:schemeClr>
                    </a:gs>
                    <a:gs pos="74000">
                      <a:srgbClr val="FB7588"/>
                    </a:gs>
                    <a:gs pos="83000">
                      <a:srgbClr val="F91F3E"/>
                    </a:gs>
                    <a:gs pos="100000">
                      <a:srgbClr val="CF0622"/>
                    </a:gs>
                  </a:gsLst>
                  <a:lin ang="16200000" scaled="1"/>
                  <a:tileRect/>
                </a:gradFill>
              </a:ln>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xmlns="" id="{11B83B97-234A-83AE-C1A6-AB2F7A8C8C10}"/>
              </a:ext>
            </a:extLst>
          </p:cNvPr>
          <p:cNvPicPr>
            <a:picLocks noChangeAspect="1"/>
          </p:cNvPicPr>
          <p:nvPr/>
        </p:nvPicPr>
        <p:blipFill rotWithShape="1">
          <a:blip r:embed="rId4"/>
          <a:srcRect l="22598" r="21978"/>
          <a:stretch/>
        </p:blipFill>
        <p:spPr>
          <a:xfrm rot="1616512">
            <a:off x="881077" y="2175267"/>
            <a:ext cx="1425711" cy="2171762"/>
          </a:xfrm>
          <a:prstGeom prst="rect">
            <a:avLst/>
          </a:prstGeom>
        </p:spPr>
      </p:pic>
    </p:spTree>
    <p:extLst>
      <p:ext uri="{BB962C8B-B14F-4D97-AF65-F5344CB8AC3E}">
        <p14:creationId xmlns:p14="http://schemas.microsoft.com/office/powerpoint/2010/main" val="55726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矩形 21">
            <a:extLst>
              <a:ext uri="{FF2B5EF4-FFF2-40B4-BE49-F238E27FC236}">
                <a16:creationId xmlns:a16="http://schemas.microsoft.com/office/drawing/2014/main" xmlns="" id="{EA8E5FF5-E5AD-9C98-94B2-9C9179A0854D}"/>
              </a:ext>
            </a:extLst>
          </p:cNvPr>
          <p:cNvSpPr/>
          <p:nvPr/>
        </p:nvSpPr>
        <p:spPr>
          <a:xfrm>
            <a:off x="0" y="416989"/>
            <a:ext cx="12192000" cy="598335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4" name="文本框 63">
            <a:extLst>
              <a:ext uri="{FF2B5EF4-FFF2-40B4-BE49-F238E27FC236}">
                <a16:creationId xmlns:a16="http://schemas.microsoft.com/office/drawing/2014/main" xmlns="" id="{3CB5B2AB-D976-08FF-38DB-632D92045290}"/>
              </a:ext>
            </a:extLst>
          </p:cNvPr>
          <p:cNvSpPr txBox="1"/>
          <p:nvPr/>
        </p:nvSpPr>
        <p:spPr>
          <a:xfrm>
            <a:off x="229849" y="1462622"/>
            <a:ext cx="9054059" cy="1965666"/>
          </a:xfrm>
          <a:prstGeom prst="rect">
            <a:avLst/>
          </a:prstGeom>
          <a:noFill/>
        </p:spPr>
        <p:txBody>
          <a:bodyPr wrap="square">
            <a:spAutoFit/>
          </a:bodyPr>
          <a:lstStyle/>
          <a:p>
            <a:pPr indent="719138" algn="just">
              <a:lnSpc>
                <a:spcPct val="150000"/>
              </a:lnSpc>
            </a:pPr>
            <a:r>
              <a:rPr lang="zh-CN" altLang="en-US" sz="2800" kern="0" dirty="0">
                <a:solidFill>
                  <a:prstClr val="black"/>
                </a:solidFill>
                <a:latin typeface="等线" panose="02010600030101010101" pitchFamily="2" charset="-122"/>
                <a:ea typeface="等线" panose="02010600030101010101" pitchFamily="2" charset="-122"/>
                <a:cs typeface="Times New Roman" panose="02020603050405020304" pitchFamily="18" charset="0"/>
              </a:rPr>
              <a:t>将外表比较光滑的小铁球在距地面一定高度处无初速释放，下落中小球所受空气阻力远小于重力，小铁球的无初速下落可视为自由落体。</a:t>
            </a:r>
          </a:p>
        </p:txBody>
      </p:sp>
      <p:sp>
        <p:nvSpPr>
          <p:cNvPr id="2" name="文本框 1">
            <a:extLst>
              <a:ext uri="{FF2B5EF4-FFF2-40B4-BE49-F238E27FC236}">
                <a16:creationId xmlns:a16="http://schemas.microsoft.com/office/drawing/2014/main" xmlns="" id="{769481DA-7F97-08F9-800C-431209FE7589}"/>
              </a:ext>
            </a:extLst>
          </p:cNvPr>
          <p:cNvSpPr txBox="1"/>
          <p:nvPr/>
        </p:nvSpPr>
        <p:spPr>
          <a:xfrm>
            <a:off x="147009" y="676795"/>
            <a:ext cx="8974505"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4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rPr>
              <a:t>二、纸带法</a:t>
            </a:r>
            <a:endParaRPr kumimoji="0" lang="en-US" altLang="zh-CN" sz="44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endParaRPr>
          </a:p>
        </p:txBody>
      </p:sp>
      <p:sp>
        <p:nvSpPr>
          <p:cNvPr id="52" name="椭圆 51">
            <a:extLst>
              <a:ext uri="{FF2B5EF4-FFF2-40B4-BE49-F238E27FC236}">
                <a16:creationId xmlns:a16="http://schemas.microsoft.com/office/drawing/2014/main" xmlns="" id="{E621303C-7C1E-AA1F-354E-7DE96F015A18}"/>
              </a:ext>
            </a:extLst>
          </p:cNvPr>
          <p:cNvSpPr/>
          <p:nvPr/>
        </p:nvSpPr>
        <p:spPr>
          <a:xfrm>
            <a:off x="11324991" y="5680346"/>
            <a:ext cx="720000" cy="720000"/>
          </a:xfrm>
          <a:prstGeom prst="ellipse">
            <a:avLst/>
          </a:prstGeom>
          <a:solidFill>
            <a:srgbClr val="F7B802"/>
          </a:solidFill>
          <a:ln>
            <a:noFill/>
          </a:ln>
          <a:scene3d>
            <a:camera prst="orthographicFront">
              <a:rot lat="0" lon="21540000" rev="0"/>
            </a:camera>
            <a:lightRig rig="threePt" dir="t"/>
          </a:scene3d>
          <a:sp3d>
            <a:bevelT w="360000" h="360000"/>
            <a:bevelB w="360000" h="36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3" name="椭圆 52">
            <a:extLst>
              <a:ext uri="{FF2B5EF4-FFF2-40B4-BE49-F238E27FC236}">
                <a16:creationId xmlns:a16="http://schemas.microsoft.com/office/drawing/2014/main" xmlns="" id="{1BAB05CD-ADC8-B429-46D6-EB7D25823FCA}"/>
              </a:ext>
            </a:extLst>
          </p:cNvPr>
          <p:cNvSpPr/>
          <p:nvPr/>
        </p:nvSpPr>
        <p:spPr>
          <a:xfrm>
            <a:off x="11324991" y="3880304"/>
            <a:ext cx="720000" cy="720000"/>
          </a:xfrm>
          <a:prstGeom prst="ellipse">
            <a:avLst/>
          </a:prstGeom>
          <a:solidFill>
            <a:schemeClr val="bg1">
              <a:lumMod val="50000"/>
            </a:schemeClr>
          </a:solidFill>
          <a:ln>
            <a:noFill/>
          </a:ln>
          <a:scene3d>
            <a:camera prst="orthographicFront">
              <a:rot lat="0" lon="21540000" rev="0"/>
            </a:camera>
            <a:lightRig rig="threePt" dir="t"/>
          </a:scene3d>
          <a:sp3d>
            <a:bevelT w="360000" h="360000"/>
            <a:bevelB w="360000" h="36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4" name="椭圆 53">
            <a:extLst>
              <a:ext uri="{FF2B5EF4-FFF2-40B4-BE49-F238E27FC236}">
                <a16:creationId xmlns:a16="http://schemas.microsoft.com/office/drawing/2014/main" xmlns="" id="{C233E90B-8050-150D-2A1C-EBF194093456}"/>
              </a:ext>
            </a:extLst>
          </p:cNvPr>
          <p:cNvSpPr/>
          <p:nvPr/>
        </p:nvSpPr>
        <p:spPr>
          <a:xfrm>
            <a:off x="11324991" y="2709000"/>
            <a:ext cx="720000" cy="720000"/>
          </a:xfrm>
          <a:prstGeom prst="ellipse">
            <a:avLst/>
          </a:prstGeom>
          <a:solidFill>
            <a:schemeClr val="bg1">
              <a:lumMod val="65000"/>
            </a:schemeClr>
          </a:solidFill>
          <a:ln>
            <a:noFill/>
          </a:ln>
          <a:scene3d>
            <a:camera prst="orthographicFront">
              <a:rot lat="0" lon="21540000" rev="0"/>
            </a:camera>
            <a:lightRig rig="threePt" dir="t"/>
          </a:scene3d>
          <a:sp3d>
            <a:bevelT w="360000" h="360000"/>
            <a:bevelB w="360000" h="36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5" name="椭圆 54">
            <a:extLst>
              <a:ext uri="{FF2B5EF4-FFF2-40B4-BE49-F238E27FC236}">
                <a16:creationId xmlns:a16="http://schemas.microsoft.com/office/drawing/2014/main" xmlns="" id="{54878BA6-F356-AF00-E7C8-AC678186F82C}"/>
              </a:ext>
            </a:extLst>
          </p:cNvPr>
          <p:cNvSpPr/>
          <p:nvPr/>
        </p:nvSpPr>
        <p:spPr>
          <a:xfrm>
            <a:off x="11324991" y="416989"/>
            <a:ext cx="720000" cy="720000"/>
          </a:xfrm>
          <a:prstGeom prst="ellipse">
            <a:avLst/>
          </a:prstGeom>
          <a:solidFill>
            <a:schemeClr val="bg1">
              <a:lumMod val="95000"/>
            </a:schemeClr>
          </a:solidFill>
          <a:ln>
            <a:noFill/>
          </a:ln>
          <a:scene3d>
            <a:camera prst="orthographicFront">
              <a:rot lat="0" lon="21540000" rev="0"/>
            </a:camera>
            <a:lightRig rig="threePt" dir="t"/>
          </a:scene3d>
          <a:sp3d>
            <a:bevelT w="360000" h="360000"/>
            <a:bevelB w="360000" h="36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6" name="椭圆 55">
            <a:extLst>
              <a:ext uri="{FF2B5EF4-FFF2-40B4-BE49-F238E27FC236}">
                <a16:creationId xmlns:a16="http://schemas.microsoft.com/office/drawing/2014/main" xmlns="" id="{6A81726D-782C-6D14-C8A1-36B039E36C27}"/>
              </a:ext>
            </a:extLst>
          </p:cNvPr>
          <p:cNvSpPr/>
          <p:nvPr/>
        </p:nvSpPr>
        <p:spPr>
          <a:xfrm>
            <a:off x="11324991" y="898997"/>
            <a:ext cx="720000" cy="720000"/>
          </a:xfrm>
          <a:prstGeom prst="ellipse">
            <a:avLst/>
          </a:prstGeom>
          <a:solidFill>
            <a:schemeClr val="bg1">
              <a:lumMod val="85000"/>
            </a:schemeClr>
          </a:solidFill>
          <a:ln>
            <a:noFill/>
          </a:ln>
          <a:scene3d>
            <a:camera prst="orthographicFront">
              <a:rot lat="0" lon="21540000" rev="0"/>
            </a:camera>
            <a:lightRig rig="threePt" dir="t"/>
          </a:scene3d>
          <a:sp3d>
            <a:bevelT w="360000" h="360000"/>
            <a:bevelB w="360000" h="36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7" name="椭圆 56">
            <a:extLst>
              <a:ext uri="{FF2B5EF4-FFF2-40B4-BE49-F238E27FC236}">
                <a16:creationId xmlns:a16="http://schemas.microsoft.com/office/drawing/2014/main" xmlns="" id="{851C11F7-28E4-3C24-572D-305AA5C504AC}"/>
              </a:ext>
            </a:extLst>
          </p:cNvPr>
          <p:cNvSpPr/>
          <p:nvPr/>
        </p:nvSpPr>
        <p:spPr>
          <a:xfrm>
            <a:off x="11324991" y="1775212"/>
            <a:ext cx="720000" cy="720000"/>
          </a:xfrm>
          <a:prstGeom prst="ellipse">
            <a:avLst/>
          </a:prstGeom>
          <a:solidFill>
            <a:schemeClr val="bg1">
              <a:lumMod val="75000"/>
            </a:schemeClr>
          </a:solidFill>
          <a:ln>
            <a:noFill/>
          </a:ln>
          <a:scene3d>
            <a:camera prst="orthographicFront">
              <a:rot lat="0" lon="21540000" rev="0"/>
            </a:camera>
            <a:lightRig rig="threePt" dir="t"/>
          </a:scene3d>
          <a:sp3d>
            <a:bevelT w="360000" h="360000"/>
            <a:bevelB w="360000" h="36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70" name="组合 69">
            <a:extLst>
              <a:ext uri="{FF2B5EF4-FFF2-40B4-BE49-F238E27FC236}">
                <a16:creationId xmlns:a16="http://schemas.microsoft.com/office/drawing/2014/main" xmlns="" id="{FB36F3BE-F3E4-F338-56B3-25FBA6162FDF}"/>
              </a:ext>
            </a:extLst>
          </p:cNvPr>
          <p:cNvGrpSpPr/>
          <p:nvPr/>
        </p:nvGrpSpPr>
        <p:grpSpPr>
          <a:xfrm>
            <a:off x="7460104" y="676795"/>
            <a:ext cx="3647607" cy="616788"/>
            <a:chOff x="6363324" y="660409"/>
            <a:chExt cx="3647607" cy="616788"/>
          </a:xfrm>
        </p:grpSpPr>
        <p:sp>
          <p:nvSpPr>
            <p:cNvPr id="71" name="任意多边形: 形状 70">
              <a:extLst>
                <a:ext uri="{FF2B5EF4-FFF2-40B4-BE49-F238E27FC236}">
                  <a16:creationId xmlns:a16="http://schemas.microsoft.com/office/drawing/2014/main" xmlns="" id="{157A9D48-0459-B87C-C0FB-98A3F6481946}"/>
                </a:ext>
              </a:extLst>
            </p:cNvPr>
            <p:cNvSpPr/>
            <p:nvPr/>
          </p:nvSpPr>
          <p:spPr>
            <a:xfrm>
              <a:off x="6363324" y="660409"/>
              <a:ext cx="3647607" cy="616788"/>
            </a:xfrm>
            <a:custGeom>
              <a:avLst/>
              <a:gdLst>
                <a:gd name="connsiteX0" fmla="*/ 119921 w 4961744"/>
                <a:gd name="connsiteY0" fmla="*/ 7495 h 981856"/>
                <a:gd name="connsiteX1" fmla="*/ 4916774 w 4961744"/>
                <a:gd name="connsiteY1" fmla="*/ 0 h 981856"/>
                <a:gd name="connsiteX2" fmla="*/ 4871803 w 4961744"/>
                <a:gd name="connsiteY2" fmla="*/ 82446 h 981856"/>
                <a:gd name="connsiteX3" fmla="*/ 4946754 w 4961744"/>
                <a:gd name="connsiteY3" fmla="*/ 104931 h 981856"/>
                <a:gd name="connsiteX4" fmla="*/ 4849318 w 4961744"/>
                <a:gd name="connsiteY4" fmla="*/ 164892 h 981856"/>
                <a:gd name="connsiteX5" fmla="*/ 4946754 w 4961744"/>
                <a:gd name="connsiteY5" fmla="*/ 224852 h 981856"/>
                <a:gd name="connsiteX6" fmla="*/ 4864308 w 4961744"/>
                <a:gd name="connsiteY6" fmla="*/ 224852 h 981856"/>
                <a:gd name="connsiteX7" fmla="*/ 4939259 w 4961744"/>
                <a:gd name="connsiteY7" fmla="*/ 284813 h 981856"/>
                <a:gd name="connsiteX8" fmla="*/ 4849318 w 4961744"/>
                <a:gd name="connsiteY8" fmla="*/ 329784 h 981856"/>
                <a:gd name="connsiteX9" fmla="*/ 4924269 w 4961744"/>
                <a:gd name="connsiteY9" fmla="*/ 389744 h 981856"/>
                <a:gd name="connsiteX10" fmla="*/ 4856813 w 4961744"/>
                <a:gd name="connsiteY10" fmla="*/ 427220 h 981856"/>
                <a:gd name="connsiteX11" fmla="*/ 4961744 w 4961744"/>
                <a:gd name="connsiteY11" fmla="*/ 494675 h 981856"/>
                <a:gd name="connsiteX12" fmla="*/ 4849318 w 4961744"/>
                <a:gd name="connsiteY12" fmla="*/ 524656 h 981856"/>
                <a:gd name="connsiteX13" fmla="*/ 4954249 w 4961744"/>
                <a:gd name="connsiteY13" fmla="*/ 599606 h 981856"/>
                <a:gd name="connsiteX14" fmla="*/ 4826833 w 4961744"/>
                <a:gd name="connsiteY14" fmla="*/ 652072 h 981856"/>
                <a:gd name="connsiteX15" fmla="*/ 4961744 w 4961744"/>
                <a:gd name="connsiteY15" fmla="*/ 734518 h 981856"/>
                <a:gd name="connsiteX16" fmla="*/ 4834328 w 4961744"/>
                <a:gd name="connsiteY16" fmla="*/ 771993 h 981856"/>
                <a:gd name="connsiteX17" fmla="*/ 4909279 w 4961744"/>
                <a:gd name="connsiteY17" fmla="*/ 809469 h 981856"/>
                <a:gd name="connsiteX18" fmla="*/ 4901784 w 4961744"/>
                <a:gd name="connsiteY18" fmla="*/ 876924 h 981856"/>
                <a:gd name="connsiteX19" fmla="*/ 4901784 w 4961744"/>
                <a:gd name="connsiteY19" fmla="*/ 876924 h 981856"/>
                <a:gd name="connsiteX20" fmla="*/ 4834328 w 4961744"/>
                <a:gd name="connsiteY20" fmla="*/ 884420 h 981856"/>
                <a:gd name="connsiteX21" fmla="*/ 4856813 w 4961744"/>
                <a:gd name="connsiteY21" fmla="*/ 951875 h 981856"/>
                <a:gd name="connsiteX22" fmla="*/ 4931764 w 4961744"/>
                <a:gd name="connsiteY22" fmla="*/ 966865 h 981856"/>
                <a:gd name="connsiteX23" fmla="*/ 97436 w 4961744"/>
                <a:gd name="connsiteY23" fmla="*/ 981856 h 981856"/>
                <a:gd name="connsiteX24" fmla="*/ 187377 w 4961744"/>
                <a:gd name="connsiteY24" fmla="*/ 854439 h 981856"/>
                <a:gd name="connsiteX25" fmla="*/ 29980 w 4961744"/>
                <a:gd name="connsiteY25" fmla="*/ 824459 h 981856"/>
                <a:gd name="connsiteX26" fmla="*/ 217357 w 4961744"/>
                <a:gd name="connsiteY26" fmla="*/ 786984 h 981856"/>
                <a:gd name="connsiteX27" fmla="*/ 14990 w 4961744"/>
                <a:gd name="connsiteY27" fmla="*/ 734518 h 981856"/>
                <a:gd name="connsiteX28" fmla="*/ 172387 w 4961744"/>
                <a:gd name="connsiteY28" fmla="*/ 569626 h 981856"/>
                <a:gd name="connsiteX29" fmla="*/ 59961 w 4961744"/>
                <a:gd name="connsiteY29" fmla="*/ 599606 h 981856"/>
                <a:gd name="connsiteX30" fmla="*/ 134911 w 4961744"/>
                <a:gd name="connsiteY30" fmla="*/ 539646 h 981856"/>
                <a:gd name="connsiteX31" fmla="*/ 97436 w 4961744"/>
                <a:gd name="connsiteY31" fmla="*/ 479685 h 981856"/>
                <a:gd name="connsiteX32" fmla="*/ 164892 w 4961744"/>
                <a:gd name="connsiteY32" fmla="*/ 479685 h 981856"/>
                <a:gd name="connsiteX33" fmla="*/ 0 w 4961744"/>
                <a:gd name="connsiteY33" fmla="*/ 374754 h 981856"/>
                <a:gd name="connsiteX34" fmla="*/ 172387 w 4961744"/>
                <a:gd name="connsiteY34" fmla="*/ 374754 h 981856"/>
                <a:gd name="connsiteX35" fmla="*/ 59961 w 4961744"/>
                <a:gd name="connsiteY35" fmla="*/ 329784 h 981856"/>
                <a:gd name="connsiteX36" fmla="*/ 97436 w 4961744"/>
                <a:gd name="connsiteY36" fmla="*/ 307298 h 981856"/>
                <a:gd name="connsiteX37" fmla="*/ 44970 w 4961744"/>
                <a:gd name="connsiteY37" fmla="*/ 284813 h 981856"/>
                <a:gd name="connsiteX38" fmla="*/ 142406 w 4961744"/>
                <a:gd name="connsiteY38" fmla="*/ 209862 h 981856"/>
                <a:gd name="connsiteX39" fmla="*/ 67456 w 4961744"/>
                <a:gd name="connsiteY39" fmla="*/ 164892 h 981856"/>
                <a:gd name="connsiteX40" fmla="*/ 217357 w 4961744"/>
                <a:gd name="connsiteY40" fmla="*/ 134911 h 981856"/>
                <a:gd name="connsiteX41" fmla="*/ 44970 w 4961744"/>
                <a:gd name="connsiteY41" fmla="*/ 97436 h 981856"/>
                <a:gd name="connsiteX42" fmla="*/ 157397 w 4961744"/>
                <a:gd name="connsiteY42" fmla="*/ 67456 h 981856"/>
                <a:gd name="connsiteX43" fmla="*/ 119921 w 4961744"/>
                <a:gd name="connsiteY43" fmla="*/ 7495 h 98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961744" h="981856">
                  <a:moveTo>
                    <a:pt x="119921" y="7495"/>
                  </a:moveTo>
                  <a:lnTo>
                    <a:pt x="4916774" y="0"/>
                  </a:lnTo>
                  <a:lnTo>
                    <a:pt x="4871803" y="82446"/>
                  </a:lnTo>
                  <a:lnTo>
                    <a:pt x="4946754" y="104931"/>
                  </a:lnTo>
                  <a:lnTo>
                    <a:pt x="4849318" y="164892"/>
                  </a:lnTo>
                  <a:lnTo>
                    <a:pt x="4946754" y="224852"/>
                  </a:lnTo>
                  <a:lnTo>
                    <a:pt x="4864308" y="224852"/>
                  </a:lnTo>
                  <a:lnTo>
                    <a:pt x="4939259" y="284813"/>
                  </a:lnTo>
                  <a:lnTo>
                    <a:pt x="4849318" y="329784"/>
                  </a:lnTo>
                  <a:lnTo>
                    <a:pt x="4924269" y="389744"/>
                  </a:lnTo>
                  <a:lnTo>
                    <a:pt x="4856813" y="427220"/>
                  </a:lnTo>
                  <a:lnTo>
                    <a:pt x="4961744" y="494675"/>
                  </a:lnTo>
                  <a:lnTo>
                    <a:pt x="4849318" y="524656"/>
                  </a:lnTo>
                  <a:lnTo>
                    <a:pt x="4954249" y="599606"/>
                  </a:lnTo>
                  <a:lnTo>
                    <a:pt x="4826833" y="652072"/>
                  </a:lnTo>
                  <a:lnTo>
                    <a:pt x="4961744" y="734518"/>
                  </a:lnTo>
                  <a:lnTo>
                    <a:pt x="4834328" y="771993"/>
                  </a:lnTo>
                  <a:lnTo>
                    <a:pt x="4909279" y="809469"/>
                  </a:lnTo>
                  <a:lnTo>
                    <a:pt x="4901784" y="876924"/>
                  </a:lnTo>
                  <a:lnTo>
                    <a:pt x="4901784" y="876924"/>
                  </a:lnTo>
                  <a:lnTo>
                    <a:pt x="4834328" y="884420"/>
                  </a:lnTo>
                  <a:lnTo>
                    <a:pt x="4856813" y="951875"/>
                  </a:lnTo>
                  <a:lnTo>
                    <a:pt x="4931764" y="966865"/>
                  </a:lnTo>
                  <a:lnTo>
                    <a:pt x="97436" y="981856"/>
                  </a:lnTo>
                  <a:lnTo>
                    <a:pt x="187377" y="854439"/>
                  </a:lnTo>
                  <a:lnTo>
                    <a:pt x="29980" y="824459"/>
                  </a:lnTo>
                  <a:lnTo>
                    <a:pt x="217357" y="786984"/>
                  </a:lnTo>
                  <a:lnTo>
                    <a:pt x="14990" y="734518"/>
                  </a:lnTo>
                  <a:lnTo>
                    <a:pt x="172387" y="569626"/>
                  </a:lnTo>
                  <a:lnTo>
                    <a:pt x="59961" y="599606"/>
                  </a:lnTo>
                  <a:lnTo>
                    <a:pt x="134911" y="539646"/>
                  </a:lnTo>
                  <a:lnTo>
                    <a:pt x="97436" y="479685"/>
                  </a:lnTo>
                  <a:lnTo>
                    <a:pt x="164892" y="479685"/>
                  </a:lnTo>
                  <a:lnTo>
                    <a:pt x="0" y="374754"/>
                  </a:lnTo>
                  <a:lnTo>
                    <a:pt x="172387" y="374754"/>
                  </a:lnTo>
                  <a:lnTo>
                    <a:pt x="59961" y="329784"/>
                  </a:lnTo>
                  <a:lnTo>
                    <a:pt x="97436" y="307298"/>
                  </a:lnTo>
                  <a:lnTo>
                    <a:pt x="44970" y="284813"/>
                  </a:lnTo>
                  <a:lnTo>
                    <a:pt x="142406" y="209862"/>
                  </a:lnTo>
                  <a:lnTo>
                    <a:pt x="67456" y="164892"/>
                  </a:lnTo>
                  <a:lnTo>
                    <a:pt x="217357" y="134911"/>
                  </a:lnTo>
                  <a:lnTo>
                    <a:pt x="44970" y="97436"/>
                  </a:lnTo>
                  <a:lnTo>
                    <a:pt x="157397" y="67456"/>
                  </a:lnTo>
                  <a:lnTo>
                    <a:pt x="119921" y="749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xmlns="" id="{57BFA129-A56A-5A86-D972-E98995A7CCB9}"/>
                </a:ext>
              </a:extLst>
            </p:cNvPr>
            <p:cNvSpPr/>
            <p:nvPr/>
          </p:nvSpPr>
          <p:spPr>
            <a:xfrm>
              <a:off x="6588176" y="95040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xmlns="" id="{6962EB18-B043-A438-26A1-CE412418FBF5}"/>
                </a:ext>
              </a:extLst>
            </p:cNvPr>
            <p:cNvSpPr/>
            <p:nvPr/>
          </p:nvSpPr>
          <p:spPr>
            <a:xfrm>
              <a:off x="6843185" y="95040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xmlns="" id="{484BE04B-FA3E-AF71-B72A-8A1F1E7145B5}"/>
                </a:ext>
              </a:extLst>
            </p:cNvPr>
            <p:cNvSpPr/>
            <p:nvPr/>
          </p:nvSpPr>
          <p:spPr>
            <a:xfrm>
              <a:off x="7160477" y="955353"/>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a:extLst>
                <a:ext uri="{FF2B5EF4-FFF2-40B4-BE49-F238E27FC236}">
                  <a16:creationId xmlns:a16="http://schemas.microsoft.com/office/drawing/2014/main" xmlns="" id="{80174551-0723-3163-4F62-77AC248BFC38}"/>
                </a:ext>
              </a:extLst>
            </p:cNvPr>
            <p:cNvSpPr/>
            <p:nvPr/>
          </p:nvSpPr>
          <p:spPr>
            <a:xfrm>
              <a:off x="7514694" y="95040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a:extLst>
                <a:ext uri="{FF2B5EF4-FFF2-40B4-BE49-F238E27FC236}">
                  <a16:creationId xmlns:a16="http://schemas.microsoft.com/office/drawing/2014/main" xmlns="" id="{79FAA06D-BDAC-D56A-E4B7-B1CD9BA5C3DE}"/>
                </a:ext>
              </a:extLst>
            </p:cNvPr>
            <p:cNvSpPr/>
            <p:nvPr/>
          </p:nvSpPr>
          <p:spPr>
            <a:xfrm>
              <a:off x="7909887" y="95040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a:extLst>
                <a:ext uri="{FF2B5EF4-FFF2-40B4-BE49-F238E27FC236}">
                  <a16:creationId xmlns:a16="http://schemas.microsoft.com/office/drawing/2014/main" xmlns="" id="{691A587E-5BA2-EC73-F8F4-798453DF6830}"/>
                </a:ext>
              </a:extLst>
            </p:cNvPr>
            <p:cNvSpPr/>
            <p:nvPr/>
          </p:nvSpPr>
          <p:spPr>
            <a:xfrm>
              <a:off x="8371896" y="95040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a:extLst>
                <a:ext uri="{FF2B5EF4-FFF2-40B4-BE49-F238E27FC236}">
                  <a16:creationId xmlns:a16="http://schemas.microsoft.com/office/drawing/2014/main" xmlns="" id="{937D8209-53E1-6D8E-23A7-FA9EA4D9D45C}"/>
                </a:ext>
              </a:extLst>
            </p:cNvPr>
            <p:cNvSpPr/>
            <p:nvPr/>
          </p:nvSpPr>
          <p:spPr>
            <a:xfrm>
              <a:off x="8899823" y="95040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a:extLst>
                <a:ext uri="{FF2B5EF4-FFF2-40B4-BE49-F238E27FC236}">
                  <a16:creationId xmlns:a16="http://schemas.microsoft.com/office/drawing/2014/main" xmlns="" id="{8FCAB69B-2726-31DF-E8AC-205BCBA7ED58}"/>
                </a:ext>
              </a:extLst>
            </p:cNvPr>
            <p:cNvSpPr/>
            <p:nvPr/>
          </p:nvSpPr>
          <p:spPr>
            <a:xfrm>
              <a:off x="9502700" y="95040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89410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200"/>
                                        <p:tgtEl>
                                          <p:spTgt spid="55"/>
                                        </p:tgtEl>
                                      </p:cBhvr>
                                    </p:animEffect>
                                  </p:childTnLst>
                                </p:cTn>
                              </p:par>
                            </p:childTnLst>
                          </p:cTn>
                        </p:par>
                        <p:par>
                          <p:cTn id="12" fill="hold">
                            <p:stCondLst>
                              <p:cond delay="7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200"/>
                                        <p:tgtEl>
                                          <p:spTgt spid="56"/>
                                        </p:tgtEl>
                                      </p:cBhvr>
                                    </p:animEffect>
                                  </p:childTnLst>
                                </p:cTn>
                              </p:par>
                            </p:childTnLst>
                          </p:cTn>
                        </p:par>
                        <p:par>
                          <p:cTn id="16" fill="hold">
                            <p:stCondLst>
                              <p:cond delay="900"/>
                            </p:stCondLst>
                            <p:childTnLst>
                              <p:par>
                                <p:cTn id="17" presetID="10" presetClass="entr" presetSubtype="0"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200"/>
                                        <p:tgtEl>
                                          <p:spTgt spid="57"/>
                                        </p:tgtEl>
                                      </p:cBhvr>
                                    </p:animEffect>
                                  </p:childTnLst>
                                </p:cTn>
                              </p:par>
                            </p:childTnLst>
                          </p:cTn>
                        </p:par>
                        <p:par>
                          <p:cTn id="20" fill="hold">
                            <p:stCondLst>
                              <p:cond delay="1100"/>
                            </p:stCondLst>
                            <p:childTnLst>
                              <p:par>
                                <p:cTn id="21" presetID="10" presetClass="entr" presetSubtype="0"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200"/>
                                        <p:tgtEl>
                                          <p:spTgt spid="54"/>
                                        </p:tgtEl>
                                      </p:cBhvr>
                                    </p:animEffect>
                                  </p:childTnLst>
                                </p:cTn>
                              </p:par>
                            </p:childTnLst>
                          </p:cTn>
                        </p:par>
                        <p:par>
                          <p:cTn id="24" fill="hold">
                            <p:stCondLst>
                              <p:cond delay="1300"/>
                            </p:stCondLst>
                            <p:childTnLst>
                              <p:par>
                                <p:cTn id="25" presetID="10" presetClass="entr" presetSubtype="0"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200"/>
                                        <p:tgtEl>
                                          <p:spTgt spid="53"/>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2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52" grpId="0" animBg="1"/>
      <p:bldP spid="53" grpId="0" animBg="1"/>
      <p:bldP spid="54" grpId="0" animBg="1"/>
      <p:bldP spid="55" grpId="0" animBg="1"/>
      <p:bldP spid="56" grpId="0" animBg="1"/>
      <p:bldP spid="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矩形 21">
            <a:extLst>
              <a:ext uri="{FF2B5EF4-FFF2-40B4-BE49-F238E27FC236}">
                <a16:creationId xmlns:a16="http://schemas.microsoft.com/office/drawing/2014/main" xmlns="" id="{EA8E5FF5-E5AD-9C98-94B2-9C9179A0854D}"/>
              </a:ext>
            </a:extLst>
          </p:cNvPr>
          <p:cNvSpPr/>
          <p:nvPr/>
        </p:nvSpPr>
        <p:spPr>
          <a:xfrm>
            <a:off x="0" y="416989"/>
            <a:ext cx="12192000" cy="598335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4" name="文本框 63">
            <a:extLst>
              <a:ext uri="{FF2B5EF4-FFF2-40B4-BE49-F238E27FC236}">
                <a16:creationId xmlns:a16="http://schemas.microsoft.com/office/drawing/2014/main" xmlns="" id="{3CB5B2AB-D976-08FF-38DB-632D92045290}"/>
              </a:ext>
            </a:extLst>
          </p:cNvPr>
          <p:cNvSpPr txBox="1"/>
          <p:nvPr/>
        </p:nvSpPr>
        <p:spPr>
          <a:xfrm>
            <a:off x="229850" y="1461541"/>
            <a:ext cx="8645560" cy="4616648"/>
          </a:xfrm>
          <a:prstGeom prst="rect">
            <a:avLst/>
          </a:prstGeom>
          <a:noFill/>
        </p:spPr>
        <p:txBody>
          <a:bodyPr wrap="square">
            <a:spAutoFit/>
          </a:bodyPr>
          <a:lstStyle/>
          <a:p>
            <a:pPr marL="0" marR="0" lvl="0" indent="719138" algn="just" defTabSz="914400" rtl="0" eaLnBrk="1" fontAlgn="auto" latinLnBrk="0" hangingPunct="1">
              <a:lnSpc>
                <a:spcPct val="150000"/>
              </a:lnSpc>
              <a:spcBef>
                <a:spcPts val="0"/>
              </a:spcBef>
              <a:spcAft>
                <a:spcPts val="0"/>
              </a:spcAft>
              <a:buClrTx/>
              <a:buSzTx/>
              <a:buFontTx/>
              <a:buNone/>
              <a:tabLst/>
              <a:defRPr/>
            </a:pPr>
            <a:r>
              <a:rPr kumimoji="0" lang="zh-CN" altLang="en-US"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如图</a:t>
            </a:r>
            <a:r>
              <a:rPr kumimoji="0" lang="en-US" altLang="zh-CN"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3</a:t>
            </a:r>
            <a:r>
              <a:rPr kumimoji="0" lang="zh-CN" altLang="en-US"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所示装置中，先接通打点计时器的交流电源，再无初速释放重锤，在重锤的下落中，空气对重锤的阻力及纸带的阻力相比于重锤的重力可以忽略不计，它的无初速下落运动可视为自由落体运动。取下某次打出的最初两点间距最接近</a:t>
            </a:r>
            <a:r>
              <a:rPr kumimoji="0" lang="en-US" altLang="zh-CN" sz="2800" b="0" i="0" u="none" strike="noStrike" kern="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2 mm</a:t>
            </a:r>
            <a:r>
              <a:rPr kumimoji="0" lang="zh-CN" altLang="en-US"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（打点开始时刻与落体开始时刻最接近）且点迹清晰的纸带，从纸带上的第一点，逐次标出</a:t>
            </a:r>
            <a:r>
              <a:rPr kumimoji="0" lang="en-US" altLang="zh-CN" sz="28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0</a:t>
            </a:r>
            <a:r>
              <a:rPr kumimoji="0" lang="zh-CN" altLang="en-US"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a:t>
            </a:r>
            <a:r>
              <a:rPr kumimoji="0" lang="en-US" altLang="zh-CN" sz="28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r>
              <a:rPr kumimoji="0" lang="zh-CN" altLang="en-US"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a:t>
            </a:r>
            <a:r>
              <a:rPr kumimoji="0" lang="en-US" altLang="zh-CN" sz="28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2</a:t>
            </a:r>
            <a:r>
              <a:rPr kumimoji="0" lang="zh-CN" altLang="en-US"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a:t>
            </a:r>
            <a:r>
              <a:rPr kumimoji="0" lang="en-US" altLang="zh-CN" sz="28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3</a:t>
            </a:r>
            <a:r>
              <a:rPr kumimoji="0" lang="en-US" altLang="zh-CN"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a:t>
            </a:r>
            <a:r>
              <a:rPr kumimoji="0" lang="en-US" altLang="zh-CN" sz="2800" b="0" i="1"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n</a:t>
            </a:r>
            <a:r>
              <a:rPr kumimoji="0" lang="zh-CN" altLang="en-US" sz="2800" b="0"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，确定出计数点。</a:t>
            </a:r>
          </a:p>
        </p:txBody>
      </p:sp>
      <p:sp>
        <p:nvSpPr>
          <p:cNvPr id="2" name="文本框 1">
            <a:extLst>
              <a:ext uri="{FF2B5EF4-FFF2-40B4-BE49-F238E27FC236}">
                <a16:creationId xmlns:a16="http://schemas.microsoft.com/office/drawing/2014/main" xmlns="" id="{769481DA-7F97-08F9-800C-431209FE7589}"/>
              </a:ext>
            </a:extLst>
          </p:cNvPr>
          <p:cNvSpPr txBox="1"/>
          <p:nvPr/>
        </p:nvSpPr>
        <p:spPr>
          <a:xfrm>
            <a:off x="147009" y="676795"/>
            <a:ext cx="8974505"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4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rPr>
              <a:t>二、纸带法</a:t>
            </a:r>
            <a:endParaRPr kumimoji="0" lang="en-US" altLang="zh-CN" sz="4400" b="0" i="0" u="none" strike="noStrike" kern="1200" cap="none" spc="0" normalizeH="0" baseline="0" noProof="0" dirty="0">
              <a:ln>
                <a:noFill/>
              </a:ln>
              <a:solidFill>
                <a:srgbClr val="CF0622"/>
              </a:solidFill>
              <a:effectLst/>
              <a:uLnTx/>
              <a:uFillTx/>
              <a:latin typeface="方正粗黑宋简体" panose="02000000000000000000" pitchFamily="2" charset="-122"/>
              <a:ea typeface="方正粗黑宋简体" panose="02000000000000000000" pitchFamily="2" charset="-122"/>
              <a:cs typeface="+mn-cs"/>
            </a:endParaRPr>
          </a:p>
        </p:txBody>
      </p:sp>
      <p:pic>
        <p:nvPicPr>
          <p:cNvPr id="51" name="图片 50">
            <a:extLst>
              <a:ext uri="{FF2B5EF4-FFF2-40B4-BE49-F238E27FC236}">
                <a16:creationId xmlns:a16="http://schemas.microsoft.com/office/drawing/2014/main" xmlns="" id="{8F5CA7AC-9AD4-DB21-337B-8B46F9320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007823" y="1831527"/>
            <a:ext cx="3051764" cy="3910955"/>
          </a:xfrm>
          <a:prstGeom prst="rect">
            <a:avLst/>
          </a:prstGeom>
          <a:noFill/>
          <a:ln>
            <a:noFill/>
          </a:ln>
        </p:spPr>
      </p:pic>
      <p:grpSp>
        <p:nvGrpSpPr>
          <p:cNvPr id="13" name="组合 12">
            <a:extLst>
              <a:ext uri="{FF2B5EF4-FFF2-40B4-BE49-F238E27FC236}">
                <a16:creationId xmlns:a16="http://schemas.microsoft.com/office/drawing/2014/main" xmlns="" id="{94A0D373-AD58-50DC-8A1B-B9623908DE3F}"/>
              </a:ext>
            </a:extLst>
          </p:cNvPr>
          <p:cNvGrpSpPr/>
          <p:nvPr/>
        </p:nvGrpSpPr>
        <p:grpSpPr>
          <a:xfrm>
            <a:off x="7460104" y="676795"/>
            <a:ext cx="3647607" cy="616788"/>
            <a:chOff x="6363324" y="660409"/>
            <a:chExt cx="3647607" cy="616788"/>
          </a:xfrm>
        </p:grpSpPr>
        <p:sp>
          <p:nvSpPr>
            <p:cNvPr id="14" name="任意多边形: 形状 13">
              <a:extLst>
                <a:ext uri="{FF2B5EF4-FFF2-40B4-BE49-F238E27FC236}">
                  <a16:creationId xmlns:a16="http://schemas.microsoft.com/office/drawing/2014/main" xmlns="" id="{5E7B781E-D369-8380-4BB9-11A9E99EB35E}"/>
                </a:ext>
              </a:extLst>
            </p:cNvPr>
            <p:cNvSpPr/>
            <p:nvPr/>
          </p:nvSpPr>
          <p:spPr>
            <a:xfrm>
              <a:off x="6363324" y="660409"/>
              <a:ext cx="3647607" cy="616788"/>
            </a:xfrm>
            <a:custGeom>
              <a:avLst/>
              <a:gdLst>
                <a:gd name="connsiteX0" fmla="*/ 119921 w 4961744"/>
                <a:gd name="connsiteY0" fmla="*/ 7495 h 981856"/>
                <a:gd name="connsiteX1" fmla="*/ 4916774 w 4961744"/>
                <a:gd name="connsiteY1" fmla="*/ 0 h 981856"/>
                <a:gd name="connsiteX2" fmla="*/ 4871803 w 4961744"/>
                <a:gd name="connsiteY2" fmla="*/ 82446 h 981856"/>
                <a:gd name="connsiteX3" fmla="*/ 4946754 w 4961744"/>
                <a:gd name="connsiteY3" fmla="*/ 104931 h 981856"/>
                <a:gd name="connsiteX4" fmla="*/ 4849318 w 4961744"/>
                <a:gd name="connsiteY4" fmla="*/ 164892 h 981856"/>
                <a:gd name="connsiteX5" fmla="*/ 4946754 w 4961744"/>
                <a:gd name="connsiteY5" fmla="*/ 224852 h 981856"/>
                <a:gd name="connsiteX6" fmla="*/ 4864308 w 4961744"/>
                <a:gd name="connsiteY6" fmla="*/ 224852 h 981856"/>
                <a:gd name="connsiteX7" fmla="*/ 4939259 w 4961744"/>
                <a:gd name="connsiteY7" fmla="*/ 284813 h 981856"/>
                <a:gd name="connsiteX8" fmla="*/ 4849318 w 4961744"/>
                <a:gd name="connsiteY8" fmla="*/ 329784 h 981856"/>
                <a:gd name="connsiteX9" fmla="*/ 4924269 w 4961744"/>
                <a:gd name="connsiteY9" fmla="*/ 389744 h 981856"/>
                <a:gd name="connsiteX10" fmla="*/ 4856813 w 4961744"/>
                <a:gd name="connsiteY10" fmla="*/ 427220 h 981856"/>
                <a:gd name="connsiteX11" fmla="*/ 4961744 w 4961744"/>
                <a:gd name="connsiteY11" fmla="*/ 494675 h 981856"/>
                <a:gd name="connsiteX12" fmla="*/ 4849318 w 4961744"/>
                <a:gd name="connsiteY12" fmla="*/ 524656 h 981856"/>
                <a:gd name="connsiteX13" fmla="*/ 4954249 w 4961744"/>
                <a:gd name="connsiteY13" fmla="*/ 599606 h 981856"/>
                <a:gd name="connsiteX14" fmla="*/ 4826833 w 4961744"/>
                <a:gd name="connsiteY14" fmla="*/ 652072 h 981856"/>
                <a:gd name="connsiteX15" fmla="*/ 4961744 w 4961744"/>
                <a:gd name="connsiteY15" fmla="*/ 734518 h 981856"/>
                <a:gd name="connsiteX16" fmla="*/ 4834328 w 4961744"/>
                <a:gd name="connsiteY16" fmla="*/ 771993 h 981856"/>
                <a:gd name="connsiteX17" fmla="*/ 4909279 w 4961744"/>
                <a:gd name="connsiteY17" fmla="*/ 809469 h 981856"/>
                <a:gd name="connsiteX18" fmla="*/ 4901784 w 4961744"/>
                <a:gd name="connsiteY18" fmla="*/ 876924 h 981856"/>
                <a:gd name="connsiteX19" fmla="*/ 4901784 w 4961744"/>
                <a:gd name="connsiteY19" fmla="*/ 876924 h 981856"/>
                <a:gd name="connsiteX20" fmla="*/ 4834328 w 4961744"/>
                <a:gd name="connsiteY20" fmla="*/ 884420 h 981856"/>
                <a:gd name="connsiteX21" fmla="*/ 4856813 w 4961744"/>
                <a:gd name="connsiteY21" fmla="*/ 951875 h 981856"/>
                <a:gd name="connsiteX22" fmla="*/ 4931764 w 4961744"/>
                <a:gd name="connsiteY22" fmla="*/ 966865 h 981856"/>
                <a:gd name="connsiteX23" fmla="*/ 97436 w 4961744"/>
                <a:gd name="connsiteY23" fmla="*/ 981856 h 981856"/>
                <a:gd name="connsiteX24" fmla="*/ 187377 w 4961744"/>
                <a:gd name="connsiteY24" fmla="*/ 854439 h 981856"/>
                <a:gd name="connsiteX25" fmla="*/ 29980 w 4961744"/>
                <a:gd name="connsiteY25" fmla="*/ 824459 h 981856"/>
                <a:gd name="connsiteX26" fmla="*/ 217357 w 4961744"/>
                <a:gd name="connsiteY26" fmla="*/ 786984 h 981856"/>
                <a:gd name="connsiteX27" fmla="*/ 14990 w 4961744"/>
                <a:gd name="connsiteY27" fmla="*/ 734518 h 981856"/>
                <a:gd name="connsiteX28" fmla="*/ 172387 w 4961744"/>
                <a:gd name="connsiteY28" fmla="*/ 569626 h 981856"/>
                <a:gd name="connsiteX29" fmla="*/ 59961 w 4961744"/>
                <a:gd name="connsiteY29" fmla="*/ 599606 h 981856"/>
                <a:gd name="connsiteX30" fmla="*/ 134911 w 4961744"/>
                <a:gd name="connsiteY30" fmla="*/ 539646 h 981856"/>
                <a:gd name="connsiteX31" fmla="*/ 97436 w 4961744"/>
                <a:gd name="connsiteY31" fmla="*/ 479685 h 981856"/>
                <a:gd name="connsiteX32" fmla="*/ 164892 w 4961744"/>
                <a:gd name="connsiteY32" fmla="*/ 479685 h 981856"/>
                <a:gd name="connsiteX33" fmla="*/ 0 w 4961744"/>
                <a:gd name="connsiteY33" fmla="*/ 374754 h 981856"/>
                <a:gd name="connsiteX34" fmla="*/ 172387 w 4961744"/>
                <a:gd name="connsiteY34" fmla="*/ 374754 h 981856"/>
                <a:gd name="connsiteX35" fmla="*/ 59961 w 4961744"/>
                <a:gd name="connsiteY35" fmla="*/ 329784 h 981856"/>
                <a:gd name="connsiteX36" fmla="*/ 97436 w 4961744"/>
                <a:gd name="connsiteY36" fmla="*/ 307298 h 981856"/>
                <a:gd name="connsiteX37" fmla="*/ 44970 w 4961744"/>
                <a:gd name="connsiteY37" fmla="*/ 284813 h 981856"/>
                <a:gd name="connsiteX38" fmla="*/ 142406 w 4961744"/>
                <a:gd name="connsiteY38" fmla="*/ 209862 h 981856"/>
                <a:gd name="connsiteX39" fmla="*/ 67456 w 4961744"/>
                <a:gd name="connsiteY39" fmla="*/ 164892 h 981856"/>
                <a:gd name="connsiteX40" fmla="*/ 217357 w 4961744"/>
                <a:gd name="connsiteY40" fmla="*/ 134911 h 981856"/>
                <a:gd name="connsiteX41" fmla="*/ 44970 w 4961744"/>
                <a:gd name="connsiteY41" fmla="*/ 97436 h 981856"/>
                <a:gd name="connsiteX42" fmla="*/ 157397 w 4961744"/>
                <a:gd name="connsiteY42" fmla="*/ 67456 h 981856"/>
                <a:gd name="connsiteX43" fmla="*/ 119921 w 4961744"/>
                <a:gd name="connsiteY43" fmla="*/ 7495 h 98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961744" h="981856">
                  <a:moveTo>
                    <a:pt x="119921" y="7495"/>
                  </a:moveTo>
                  <a:lnTo>
                    <a:pt x="4916774" y="0"/>
                  </a:lnTo>
                  <a:lnTo>
                    <a:pt x="4871803" y="82446"/>
                  </a:lnTo>
                  <a:lnTo>
                    <a:pt x="4946754" y="104931"/>
                  </a:lnTo>
                  <a:lnTo>
                    <a:pt x="4849318" y="164892"/>
                  </a:lnTo>
                  <a:lnTo>
                    <a:pt x="4946754" y="224852"/>
                  </a:lnTo>
                  <a:lnTo>
                    <a:pt x="4864308" y="224852"/>
                  </a:lnTo>
                  <a:lnTo>
                    <a:pt x="4939259" y="284813"/>
                  </a:lnTo>
                  <a:lnTo>
                    <a:pt x="4849318" y="329784"/>
                  </a:lnTo>
                  <a:lnTo>
                    <a:pt x="4924269" y="389744"/>
                  </a:lnTo>
                  <a:lnTo>
                    <a:pt x="4856813" y="427220"/>
                  </a:lnTo>
                  <a:lnTo>
                    <a:pt x="4961744" y="494675"/>
                  </a:lnTo>
                  <a:lnTo>
                    <a:pt x="4849318" y="524656"/>
                  </a:lnTo>
                  <a:lnTo>
                    <a:pt x="4954249" y="599606"/>
                  </a:lnTo>
                  <a:lnTo>
                    <a:pt x="4826833" y="652072"/>
                  </a:lnTo>
                  <a:lnTo>
                    <a:pt x="4961744" y="734518"/>
                  </a:lnTo>
                  <a:lnTo>
                    <a:pt x="4834328" y="771993"/>
                  </a:lnTo>
                  <a:lnTo>
                    <a:pt x="4909279" y="809469"/>
                  </a:lnTo>
                  <a:lnTo>
                    <a:pt x="4901784" y="876924"/>
                  </a:lnTo>
                  <a:lnTo>
                    <a:pt x="4901784" y="876924"/>
                  </a:lnTo>
                  <a:lnTo>
                    <a:pt x="4834328" y="884420"/>
                  </a:lnTo>
                  <a:lnTo>
                    <a:pt x="4856813" y="951875"/>
                  </a:lnTo>
                  <a:lnTo>
                    <a:pt x="4931764" y="966865"/>
                  </a:lnTo>
                  <a:lnTo>
                    <a:pt x="97436" y="981856"/>
                  </a:lnTo>
                  <a:lnTo>
                    <a:pt x="187377" y="854439"/>
                  </a:lnTo>
                  <a:lnTo>
                    <a:pt x="29980" y="824459"/>
                  </a:lnTo>
                  <a:lnTo>
                    <a:pt x="217357" y="786984"/>
                  </a:lnTo>
                  <a:lnTo>
                    <a:pt x="14990" y="734518"/>
                  </a:lnTo>
                  <a:lnTo>
                    <a:pt x="172387" y="569626"/>
                  </a:lnTo>
                  <a:lnTo>
                    <a:pt x="59961" y="599606"/>
                  </a:lnTo>
                  <a:lnTo>
                    <a:pt x="134911" y="539646"/>
                  </a:lnTo>
                  <a:lnTo>
                    <a:pt x="97436" y="479685"/>
                  </a:lnTo>
                  <a:lnTo>
                    <a:pt x="164892" y="479685"/>
                  </a:lnTo>
                  <a:lnTo>
                    <a:pt x="0" y="374754"/>
                  </a:lnTo>
                  <a:lnTo>
                    <a:pt x="172387" y="374754"/>
                  </a:lnTo>
                  <a:lnTo>
                    <a:pt x="59961" y="329784"/>
                  </a:lnTo>
                  <a:lnTo>
                    <a:pt x="97436" y="307298"/>
                  </a:lnTo>
                  <a:lnTo>
                    <a:pt x="44970" y="284813"/>
                  </a:lnTo>
                  <a:lnTo>
                    <a:pt x="142406" y="209862"/>
                  </a:lnTo>
                  <a:lnTo>
                    <a:pt x="67456" y="164892"/>
                  </a:lnTo>
                  <a:lnTo>
                    <a:pt x="217357" y="134911"/>
                  </a:lnTo>
                  <a:lnTo>
                    <a:pt x="44970" y="97436"/>
                  </a:lnTo>
                  <a:lnTo>
                    <a:pt x="157397" y="67456"/>
                  </a:lnTo>
                  <a:lnTo>
                    <a:pt x="119921" y="7495"/>
                  </a:ln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xmlns="" id="{B84EC85F-A173-C3F2-3E0A-5CA16A819A85}"/>
                </a:ext>
              </a:extLst>
            </p:cNvPr>
            <p:cNvSpPr/>
            <p:nvPr/>
          </p:nvSpPr>
          <p:spPr>
            <a:xfrm>
              <a:off x="6588176" y="95040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xmlns="" id="{CA847EF6-CC1A-34DE-3FD9-346178D0FC32}"/>
                </a:ext>
              </a:extLst>
            </p:cNvPr>
            <p:cNvSpPr/>
            <p:nvPr/>
          </p:nvSpPr>
          <p:spPr>
            <a:xfrm>
              <a:off x="6843185" y="95040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xmlns="" id="{DA4CA2E2-52CF-3C7E-C5F2-43C72A61BC71}"/>
                </a:ext>
              </a:extLst>
            </p:cNvPr>
            <p:cNvSpPr/>
            <p:nvPr/>
          </p:nvSpPr>
          <p:spPr>
            <a:xfrm>
              <a:off x="7160477" y="955353"/>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xmlns="" id="{C2518233-E2E5-2C93-90FB-F9B491DA4EB9}"/>
                </a:ext>
              </a:extLst>
            </p:cNvPr>
            <p:cNvSpPr/>
            <p:nvPr/>
          </p:nvSpPr>
          <p:spPr>
            <a:xfrm>
              <a:off x="7514694" y="95040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xmlns="" id="{8BB06F4E-F080-333B-5BFD-65D720ABA49E}"/>
                </a:ext>
              </a:extLst>
            </p:cNvPr>
            <p:cNvSpPr/>
            <p:nvPr/>
          </p:nvSpPr>
          <p:spPr>
            <a:xfrm>
              <a:off x="7909887" y="95040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xmlns="" id="{B5C32F49-7258-623B-AE90-09109B59373F}"/>
                </a:ext>
              </a:extLst>
            </p:cNvPr>
            <p:cNvSpPr/>
            <p:nvPr/>
          </p:nvSpPr>
          <p:spPr>
            <a:xfrm>
              <a:off x="8371896" y="95040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xmlns="" id="{78C5B061-E2FA-98F6-5033-6C2D8AE873F0}"/>
                </a:ext>
              </a:extLst>
            </p:cNvPr>
            <p:cNvSpPr/>
            <p:nvPr/>
          </p:nvSpPr>
          <p:spPr>
            <a:xfrm>
              <a:off x="8899823" y="95040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xmlns="" id="{2EC4044B-D909-0D5C-8426-2228156C4BE9}"/>
                </a:ext>
              </a:extLst>
            </p:cNvPr>
            <p:cNvSpPr/>
            <p:nvPr/>
          </p:nvSpPr>
          <p:spPr>
            <a:xfrm>
              <a:off x="9502700" y="950400"/>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69352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1020</Words>
  <Application>Microsoft Office PowerPoint</Application>
  <PresentationFormat>宽屏</PresentationFormat>
  <Paragraphs>52</Paragraphs>
  <Slides>18</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18</vt:i4>
      </vt:variant>
    </vt:vector>
  </HeadingPairs>
  <TitlesOfParts>
    <vt:vector size="29" baseType="lpstr">
      <vt:lpstr>等线</vt:lpstr>
      <vt:lpstr>等线 Light</vt:lpstr>
      <vt:lpstr>方正粗黑宋简体</vt:lpstr>
      <vt:lpstr>黑体</vt:lpstr>
      <vt:lpstr>华文细黑</vt:lpstr>
      <vt:lpstr>华文新魏</vt:lpstr>
      <vt:lpstr>楷体</vt:lpstr>
      <vt:lpstr>Arial</vt:lpstr>
      <vt:lpstr>Cambria Math</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Windows</cp:lastModifiedBy>
  <cp:revision>6</cp:revision>
  <dcterms:created xsi:type="dcterms:W3CDTF">2022-10-08T07:07:46Z</dcterms:created>
  <dcterms:modified xsi:type="dcterms:W3CDTF">2022-10-17T09:01:05Z</dcterms:modified>
</cp:coreProperties>
</file>