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83" r:id="rId10"/>
    <p:sldId id="276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69" r:id="rId23"/>
    <p:sldId id="268" r:id="rId24"/>
    <p:sldId id="270" r:id="rId25"/>
    <p:sldId id="271" r:id="rId26"/>
    <p:sldId id="272" r:id="rId27"/>
    <p:sldId id="273" r:id="rId28"/>
    <p:sldId id="274" r:id="rId29"/>
    <p:sldId id="275" r:id="rId30"/>
    <p:sldId id="267" r:id="rId31"/>
    <p:sldId id="25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96" y="7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3CED380-2D68-DB16-01EC-6E758A882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D476AAE-7081-5E51-964D-4CCA94B3D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AA567D-BAF7-2EC4-5002-2713CBC6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A8983E-6E97-85C8-1670-97CF142D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889F14-16F7-71D9-4013-C6E398FA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1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15DA6B-84E6-4FB0-450D-10CFD7DA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8B13FB0-7900-3D27-BC06-6F4D2A66F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79B486-31F3-827E-C91A-2BF23510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C7EDFF-3AF0-3E56-2E14-CE734FBC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2D1C98-18EF-258D-49DF-8AD864DF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0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C7BE1C7-F20D-302F-9D39-2D16C6174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8E9BD71-9AA2-1BD7-5A42-4263A510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B4336CD-FFB9-4E2C-B6B6-49992D64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8E18A16-1875-CD82-6E7D-2574C061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FEE8F6-C004-4FE5-1F18-DEDE9C7A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8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4CB9B7-770B-885D-BFCC-DDE43400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CC0A036-65D2-DB8B-F347-5081C72E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A68CF8-0B81-3BE0-F6A3-4B2A092D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4B9387-6AB3-DEC7-739E-A667D3B6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C1D76D5-4909-327D-CC07-B1527A75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9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0644DB-F30F-9000-D071-D06EF7DE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FC97AB2-72EC-FDD0-7C46-C097BBE80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CF35E9A-5919-8244-004B-A09D7EEA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B9F69C-D0E7-3D52-B9A0-C0B63DC0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8992C7A-D49D-4AD0-EAAD-439A4CEA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1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A07C8A-5715-2390-45AC-93108F5C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22881A6-4EFD-542D-D29E-23238919C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640C75-E2B6-E620-9D7D-BA4C7960D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1547E18-6E88-507E-A3DC-F620DC78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FB88E31-E3AB-BE46-16CA-5B015A4D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E586DA6-9033-BFF1-50A4-DF5328DC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4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F45778-3B4C-7A1D-7B6C-11B44C4D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9F2B2D8-64D8-5B44-11B1-D162D27A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7769FEF-6FF8-784F-850C-AB7ADD2A8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B01C45A-3153-B33C-CD68-E6C116DDE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1696A9F-7E69-62FC-25E5-12CDCE7EE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F4594AF-9C1A-71DC-11CB-43EC88E0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C843133-C9BC-4977-97E6-085657E1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AB2446C-2A9D-74F0-0279-A6EA6364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7ABA74-EA0B-0ABF-466E-C8F098E5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289A5AB-7707-5F89-92B8-AF4D3E5F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7359F42-B627-D811-BAFA-ADDB2C76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0A31B9A-3F9A-C041-365D-2E4681E1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E7EF7CB-C752-45E7-A1D5-C5CB41AC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255A22C-E827-EC6D-658B-1E3DBEE3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04DC85D-A880-50A5-7015-D1A7CDE8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1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18B25C-837C-C577-1D9D-1E1C50AD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81B228B-A185-AFBB-68AF-58214AB68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87B5E8E-E8CE-E60F-540E-5B94193F4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C64C9A6-B49B-4031-6BB4-A13BBC9C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58B8855-B486-DBEF-4FEF-632E8900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1EC9D70-F353-5352-97ED-8C9EC8A0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D96B13-77A9-0416-88A9-57881139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C2F4A2C-A813-E9F1-0E40-914119C02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50BD902-44F8-08A8-A47A-3CC727905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FFD4C0E-369B-F63C-DF80-3C3A2605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902B3E-5CA0-3BE9-99FB-7A16BE07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4424B5D-CDD7-37BB-B0E6-D61E6412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AB8AE77-F334-F2EC-2334-F4D3E30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AF37DAE-EEEC-DD31-159B-673B97875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3E8FCD-43AA-87F1-0352-A4E5DEE71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5B0F-ACF4-485C-96AC-8FA01510BA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D039141-7DA0-36DB-50D3-1DF1D6AD0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51E452-9297-77ED-D953-788BC16D0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B9A7-88C0-4B15-B670-48DDFA70F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9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28e7a40c7a0e1c120862e57506eced05">
            <a:extLst>
              <a:ext uri="{FF2B5EF4-FFF2-40B4-BE49-F238E27FC236}">
                <a16:creationId xmlns:a16="http://schemas.microsoft.com/office/drawing/2014/main" xmlns="" id="{78DD6E80-4BB5-B429-6953-E7795F993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54" y="283106"/>
            <a:ext cx="5602800" cy="6652687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EF916752-D03C-D2BA-C7FD-AB9544F13F0F}"/>
              </a:ext>
            </a:extLst>
          </p:cNvPr>
          <p:cNvGrpSpPr/>
          <p:nvPr/>
        </p:nvGrpSpPr>
        <p:grpSpPr>
          <a:xfrm>
            <a:off x="4991725" y="1875508"/>
            <a:ext cx="6872989" cy="2693045"/>
            <a:chOff x="4991725" y="1873773"/>
            <a:chExt cx="6872989" cy="2693045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3E1CE920-AAA2-47CE-CC76-E837094FB52E}"/>
                </a:ext>
              </a:extLst>
            </p:cNvPr>
            <p:cNvSpPr txBox="1"/>
            <p:nvPr/>
          </p:nvSpPr>
          <p:spPr>
            <a:xfrm>
              <a:off x="4991725" y="1873773"/>
              <a:ext cx="6872989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牛顿</a:t>
              </a:r>
              <a:r>
                <a:rPr lang="zh-CN" alt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运动定律</a:t>
              </a:r>
              <a:endPara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dist"/>
              <a:r>
                <a:rPr lang="zh-CN" alt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及其应用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195CEC96-D6E4-B52D-DE42-405B92103D36}"/>
                </a:ext>
              </a:extLst>
            </p:cNvPr>
            <p:cNvSpPr/>
            <p:nvPr/>
          </p:nvSpPr>
          <p:spPr>
            <a:xfrm>
              <a:off x="5726244" y="3039858"/>
              <a:ext cx="224852" cy="25483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90000"/>
                  </a:schemeClr>
                </a:gs>
                <a:gs pos="74000">
                  <a:schemeClr val="bg1">
                    <a:lumMod val="85000"/>
                    <a:alpha val="50000"/>
                  </a:schemeClr>
                </a:gs>
                <a:gs pos="83000">
                  <a:schemeClr val="bg1">
                    <a:lumMod val="95000"/>
                    <a:alpha val="3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C11D3D99-FCAB-8E83-A4E5-FEA0301A2B16}"/>
                </a:ext>
              </a:extLst>
            </p:cNvPr>
            <p:cNvSpPr/>
            <p:nvPr/>
          </p:nvSpPr>
          <p:spPr>
            <a:xfrm rot="10800000">
              <a:off x="5726244" y="2223748"/>
              <a:ext cx="224852" cy="15471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90000"/>
                  </a:schemeClr>
                </a:gs>
                <a:gs pos="74000">
                  <a:schemeClr val="bg1">
                    <a:lumMod val="85000"/>
                    <a:alpha val="50000"/>
                  </a:schemeClr>
                </a:gs>
                <a:gs pos="83000">
                  <a:schemeClr val="bg1">
                    <a:lumMod val="95000"/>
                    <a:alpha val="3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D767E8E9-47E5-2B94-3377-7905466E74ED}"/>
                </a:ext>
              </a:extLst>
            </p:cNvPr>
            <p:cNvSpPr/>
            <p:nvPr/>
          </p:nvSpPr>
          <p:spPr>
            <a:xfrm>
              <a:off x="6848768" y="2435809"/>
              <a:ext cx="162000" cy="25483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4000">
                  <a:schemeClr val="bg1">
                    <a:lumMod val="85000"/>
                    <a:alpha val="50000"/>
                  </a:schemeClr>
                </a:gs>
                <a:gs pos="83000">
                  <a:schemeClr val="bg1">
                    <a:lumMod val="95000"/>
                    <a:alpha val="3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C34ACC83-11CB-9C0A-D667-9B3F92F98628}"/>
                </a:ext>
              </a:extLst>
            </p:cNvPr>
            <p:cNvSpPr/>
            <p:nvPr/>
          </p:nvSpPr>
          <p:spPr>
            <a:xfrm>
              <a:off x="6848768" y="3049088"/>
              <a:ext cx="162000" cy="25483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4000">
                  <a:schemeClr val="bg1">
                    <a:lumMod val="85000"/>
                    <a:alpha val="50000"/>
                  </a:schemeClr>
                </a:gs>
                <a:gs pos="83000">
                  <a:schemeClr val="bg1">
                    <a:lumMod val="95000"/>
                    <a:alpha val="3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xmlns="" id="{D4F436B6-1451-82F8-2CC1-1BB9D7E0A574}"/>
                </a:ext>
              </a:extLst>
            </p:cNvPr>
            <p:cNvSpPr/>
            <p:nvPr/>
          </p:nvSpPr>
          <p:spPr>
            <a:xfrm>
              <a:off x="7507450" y="2347262"/>
              <a:ext cx="197620" cy="154715"/>
            </a:xfrm>
            <a:prstGeom prst="parallelogram">
              <a:avLst>
                <a:gd name="adj" fmla="val 18271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4000">
                  <a:schemeClr val="bg1">
                    <a:lumMod val="85000"/>
                    <a:alpha val="50000"/>
                  </a:schemeClr>
                </a:gs>
                <a:gs pos="83000">
                  <a:schemeClr val="bg1">
                    <a:lumMod val="95000"/>
                    <a:alpha val="3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xmlns="" id="{9AC541F4-CAA0-8DAF-8E19-3A51EAE5D5FA}"/>
                </a:ext>
              </a:extLst>
            </p:cNvPr>
            <p:cNvSpPr/>
            <p:nvPr/>
          </p:nvSpPr>
          <p:spPr>
            <a:xfrm rot="17578992">
              <a:off x="7606634" y="3172113"/>
              <a:ext cx="216000" cy="151977"/>
            </a:xfrm>
            <a:prstGeom prst="parallelogram">
              <a:avLst>
                <a:gd name="adj" fmla="val 26899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4000">
                  <a:schemeClr val="bg1">
                    <a:lumMod val="85000"/>
                    <a:alpha val="50000"/>
                  </a:schemeClr>
                </a:gs>
                <a:gs pos="83000">
                  <a:schemeClr val="bg1">
                    <a:lumMod val="95000"/>
                    <a:alpha val="3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B473CFB-0DC2-3A3E-3272-CE437B474C81}"/>
              </a:ext>
            </a:extLst>
          </p:cNvPr>
          <p:cNvSpPr/>
          <p:nvPr/>
        </p:nvSpPr>
        <p:spPr>
          <a:xfrm>
            <a:off x="5726243" y="2566695"/>
            <a:ext cx="224851" cy="1400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90000"/>
                </a:schemeClr>
              </a:gs>
              <a:gs pos="74000">
                <a:schemeClr val="bg1">
                  <a:lumMod val="85000"/>
                  <a:alpha val="50000"/>
                </a:schemeClr>
              </a:gs>
              <a:gs pos="83000">
                <a:schemeClr val="bg1">
                  <a:lumMod val="95000"/>
                  <a:alpha val="3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F986E52-479C-7797-B09F-154A3620ADEA}"/>
              </a:ext>
            </a:extLst>
          </p:cNvPr>
          <p:cNvSpPr/>
          <p:nvPr/>
        </p:nvSpPr>
        <p:spPr>
          <a:xfrm rot="10800000">
            <a:off x="5726242" y="2713293"/>
            <a:ext cx="224851" cy="1400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90000"/>
                </a:schemeClr>
              </a:gs>
              <a:gs pos="74000">
                <a:schemeClr val="bg1">
                  <a:lumMod val="85000"/>
                  <a:alpha val="50000"/>
                </a:schemeClr>
              </a:gs>
              <a:gs pos="83000">
                <a:schemeClr val="bg1">
                  <a:lumMod val="95000"/>
                  <a:alpha val="3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1179388" y="564738"/>
            <a:ext cx="2915587" cy="1116767"/>
            <a:chOff x="2690734" y="2188564"/>
            <a:chExt cx="2915587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861315" y="2500725"/>
                  <a:ext cx="246221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3200" dirty="0">
                      <a:solidFill>
                        <a:prstClr val="white"/>
                      </a:solidFill>
                    </a:rPr>
                    <a:t>牛顿</a:t>
                  </a: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二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</m:oMath>
                  </a14:m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315" y="2500725"/>
                  <a:ext cx="2462213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901"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1AEE8168-CA63-8E5F-A3CF-A94A9F37C903}"/>
              </a:ext>
            </a:extLst>
          </p:cNvPr>
          <p:cNvSpPr txBox="1"/>
          <p:nvPr/>
        </p:nvSpPr>
        <p:spPr>
          <a:xfrm>
            <a:off x="1225527" y="2690535"/>
            <a:ext cx="97409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800" kern="0" dirty="0" smtClean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物体</a:t>
            </a:r>
            <a:r>
              <a:rPr lang="zh-CN" altLang="en-US" sz="2800" kern="0" dirty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加速度的大小，与</a:t>
            </a:r>
            <a:r>
              <a:rPr lang="zh-CN" altLang="en-US" sz="2800" kern="0" dirty="0" smtClean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物体受到的</a:t>
            </a:r>
            <a:r>
              <a:rPr lang="zh-CN" altLang="en-US" sz="2800" kern="0" dirty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作用</a:t>
            </a:r>
            <a:r>
              <a:rPr lang="zh-CN" altLang="en-US" sz="2800" kern="0" dirty="0" smtClean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力</a:t>
            </a:r>
            <a:r>
              <a:rPr lang="zh-CN" altLang="en-US" sz="2800" kern="0" dirty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成正比</a:t>
            </a:r>
            <a:r>
              <a:rPr lang="zh-CN" altLang="en-US" sz="2800" kern="0" dirty="0" smtClean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，与物体</a:t>
            </a:r>
            <a:r>
              <a:rPr lang="zh-CN" altLang="en-US" sz="2800" kern="0" dirty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kern="0" dirty="0" smtClean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质量成</a:t>
            </a:r>
            <a:r>
              <a:rPr lang="zh-CN" altLang="en-US" sz="2800" kern="0" dirty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反比，加速度的</a:t>
            </a:r>
            <a:r>
              <a:rPr lang="zh-CN" altLang="en-US" sz="2800" kern="0" dirty="0" smtClean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方向与作用力</a:t>
            </a:r>
            <a:r>
              <a:rPr lang="zh-CN" altLang="en-US" sz="2800" kern="0" dirty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的方向相同。</a:t>
            </a:r>
          </a:p>
        </p:txBody>
      </p:sp>
    </p:spTree>
    <p:extLst>
      <p:ext uri="{BB962C8B-B14F-4D97-AF65-F5344CB8AC3E}">
        <p14:creationId xmlns:p14="http://schemas.microsoft.com/office/powerpoint/2010/main" val="40266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二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）因果关系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作用</a:t>
            </a:r>
            <a:r>
              <a:rPr lang="zh-CN" altLang="en-US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力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和质量的大小决定加速度的大小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，作用力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的方向决定加速度的方向。即加速度是果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，作用力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和质量是因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，作用力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是外因，质量是内因。</a:t>
            </a:r>
          </a:p>
        </p:txBody>
      </p:sp>
    </p:spTree>
    <p:extLst>
      <p:ext uri="{BB962C8B-B14F-4D97-AF65-F5344CB8AC3E}">
        <p14:creationId xmlns:p14="http://schemas.microsoft.com/office/powerpoint/2010/main" val="22450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二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）瞬时关系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加速度</a:t>
            </a:r>
            <a:r>
              <a:rPr lang="zh-CN" altLang="en-US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与作用力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同时产生，同时消失，同时变化。也就是说牛顿第二定律描述的是力的瞬时效应。</a:t>
            </a:r>
          </a:p>
        </p:txBody>
      </p:sp>
    </p:spTree>
    <p:extLst>
      <p:ext uri="{BB962C8B-B14F-4D97-AF65-F5344CB8AC3E}">
        <p14:creationId xmlns:p14="http://schemas.microsoft.com/office/powerpoint/2010/main" val="29081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二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09A6F93-4159-336E-84AB-5DB8B7331C35}"/>
                  </a:ext>
                </a:extLst>
              </p:cNvPr>
              <p:cNvSpPr txBox="1"/>
              <p:nvPr/>
            </p:nvSpPr>
            <p:spPr>
              <a:xfrm>
                <a:off x="655983" y="2215448"/>
                <a:ext cx="10878948" cy="2728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）矢量关系</a:t>
                </a:r>
                <a:endParaRPr lang="en-US" altLang="zh-CN" sz="2800" kern="0" dirty="0">
                  <a:solidFill>
                    <a:prstClr val="whit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719138" algn="just">
                  <a:lnSpc>
                    <a:spcPct val="150000"/>
                  </a:lnSpc>
                </a:pPr>
                <a:r>
                  <a:rPr lang="zh-CN" altLang="en-US" sz="2800" kern="0" dirty="0" smtClean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力</a:t>
                </a:r>
                <a:r>
                  <a:rPr lang="zh-CN" altLang="en-US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、加速度都是矢量，二者方向总是相同。若</a:t>
                </a:r>
                <a:r>
                  <a:rPr lang="zh-CN" altLang="en-US" sz="2800" kern="0" dirty="0" smtClean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作用在物体</a:t>
                </a:r>
                <a:r>
                  <a:rPr lang="zh-CN" altLang="en-US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上</a:t>
                </a:r>
                <a:r>
                  <a:rPr lang="zh-CN" altLang="en-US" sz="2800" kern="0" dirty="0" smtClean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的力</a:t>
                </a:r>
                <a:r>
                  <a:rPr lang="zh-CN" altLang="en-US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在同一平面内，将各力正交分解后，可在这两个正交的方向上分别运用牛顿第二定律列出分量式：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8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𝑚</m:t>
                    </m:r>
                    <m:sSub>
                      <m:sSubPr>
                        <m:ctrlPr>
                          <a:rPr lang="en-US" altLang="zh-CN" sz="28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8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b>
                      <m:sSubPr>
                        <m:ctrlPr>
                          <a:rPr lang="en-US" altLang="zh-CN" sz="280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zh-CN" altLang="en-US" sz="280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。</m:t>
                    </m:r>
                  </m:oMath>
                </a14:m>
                <a:endParaRPr lang="zh-CN" altLang="en-US" sz="2800" kern="0" dirty="0">
                  <a:solidFill>
                    <a:prstClr val="whit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9A6F93-4159-336E-84AB-5DB8B7331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3" y="2215448"/>
                <a:ext cx="10878948" cy="2728632"/>
              </a:xfrm>
              <a:prstGeom prst="rect">
                <a:avLst/>
              </a:prstGeom>
              <a:blipFill rotWithShape="0">
                <a:blip r:embed="rId4"/>
                <a:stretch>
                  <a:fillRect l="-1177" r="-1121" b="-2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9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二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325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）矢量关系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71913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一般问题中，力与加速度在同一条直线上，可选这条直线的某一方向作为正方向，列式时力中与正方向相同的为正，反之为负；运用公式求解出的力或加速度，若为正，说明它的方向与所选正方向一致，若为负，说明它的方向与所选正方向相反。</a:t>
            </a:r>
          </a:p>
        </p:txBody>
      </p:sp>
    </p:spTree>
    <p:extLst>
      <p:ext uri="{BB962C8B-B14F-4D97-AF65-F5344CB8AC3E}">
        <p14:creationId xmlns:p14="http://schemas.microsoft.com/office/powerpoint/2010/main" val="4642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二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09A6F93-4159-336E-84AB-5DB8B7331C35}"/>
                  </a:ext>
                </a:extLst>
              </p:cNvPr>
              <p:cNvSpPr txBox="1"/>
              <p:nvPr/>
            </p:nvSpPr>
            <p:spPr>
              <a:xfrm>
                <a:off x="655983" y="2215448"/>
                <a:ext cx="1087894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800" kern="0" dirty="0" smtClean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）同一性</a:t>
                </a:r>
                <a:endParaRPr lang="en-US" altLang="zh-CN" sz="2800" kern="0" dirty="0">
                  <a:solidFill>
                    <a:prstClr val="white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719138" algn="just">
                  <a:lnSpc>
                    <a:spcPct val="150000"/>
                  </a:lnSpc>
                </a:pPr>
                <a:r>
                  <a:rPr lang="zh-CN" altLang="en-US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公式中的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zh-CN" altLang="en-US" sz="2800" kern="0" dirty="0" smtClean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1" kern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800" i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kern="0" dirty="0" smtClean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zh-CN" altLang="en-US" sz="2800" kern="0" dirty="0">
                    <a:solidFill>
                      <a:prstClr val="white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三个量是针对同一物体的，不可张冠李戴。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9A6F93-4159-336E-84AB-5DB8B7331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3" y="2215448"/>
                <a:ext cx="10878948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177" b="-6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4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1179388" y="564738"/>
            <a:ext cx="2915587" cy="1116767"/>
            <a:chOff x="2690734" y="2188564"/>
            <a:chExt cx="2915587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861315" y="2500725"/>
                  <a:ext cx="246221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3200" dirty="0">
                      <a:solidFill>
                        <a:prstClr val="white"/>
                      </a:solidFill>
                    </a:rPr>
                    <a:t>牛顿</a:t>
                  </a: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三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</m:oMath>
                  </a14:m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315" y="2500725"/>
                  <a:ext cx="2462213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901"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AEE8168-CA63-8E5F-A3CF-A94A9F37C903}"/>
              </a:ext>
            </a:extLst>
          </p:cNvPr>
          <p:cNvSpPr txBox="1"/>
          <p:nvPr/>
        </p:nvSpPr>
        <p:spPr>
          <a:xfrm>
            <a:off x="2663252" y="2801998"/>
            <a:ext cx="6865495" cy="1327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800" kern="0" dirty="0">
                <a:solidFill>
                  <a:prstClr val="white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两个物体间的作用力和反作用力总是大小相等，方向相反，作用在同一条直线上。</a:t>
            </a:r>
          </a:p>
        </p:txBody>
      </p:sp>
    </p:spTree>
    <p:extLst>
      <p:ext uri="{BB962C8B-B14F-4D97-AF65-F5344CB8AC3E}">
        <p14:creationId xmlns:p14="http://schemas.microsoft.com/office/powerpoint/2010/main" val="7913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三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325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（</a:t>
            </a:r>
            <a:r>
              <a:rPr lang="en-US" altLang="zh-CN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）相关关系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大小相等，方向相反，作用在同一条直线上。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endParaRPr lang="zh-CN" altLang="en-US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（</a:t>
            </a:r>
            <a:r>
              <a:rPr lang="en-US" altLang="zh-CN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）瞬时关系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同时产生，同时消失，同时变化。</a:t>
            </a:r>
          </a:p>
        </p:txBody>
      </p:sp>
    </p:spTree>
    <p:extLst>
      <p:ext uri="{BB962C8B-B14F-4D97-AF65-F5344CB8AC3E}">
        <p14:creationId xmlns:p14="http://schemas.microsoft.com/office/powerpoint/2010/main" val="33292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三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196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）同性质关系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二者总是同一性质的力，比如一个力静摩擦力，它的反作用力也一定是静摩擦力。</a:t>
            </a:r>
          </a:p>
        </p:txBody>
      </p:sp>
    </p:spTree>
    <p:extLst>
      <p:ext uri="{BB962C8B-B14F-4D97-AF65-F5344CB8AC3E}">
        <p14:creationId xmlns:p14="http://schemas.microsoft.com/office/powerpoint/2010/main" val="40724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三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196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）异体关系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作用力和反作用力总是分别作用在两个物体上。这就是的两个力无法发抵消对方的作用效果，不会成为一对平衡力。</a:t>
            </a:r>
          </a:p>
        </p:txBody>
      </p:sp>
    </p:spTree>
    <p:extLst>
      <p:ext uri="{BB962C8B-B14F-4D97-AF65-F5344CB8AC3E}">
        <p14:creationId xmlns:p14="http://schemas.microsoft.com/office/powerpoint/2010/main" val="39173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E974761-EAB6-17A7-18EE-46662C626504}"/>
              </a:ext>
            </a:extLst>
          </p:cNvPr>
          <p:cNvSpPr txBox="1"/>
          <p:nvPr/>
        </p:nvSpPr>
        <p:spPr>
          <a:xfrm>
            <a:off x="1332875" y="1280401"/>
            <a:ext cx="9526249" cy="4099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9138" algn="l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800" kern="0" dirty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牛顿运动定律是物理学的核心内容，是经典物理力学体系的支撑。运用牛顿运动定律分析与求解力与运动问题，是常见的力学问题。解决此类问题的关键，一是正确理解牛顿运动定律的</a:t>
            </a:r>
            <a:r>
              <a:rPr lang="zh-CN" altLang="en-US" sz="4000" b="1" kern="0" dirty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意义和本质</a:t>
            </a:r>
            <a:r>
              <a:rPr lang="zh-CN" altLang="en-US" sz="2800" kern="0" dirty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；二是理解牛顿运动定律的</a:t>
            </a:r>
            <a:r>
              <a:rPr lang="zh-CN" altLang="en-US" sz="4000" b="1" kern="0" dirty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适用范围</a:t>
            </a:r>
            <a:r>
              <a:rPr lang="zh-CN" altLang="en-US" sz="2800" kern="0" dirty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；三是熟悉运用牛顿运动定律分析和求解问题的一般</a:t>
            </a:r>
            <a:r>
              <a:rPr lang="zh-CN" altLang="en-US" sz="4000" b="1" kern="0" dirty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思路和程序</a:t>
            </a:r>
            <a:r>
              <a:rPr lang="zh-CN" altLang="en-US" sz="2800" kern="0" dirty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。</a:t>
            </a:r>
            <a:endParaRPr lang="zh-CN" altLang="en-US" sz="2800" kern="100" dirty="0">
              <a:solidFill>
                <a:schemeClr val="bg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81D3F6C6-3016-2EB7-19AF-38B8A23166D4}"/>
              </a:ext>
            </a:extLst>
          </p:cNvPr>
          <p:cNvSpPr/>
          <p:nvPr/>
        </p:nvSpPr>
        <p:spPr>
          <a:xfrm>
            <a:off x="978121" y="901885"/>
            <a:ext cx="10235757" cy="5054229"/>
          </a:xfrm>
          <a:prstGeom prst="roundRect">
            <a:avLst>
              <a:gd name="adj" fmla="val 7810"/>
            </a:avLst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4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E2E5E9E8-2DE8-A20F-5B02-7D541AB810BB}"/>
              </a:ext>
            </a:extLst>
          </p:cNvPr>
          <p:cNvSpPr/>
          <p:nvPr/>
        </p:nvSpPr>
        <p:spPr>
          <a:xfrm>
            <a:off x="487181" y="562131"/>
            <a:ext cx="11145186" cy="5733738"/>
          </a:xfrm>
          <a:prstGeom prst="roundRect">
            <a:avLst>
              <a:gd name="adj" fmla="val 7810"/>
            </a:avLst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6526" y="732026"/>
            <a:ext cx="10878948" cy="455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latin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kern="0" dirty="0">
                <a:latin typeface="等线" panose="02010600030101010101" pitchFamily="2" charset="-122"/>
                <a:cs typeface="Times New Roman" panose="02020603050405020304" pitchFamily="18" charset="0"/>
              </a:rPr>
              <a:t>）异体关系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谓两个力的平衡，是指作用在同一物体上的两个力，每个力都对物体产生作用效果，若这两个力大小相等、方向相反、作用在一条直线上，那么这两个力对物体产生的作用效果将等效方向，相互抵消，相当于物体没受外力作用。作用力与反作用力虽然大小相等、方向相反、作用在一条直线上，但它们分别在两个物体上产生作用效果，这两个效果无法抵消。所以作用力与反作用力不是一对平衡力。</a:t>
            </a:r>
          </a:p>
        </p:txBody>
      </p:sp>
    </p:spTree>
    <p:extLst>
      <p:ext uri="{BB962C8B-B14F-4D97-AF65-F5344CB8AC3E}">
        <p14:creationId xmlns:p14="http://schemas.microsoft.com/office/powerpoint/2010/main" val="14001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三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1319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）普适性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牛顿第三定律所反映的作用力与反作用力的关系，是普遍存在的。</a:t>
            </a:r>
          </a:p>
        </p:txBody>
      </p:sp>
    </p:spTree>
    <p:extLst>
      <p:ext uri="{BB962C8B-B14F-4D97-AF65-F5344CB8AC3E}">
        <p14:creationId xmlns:p14="http://schemas.microsoft.com/office/powerpoint/2010/main" val="27173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78F244-7B2C-7096-14C0-EC9151F99178}"/>
              </a:ext>
            </a:extLst>
          </p:cNvPr>
          <p:cNvSpPr txBox="1"/>
          <p:nvPr/>
        </p:nvSpPr>
        <p:spPr>
          <a:xfrm>
            <a:off x="2960553" y="758562"/>
            <a:ext cx="6258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02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牛顿运动定律的适用范围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1054466" y="1978702"/>
            <a:ext cx="3983474" cy="1116767"/>
            <a:chOff x="2690734" y="2188564"/>
            <a:chExt cx="3983474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3983474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E2B42F86-389D-7FC5-D6AA-30853C6788C5}"/>
                </a:ext>
              </a:extLst>
            </p:cNvPr>
            <p:cNvSpPr txBox="1"/>
            <p:nvPr/>
          </p:nvSpPr>
          <p:spPr>
            <a:xfrm>
              <a:off x="2873817" y="2470742"/>
              <a:ext cx="369331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rPr>
                <a:t>低速运动的宏观物体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4A6AB1F6-C89E-8CBF-4F1B-FEB4B36A37A0}"/>
              </a:ext>
            </a:extLst>
          </p:cNvPr>
          <p:cNvGrpSpPr/>
          <p:nvPr/>
        </p:nvGrpSpPr>
        <p:grpSpPr>
          <a:xfrm>
            <a:off x="7154062" y="1978702"/>
            <a:ext cx="3190573" cy="1116767"/>
            <a:chOff x="2690734" y="2188564"/>
            <a:chExt cx="3190573" cy="1116767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02484ACB-FF8C-D8DA-F492-AD06CCCB05A6}"/>
                </a:ext>
              </a:extLst>
            </p:cNvPr>
            <p:cNvSpPr/>
            <p:nvPr/>
          </p:nvSpPr>
          <p:spPr>
            <a:xfrm>
              <a:off x="2690734" y="2188564"/>
              <a:ext cx="3190573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2BFC0B3C-55EE-6F28-9DC4-7F91810DDD96}"/>
                </a:ext>
              </a:extLst>
            </p:cNvPr>
            <p:cNvSpPr txBox="1"/>
            <p:nvPr/>
          </p:nvSpPr>
          <p:spPr>
            <a:xfrm>
              <a:off x="2861315" y="2500725"/>
              <a:ext cx="287258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rPr>
                <a:t>明确选取参考物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7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78F244-7B2C-7096-14C0-EC9151F99178}"/>
              </a:ext>
            </a:extLst>
          </p:cNvPr>
          <p:cNvSpPr txBox="1"/>
          <p:nvPr/>
        </p:nvSpPr>
        <p:spPr>
          <a:xfrm>
            <a:off x="2960553" y="758562"/>
            <a:ext cx="6258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02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牛顿运动定律的适用范围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1054466" y="1978702"/>
            <a:ext cx="3983474" cy="1116767"/>
            <a:chOff x="2690734" y="2188564"/>
            <a:chExt cx="3983474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3983474" cy="1116767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E2B42F86-389D-7FC5-D6AA-30853C6788C5}"/>
                </a:ext>
              </a:extLst>
            </p:cNvPr>
            <p:cNvSpPr txBox="1"/>
            <p:nvPr/>
          </p:nvSpPr>
          <p:spPr>
            <a:xfrm>
              <a:off x="2873817" y="2470742"/>
              <a:ext cx="369331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b="1" dirty="0">
                  <a:solidFill>
                    <a:prstClr val="white"/>
                  </a:solidFill>
                  <a:latin typeface="Cambria Math" panose="02040503050406030204" pitchFamily="18" charset="0"/>
                </a:rPr>
                <a:t>低速运动的宏观物体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4A6AB1F6-C89E-8CBF-4F1B-FEB4B36A37A0}"/>
              </a:ext>
            </a:extLst>
          </p:cNvPr>
          <p:cNvGrpSpPr/>
          <p:nvPr/>
        </p:nvGrpSpPr>
        <p:grpSpPr>
          <a:xfrm>
            <a:off x="7154062" y="1978702"/>
            <a:ext cx="3190573" cy="1116767"/>
            <a:chOff x="2690734" y="2188564"/>
            <a:chExt cx="3190573" cy="1116767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02484ACB-FF8C-D8DA-F492-AD06CCCB05A6}"/>
                </a:ext>
              </a:extLst>
            </p:cNvPr>
            <p:cNvSpPr/>
            <p:nvPr/>
          </p:nvSpPr>
          <p:spPr>
            <a:xfrm>
              <a:off x="2690734" y="2188564"/>
              <a:ext cx="3190573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2BFC0B3C-55EE-6F28-9DC4-7F91810DDD96}"/>
                </a:ext>
              </a:extLst>
            </p:cNvPr>
            <p:cNvSpPr txBox="1"/>
            <p:nvPr/>
          </p:nvSpPr>
          <p:spPr>
            <a:xfrm>
              <a:off x="2861315" y="2500725"/>
              <a:ext cx="287258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dirty="0">
                  <a:solidFill>
                    <a:prstClr val="white"/>
                  </a:solidFill>
                  <a:latin typeface="Cambria Math" panose="02040503050406030204" pitchFamily="18" charset="0"/>
                </a:rPr>
                <a:t>明确选取参考物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67573EE-D399-79CB-619F-C681EACD035F}"/>
              </a:ext>
            </a:extLst>
          </p:cNvPr>
          <p:cNvSpPr txBox="1"/>
          <p:nvPr/>
        </p:nvSpPr>
        <p:spPr>
          <a:xfrm>
            <a:off x="1414154" y="3377647"/>
            <a:ext cx="7033428" cy="196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运动速度远小于光速的宏观物体的运动问题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速度接近光速的宏观物体的运动问题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诸如原子、电子等微观粒子的运动问题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158BFEC-4692-25B9-9DD6-2BD1D07802CD}"/>
              </a:ext>
            </a:extLst>
          </p:cNvPr>
          <p:cNvSpPr txBox="1"/>
          <p:nvPr/>
        </p:nvSpPr>
        <p:spPr>
          <a:xfrm>
            <a:off x="765359" y="3490074"/>
            <a:ext cx="944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</a:rPr>
              <a:t>√</a:t>
            </a:r>
            <a:endParaRPr lang="en-US" altLang="zh-CN"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4000" dirty="0">
                <a:solidFill>
                  <a:srgbClr val="FF0000"/>
                </a:solidFill>
              </a:rPr>
              <a:t>×</a:t>
            </a:r>
          </a:p>
          <a:p>
            <a:r>
              <a:rPr lang="en-US" altLang="zh-CN" sz="4000" dirty="0">
                <a:solidFill>
                  <a:srgbClr val="FF0000"/>
                </a:solidFill>
              </a:rPr>
              <a:t>×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4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78F244-7B2C-7096-14C0-EC9151F99178}"/>
              </a:ext>
            </a:extLst>
          </p:cNvPr>
          <p:cNvSpPr txBox="1"/>
          <p:nvPr/>
        </p:nvSpPr>
        <p:spPr>
          <a:xfrm>
            <a:off x="2960553" y="758562"/>
            <a:ext cx="6258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02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牛顿运动定律的适用范围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1054466" y="1978702"/>
            <a:ext cx="3983474" cy="1116767"/>
            <a:chOff x="2690734" y="2188564"/>
            <a:chExt cx="3983474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3983474" cy="111676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E2B42F86-389D-7FC5-D6AA-30853C6788C5}"/>
                </a:ext>
              </a:extLst>
            </p:cNvPr>
            <p:cNvSpPr txBox="1"/>
            <p:nvPr/>
          </p:nvSpPr>
          <p:spPr>
            <a:xfrm>
              <a:off x="2873817" y="2470742"/>
              <a:ext cx="369331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rPr>
                <a:t>低速运动的宏观物体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4A6AB1F6-C89E-8CBF-4F1B-FEB4B36A37A0}"/>
              </a:ext>
            </a:extLst>
          </p:cNvPr>
          <p:cNvGrpSpPr/>
          <p:nvPr/>
        </p:nvGrpSpPr>
        <p:grpSpPr>
          <a:xfrm>
            <a:off x="7154062" y="1978702"/>
            <a:ext cx="3190573" cy="1116767"/>
            <a:chOff x="2690734" y="2188564"/>
            <a:chExt cx="3190573" cy="1116767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02484ACB-FF8C-D8DA-F492-AD06CCCB05A6}"/>
                </a:ext>
              </a:extLst>
            </p:cNvPr>
            <p:cNvSpPr/>
            <p:nvPr/>
          </p:nvSpPr>
          <p:spPr>
            <a:xfrm>
              <a:off x="2690734" y="2188564"/>
              <a:ext cx="3190573" cy="1116767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2BFC0B3C-55EE-6F28-9DC4-7F91810DDD96}"/>
                </a:ext>
              </a:extLst>
            </p:cNvPr>
            <p:cNvSpPr txBox="1"/>
            <p:nvPr/>
          </p:nvSpPr>
          <p:spPr>
            <a:xfrm>
              <a:off x="2861315" y="2500725"/>
              <a:ext cx="287258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rPr>
                <a:t>明确选取参考物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67573EE-D399-79CB-619F-C681EACD035F}"/>
              </a:ext>
            </a:extLst>
          </p:cNvPr>
          <p:cNvSpPr txBox="1"/>
          <p:nvPr/>
        </p:nvSpPr>
        <p:spPr>
          <a:xfrm>
            <a:off x="2467701" y="3596307"/>
            <a:ext cx="8167168" cy="67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选取地面或相对地面静止或者匀速直线运动的物体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158BFEC-4692-25B9-9DD6-2BD1D07802CD}"/>
              </a:ext>
            </a:extLst>
          </p:cNvPr>
          <p:cNvSpPr txBox="1"/>
          <p:nvPr/>
        </p:nvSpPr>
        <p:spPr>
          <a:xfrm>
            <a:off x="10344635" y="3669278"/>
            <a:ext cx="94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6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78F244-7B2C-7096-14C0-EC9151F99178}"/>
              </a:ext>
            </a:extLst>
          </p:cNvPr>
          <p:cNvSpPr txBox="1"/>
          <p:nvPr/>
        </p:nvSpPr>
        <p:spPr>
          <a:xfrm>
            <a:off x="2293494" y="758562"/>
            <a:ext cx="7600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03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运用牛顿运动定律求解问题举例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1459200" y="1991394"/>
            <a:ext cx="3292682" cy="1116767"/>
            <a:chOff x="2690734" y="2188564"/>
            <a:chExt cx="3292682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3292682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E2B42F86-389D-7FC5-D6AA-30853C6788C5}"/>
                </a:ext>
              </a:extLst>
            </p:cNvPr>
            <p:cNvSpPr txBox="1"/>
            <p:nvPr/>
          </p:nvSpPr>
          <p:spPr>
            <a:xfrm>
              <a:off x="2923269" y="2479187"/>
              <a:ext cx="287258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dirty="0">
                  <a:solidFill>
                    <a:prstClr val="white"/>
                  </a:solidFill>
                  <a:latin typeface="Cambria Math" panose="02040503050406030204" pitchFamily="18" charset="0"/>
                  <a:ea typeface="等线" panose="02010600030101010101" pitchFamily="2" charset="-122"/>
                </a:rPr>
                <a:t>定性分析类问题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4A6AB1F6-C89E-8CBF-4F1B-FEB4B36A37A0}"/>
              </a:ext>
            </a:extLst>
          </p:cNvPr>
          <p:cNvGrpSpPr/>
          <p:nvPr/>
        </p:nvGrpSpPr>
        <p:grpSpPr>
          <a:xfrm>
            <a:off x="7311459" y="1974106"/>
            <a:ext cx="3653846" cy="1116767"/>
            <a:chOff x="2690734" y="2188564"/>
            <a:chExt cx="3653846" cy="1116767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02484ACB-FF8C-D8DA-F492-AD06CCCB05A6}"/>
                </a:ext>
              </a:extLst>
            </p:cNvPr>
            <p:cNvSpPr/>
            <p:nvPr/>
          </p:nvSpPr>
          <p:spPr>
            <a:xfrm>
              <a:off x="2690734" y="2188564"/>
              <a:ext cx="3653846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2BFC0B3C-55EE-6F28-9DC4-7F91810DDD96}"/>
                </a:ext>
              </a:extLst>
            </p:cNvPr>
            <p:cNvSpPr txBox="1"/>
            <p:nvPr/>
          </p:nvSpPr>
          <p:spPr>
            <a:xfrm>
              <a:off x="2921275" y="2500725"/>
              <a:ext cx="328295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dirty="0">
                  <a:solidFill>
                    <a:prstClr val="white"/>
                  </a:solidFill>
                  <a:latin typeface="Cambria Math" panose="02040503050406030204" pitchFamily="18" charset="0"/>
                  <a:ea typeface="等线" panose="02010600030101010101" pitchFamily="2" charset="-122"/>
                </a:rPr>
                <a:t>隔离法运用类问题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6D4052C-AC3F-4A13-ACAC-31283905E194}"/>
              </a:ext>
            </a:extLst>
          </p:cNvPr>
          <p:cNvGrpSpPr/>
          <p:nvPr/>
        </p:nvGrpSpPr>
        <p:grpSpPr>
          <a:xfrm>
            <a:off x="3935546" y="4048976"/>
            <a:ext cx="4320908" cy="1481534"/>
            <a:chOff x="2690734" y="2153602"/>
            <a:chExt cx="4320908" cy="115172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2125AD79-58A4-9DEB-8D57-A1F4494C727C}"/>
                </a:ext>
              </a:extLst>
            </p:cNvPr>
            <p:cNvSpPr/>
            <p:nvPr/>
          </p:nvSpPr>
          <p:spPr>
            <a:xfrm>
              <a:off x="2690734" y="2153602"/>
              <a:ext cx="4320908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11174692-52D5-9439-2779-C68648B35B5D}"/>
                </a:ext>
              </a:extLst>
            </p:cNvPr>
            <p:cNvSpPr txBox="1"/>
            <p:nvPr/>
          </p:nvSpPr>
          <p:spPr>
            <a:xfrm>
              <a:off x="3209713" y="2320446"/>
              <a:ext cx="3282950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dirty="0">
                  <a:solidFill>
                    <a:prstClr val="white"/>
                  </a:solidFill>
                  <a:latin typeface="Cambria Math" panose="02040503050406030204" pitchFamily="18" charset="0"/>
                  <a:ea typeface="等线" panose="02010600030101010101" pitchFamily="2" charset="-122"/>
                </a:rPr>
                <a:t>隔离法与整体法的</a:t>
              </a:r>
              <a:endParaRPr lang="en-US" altLang="zh-CN" sz="3200" dirty="0">
                <a:solidFill>
                  <a:prstClr val="white"/>
                </a:solidFill>
                <a:latin typeface="Cambria Math" panose="02040503050406030204" pitchFamily="18" charset="0"/>
                <a:ea typeface="等线" panose="02010600030101010101" pitchFamily="2" charset="-122"/>
              </a:endParaRPr>
            </a:p>
            <a:p>
              <a:pPr algn="ctr"/>
              <a:r>
                <a:rPr lang="zh-CN" altLang="en-US" sz="3200" dirty="0">
                  <a:solidFill>
                    <a:prstClr val="white"/>
                  </a:solidFill>
                  <a:latin typeface="Cambria Math" panose="02040503050406030204" pitchFamily="18" charset="0"/>
                  <a:ea typeface="等线" panose="02010600030101010101" pitchFamily="2" charset="-122"/>
                </a:rPr>
                <a:t>综合运用类问题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B44B7A0-05F3-A794-8DCF-F83DF781C22F}"/>
              </a:ext>
            </a:extLst>
          </p:cNvPr>
          <p:cNvSpPr txBox="1"/>
          <p:nvPr/>
        </p:nvSpPr>
        <p:spPr>
          <a:xfrm>
            <a:off x="796937" y="2303555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Cambria Math" panose="02040503050406030204" pitchFamily="18" charset="0"/>
                <a:ea typeface="等线" panose="02010600030101010101" pitchFamily="2" charset="-122"/>
              </a:rPr>
              <a:t>①</a:t>
            </a:r>
            <a:endParaRPr lang="zh-CN" altLang="en-US" sz="3200" dirty="0">
              <a:solidFill>
                <a:prstClr val="white"/>
              </a:solidFill>
              <a:latin typeface="Cambria Math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E8EC4FB-4613-4852-7476-130E556134F1}"/>
              </a:ext>
            </a:extLst>
          </p:cNvPr>
          <p:cNvSpPr txBox="1"/>
          <p:nvPr/>
        </p:nvSpPr>
        <p:spPr>
          <a:xfrm>
            <a:off x="6649196" y="228201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Cambria Math" panose="02040503050406030204" pitchFamily="18" charset="0"/>
                <a:ea typeface="等线" panose="02010600030101010101" pitchFamily="2" charset="-122"/>
              </a:rPr>
              <a:t>②</a:t>
            </a:r>
            <a:endParaRPr lang="zh-CN" altLang="en-US" sz="3200" dirty="0">
              <a:solidFill>
                <a:prstClr val="white"/>
              </a:solidFill>
              <a:latin typeface="Cambria Math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28D4999-5457-149A-BECC-F3DB3A4AF046}"/>
              </a:ext>
            </a:extLst>
          </p:cNvPr>
          <p:cNvSpPr txBox="1"/>
          <p:nvPr/>
        </p:nvSpPr>
        <p:spPr>
          <a:xfrm>
            <a:off x="3265687" y="4521034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Cambria Math" panose="02040503050406030204" pitchFamily="18" charset="0"/>
                <a:ea typeface="等线" panose="02010600030101010101" pitchFamily="2" charset="-122"/>
              </a:rPr>
              <a:t>③</a:t>
            </a:r>
            <a:endParaRPr lang="zh-CN" altLang="en-US" sz="3200" dirty="0">
              <a:solidFill>
                <a:prstClr val="white"/>
              </a:solidFill>
              <a:latin typeface="Cambria Math" panose="02040503050406030204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6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58BE424-05B7-CBC8-A375-3FB19B990469}"/>
              </a:ext>
            </a:extLst>
          </p:cNvPr>
          <p:cNvGrpSpPr/>
          <p:nvPr/>
        </p:nvGrpSpPr>
        <p:grpSpPr>
          <a:xfrm>
            <a:off x="366111" y="299802"/>
            <a:ext cx="4554898" cy="704538"/>
            <a:chOff x="770845" y="2173573"/>
            <a:chExt cx="4554898" cy="70453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FF331C8-9835-C662-0EC7-7441D5BC8D1F}"/>
                </a:ext>
              </a:extLst>
            </p:cNvPr>
            <p:cNvGrpSpPr/>
            <p:nvPr/>
          </p:nvGrpSpPr>
          <p:grpSpPr>
            <a:xfrm>
              <a:off x="1459200" y="2173573"/>
              <a:ext cx="3866543" cy="704538"/>
              <a:chOff x="2690734" y="2370743"/>
              <a:chExt cx="3866543" cy="704538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xmlns="" id="{ADC25B1A-6DCB-13FC-DD8B-49F38C599C50}"/>
                  </a:ext>
                </a:extLst>
              </p:cNvPr>
              <p:cNvSpPr/>
              <p:nvPr/>
            </p:nvSpPr>
            <p:spPr>
              <a:xfrm>
                <a:off x="2690734" y="2370743"/>
                <a:ext cx="2955403" cy="704538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id="{E2B42F86-389D-7FC5-D6AA-30853C6788C5}"/>
                  </a:ext>
                </a:extLst>
              </p:cNvPr>
              <p:cNvSpPr txBox="1"/>
              <p:nvPr/>
            </p:nvSpPr>
            <p:spPr>
              <a:xfrm>
                <a:off x="2923269" y="2479187"/>
                <a:ext cx="36340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等线" panose="02010600030101010101" pitchFamily="2" charset="-122"/>
                    <a:cs typeface="+mn-cs"/>
                  </a:rPr>
                  <a:t>定性分析类问题    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-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例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</a:rPr>
                  <a:t>1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0B44B7A0-05F3-A794-8DCF-F83DF781C22F}"/>
                </a:ext>
              </a:extLst>
            </p:cNvPr>
            <p:cNvSpPr txBox="1"/>
            <p:nvPr/>
          </p:nvSpPr>
          <p:spPr>
            <a:xfrm>
              <a:off x="770845" y="2251238"/>
              <a:ext cx="41036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rPr>
                <a:t>①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E0E597A8-5798-6E86-5C04-5085DFF2682C}"/>
              </a:ext>
            </a:extLst>
          </p:cNvPr>
          <p:cNvSpPr/>
          <p:nvPr/>
        </p:nvSpPr>
        <p:spPr>
          <a:xfrm>
            <a:off x="269824" y="1236689"/>
            <a:ext cx="11699822" cy="5321509"/>
          </a:xfrm>
          <a:prstGeom prst="roundRect">
            <a:avLst>
              <a:gd name="adj" fmla="val 5635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8BBA5E1-72D9-A03B-5D0D-72C8962EF996}"/>
              </a:ext>
            </a:extLst>
          </p:cNvPr>
          <p:cNvSpPr txBox="1"/>
          <p:nvPr/>
        </p:nvSpPr>
        <p:spPr>
          <a:xfrm>
            <a:off x="3222885" y="2495862"/>
            <a:ext cx="2375941" cy="75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27D4D641-AE04-837D-392C-F7DC3FD99F49}"/>
                  </a:ext>
                </a:extLst>
              </p:cNvPr>
              <p:cNvSpPr txBox="1"/>
              <p:nvPr/>
            </p:nvSpPr>
            <p:spPr>
              <a:xfrm>
                <a:off x="505503" y="1493980"/>
                <a:ext cx="11180994" cy="4145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630238">
                  <a:lnSpc>
                    <a:spcPct val="150000"/>
                  </a:lnSpc>
                </a:pPr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所示，质量均为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sz="2400" i="1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两小球间系着一根轻弹簧，放在光滑的水平面上，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球紧靠竖直墙壁。今用水平力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球向左推压弹簧，平衡后，突然将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撤去，这一瞬间：</a:t>
                </a:r>
                <a:endParaRPr lang="en-US" altLang="zh-CN" sz="2400" kern="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球的速度为零，加速度为零；</a:t>
                </a:r>
                <a:endParaRPr lang="en-US" altLang="zh-CN" sz="2400" kern="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sz="24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球的速度为零，加速度大小为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b="0" i="1" kern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kern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kern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zh-CN" sz="2400" b="0" i="1" kern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zh-CN" altLang="en-US" sz="24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400" kern="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③在弹簧第一次回复原长之后，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sz="24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才离开墙壁；</a:t>
                </a:r>
                <a:endParaRPr lang="en-US" altLang="zh-CN" sz="2400" kern="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④在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sz="24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离开墙壁之后，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sz="24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sz="24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两球均向右做匀速运动。</a:t>
                </a:r>
                <a:endParaRPr lang="en-US" altLang="zh-CN" sz="2400" kern="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7D4D641-AE04-837D-392C-F7DC3FD9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03" y="1493980"/>
                <a:ext cx="11180994" cy="4145622"/>
              </a:xfrm>
              <a:prstGeom prst="rect">
                <a:avLst/>
              </a:prstGeom>
              <a:blipFill>
                <a:blip r:embed="rId3"/>
                <a:stretch>
                  <a:fillRect l="-872" r="-3544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0AA2B1A6-5F91-D8F1-3E87-5FEE30DD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3881" y="2807424"/>
            <a:ext cx="2812246" cy="12431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D7C746BA-5332-6E23-E8FC-340D57742765}"/>
              </a:ext>
            </a:extLst>
          </p:cNvPr>
          <p:cNvSpPr txBox="1"/>
          <p:nvPr/>
        </p:nvSpPr>
        <p:spPr>
          <a:xfrm>
            <a:off x="7423844" y="4050576"/>
            <a:ext cx="4404227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>
              <a:lnSpc>
                <a:spcPct val="150000"/>
              </a:lnSpc>
            </a:pPr>
            <a:r>
              <a:rPr lang="zh-CN" altLang="en-US" sz="24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以上说法正确的是（        ）</a:t>
            </a:r>
            <a:endParaRPr lang="en-US" altLang="zh-CN" sz="2400" kern="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630238">
              <a:lnSpc>
                <a:spcPct val="150000"/>
              </a:lnSpc>
            </a:pPr>
            <a:r>
              <a:rPr lang="en-US" altLang="zh-CN" sz="24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zh-CN" altLang="en-US" sz="24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①         </a:t>
            </a:r>
            <a:r>
              <a:rPr lang="en-US" altLang="zh-CN" sz="24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24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②③ </a:t>
            </a:r>
            <a:endParaRPr lang="en-US" altLang="zh-CN" sz="2400" kern="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630238">
              <a:lnSpc>
                <a:spcPct val="150000"/>
              </a:lnSpc>
            </a:pPr>
            <a:r>
              <a:rPr lang="en-US" altLang="zh-CN" sz="24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altLang="en-US" sz="24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①④     </a:t>
            </a:r>
            <a:r>
              <a:rPr lang="en-US" altLang="zh-CN" sz="24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sz="24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②③④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F82C0948-C2C6-2C2E-D7BB-0E96114C0760}"/>
              </a:ext>
            </a:extLst>
          </p:cNvPr>
          <p:cNvCxnSpPr/>
          <p:nvPr/>
        </p:nvCxnSpPr>
        <p:spPr>
          <a:xfrm>
            <a:off x="7555042" y="2874364"/>
            <a:ext cx="0" cy="27873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D72A2537-5342-632F-A3AD-75CB007A0863}"/>
              </a:ext>
            </a:extLst>
          </p:cNvPr>
          <p:cNvSpPr txBox="1"/>
          <p:nvPr/>
        </p:nvSpPr>
        <p:spPr>
          <a:xfrm>
            <a:off x="5822463" y="3806364"/>
            <a:ext cx="99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BA2C6CE6-4E02-9416-17F5-A2039BB4CB19}"/>
              </a:ext>
            </a:extLst>
          </p:cNvPr>
          <p:cNvSpPr txBox="1"/>
          <p:nvPr/>
        </p:nvSpPr>
        <p:spPr>
          <a:xfrm>
            <a:off x="6556564" y="4374656"/>
            <a:ext cx="99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723AC7DE-5D6C-0EFC-A822-735F3FD41E77}"/>
              </a:ext>
            </a:extLst>
          </p:cNvPr>
          <p:cNvSpPr txBox="1"/>
          <p:nvPr/>
        </p:nvSpPr>
        <p:spPr>
          <a:xfrm>
            <a:off x="7196561" y="4969295"/>
            <a:ext cx="99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211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58BE424-05B7-CBC8-A375-3FB19B990469}"/>
              </a:ext>
            </a:extLst>
          </p:cNvPr>
          <p:cNvGrpSpPr/>
          <p:nvPr/>
        </p:nvGrpSpPr>
        <p:grpSpPr>
          <a:xfrm>
            <a:off x="366111" y="299802"/>
            <a:ext cx="4554898" cy="704538"/>
            <a:chOff x="770845" y="2173573"/>
            <a:chExt cx="4554898" cy="70453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FF331C8-9835-C662-0EC7-7441D5BC8D1F}"/>
                </a:ext>
              </a:extLst>
            </p:cNvPr>
            <p:cNvGrpSpPr/>
            <p:nvPr/>
          </p:nvGrpSpPr>
          <p:grpSpPr>
            <a:xfrm>
              <a:off x="1459200" y="2173573"/>
              <a:ext cx="3866543" cy="704538"/>
              <a:chOff x="2690734" y="2370743"/>
              <a:chExt cx="3866543" cy="704538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xmlns="" id="{ADC25B1A-6DCB-13FC-DD8B-49F38C599C50}"/>
                  </a:ext>
                </a:extLst>
              </p:cNvPr>
              <p:cNvSpPr/>
              <p:nvPr/>
            </p:nvSpPr>
            <p:spPr>
              <a:xfrm>
                <a:off x="2690734" y="2370743"/>
                <a:ext cx="2955403" cy="704538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id="{E2B42F86-389D-7FC5-D6AA-30853C6788C5}"/>
                  </a:ext>
                </a:extLst>
              </p:cNvPr>
              <p:cNvSpPr txBox="1"/>
              <p:nvPr/>
            </p:nvSpPr>
            <p:spPr>
              <a:xfrm>
                <a:off x="2923269" y="2479187"/>
                <a:ext cx="36340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等线" panose="02010600030101010101" pitchFamily="2" charset="-122"/>
                    <a:cs typeface="+mn-cs"/>
                  </a:rPr>
                  <a:t>定性分析类问题    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-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例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2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0B44B7A0-05F3-A794-8DCF-F83DF781C22F}"/>
                </a:ext>
              </a:extLst>
            </p:cNvPr>
            <p:cNvSpPr txBox="1"/>
            <p:nvPr/>
          </p:nvSpPr>
          <p:spPr>
            <a:xfrm>
              <a:off x="770845" y="2251238"/>
              <a:ext cx="41036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rPr>
                <a:t>①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E0E597A8-5798-6E86-5C04-5085DFF2682C}"/>
              </a:ext>
            </a:extLst>
          </p:cNvPr>
          <p:cNvSpPr/>
          <p:nvPr/>
        </p:nvSpPr>
        <p:spPr>
          <a:xfrm>
            <a:off x="269824" y="1236689"/>
            <a:ext cx="11699822" cy="5321509"/>
          </a:xfrm>
          <a:prstGeom prst="roundRect">
            <a:avLst>
              <a:gd name="adj" fmla="val 5635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8BBA5E1-72D9-A03B-5D0D-72C8962EF996}"/>
              </a:ext>
            </a:extLst>
          </p:cNvPr>
          <p:cNvSpPr txBox="1"/>
          <p:nvPr/>
        </p:nvSpPr>
        <p:spPr>
          <a:xfrm>
            <a:off x="3222885" y="2495862"/>
            <a:ext cx="2375941" cy="75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27D4D641-AE04-837D-392C-F7DC3FD99F49}"/>
              </a:ext>
            </a:extLst>
          </p:cNvPr>
          <p:cNvSpPr txBox="1"/>
          <p:nvPr/>
        </p:nvSpPr>
        <p:spPr>
          <a:xfrm>
            <a:off x="505503" y="1493980"/>
            <a:ext cx="11180994" cy="39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0238">
              <a:lnSpc>
                <a:spcPct val="150000"/>
              </a:lnSpc>
            </a:pPr>
            <a:r>
              <a:rPr lang="zh-CN" altLang="en-US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示，一辆有动力驱动的小车上有一水平放置的弹簧，其左端固定在小车上，右端与一小球相连，设在某一段时间内小球与小车相对静止且弹簧处于压缩状态，若忽略小球与小车间的摩擦力，则在此段时间内小车可能是（      ）（多选）</a:t>
            </a:r>
          </a:p>
          <a:p>
            <a:pPr indent="630238">
              <a:lnSpc>
                <a:spcPct val="150000"/>
              </a:lnSpc>
            </a:pPr>
            <a:r>
              <a:rPr lang="en-US" altLang="zh-CN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zh-CN" altLang="en-US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向右做加速运动</a:t>
            </a:r>
          </a:p>
          <a:p>
            <a:pPr indent="630238">
              <a:lnSpc>
                <a:spcPct val="150000"/>
              </a:lnSpc>
            </a:pPr>
            <a:r>
              <a:rPr lang="en-US" altLang="zh-CN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向右做减速运动</a:t>
            </a:r>
          </a:p>
          <a:p>
            <a:pPr indent="630238">
              <a:lnSpc>
                <a:spcPct val="150000"/>
              </a:lnSpc>
            </a:pPr>
            <a:r>
              <a:rPr lang="en-US" altLang="zh-CN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altLang="en-US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向左做加速运动</a:t>
            </a:r>
          </a:p>
          <a:p>
            <a:pPr indent="630238">
              <a:lnSpc>
                <a:spcPct val="150000"/>
              </a:lnSpc>
            </a:pPr>
            <a:r>
              <a:rPr lang="en-US" altLang="zh-CN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altLang="en-US" sz="24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向左做减速运动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5EA3CAC-7E39-43B3-A1B2-B84021B8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994" y="3844977"/>
            <a:ext cx="4431189" cy="13884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785F094-68F0-00C0-E67C-0B54496C569B}"/>
              </a:ext>
            </a:extLst>
          </p:cNvPr>
          <p:cNvSpPr txBox="1"/>
          <p:nvPr/>
        </p:nvSpPr>
        <p:spPr>
          <a:xfrm>
            <a:off x="3511446" y="3048492"/>
            <a:ext cx="99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22F6A6D-7D29-A2D7-4B4B-AB0A21EB8EC2}"/>
              </a:ext>
            </a:extLst>
          </p:cNvPr>
          <p:cNvSpPr txBox="1"/>
          <p:nvPr/>
        </p:nvSpPr>
        <p:spPr>
          <a:xfrm>
            <a:off x="3515193" y="4717019"/>
            <a:ext cx="99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2748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58BE424-05B7-CBC8-A375-3FB19B990469}"/>
              </a:ext>
            </a:extLst>
          </p:cNvPr>
          <p:cNvGrpSpPr/>
          <p:nvPr/>
        </p:nvGrpSpPr>
        <p:grpSpPr>
          <a:xfrm>
            <a:off x="366111" y="299802"/>
            <a:ext cx="5097805" cy="704538"/>
            <a:chOff x="770845" y="2173573"/>
            <a:chExt cx="5097805" cy="70453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FF331C8-9835-C662-0EC7-7441D5BC8D1F}"/>
                </a:ext>
              </a:extLst>
            </p:cNvPr>
            <p:cNvGrpSpPr/>
            <p:nvPr/>
          </p:nvGrpSpPr>
          <p:grpSpPr>
            <a:xfrm>
              <a:off x="1459200" y="2173573"/>
              <a:ext cx="4409450" cy="704538"/>
              <a:chOff x="2690734" y="2370743"/>
              <a:chExt cx="4409450" cy="704538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xmlns="" id="{ADC25B1A-6DCB-13FC-DD8B-49F38C599C50}"/>
                  </a:ext>
                </a:extLst>
              </p:cNvPr>
              <p:cNvSpPr/>
              <p:nvPr/>
            </p:nvSpPr>
            <p:spPr>
              <a:xfrm>
                <a:off x="2690734" y="2370743"/>
                <a:ext cx="3345147" cy="704538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id="{E2B42F86-389D-7FC5-D6AA-30853C6788C5}"/>
                  </a:ext>
                </a:extLst>
              </p:cNvPr>
              <p:cNvSpPr txBox="1"/>
              <p:nvPr/>
            </p:nvSpPr>
            <p:spPr>
              <a:xfrm>
                <a:off x="2923270" y="2479187"/>
                <a:ext cx="41769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8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等线" panose="02010600030101010101" pitchFamily="2" charset="-122"/>
                  </a:rPr>
                  <a:t>隔离法运用类问题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等线" panose="02010600030101010101" pitchFamily="2" charset="-122"/>
                    <a:cs typeface="+mn-cs"/>
                  </a:rPr>
                  <a:t>    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-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例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3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0B44B7A0-05F3-A794-8DCF-F83DF781C22F}"/>
                </a:ext>
              </a:extLst>
            </p:cNvPr>
            <p:cNvSpPr txBox="1"/>
            <p:nvPr/>
          </p:nvSpPr>
          <p:spPr>
            <a:xfrm>
              <a:off x="770845" y="2251238"/>
              <a:ext cx="41036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Cambria Math" panose="02040503050406030204" pitchFamily="18" charset="0"/>
                  <a:ea typeface="等线" panose="02010600030101010101" pitchFamily="2" charset="-122"/>
                </a:rPr>
                <a:t>②</a:t>
              </a:r>
              <a:endParaRPr lang="zh-CN" altLang="en-US" sz="3200" dirty="0">
                <a:solidFill>
                  <a:prstClr val="white"/>
                </a:solidFill>
                <a:latin typeface="Cambria Math" panose="02040503050406030204" pitchFamily="18" charset="0"/>
                <a:ea typeface="等线" panose="02010600030101010101" pitchFamily="2" charset="-122"/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E0E597A8-5798-6E86-5C04-5085DFF2682C}"/>
              </a:ext>
            </a:extLst>
          </p:cNvPr>
          <p:cNvSpPr/>
          <p:nvPr/>
        </p:nvSpPr>
        <p:spPr>
          <a:xfrm>
            <a:off x="269824" y="1236689"/>
            <a:ext cx="11699822" cy="5321509"/>
          </a:xfrm>
          <a:prstGeom prst="roundRect">
            <a:avLst>
              <a:gd name="adj" fmla="val 5635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27D4D641-AE04-837D-392C-F7DC3FD99F49}"/>
                  </a:ext>
                </a:extLst>
              </p:cNvPr>
              <p:cNvSpPr txBox="1"/>
              <p:nvPr/>
            </p:nvSpPr>
            <p:spPr>
              <a:xfrm>
                <a:off x="505503" y="1493980"/>
                <a:ext cx="1118099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630238">
                  <a:lnSpc>
                    <a:spcPct val="150000"/>
                  </a:lnSpc>
                </a:pP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所示，在倾角为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的固定光滑斜面上，有一用绳子拴着的长木板，其上站着一只猫。已知木板的质量是猫的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倍。当绳子突然断开时，猫立即沿着木板向上跑，以保持其相对斜面的位置不变。则此时木板沿斜面下滑的加速度是多少？</a:t>
                </a: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27D4D641-AE04-837D-392C-F7DC3FD9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03" y="1493980"/>
                <a:ext cx="11180994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872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FF957EB0-5386-CBAC-1B43-3F6982F364CF}"/>
                  </a:ext>
                </a:extLst>
              </p:cNvPr>
              <p:cNvSpPr txBox="1"/>
              <p:nvPr/>
            </p:nvSpPr>
            <p:spPr>
              <a:xfrm>
                <a:off x="671548" y="3252866"/>
                <a:ext cx="8342026" cy="3053528"/>
              </a:xfrm>
              <a:prstGeom prst="rect">
                <a:avLst/>
              </a:prstGeom>
              <a:solidFill>
                <a:schemeClr val="bg1">
                  <a:lumMod val="95000"/>
                  <a:alpha val="81000"/>
                </a:scheme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解析：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以猫为研究对象，由于其相对斜面静止，即它所受外力的合力为零，故它所受合力为零。设木板对猫的摩擦力为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，在斜面方向对猫运用共点力平衡条件或牛顿第一定律有：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。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/>
                    </a:solidFill>
                  </a:rPr>
                  <a:t>以木板为研究对象，在斜面方向运用牛顿第二定律有：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′≠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𝑚𝑎</m:t>
                    </m:r>
                    <m:r>
                      <a:rPr lang="zh-CN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。其中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是猫对木板的摩擦力，由牛顿第三定律有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：</m:t>
                    </m:r>
                  </m:oMath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𝑓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′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。解以上三式得木板沿斜面下滑时的加速度是：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𝑎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𝑔</m:t>
                    </m:r>
                    <m:func>
                      <m:funcPr>
                        <m:ctrlP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sin</m:t>
                        </m:r>
                      </m:fName>
                      <m:e>
                        <m:r>
                          <a:rPr lang="zh-CN" alt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𝛼</m:t>
                        </m:r>
                      </m:e>
                    </m:func>
                    <m:r>
                      <a:rPr lang="zh-CN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。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957EB0-5386-CBAC-1B43-3F6982F36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48" y="3252866"/>
                <a:ext cx="8342026" cy="3053528"/>
              </a:xfrm>
              <a:prstGeom prst="rect">
                <a:avLst/>
              </a:prstGeom>
              <a:blipFill rotWithShape="0">
                <a:blip r:embed="rId4"/>
                <a:stretch>
                  <a:fillRect l="-729" r="-3355"/>
                </a:stretch>
              </a:blip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ACDD10C-CEE5-CD09-ECD6-00A056D9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0520" y="3672916"/>
            <a:ext cx="3357074" cy="2486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3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58BE424-05B7-CBC8-A375-3FB19B990469}"/>
              </a:ext>
            </a:extLst>
          </p:cNvPr>
          <p:cNvGrpSpPr/>
          <p:nvPr/>
        </p:nvGrpSpPr>
        <p:grpSpPr>
          <a:xfrm>
            <a:off x="366111" y="299802"/>
            <a:ext cx="7564409" cy="704538"/>
            <a:chOff x="770845" y="2173573"/>
            <a:chExt cx="7564409" cy="70453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FF331C8-9835-C662-0EC7-7441D5BC8D1F}"/>
                </a:ext>
              </a:extLst>
            </p:cNvPr>
            <p:cNvGrpSpPr/>
            <p:nvPr/>
          </p:nvGrpSpPr>
          <p:grpSpPr>
            <a:xfrm>
              <a:off x="1459200" y="2173573"/>
              <a:ext cx="6876054" cy="704538"/>
              <a:chOff x="2690734" y="2370743"/>
              <a:chExt cx="6876054" cy="704538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xmlns="" id="{ADC25B1A-6DCB-13FC-DD8B-49F38C599C50}"/>
                  </a:ext>
                </a:extLst>
              </p:cNvPr>
              <p:cNvSpPr/>
              <p:nvPr/>
            </p:nvSpPr>
            <p:spPr>
              <a:xfrm>
                <a:off x="2690734" y="2370743"/>
                <a:ext cx="5833514" cy="704538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id="{E2B42F86-389D-7FC5-D6AA-30853C6788C5}"/>
                  </a:ext>
                </a:extLst>
              </p:cNvPr>
              <p:cNvSpPr txBox="1"/>
              <p:nvPr/>
            </p:nvSpPr>
            <p:spPr>
              <a:xfrm>
                <a:off x="2923269" y="2479187"/>
                <a:ext cx="664351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80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等线" panose="02010600030101010101" pitchFamily="2" charset="-122"/>
                  </a:rPr>
                  <a:t>隔离法与整体法的综合运用类问题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等线" panose="02010600030101010101" pitchFamily="2" charset="-122"/>
                    <a:cs typeface="+mn-cs"/>
                  </a:rPr>
                  <a:t>    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-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例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+mn-cs"/>
                  </a:rPr>
                  <a:t>3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0B44B7A0-05F3-A794-8DCF-F83DF781C22F}"/>
                </a:ext>
              </a:extLst>
            </p:cNvPr>
            <p:cNvSpPr txBox="1"/>
            <p:nvPr/>
          </p:nvSpPr>
          <p:spPr>
            <a:xfrm>
              <a:off x="770845" y="2251238"/>
              <a:ext cx="41036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3200" dirty="0">
                  <a:solidFill>
                    <a:prstClr val="white"/>
                  </a:solidFill>
                  <a:latin typeface="Cambria Math" panose="02040503050406030204" pitchFamily="18" charset="0"/>
                  <a:ea typeface="等线" panose="02010600030101010101" pitchFamily="2" charset="-122"/>
                </a:rPr>
                <a:t>③</a:t>
              </a:r>
              <a:endParaRPr lang="zh-CN" altLang="en-US" sz="3200" dirty="0">
                <a:solidFill>
                  <a:prstClr val="white"/>
                </a:solidFill>
                <a:latin typeface="Cambria Math" panose="02040503050406030204" pitchFamily="18" charset="0"/>
                <a:ea typeface="等线" panose="02010600030101010101" pitchFamily="2" charset="-122"/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E0E597A8-5798-6E86-5C04-5085DFF2682C}"/>
              </a:ext>
            </a:extLst>
          </p:cNvPr>
          <p:cNvSpPr/>
          <p:nvPr/>
        </p:nvSpPr>
        <p:spPr>
          <a:xfrm>
            <a:off x="269824" y="1236689"/>
            <a:ext cx="11699822" cy="5321509"/>
          </a:xfrm>
          <a:prstGeom prst="roundRect">
            <a:avLst>
              <a:gd name="adj" fmla="val 5635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8BBA5E1-72D9-A03B-5D0D-72C8962EF996}"/>
              </a:ext>
            </a:extLst>
          </p:cNvPr>
          <p:cNvSpPr txBox="1"/>
          <p:nvPr/>
        </p:nvSpPr>
        <p:spPr>
          <a:xfrm>
            <a:off x="3222885" y="2495862"/>
            <a:ext cx="2375941" cy="75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27D4D641-AE04-837D-392C-F7DC3FD99F49}"/>
                  </a:ext>
                </a:extLst>
              </p:cNvPr>
              <p:cNvSpPr txBox="1"/>
              <p:nvPr/>
            </p:nvSpPr>
            <p:spPr>
              <a:xfrm>
                <a:off x="505503" y="1493980"/>
                <a:ext cx="1118099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630238">
                  <a:lnSpc>
                    <a:spcPct val="150000"/>
                  </a:lnSpc>
                </a:pP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水平面上有带圆弧形凸起的长方形木块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，木块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上的物体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用绕过凸起的轻绳与物体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相连，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与凸起之间的绳是水平的。用一水平向左的拉力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F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作用在物体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上，恰使物体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保持相对静止，如图，已知物体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的质量均为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，重力加速度为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，不计所有的摩擦，则拉力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sz="24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应为多大？</a:t>
                </a: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27D4D641-AE04-837D-392C-F7DC3FD9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03" y="1493980"/>
                <a:ext cx="11180994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872" r="-1200" b="-2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7AABC22-1079-D454-EA8A-5C3B10DC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1810" y="4143563"/>
            <a:ext cx="3250366" cy="16501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D3EC2DEB-BFAE-7225-0D25-C9E67EF4CAC2}"/>
                  </a:ext>
                </a:extLst>
              </p:cNvPr>
              <p:cNvSpPr txBox="1"/>
              <p:nvPr/>
            </p:nvSpPr>
            <p:spPr>
              <a:xfrm>
                <a:off x="571295" y="3834911"/>
                <a:ext cx="8100515" cy="2444131"/>
              </a:xfrm>
              <a:prstGeom prst="rect">
                <a:avLst/>
              </a:prstGeom>
              <a:solidFill>
                <a:schemeClr val="bg1">
                  <a:lumMod val="95000"/>
                  <a:alpha val="81000"/>
                </a:scheme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解析：</a:t>
                </a:r>
                <a:r>
                  <a:rPr lang="zh-CN" altLang="en-US" sz="2000" dirty="0"/>
                  <a:t>设绳中张力为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0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000" dirty="0"/>
                  <a:t>、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000" dirty="0"/>
                  <a:t>、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/>
                  <a:t>共同的加速度为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2000" dirty="0"/>
                  <a:t>，与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/>
                  <a:t>相连部分的绳与竖直线夹角为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2000" dirty="0"/>
                  <a:t>。对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000" dirty="0"/>
                  <a:t>、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000" dirty="0"/>
                  <a:t>、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/>
                  <a:t>组成的整体、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000" dirty="0"/>
                  <a:t>、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/>
                  <a:t>分别运用牛顿第二运动定律有：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zh-CN" altLang="en-US" sz="20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0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zh-CN" altLang="en-US" sz="20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en-US" sz="20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zh-CN" altLang="en-US" sz="2000" dirty="0" smtClean="0"/>
                  <a:t>。</a:t>
                </a:r>
                <a:endParaRPr lang="en-US" altLang="zh-CN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 smtClean="0"/>
                  <a:t>（消</a:t>
                </a:r>
                <a:r>
                  <a:rPr lang="zh-CN" altLang="en-US" sz="2000" dirty="0"/>
                  <a:t>元技巧：由最后两式平方相加消去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2000" dirty="0"/>
                  <a:t>，得：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/>
                  <a:t>再由此式与前两式消去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2000" dirty="0"/>
                  <a:t>，解得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/>
                  <a:t>。）解得：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zh-CN" altLang="en-US" sz="2000" dirty="0"/>
                  <a:t>。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EC2DEB-BFAE-7225-0D25-C9E67EF4C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5" y="3834911"/>
                <a:ext cx="8100515" cy="2444131"/>
              </a:xfrm>
              <a:prstGeom prst="rect">
                <a:avLst/>
              </a:prstGeom>
              <a:blipFill rotWithShape="0">
                <a:blip r:embed="rId5"/>
                <a:stretch>
                  <a:fillRect l="-826" r="-75" b="-993"/>
                </a:stretch>
              </a:blip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7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78F244-7B2C-7096-14C0-EC9151F99178}"/>
              </a:ext>
            </a:extLst>
          </p:cNvPr>
          <p:cNvSpPr txBox="1"/>
          <p:nvPr/>
        </p:nvSpPr>
        <p:spPr>
          <a:xfrm>
            <a:off x="3047376" y="758562"/>
            <a:ext cx="60972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牛顿运动定律及其应用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3C2428D-AAF9-4E46-519E-3C2DF9BE2716}"/>
              </a:ext>
            </a:extLst>
          </p:cNvPr>
          <p:cNvSpPr txBox="1"/>
          <p:nvPr/>
        </p:nvSpPr>
        <p:spPr>
          <a:xfrm>
            <a:off x="1653289" y="2111493"/>
            <a:ext cx="56094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01   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对牛顿运动定律的理解</a:t>
            </a:r>
            <a:endParaRPr kumimoji="0" lang="zh-CN" altLang="en-US" sz="3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50E8530-5F04-7DEF-F62A-D84402B11247}"/>
              </a:ext>
            </a:extLst>
          </p:cNvPr>
          <p:cNvSpPr txBox="1"/>
          <p:nvPr/>
        </p:nvSpPr>
        <p:spPr>
          <a:xfrm>
            <a:off x="1651726" y="3125870"/>
            <a:ext cx="57744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02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牛顿运动定律的适用范围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E3DCE83-5822-8280-9C60-F3DC0CD48825}"/>
              </a:ext>
            </a:extLst>
          </p:cNvPr>
          <p:cNvSpPr txBox="1"/>
          <p:nvPr/>
        </p:nvSpPr>
        <p:spPr>
          <a:xfrm>
            <a:off x="1651726" y="4140247"/>
            <a:ext cx="70453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03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运用牛顿运动定律求解问题举例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3F40BD7D-7EAE-4C80-E415-70C94F14FB67}"/>
              </a:ext>
            </a:extLst>
          </p:cNvPr>
          <p:cNvSpPr txBox="1"/>
          <p:nvPr/>
        </p:nvSpPr>
        <p:spPr>
          <a:xfrm>
            <a:off x="1651726" y="5154624"/>
            <a:ext cx="10272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04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运用牛顿运动定律分析和求解力学问题的一般步骤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4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78F244-7B2C-7096-14C0-EC9151F99178}"/>
              </a:ext>
            </a:extLst>
          </p:cNvPr>
          <p:cNvSpPr txBox="1"/>
          <p:nvPr/>
        </p:nvSpPr>
        <p:spPr>
          <a:xfrm>
            <a:off x="3805719" y="715979"/>
            <a:ext cx="55119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运用牛顿运动定律分析和求解力学问题的一般步骤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903320" y="2342211"/>
            <a:ext cx="2915587" cy="1116767"/>
            <a:chOff x="2690734" y="2188564"/>
            <a:chExt cx="2915587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861315" y="2500725"/>
                  <a:ext cx="25744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确定研究对象</m:t>
                        </m:r>
                      </m:oMath>
                    </m:oMathPara>
                  </a14:m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315" y="2500725"/>
                  <a:ext cx="257442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8893C99-67BB-D5D8-A3DB-E4ED4F793B52}"/>
              </a:ext>
            </a:extLst>
          </p:cNvPr>
          <p:cNvGrpSpPr/>
          <p:nvPr/>
        </p:nvGrpSpPr>
        <p:grpSpPr>
          <a:xfrm>
            <a:off x="4392546" y="2348746"/>
            <a:ext cx="3406908" cy="1116767"/>
            <a:chOff x="2690734" y="2188564"/>
            <a:chExt cx="3406908" cy="1116767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49C69F31-39E5-78C5-E3DA-4156D3F11ACA}"/>
                </a:ext>
              </a:extLst>
            </p:cNvPr>
            <p:cNvSpPr/>
            <p:nvPr/>
          </p:nvSpPr>
          <p:spPr>
            <a:xfrm>
              <a:off x="2690734" y="2188564"/>
              <a:ext cx="3406908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5FB4131-5095-5006-066B-8D7693E3296C}"/>
                </a:ext>
              </a:extLst>
            </p:cNvPr>
            <p:cNvSpPr txBox="1"/>
            <p:nvPr/>
          </p:nvSpPr>
          <p:spPr>
            <a:xfrm>
              <a:off x="2966247" y="2500723"/>
              <a:ext cx="287258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dirty="0">
                  <a:solidFill>
                    <a:prstClr val="white"/>
                  </a:solidFill>
                  <a:latin typeface="Cambria Math" panose="02040503050406030204" pitchFamily="18" charset="0"/>
                </a:rPr>
                <a:t>画出受力示意图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4A6AB1F6-C89E-8CBF-4F1B-FEB4B36A37A0}"/>
              </a:ext>
            </a:extLst>
          </p:cNvPr>
          <p:cNvGrpSpPr/>
          <p:nvPr/>
        </p:nvGrpSpPr>
        <p:grpSpPr>
          <a:xfrm>
            <a:off x="8373093" y="2342209"/>
            <a:ext cx="3230379" cy="1116767"/>
            <a:chOff x="2690734" y="2188564"/>
            <a:chExt cx="3230379" cy="1116767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02484ACB-FF8C-D8DA-F492-AD06CCCB05A6}"/>
                </a:ext>
              </a:extLst>
            </p:cNvPr>
            <p:cNvSpPr/>
            <p:nvPr/>
          </p:nvSpPr>
          <p:spPr>
            <a:xfrm>
              <a:off x="2690734" y="2188564"/>
              <a:ext cx="3230379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2BFC0B3C-55EE-6F28-9DC4-7F91810DDD96}"/>
                </a:ext>
              </a:extLst>
            </p:cNvPr>
            <p:cNvSpPr txBox="1"/>
            <p:nvPr/>
          </p:nvSpPr>
          <p:spPr>
            <a:xfrm>
              <a:off x="2877951" y="2500723"/>
              <a:ext cx="287258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Cambria Math" panose="02040503050406030204" pitchFamily="18" charset="0"/>
                </a:rPr>
                <a:t>确定物体加速度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5417ED7-0506-0152-76B4-20942179B154}"/>
              </a:ext>
            </a:extLst>
          </p:cNvPr>
          <p:cNvSpPr txBox="1"/>
          <p:nvPr/>
        </p:nvSpPr>
        <p:spPr>
          <a:xfrm>
            <a:off x="2874363" y="992977"/>
            <a:ext cx="848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04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7873AC3-54A3-8204-381E-A8D88E2769F7}"/>
              </a:ext>
            </a:extLst>
          </p:cNvPr>
          <p:cNvGrpSpPr/>
          <p:nvPr/>
        </p:nvGrpSpPr>
        <p:grpSpPr>
          <a:xfrm>
            <a:off x="2304576" y="4383309"/>
            <a:ext cx="3230379" cy="1116767"/>
            <a:chOff x="2690734" y="2188564"/>
            <a:chExt cx="3230379" cy="111676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E5B9ABA6-A14A-DAEE-319D-8A3DE522FF42}"/>
                </a:ext>
              </a:extLst>
            </p:cNvPr>
            <p:cNvSpPr/>
            <p:nvPr/>
          </p:nvSpPr>
          <p:spPr>
            <a:xfrm>
              <a:off x="2690734" y="2188564"/>
              <a:ext cx="3230379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101D5677-23F5-6719-96CD-A923AB060BAF}"/>
                </a:ext>
              </a:extLst>
            </p:cNvPr>
            <p:cNvSpPr txBox="1"/>
            <p:nvPr/>
          </p:nvSpPr>
          <p:spPr>
            <a:xfrm>
              <a:off x="2877951" y="2500723"/>
              <a:ext cx="287258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Cambria Math" panose="02040503050406030204" pitchFamily="18" charset="0"/>
                </a:rPr>
                <a:t>选择坐标正方向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2EB106DF-352F-75B4-47CC-2D23F653A6C1}"/>
              </a:ext>
            </a:extLst>
          </p:cNvPr>
          <p:cNvGrpSpPr/>
          <p:nvPr/>
        </p:nvGrpSpPr>
        <p:grpSpPr>
          <a:xfrm>
            <a:off x="6341660" y="4383309"/>
            <a:ext cx="2915587" cy="1116767"/>
            <a:chOff x="2690734" y="2188564"/>
            <a:chExt cx="2915587" cy="1116767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="" id="{C9AEAA7D-E12F-724F-D232-6CEBC76E16FE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xmlns="" id="{C6C43E11-BA7F-4F78-62F1-8BD8F82A4527}"/>
                    </a:ext>
                  </a:extLst>
                </p:cNvPr>
                <p:cNvSpPr txBox="1"/>
                <p:nvPr/>
              </p:nvSpPr>
              <p:spPr>
                <a:xfrm>
                  <a:off x="2917420" y="2500723"/>
                  <a:ext cx="246221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lang="zh-CN" alt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求解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所列方程</a:t>
                  </a: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C6C43E11-BA7F-4F78-62F1-8BD8F82A45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7420" y="2500723"/>
                  <a:ext cx="2462213" cy="492443"/>
                </a:xfrm>
                <a:prstGeom prst="rect">
                  <a:avLst/>
                </a:prstGeom>
                <a:blipFill>
                  <a:blip r:embed="rId4"/>
                  <a:stretch>
                    <a:fillRect t="-24691" r="-9406" b="-493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12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28e7a40c7a0e1c120862e57506eced05">
            <a:extLst>
              <a:ext uri="{FF2B5EF4-FFF2-40B4-BE49-F238E27FC236}">
                <a16:creationId xmlns:a16="http://schemas.microsoft.com/office/drawing/2014/main" xmlns="" id="{78DD6E80-4BB5-B429-6953-E7795F993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54" y="283106"/>
            <a:ext cx="5602800" cy="665268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CA0DF4CD-B13E-D36D-985E-8828FD3042D8}"/>
              </a:ext>
            </a:extLst>
          </p:cNvPr>
          <p:cNvGrpSpPr/>
          <p:nvPr/>
        </p:nvGrpSpPr>
        <p:grpSpPr>
          <a:xfrm>
            <a:off x="5280611" y="1029146"/>
            <a:ext cx="6122035" cy="2904804"/>
            <a:chOff x="5694827" y="1435546"/>
            <a:chExt cx="6122035" cy="2904804"/>
          </a:xfrm>
        </p:grpSpPr>
        <p:sp>
          <p:nvSpPr>
            <p:cNvPr id="2" name="对话气泡: 圆角矩形 1">
              <a:extLst>
                <a:ext uri="{FF2B5EF4-FFF2-40B4-BE49-F238E27FC236}">
                  <a16:creationId xmlns:a16="http://schemas.microsoft.com/office/drawing/2014/main" xmlns="" id="{C9179E33-31BD-AD9B-2468-6FB5192F8669}"/>
                </a:ext>
              </a:extLst>
            </p:cNvPr>
            <p:cNvSpPr/>
            <p:nvPr/>
          </p:nvSpPr>
          <p:spPr>
            <a:xfrm>
              <a:off x="5694827" y="1435546"/>
              <a:ext cx="6122035" cy="2904804"/>
            </a:xfrm>
            <a:prstGeom prst="wedgeRoundRectCallout">
              <a:avLst>
                <a:gd name="adj1" fmla="val -76291"/>
                <a:gd name="adj2" fmla="val 4713"/>
                <a:gd name="adj3" fmla="val 16667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A4B351D9-C367-3CBA-325A-19C23655631D}"/>
                </a:ext>
              </a:extLst>
            </p:cNvPr>
            <p:cNvGrpSpPr/>
            <p:nvPr/>
          </p:nvGrpSpPr>
          <p:grpSpPr>
            <a:xfrm>
              <a:off x="6280394" y="1929269"/>
              <a:ext cx="4429593" cy="1862048"/>
              <a:chOff x="6280394" y="1929269"/>
              <a:chExt cx="4429593" cy="1862048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xmlns="" id="{EF916752-D03C-D2BA-C7FD-AB9544F13F0F}"/>
                  </a:ext>
                </a:extLst>
              </p:cNvPr>
              <p:cNvGrpSpPr/>
              <p:nvPr/>
            </p:nvGrpSpPr>
            <p:grpSpPr>
              <a:xfrm>
                <a:off x="6280394" y="1929269"/>
                <a:ext cx="4429593" cy="1862048"/>
                <a:chOff x="4991725" y="1873773"/>
                <a:chExt cx="4429593" cy="1862048"/>
              </a:xfrm>
            </p:grpSpPr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id="{3E1CE920-AAA2-47CE-CC76-E837094FB52E}"/>
                    </a:ext>
                  </a:extLst>
                </p:cNvPr>
                <p:cNvSpPr txBox="1"/>
                <p:nvPr/>
              </p:nvSpPr>
              <p:spPr>
                <a:xfrm>
                  <a:off x="4991725" y="1873773"/>
                  <a:ext cx="4429593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115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下课！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xmlns="" id="{1127B906-A427-672D-70FB-7084278DE079}"/>
                    </a:ext>
                  </a:extLst>
                </p:cNvPr>
                <p:cNvSpPr/>
                <p:nvPr/>
              </p:nvSpPr>
              <p:spPr>
                <a:xfrm>
                  <a:off x="5647690" y="2383593"/>
                  <a:ext cx="236088" cy="65682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alpha val="90000"/>
                      </a:schemeClr>
                    </a:gs>
                    <a:gs pos="74000">
                      <a:schemeClr val="bg1">
                        <a:lumMod val="85000"/>
                        <a:alpha val="50000"/>
                      </a:schemeClr>
                    </a:gs>
                    <a:gs pos="83000">
                      <a:schemeClr val="bg1">
                        <a:lumMod val="95000"/>
                        <a:alpha val="3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xmlns="" id="{3A82963D-6FEC-C377-BEEE-EF8061EECCE0}"/>
                  </a:ext>
                </a:extLst>
              </p:cNvPr>
              <p:cNvSpPr/>
              <p:nvPr/>
            </p:nvSpPr>
            <p:spPr>
              <a:xfrm>
                <a:off x="8651413" y="2822246"/>
                <a:ext cx="190800" cy="40542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alpha val="90000"/>
                    </a:schemeClr>
                  </a:gs>
                  <a:gs pos="74000">
                    <a:schemeClr val="bg1">
                      <a:lumMod val="85000"/>
                      <a:alpha val="50000"/>
                    </a:schemeClr>
                  </a:gs>
                  <a:gs pos="83000">
                    <a:schemeClr val="bg1">
                      <a:lumMod val="95000"/>
                      <a:alpha val="3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6EA25B6D-547C-4849-ED83-D37103604060}"/>
                  </a:ext>
                </a:extLst>
              </p:cNvPr>
              <p:cNvSpPr/>
              <p:nvPr/>
            </p:nvSpPr>
            <p:spPr>
              <a:xfrm>
                <a:off x="9322265" y="3103363"/>
                <a:ext cx="187200" cy="17043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alpha val="90000"/>
                    </a:schemeClr>
                  </a:gs>
                  <a:gs pos="74000">
                    <a:schemeClr val="bg1">
                      <a:lumMod val="85000"/>
                      <a:alpha val="50000"/>
                    </a:schemeClr>
                  </a:gs>
                  <a:gs pos="83000">
                    <a:schemeClr val="bg1">
                      <a:lumMod val="95000"/>
                      <a:alpha val="3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xmlns="" id="{D6DF8BCE-CCE0-272A-EB92-6EA974ACD7C0}"/>
                  </a:ext>
                </a:extLst>
              </p:cNvPr>
              <p:cNvGrpSpPr/>
              <p:nvPr/>
            </p:nvGrpSpPr>
            <p:grpSpPr>
              <a:xfrm>
                <a:off x="9322265" y="2355322"/>
                <a:ext cx="187200" cy="111112"/>
                <a:chOff x="9322265" y="2355322"/>
                <a:chExt cx="187200" cy="111112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xmlns="" id="{2B25DC08-1BDB-250E-306A-38A56BF0D4D8}"/>
                    </a:ext>
                  </a:extLst>
                </p:cNvPr>
                <p:cNvSpPr/>
                <p:nvPr/>
              </p:nvSpPr>
              <p:spPr>
                <a:xfrm>
                  <a:off x="9322265" y="2355322"/>
                  <a:ext cx="187200" cy="11111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alpha val="90000"/>
                      </a:schemeClr>
                    </a:gs>
                    <a:gs pos="74000">
                      <a:schemeClr val="bg1">
                        <a:lumMod val="85000"/>
                        <a:alpha val="50000"/>
                      </a:schemeClr>
                    </a:gs>
                    <a:gs pos="83000">
                      <a:schemeClr val="bg1">
                        <a:lumMod val="95000"/>
                        <a:alpha val="3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xmlns="" id="{981C3A25-29DF-4EA6-8CC3-2087FF869034}"/>
                    </a:ext>
                  </a:extLst>
                </p:cNvPr>
                <p:cNvSpPr/>
                <p:nvPr/>
              </p:nvSpPr>
              <p:spPr>
                <a:xfrm rot="10800000">
                  <a:off x="9322265" y="2400681"/>
                  <a:ext cx="187200" cy="6024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alpha val="90000"/>
                      </a:schemeClr>
                    </a:gs>
                    <a:gs pos="74000">
                      <a:schemeClr val="bg1">
                        <a:lumMod val="85000"/>
                        <a:alpha val="50000"/>
                      </a:schemeClr>
                    </a:gs>
                    <a:gs pos="83000">
                      <a:schemeClr val="bg1">
                        <a:lumMod val="95000"/>
                        <a:alpha val="3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xmlns="" id="{307D200F-7A18-5E38-1B60-99621F679908}"/>
                  </a:ext>
                </a:extLst>
              </p:cNvPr>
              <p:cNvGrpSpPr/>
              <p:nvPr/>
            </p:nvGrpSpPr>
            <p:grpSpPr>
              <a:xfrm>
                <a:off x="9322265" y="2600996"/>
                <a:ext cx="187200" cy="111112"/>
                <a:chOff x="9322265" y="2355322"/>
                <a:chExt cx="187200" cy="111112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92DD11B0-FA7B-F4C7-E3E7-B0F482AC6E7F}"/>
                    </a:ext>
                  </a:extLst>
                </p:cNvPr>
                <p:cNvSpPr/>
                <p:nvPr/>
              </p:nvSpPr>
              <p:spPr>
                <a:xfrm>
                  <a:off x="9322265" y="2355322"/>
                  <a:ext cx="187200" cy="11111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alpha val="90000"/>
                      </a:schemeClr>
                    </a:gs>
                    <a:gs pos="74000">
                      <a:schemeClr val="bg1">
                        <a:lumMod val="85000"/>
                        <a:alpha val="50000"/>
                      </a:schemeClr>
                    </a:gs>
                    <a:gs pos="83000">
                      <a:schemeClr val="bg1">
                        <a:lumMod val="95000"/>
                        <a:alpha val="3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xmlns="" id="{9371DA83-558D-C520-BED0-7A4AD183B0F2}"/>
                    </a:ext>
                  </a:extLst>
                </p:cNvPr>
                <p:cNvSpPr/>
                <p:nvPr/>
              </p:nvSpPr>
              <p:spPr>
                <a:xfrm rot="10800000">
                  <a:off x="9322265" y="2400681"/>
                  <a:ext cx="187200" cy="6024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alpha val="90000"/>
                      </a:schemeClr>
                    </a:gs>
                    <a:gs pos="74000">
                      <a:schemeClr val="bg1">
                        <a:lumMod val="85000"/>
                        <a:alpha val="50000"/>
                      </a:schemeClr>
                    </a:gs>
                    <a:gs pos="83000">
                      <a:schemeClr val="bg1">
                        <a:lumMod val="95000"/>
                        <a:alpha val="3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xmlns="" id="{64687237-BDA7-C120-909F-1EEB750D17D1}"/>
                  </a:ext>
                </a:extLst>
              </p:cNvPr>
              <p:cNvGrpSpPr/>
              <p:nvPr/>
            </p:nvGrpSpPr>
            <p:grpSpPr>
              <a:xfrm>
                <a:off x="9322265" y="2852079"/>
                <a:ext cx="187200" cy="111112"/>
                <a:chOff x="9322265" y="2366341"/>
                <a:chExt cx="187200" cy="111112"/>
              </a:xfrm>
            </p:grpSpPr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xmlns="" id="{03D608A5-982B-42D9-60D9-7B16FFC46317}"/>
                    </a:ext>
                  </a:extLst>
                </p:cNvPr>
                <p:cNvSpPr/>
                <p:nvPr/>
              </p:nvSpPr>
              <p:spPr>
                <a:xfrm>
                  <a:off x="9322265" y="2366341"/>
                  <a:ext cx="187200" cy="11111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alpha val="90000"/>
                      </a:schemeClr>
                    </a:gs>
                    <a:gs pos="74000">
                      <a:schemeClr val="bg1">
                        <a:lumMod val="85000"/>
                        <a:alpha val="50000"/>
                      </a:schemeClr>
                    </a:gs>
                    <a:gs pos="83000">
                      <a:schemeClr val="bg1">
                        <a:lumMod val="95000"/>
                        <a:alpha val="3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xmlns="" id="{B9BCED37-9270-3E03-A72B-E260EC8749EF}"/>
                    </a:ext>
                  </a:extLst>
                </p:cNvPr>
                <p:cNvSpPr/>
                <p:nvPr/>
              </p:nvSpPr>
              <p:spPr>
                <a:xfrm rot="10800000">
                  <a:off x="9322265" y="2402210"/>
                  <a:ext cx="187200" cy="6024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alpha val="90000"/>
                      </a:schemeClr>
                    </a:gs>
                    <a:gs pos="74000">
                      <a:schemeClr val="bg1">
                        <a:lumMod val="85000"/>
                        <a:alpha val="50000"/>
                      </a:schemeClr>
                    </a:gs>
                    <a:gs pos="83000">
                      <a:schemeClr val="bg1">
                        <a:lumMod val="95000"/>
                        <a:alpha val="3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592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E78F244-7B2C-7096-14C0-EC9151F99178}"/>
              </a:ext>
            </a:extLst>
          </p:cNvPr>
          <p:cNvSpPr txBox="1"/>
          <p:nvPr/>
        </p:nvSpPr>
        <p:spPr>
          <a:xfrm>
            <a:off x="3047376" y="758562"/>
            <a:ext cx="6097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01  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对牛顿运动定律的理解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67E5BF8B-9FFB-3DB6-EE15-E02D3B462DB5}"/>
              </a:ext>
            </a:extLst>
          </p:cNvPr>
          <p:cNvGrpSpPr/>
          <p:nvPr/>
        </p:nvGrpSpPr>
        <p:grpSpPr>
          <a:xfrm>
            <a:off x="1060716" y="2870615"/>
            <a:ext cx="10070568" cy="1116769"/>
            <a:chOff x="1060716" y="2312231"/>
            <a:chExt cx="10070568" cy="111676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6FF331C8-9835-C662-0EC7-7441D5BC8D1F}"/>
                </a:ext>
              </a:extLst>
            </p:cNvPr>
            <p:cNvGrpSpPr/>
            <p:nvPr/>
          </p:nvGrpSpPr>
          <p:grpSpPr>
            <a:xfrm>
              <a:off x="1060716" y="2312233"/>
              <a:ext cx="2915587" cy="1116767"/>
              <a:chOff x="2690734" y="2188564"/>
              <a:chExt cx="2915587" cy="1116767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xmlns="" id="{ADC25B1A-6DCB-13FC-DD8B-49F38C599C50}"/>
                  </a:ext>
                </a:extLst>
              </p:cNvPr>
              <p:cNvSpPr/>
              <p:nvPr/>
            </p:nvSpPr>
            <p:spPr>
              <a:xfrm>
                <a:off x="2690734" y="2188564"/>
                <a:ext cx="2915587" cy="11167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xmlns="" id="{E2B42F86-389D-7FC5-D6AA-30853C6788C5}"/>
                      </a:ext>
                    </a:extLst>
                  </p:cNvPr>
                  <p:cNvSpPr txBox="1"/>
                  <p:nvPr/>
                </p:nvSpPr>
                <p:spPr>
                  <a:xfrm>
                    <a:off x="2861315" y="2500725"/>
                    <a:ext cx="246221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:r>
                      <a:rPr lang="zh-CN" altLang="en-US" sz="3200" dirty="0" smtClean="0">
                        <a:solidFill>
                          <a:schemeClr val="bg1"/>
                        </a:solidFill>
                      </a:rPr>
                      <a:t>牛顿</a:t>
                    </a:r>
                    <a14:m>
                      <m:oMath xmlns:m="http://schemas.openxmlformats.org/officeDocument/2006/math">
                        <m:r>
                          <a:rPr lang="zh-CN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第一定律</m:t>
                        </m:r>
                      </m:oMath>
                    </a14:m>
                    <a:endParaRPr lang="zh-CN" alt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2B42F86-389D-7FC5-D6AA-30853C6788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1315" y="2500725"/>
                    <a:ext cx="2462213" cy="49244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0149" t="-24691" b="-4938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58893C99-67BB-D5D8-A3DB-E4ED4F793B52}"/>
                </a:ext>
              </a:extLst>
            </p:cNvPr>
            <p:cNvGrpSpPr/>
            <p:nvPr/>
          </p:nvGrpSpPr>
          <p:grpSpPr>
            <a:xfrm>
              <a:off x="4638206" y="2312233"/>
              <a:ext cx="2915587" cy="1116767"/>
              <a:chOff x="2690734" y="2188564"/>
              <a:chExt cx="2915587" cy="1116767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xmlns="" id="{49C69F31-39E5-78C5-E3DA-4156D3F11ACA}"/>
                  </a:ext>
                </a:extLst>
              </p:cNvPr>
              <p:cNvSpPr/>
              <p:nvPr/>
            </p:nvSpPr>
            <p:spPr>
              <a:xfrm>
                <a:off x="2690734" y="2188564"/>
                <a:ext cx="2915587" cy="11167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xmlns="" id="{65FB4131-5095-5006-066B-8D7693E329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61315" y="2500725"/>
                    <a:ext cx="257442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zh-CN" altLang="en-US" sz="3200" dirty="0">
                              <a:solidFill>
                                <a:schemeClr val="bg1"/>
                              </a:solidFill>
                            </a:rPr>
                            <m:t>牛顿</m:t>
                          </m:r>
                          <m:r>
                            <a:rPr lang="zh-CN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第</m:t>
                          </m:r>
                          <m:r>
                            <a:rPr lang="zh-CN" alt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二</m:t>
                          </m:r>
                          <m:r>
                            <a:rPr lang="zh-CN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定律</m:t>
                          </m:r>
                        </m:oMath>
                      </m:oMathPara>
                    </a14:m>
                    <a:endParaRPr lang="zh-CN" alt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65FB4131-5095-5006-066B-8D7693E329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1315" y="2500725"/>
                    <a:ext cx="2574423" cy="49244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4A6AB1F6-C89E-8CBF-4F1B-FEB4B36A37A0}"/>
                </a:ext>
              </a:extLst>
            </p:cNvPr>
            <p:cNvGrpSpPr/>
            <p:nvPr/>
          </p:nvGrpSpPr>
          <p:grpSpPr>
            <a:xfrm>
              <a:off x="8215697" y="2312231"/>
              <a:ext cx="2915587" cy="1116767"/>
              <a:chOff x="2690734" y="2188564"/>
              <a:chExt cx="2915587" cy="1116767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xmlns="" id="{02484ACB-FF8C-D8DA-F492-AD06CCCB05A6}"/>
                  </a:ext>
                </a:extLst>
              </p:cNvPr>
              <p:cNvSpPr/>
              <p:nvPr/>
            </p:nvSpPr>
            <p:spPr>
              <a:xfrm>
                <a:off x="2690734" y="2188564"/>
                <a:ext cx="2915587" cy="11167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xmlns="" id="{2BFC0B3C-55EE-6F28-9DC4-7F91810DDD96}"/>
                      </a:ext>
                    </a:extLst>
                  </p:cNvPr>
                  <p:cNvSpPr txBox="1"/>
                  <p:nvPr/>
                </p:nvSpPr>
                <p:spPr>
                  <a:xfrm>
                    <a:off x="2861315" y="2500725"/>
                    <a:ext cx="257442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zh-CN" altLang="en-US" sz="3200" dirty="0">
                              <a:solidFill>
                                <a:schemeClr val="bg1"/>
                              </a:solidFill>
                            </a:rPr>
                            <m:t>牛顿</m:t>
                          </m:r>
                          <m:r>
                            <a:rPr lang="zh-CN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第</m:t>
                          </m:r>
                          <m:r>
                            <a:rPr lang="zh-CN" alt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三</m:t>
                          </m:r>
                          <m:r>
                            <a:rPr lang="zh-CN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定律</m:t>
                          </m:r>
                        </m:oMath>
                      </m:oMathPara>
                    </a14:m>
                    <a:endParaRPr lang="zh-CN" alt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BFC0B3C-55EE-6F28-9DC4-7F91810DDD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1315" y="2500725"/>
                    <a:ext cx="2574423" cy="49244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0CEBEA7A-7064-A712-B945-8DCD3B2AE043}"/>
                </a:ext>
              </a:extLst>
            </p:cNvPr>
            <p:cNvCxnSpPr>
              <a:stCxn id="2" idx="3"/>
              <a:endCxn id="6" idx="1"/>
            </p:cNvCxnSpPr>
            <p:nvPr/>
          </p:nvCxnSpPr>
          <p:spPr>
            <a:xfrm>
              <a:off x="3976303" y="2870617"/>
              <a:ext cx="661903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AFFF5EED-AEC7-082F-18C1-AF163DAA35BF}"/>
                </a:ext>
              </a:extLst>
            </p:cNvPr>
            <p:cNvCxnSpPr/>
            <p:nvPr/>
          </p:nvCxnSpPr>
          <p:spPr>
            <a:xfrm>
              <a:off x="7553793" y="2870613"/>
              <a:ext cx="661903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95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1179388" y="564738"/>
            <a:ext cx="2915587" cy="1116767"/>
            <a:chOff x="2690734" y="2188564"/>
            <a:chExt cx="2915587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861315" y="2500725"/>
                  <a:ext cx="246221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200" b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cs"/>
                    </a:rPr>
                    <a:t>牛顿</a:t>
                  </a: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第一定律</m:t>
                      </m:r>
                    </m:oMath>
                  </a14:m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315" y="2500725"/>
                  <a:ext cx="2462213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901"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AEE8168-CA63-8E5F-A3CF-A94A9F37C903}"/>
              </a:ext>
            </a:extLst>
          </p:cNvPr>
          <p:cNvSpPr txBox="1"/>
          <p:nvPr/>
        </p:nvSpPr>
        <p:spPr>
          <a:xfrm>
            <a:off x="1633330" y="2765485"/>
            <a:ext cx="89253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800" kern="0" dirty="0"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一切</a:t>
            </a:r>
            <a:r>
              <a:rPr lang="zh-CN" altLang="en-US" sz="2800" kern="0" dirty="0" smtClean="0"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物体总要保持</a:t>
            </a:r>
            <a:r>
              <a:rPr lang="zh-CN" altLang="en-US" sz="28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匀速直线运动状态</a:t>
            </a:r>
            <a:r>
              <a:rPr lang="zh-CN" altLang="en-US" sz="2800" kern="0" dirty="0"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或</a:t>
            </a:r>
            <a:r>
              <a:rPr lang="zh-CN" altLang="en-US" sz="28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静止状态</a:t>
            </a:r>
            <a:r>
              <a:rPr lang="zh-CN" altLang="en-US" sz="2800" kern="0" dirty="0"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，直到</a:t>
            </a:r>
            <a:r>
              <a:rPr lang="zh-CN" altLang="en-US" sz="2800" kern="0" dirty="0" smtClean="0"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有作用在它上面的力</a:t>
            </a:r>
            <a:r>
              <a:rPr lang="zh-CN" altLang="en-US" sz="2800" kern="0" dirty="0"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迫使它改变这种状态为止。</a:t>
            </a:r>
            <a:endParaRPr lang="zh-CN" altLang="en-US" sz="2000" kern="100" dirty="0">
              <a:solidFill>
                <a:schemeClr val="bg1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第一定律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定律的意义</a:t>
            </a: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①力是改变物体运动状态（速度）的唯一原因，也就是说，力的作用效果是让物体改变速度，包括改变速度的大小。</a:t>
            </a:r>
            <a:endParaRPr lang="en-US" altLang="zh-CN" sz="2800" kern="0" dirty="0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②任何物体都有惯性。</a:t>
            </a:r>
          </a:p>
        </p:txBody>
      </p:sp>
    </p:spTree>
    <p:extLst>
      <p:ext uri="{BB962C8B-B14F-4D97-AF65-F5344CB8AC3E}">
        <p14:creationId xmlns:p14="http://schemas.microsoft.com/office/powerpoint/2010/main" val="30324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第一定律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惯性：惯性就是物体保持匀速直线运动或静止状态的性质。也就是说，任何物体都不愿改变自己的运动状态，即不愿改变自己的速度。</a:t>
            </a:r>
          </a:p>
          <a:p>
            <a:pPr indent="719138"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任何物体都具有惯性，是物体的</a:t>
            </a:r>
            <a:r>
              <a:rPr lang="zh-CN" altLang="en-US" sz="2800" b="1" u="sng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本质属性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，惯性的大小决定于物体的质量，与物体所处的运动状态（速度大小及方向）或物理环境没有关系。</a:t>
            </a:r>
          </a:p>
        </p:txBody>
      </p:sp>
    </p:spTree>
    <p:extLst>
      <p:ext uri="{BB962C8B-B14F-4D97-AF65-F5344CB8AC3E}">
        <p14:creationId xmlns:p14="http://schemas.microsoft.com/office/powerpoint/2010/main" val="41045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FF331C8-9835-C662-0EC7-7441D5BC8D1F}"/>
              </a:ext>
            </a:extLst>
          </p:cNvPr>
          <p:cNvGrpSpPr/>
          <p:nvPr/>
        </p:nvGrpSpPr>
        <p:grpSpPr>
          <a:xfrm>
            <a:off x="655983" y="564739"/>
            <a:ext cx="5068955" cy="1116767"/>
            <a:chOff x="2167329" y="2188564"/>
            <a:chExt cx="5068955" cy="11167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ADC25B1A-6DCB-13FC-DD8B-49F38C599C50}"/>
                </a:ext>
              </a:extLst>
            </p:cNvPr>
            <p:cNvSpPr/>
            <p:nvPr/>
          </p:nvSpPr>
          <p:spPr>
            <a:xfrm>
              <a:off x="2690734" y="2188564"/>
              <a:ext cx="2915587" cy="11167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="" id="{E2B42F86-389D-7FC5-D6AA-30853C6788C5}"/>
                    </a:ext>
                  </a:extLst>
                </p:cNvPr>
                <p:cNvSpPr txBox="1"/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对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lang="zh-CN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牛顿</m:t>
                      </m:r>
                      <m:r>
                        <a:rPr kumimoji="0" lang="zh-CN" alt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第一定律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</m:t>
                      </m:r>
                      <m:r>
                        <a:rPr kumimoji="0" lang="zh-CN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的</m:t>
                      </m:r>
                    </m:oMath>
                  </a14:m>
                  <a:r>
                    <a:rPr kumimoji="0" lang="zh-CN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理解</a:t>
                  </a:r>
                </a:p>
              </p:txBody>
            </p:sp>
          </mc:Choice>
          <mc:Fallback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2B42F86-389D-7FC5-D6AA-30853C678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329" y="2500725"/>
                  <a:ext cx="5068955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5926" b="-481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5983" y="2215448"/>
            <a:ext cx="108789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kern="0" dirty="0" smtClean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kern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力与惯性的矛盾：力要改变物体的运动状态，而由于具有惯性，物体不愿改变运动状态。因此，就改变物体的运动状态而言，力与惯性构成一对矛盾。</a:t>
            </a:r>
          </a:p>
        </p:txBody>
      </p:sp>
    </p:spTree>
    <p:extLst>
      <p:ext uri="{BB962C8B-B14F-4D97-AF65-F5344CB8AC3E}">
        <p14:creationId xmlns:p14="http://schemas.microsoft.com/office/powerpoint/2010/main" val="6724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E2E5E9E8-2DE8-A20F-5B02-7D541AB810BB}"/>
              </a:ext>
            </a:extLst>
          </p:cNvPr>
          <p:cNvSpPr/>
          <p:nvPr/>
        </p:nvSpPr>
        <p:spPr>
          <a:xfrm>
            <a:off x="487181" y="562131"/>
            <a:ext cx="11145186" cy="5733738"/>
          </a:xfrm>
          <a:prstGeom prst="roundRect">
            <a:avLst>
              <a:gd name="adj" fmla="val 7810"/>
            </a:avLst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09A6F93-4159-336E-84AB-5DB8B7331C35}"/>
              </a:ext>
            </a:extLst>
          </p:cNvPr>
          <p:cNvSpPr txBox="1"/>
          <p:nvPr/>
        </p:nvSpPr>
        <p:spPr>
          <a:xfrm>
            <a:off x="656526" y="732026"/>
            <a:ext cx="10878948" cy="519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力与惯性的矛盾斗争结果呈现两个方面：</a:t>
            </a:r>
            <a:endParaRPr lang="en-US" altLang="zh-CN" sz="2800" kern="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800" kern="0" dirty="0">
                <a:latin typeface="等线" panose="02010600030101010101" pitchFamily="2" charset="-122"/>
                <a:cs typeface="Times New Roman" panose="02020603050405020304" pitchFamily="18" charset="0"/>
              </a:rPr>
              <a:t>①物体</a:t>
            </a:r>
            <a:r>
              <a:rPr lang="zh-CN" altLang="en-US" sz="28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的运动状态（速度）不能突变，有一个过程──产生大小不同的加速度。在同样大小的力作用下，惯性大的物体运动状态改变较慢（加速度小），惯性小的物体运动状态变化较快（加速度大）。</a:t>
            </a:r>
            <a:endParaRPr lang="en-US" altLang="zh-CN" sz="2800" kern="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800" kern="0" dirty="0">
                <a:latin typeface="等线" panose="02010600030101010101" pitchFamily="2" charset="-122"/>
                <a:cs typeface="Times New Roman" panose="02020603050405020304" pitchFamily="18" charset="0"/>
              </a:rPr>
              <a:t>②做</a:t>
            </a:r>
            <a:r>
              <a:rPr lang="zh-CN" altLang="en-US" sz="2800" kern="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变速运动的物体虽然每时每刻速度（运动状态）都在改变，但每时每刻物体都表现出要维持该时刻速度不变的“企图”，只是由于外力的作用，使物体惯性的这种“企图”无法实现，使速度持续变化。一旦某时刻，外力撤消，物体就立刻以该时刻的瞬时速度做匀速直线运动。</a:t>
            </a:r>
          </a:p>
        </p:txBody>
      </p:sp>
    </p:spTree>
    <p:extLst>
      <p:ext uri="{BB962C8B-B14F-4D97-AF65-F5344CB8AC3E}">
        <p14:creationId xmlns:p14="http://schemas.microsoft.com/office/powerpoint/2010/main" val="31051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1724</Words>
  <Application>Microsoft Office PowerPoint</Application>
  <PresentationFormat>宽屏</PresentationFormat>
  <Paragraphs>129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等线</vt:lpstr>
      <vt:lpstr>等线 Light</vt:lpstr>
      <vt:lpstr>方正粗黑宋简体</vt:lpstr>
      <vt:lpstr>黑体</vt:lpstr>
      <vt:lpstr>微软雅黑</vt:lpstr>
      <vt:lpstr>微软雅黑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</cp:lastModifiedBy>
  <cp:revision>7</cp:revision>
  <dcterms:created xsi:type="dcterms:W3CDTF">2022-09-29T12:48:23Z</dcterms:created>
  <dcterms:modified xsi:type="dcterms:W3CDTF">2022-10-17T09:18:13Z</dcterms:modified>
</cp:coreProperties>
</file>