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69" r:id="rId5"/>
    <p:sldId id="261" r:id="rId6"/>
    <p:sldId id="264" r:id="rId7"/>
    <p:sldId id="270" r:id="rId8"/>
    <p:sldId id="271" r:id="rId9"/>
    <p:sldId id="272" r:id="rId10"/>
    <p:sldId id="259" r:id="rId11"/>
    <p:sldId id="274" r:id="rId12"/>
    <p:sldId id="275" r:id="rId13"/>
    <p:sldId id="262" r:id="rId14"/>
    <p:sldId id="265" r:id="rId15"/>
    <p:sldId id="276" r:id="rId16"/>
    <p:sldId id="260" r:id="rId17"/>
    <p:sldId id="279" r:id="rId18"/>
    <p:sldId id="277" r:id="rId19"/>
    <p:sldId id="263" r:id="rId20"/>
    <p:sldId id="266" r:id="rId21"/>
    <p:sldId id="278" r:id="rId22"/>
    <p:sldId id="257"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DBA"/>
    <a:srgbClr val="A2D14F"/>
    <a:srgbClr val="385723"/>
    <a:srgbClr val="73BE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showGuides="1">
      <p:cViewPr varScale="1">
        <p:scale>
          <a:sx n="120" d="100"/>
          <a:sy n="120" d="100"/>
        </p:scale>
        <p:origin x="120" y="4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C0EF4EA-E09F-4F3F-059D-F77BE847935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 id="{751D9AE0-8A1A-6B6C-5BFC-C46110E889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488E4853-331B-D1EE-EA15-1E7FCF593E02}"/>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5" name="页脚占位符 4">
            <a:extLst>
              <a:ext uri="{FF2B5EF4-FFF2-40B4-BE49-F238E27FC236}">
                <a16:creationId xmlns:a16="http://schemas.microsoft.com/office/drawing/2014/main" xmlns="" id="{1DC43D76-2FB1-9E13-8F04-8ED471C0C17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530F10D1-9AF7-E555-1A2D-7D00C255D79D}"/>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3544555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F5BF9ED-9CF9-CC28-E2CF-824B2D49AB2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 id="{8A78A604-27CB-A0FB-E27A-2AD3C37D6DB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C1942DA0-2AE2-86B4-59A4-72BB355AAC32}"/>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5" name="页脚占位符 4">
            <a:extLst>
              <a:ext uri="{FF2B5EF4-FFF2-40B4-BE49-F238E27FC236}">
                <a16:creationId xmlns:a16="http://schemas.microsoft.com/office/drawing/2014/main" xmlns="" id="{9311FCEC-AB8F-6F3C-AFAB-56DEBA58683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1604D292-EF8A-53FB-D622-B26E2AD8A1AC}"/>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3817027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E6488C67-72A2-8FF0-5E96-1137C7E1279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 id="{0316241A-4BC5-B7BA-5DF5-1AC617C624B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FE9067DB-8720-24A0-FBB8-C5D8463506D4}"/>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5" name="页脚占位符 4">
            <a:extLst>
              <a:ext uri="{FF2B5EF4-FFF2-40B4-BE49-F238E27FC236}">
                <a16:creationId xmlns:a16="http://schemas.microsoft.com/office/drawing/2014/main" xmlns="" id="{8EEE0B0C-E55E-2393-B9C3-C97310C3736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202D833F-E454-34AD-1E7B-DD192FB5FC40}"/>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629726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61214B9-51BD-A7D9-4D90-0D9C81BD531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068091C2-383B-80EC-80A4-6C6D45CC01F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B29EECBF-C97A-051F-7379-B9693180CFD0}"/>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5" name="页脚占位符 4">
            <a:extLst>
              <a:ext uri="{FF2B5EF4-FFF2-40B4-BE49-F238E27FC236}">
                <a16:creationId xmlns:a16="http://schemas.microsoft.com/office/drawing/2014/main" xmlns="" id="{112CE7DD-0867-E1D3-AE9C-EE5EA2EB010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6E7AABA6-F7BE-22C9-7FFB-DB44E21A1E8E}"/>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293594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AF0E6B4-3DBF-6125-1D5C-735BB2E9CCB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 id="{83F260EE-9EA9-36E7-4DFA-63C2A2ACEB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E87E1E2E-2D46-B8C6-37CA-645087BF485D}"/>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5" name="页脚占位符 4">
            <a:extLst>
              <a:ext uri="{FF2B5EF4-FFF2-40B4-BE49-F238E27FC236}">
                <a16:creationId xmlns:a16="http://schemas.microsoft.com/office/drawing/2014/main" xmlns="" id="{98E03420-A005-EED2-39E6-D56D629DCFB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80205337-25A9-CF98-2A69-1D3CCD00AB42}"/>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968877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30B8F85-13A9-4534-0E9C-2A93A51AAAD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A2FBEC01-B82D-DA78-3CFB-3F1DB7A1ED30}"/>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 id="{8D680C70-BDF0-21B3-7725-90C227D37046}"/>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 id="{A0703854-E808-089F-4E6C-59DD8D30FFFE}"/>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6" name="页脚占位符 5">
            <a:extLst>
              <a:ext uri="{FF2B5EF4-FFF2-40B4-BE49-F238E27FC236}">
                <a16:creationId xmlns:a16="http://schemas.microsoft.com/office/drawing/2014/main" xmlns="" id="{19E855A7-057B-EE03-3752-26E17F46EA2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FB27AF92-AEA7-E307-A2A0-9FA580D3ABB2}"/>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1926797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9AAF4FD-98E0-40A9-9315-C044A950496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 id="{83DCABF6-C53F-A02F-0AC5-54AE3CF39C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 id="{E3923513-8C5B-30C3-D2AE-834F1E56FC1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 id="{D02B152F-2C4B-1815-3864-8BE7FFBF3E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 id="{D3D4551B-A839-5617-22F8-E95CD7C8BFBB}"/>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 id="{9F843457-B859-E9C2-094B-08555E382AA7}"/>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8" name="页脚占位符 7">
            <a:extLst>
              <a:ext uri="{FF2B5EF4-FFF2-40B4-BE49-F238E27FC236}">
                <a16:creationId xmlns:a16="http://schemas.microsoft.com/office/drawing/2014/main" xmlns="" id="{8DD6ED7C-D73A-526B-7080-E27D9C3ED178}"/>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3F79D23F-E0DF-1F46-61E7-EE73551409A9}"/>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318384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D75F086-34F5-0A38-48B5-85937969CF2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4854E9C8-468A-B83F-84E0-B7784DF42ED4}"/>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4" name="页脚占位符 3">
            <a:extLst>
              <a:ext uri="{FF2B5EF4-FFF2-40B4-BE49-F238E27FC236}">
                <a16:creationId xmlns:a16="http://schemas.microsoft.com/office/drawing/2014/main" xmlns="" id="{DA95FE20-BD2B-909B-063C-93C02A43817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D16DC634-3654-7B81-80A8-4FDCE3C3CF76}"/>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332412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C9349BA4-3404-E9E0-81BF-CFC59FE3C207}"/>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3" name="页脚占位符 2">
            <a:extLst>
              <a:ext uri="{FF2B5EF4-FFF2-40B4-BE49-F238E27FC236}">
                <a16:creationId xmlns:a16="http://schemas.microsoft.com/office/drawing/2014/main" xmlns="" id="{3A3CF0C1-D5C3-E3CD-99F4-CCD9AD7CE9E1}"/>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3D1A8E23-A637-D369-0B93-3483687E04CF}"/>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438920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C47752A-76FD-E9B3-9475-8BDFDCC4908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41A59E6B-78C8-5AFB-3F16-A1D0CCF5EC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 id="{2E1F15EC-6A72-2D4E-EABC-FEA4B75F8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ED435097-9672-275A-9416-054D9818879B}"/>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6" name="页脚占位符 5">
            <a:extLst>
              <a:ext uri="{FF2B5EF4-FFF2-40B4-BE49-F238E27FC236}">
                <a16:creationId xmlns:a16="http://schemas.microsoft.com/office/drawing/2014/main" xmlns="" id="{41100C3C-E44B-BC73-8AD7-992DE3D4C60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36432D7F-9E0B-A020-DDAA-BE79C74B8901}"/>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3479270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FA72587-3621-B270-82DF-3E54F052AB8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 id="{C833EC8C-FBC2-E356-8580-EBF839A8BF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 id="{A14304B2-4170-864D-FE21-3CC66476B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840FDAE6-71EA-3A12-BED0-DADC0037CCA6}"/>
              </a:ext>
            </a:extLst>
          </p:cNvPr>
          <p:cNvSpPr>
            <a:spLocks noGrp="1"/>
          </p:cNvSpPr>
          <p:nvPr>
            <p:ph type="dt" sz="half" idx="10"/>
          </p:nvPr>
        </p:nvSpPr>
        <p:spPr/>
        <p:txBody>
          <a:bodyPr/>
          <a:lstStyle/>
          <a:p>
            <a:fld id="{46DE0230-3A83-48D6-98ED-F9E2D7E9C0FA}" type="datetimeFigureOut">
              <a:rPr lang="zh-CN" altLang="en-US" smtClean="0"/>
              <a:t>2022/10/17</a:t>
            </a:fld>
            <a:endParaRPr lang="zh-CN" altLang="en-US"/>
          </a:p>
        </p:txBody>
      </p:sp>
      <p:sp>
        <p:nvSpPr>
          <p:cNvPr id="6" name="页脚占位符 5">
            <a:extLst>
              <a:ext uri="{FF2B5EF4-FFF2-40B4-BE49-F238E27FC236}">
                <a16:creationId xmlns:a16="http://schemas.microsoft.com/office/drawing/2014/main" xmlns="" id="{5A18D7B0-CCD5-AFC2-E795-27517145821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8DD693DD-12AD-CF6B-E6B3-4000FD305A44}"/>
              </a:ext>
            </a:extLst>
          </p:cNvPr>
          <p:cNvSpPr>
            <a:spLocks noGrp="1"/>
          </p:cNvSpPr>
          <p:nvPr>
            <p:ph type="sldNum" sz="quarter" idx="12"/>
          </p:nvPr>
        </p:nvSpPr>
        <p:spPr/>
        <p:txBody>
          <a:body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1839673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9B4BF054-4CF4-18E9-C659-C821DA80E8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EBFCF43C-E9E2-6E2F-7C3A-06B956342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42161226-B65A-2695-8BF4-8812E4607B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E0230-3A83-48D6-98ED-F9E2D7E9C0FA}" type="datetimeFigureOut">
              <a:rPr lang="zh-CN" altLang="en-US" smtClean="0"/>
              <a:t>2022/10/17</a:t>
            </a:fld>
            <a:endParaRPr lang="zh-CN" altLang="en-US"/>
          </a:p>
        </p:txBody>
      </p:sp>
      <p:sp>
        <p:nvSpPr>
          <p:cNvPr id="5" name="页脚占位符 4">
            <a:extLst>
              <a:ext uri="{FF2B5EF4-FFF2-40B4-BE49-F238E27FC236}">
                <a16:creationId xmlns:a16="http://schemas.microsoft.com/office/drawing/2014/main" xmlns="" id="{362A3F45-9E85-28DD-3B6A-1577C4D98B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E82E7D9D-8096-CEA3-7D45-4AD5575B8C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B1B56-C869-4A73-8E97-F5947221A59A}" type="slidenum">
              <a:rPr lang="zh-CN" altLang="en-US" smtClean="0"/>
              <a:t>‹#›</a:t>
            </a:fld>
            <a:endParaRPr lang="zh-CN" altLang="en-US"/>
          </a:p>
        </p:txBody>
      </p:sp>
    </p:spTree>
    <p:extLst>
      <p:ext uri="{BB962C8B-B14F-4D97-AF65-F5344CB8AC3E}">
        <p14:creationId xmlns:p14="http://schemas.microsoft.com/office/powerpoint/2010/main" val="1783875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a:extLst>
              <a:ext uri="{FF2B5EF4-FFF2-40B4-BE49-F238E27FC236}">
                <a16:creationId xmlns:a16="http://schemas.microsoft.com/office/drawing/2014/main" xmlns="" id="{57F20DD1-E154-6051-42A3-B6D838A755B8}"/>
              </a:ext>
            </a:extLst>
          </p:cNvPr>
          <p:cNvGrpSpPr/>
          <p:nvPr/>
        </p:nvGrpSpPr>
        <p:grpSpPr>
          <a:xfrm>
            <a:off x="0" y="2177998"/>
            <a:ext cx="12192002" cy="4680002"/>
            <a:chOff x="0" y="2177998"/>
            <a:chExt cx="12192002" cy="4680002"/>
          </a:xfrm>
        </p:grpSpPr>
        <p:sp>
          <p:nvSpPr>
            <p:cNvPr id="8" name="等腰三角形 7">
              <a:extLst>
                <a:ext uri="{FF2B5EF4-FFF2-40B4-BE49-F238E27FC236}">
                  <a16:creationId xmlns:a16="http://schemas.microsoft.com/office/drawing/2014/main" xmlns="" id="{AA675F0D-37B5-05F1-DA9F-6A8780F87376}"/>
                </a:ext>
              </a:extLst>
            </p:cNvPr>
            <p:cNvSpPr/>
            <p:nvPr/>
          </p:nvSpPr>
          <p:spPr>
            <a:xfrm>
              <a:off x="0" y="2177998"/>
              <a:ext cx="12192002" cy="4680001"/>
            </a:xfrm>
            <a:prstGeom prst="triangle">
              <a:avLst>
                <a:gd name="adj" fmla="val 100000"/>
              </a:avLst>
            </a:prstGeom>
            <a:solidFill>
              <a:schemeClr val="accent6">
                <a:lumMod val="50000"/>
              </a:schemeClr>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a:extLst>
                <a:ext uri="{FF2B5EF4-FFF2-40B4-BE49-F238E27FC236}">
                  <a16:creationId xmlns:a16="http://schemas.microsoft.com/office/drawing/2014/main" xmlns="" id="{52380636-E22F-6311-6DDC-E83074C3EAB6}"/>
                </a:ext>
              </a:extLst>
            </p:cNvPr>
            <p:cNvSpPr/>
            <p:nvPr/>
          </p:nvSpPr>
          <p:spPr>
            <a:xfrm>
              <a:off x="1824000" y="2897999"/>
              <a:ext cx="10368000" cy="3960000"/>
            </a:xfrm>
            <a:prstGeom prst="triangle">
              <a:avLst>
                <a:gd name="adj" fmla="val 100000"/>
              </a:avLst>
            </a:prstGeom>
            <a:solidFill>
              <a:srgbClr val="73BE8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等腰三角形 5">
              <a:extLst>
                <a:ext uri="{FF2B5EF4-FFF2-40B4-BE49-F238E27FC236}">
                  <a16:creationId xmlns:a16="http://schemas.microsoft.com/office/drawing/2014/main" xmlns="" id="{CB7301BD-219C-A264-736F-088179DC197F}"/>
                </a:ext>
              </a:extLst>
            </p:cNvPr>
            <p:cNvSpPr/>
            <p:nvPr/>
          </p:nvSpPr>
          <p:spPr>
            <a:xfrm>
              <a:off x="3696000" y="3618000"/>
              <a:ext cx="8496000" cy="3240000"/>
            </a:xfrm>
            <a:prstGeom prst="triangle">
              <a:avLst>
                <a:gd name="adj" fmla="val 100000"/>
              </a:avLst>
            </a:prstGeom>
            <a:solidFill>
              <a:srgbClr val="DBEDB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a:extLst>
              <a:ext uri="{FF2B5EF4-FFF2-40B4-BE49-F238E27FC236}">
                <a16:creationId xmlns:a16="http://schemas.microsoft.com/office/drawing/2014/main" xmlns="" id="{D6F55601-7142-1BEE-0DB1-BFFA17969323}"/>
              </a:ext>
            </a:extLst>
          </p:cNvPr>
          <p:cNvGrpSpPr/>
          <p:nvPr/>
        </p:nvGrpSpPr>
        <p:grpSpPr>
          <a:xfrm rot="10800000">
            <a:off x="-2" y="0"/>
            <a:ext cx="12192002" cy="4680002"/>
            <a:chOff x="0" y="2177998"/>
            <a:chExt cx="12192002" cy="4680002"/>
          </a:xfrm>
        </p:grpSpPr>
        <p:sp>
          <p:nvSpPr>
            <p:cNvPr id="15" name="等腰三角形 14">
              <a:extLst>
                <a:ext uri="{FF2B5EF4-FFF2-40B4-BE49-F238E27FC236}">
                  <a16:creationId xmlns:a16="http://schemas.microsoft.com/office/drawing/2014/main" xmlns="" id="{9BA0314F-C390-D239-C214-E5E96B49EEC1}"/>
                </a:ext>
              </a:extLst>
            </p:cNvPr>
            <p:cNvSpPr/>
            <p:nvPr/>
          </p:nvSpPr>
          <p:spPr>
            <a:xfrm>
              <a:off x="0" y="2177998"/>
              <a:ext cx="12192002" cy="4680001"/>
            </a:xfrm>
            <a:prstGeom prst="triangle">
              <a:avLst>
                <a:gd name="adj" fmla="val 100000"/>
              </a:avLst>
            </a:prstGeom>
            <a:solidFill>
              <a:schemeClr val="accent6">
                <a:lumMod val="50000"/>
              </a:schemeClr>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a:extLst>
                <a:ext uri="{FF2B5EF4-FFF2-40B4-BE49-F238E27FC236}">
                  <a16:creationId xmlns:a16="http://schemas.microsoft.com/office/drawing/2014/main" xmlns="" id="{CE5DF000-340A-680D-B3F1-330E9DD62095}"/>
                </a:ext>
              </a:extLst>
            </p:cNvPr>
            <p:cNvSpPr/>
            <p:nvPr/>
          </p:nvSpPr>
          <p:spPr>
            <a:xfrm>
              <a:off x="1824000" y="2897999"/>
              <a:ext cx="10368000" cy="3960000"/>
            </a:xfrm>
            <a:prstGeom prst="triangle">
              <a:avLst>
                <a:gd name="adj" fmla="val 100000"/>
              </a:avLst>
            </a:prstGeom>
            <a:solidFill>
              <a:srgbClr val="73BE8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a:extLst>
                <a:ext uri="{FF2B5EF4-FFF2-40B4-BE49-F238E27FC236}">
                  <a16:creationId xmlns:a16="http://schemas.microsoft.com/office/drawing/2014/main" xmlns="" id="{2A63838F-D66A-BE4F-48AD-5D4A924B4671}"/>
                </a:ext>
              </a:extLst>
            </p:cNvPr>
            <p:cNvSpPr/>
            <p:nvPr/>
          </p:nvSpPr>
          <p:spPr>
            <a:xfrm>
              <a:off x="3696000" y="3618000"/>
              <a:ext cx="8496000" cy="3240000"/>
            </a:xfrm>
            <a:prstGeom prst="triangle">
              <a:avLst>
                <a:gd name="adj" fmla="val 100000"/>
              </a:avLst>
            </a:prstGeom>
            <a:solidFill>
              <a:srgbClr val="DBEDB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a:extLst>
              <a:ext uri="{FF2B5EF4-FFF2-40B4-BE49-F238E27FC236}">
                <a16:creationId xmlns:a16="http://schemas.microsoft.com/office/drawing/2014/main" xmlns="" id="{41C83449-D3D3-9CE2-7E59-E48DF022723A}"/>
              </a:ext>
            </a:extLst>
          </p:cNvPr>
          <p:cNvSpPr txBox="1"/>
          <p:nvPr/>
        </p:nvSpPr>
        <p:spPr>
          <a:xfrm rot="20336819">
            <a:off x="636337" y="2588996"/>
            <a:ext cx="10258640" cy="1569660"/>
          </a:xfrm>
          <a:prstGeom prst="rect">
            <a:avLst/>
          </a:prstGeom>
          <a:noFill/>
        </p:spPr>
        <p:txBody>
          <a:bodyPr wrap="square" rtlCol="0">
            <a:spAutoFit/>
          </a:bodyPr>
          <a:lstStyle/>
          <a:p>
            <a:pPr algn="ctr"/>
            <a:r>
              <a:rPr lang="zh-CN" altLang="en-US" sz="9600" b="1" dirty="0">
                <a:solidFill>
                  <a:srgbClr val="A2D14F"/>
                </a:solidFill>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质点</a:t>
            </a:r>
            <a:r>
              <a:rPr lang="zh-CN" altLang="en-US" sz="6600" b="1" dirty="0">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  </a:t>
            </a:r>
            <a:r>
              <a:rPr lang="zh-CN" altLang="en-US" sz="8000" b="1" dirty="0">
                <a:solidFill>
                  <a:srgbClr val="73BE8A"/>
                </a:solidFill>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参考系</a:t>
            </a:r>
            <a:r>
              <a:rPr lang="zh-CN" altLang="en-US" sz="6600" b="1" dirty="0">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  </a:t>
            </a:r>
            <a:r>
              <a:rPr lang="zh-CN" altLang="en-US" sz="6600" b="1" dirty="0">
                <a:solidFill>
                  <a:srgbClr val="385723"/>
                </a:solidFill>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位移</a:t>
            </a:r>
          </a:p>
        </p:txBody>
      </p:sp>
    </p:spTree>
    <p:extLst>
      <p:ext uri="{BB962C8B-B14F-4D97-AF65-F5344CB8AC3E}">
        <p14:creationId xmlns:p14="http://schemas.microsoft.com/office/powerpoint/2010/main" val="356834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73BE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A2D14F"/>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157392" y="215291"/>
            <a:ext cx="342205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chemeClr val="accent6">
                    <a:lumMod val="20000"/>
                    <a:lumOff val="80000"/>
                  </a:scheme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二、参考系</a:t>
            </a:r>
            <a:endParaRPr kumimoji="0" lang="zh-CN" altLang="en-US" sz="2800" b="1" i="0" u="none" strike="noStrike" kern="1200" cap="none" spc="0" normalizeH="0" baseline="0" noProof="0" dirty="0">
              <a:ln>
                <a:noFill/>
              </a:ln>
              <a:solidFill>
                <a:schemeClr val="accent6">
                  <a:lumMod val="20000"/>
                  <a:lumOff val="80000"/>
                </a:scheme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3" name="文本框 2">
            <a:extLst>
              <a:ext uri="{FF2B5EF4-FFF2-40B4-BE49-F238E27FC236}">
                <a16:creationId xmlns:a16="http://schemas.microsoft.com/office/drawing/2014/main" xmlns="" id="{3E6774E7-6DDE-CB40-1269-DCEFA8867BFB}"/>
              </a:ext>
            </a:extLst>
          </p:cNvPr>
          <p:cNvSpPr txBox="1"/>
          <p:nvPr/>
        </p:nvSpPr>
        <p:spPr>
          <a:xfrm>
            <a:off x="1058985" y="2386582"/>
            <a:ext cx="10074030" cy="2976649"/>
          </a:xfrm>
          <a:prstGeom prst="rect">
            <a:avLst/>
          </a:prstGeom>
          <a:noFill/>
        </p:spPr>
        <p:txBody>
          <a:bodyPr wrap="square">
            <a:spAutoFit/>
          </a:bodyPr>
          <a:lstStyle/>
          <a:p>
            <a:pPr indent="804863">
              <a:lnSpc>
                <a:spcPct val="150000"/>
              </a:lnSpc>
              <a:spcBef>
                <a:spcPts val="500"/>
              </a:spcBef>
              <a:spcAft>
                <a:spcPts val="500"/>
              </a:spcAft>
            </a:pPr>
            <a:r>
              <a:rPr lang="zh-CN" altLang="en-US" sz="3200" kern="0" dirty="0">
                <a:latin typeface="华文楷体" panose="02010600040101010101" pitchFamily="2" charset="-122"/>
                <a:ea typeface="华文楷体" panose="02010600040101010101" pitchFamily="2" charset="-122"/>
                <a:cs typeface="Times New Roman" panose="02020603050405020304" pitchFamily="18" charset="0"/>
              </a:rPr>
              <a:t>判断一个物体是运动还是静止，是什么样的运动，得有一个参考的标准，这参考的标准就是选作参考系的物体。因此，研究任何物体的运动，都得从别的物体当中选出一个作为参考系。</a:t>
            </a:r>
          </a:p>
        </p:txBody>
      </p:sp>
      <p:sp>
        <p:nvSpPr>
          <p:cNvPr id="5" name="文本框 4">
            <a:extLst>
              <a:ext uri="{FF2B5EF4-FFF2-40B4-BE49-F238E27FC236}">
                <a16:creationId xmlns:a16="http://schemas.microsoft.com/office/drawing/2014/main" xmlns="" id="{D1D0C36B-088F-78D7-EDB5-F8F57CDE3F31}"/>
              </a:ext>
            </a:extLst>
          </p:cNvPr>
          <p:cNvSpPr txBox="1"/>
          <p:nvPr/>
        </p:nvSpPr>
        <p:spPr>
          <a:xfrm>
            <a:off x="1058985" y="1491907"/>
            <a:ext cx="2770553" cy="764697"/>
          </a:xfrm>
          <a:prstGeom prst="rect">
            <a:avLst/>
          </a:prstGeom>
          <a:noFill/>
        </p:spPr>
        <p:txBody>
          <a:bodyPr wrap="square">
            <a:spAutoFit/>
          </a:bodyPr>
          <a:lstStyle/>
          <a:p>
            <a:pPr marL="0" marR="0" algn="l">
              <a:lnSpc>
                <a:spcPct val="150000"/>
              </a:lnSpc>
              <a:spcBef>
                <a:spcPts val="500"/>
              </a:spcBef>
              <a:spcAft>
                <a:spcPts val="500"/>
              </a:spcAft>
            </a:pPr>
            <a:r>
              <a:rPr lang="zh-CN" altLang="en-US" sz="3200" kern="0" dirty="0">
                <a:solidFill>
                  <a:srgbClr val="385723"/>
                </a:solidFill>
                <a:effectLst/>
                <a:latin typeface="方正粗黑宋简体" panose="02000000000000000000" pitchFamily="2" charset="-122"/>
                <a:ea typeface="方正粗黑宋简体" panose="02000000000000000000" pitchFamily="2" charset="-122"/>
                <a:cs typeface="Times New Roman" panose="02020603050405020304" pitchFamily="18" charset="0"/>
              </a:rPr>
              <a:t>什么是参考系？</a:t>
            </a:r>
            <a:endParaRPr lang="zh-CN" altLang="en-US" sz="3200" kern="100" dirty="0">
              <a:solidFill>
                <a:srgbClr val="385723"/>
              </a:solidFill>
              <a:effectLst/>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Tree>
    <p:extLst>
      <p:ext uri="{BB962C8B-B14F-4D97-AF65-F5344CB8AC3E}">
        <p14:creationId xmlns:p14="http://schemas.microsoft.com/office/powerpoint/2010/main" val="2690670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anim calcmode="lin" valueType="num">
                                      <p:cBhvr>
                                        <p:cTn id="15" dur="500" fill="hold"/>
                                        <p:tgtEl>
                                          <p:spTgt spid="3"/>
                                        </p:tgtEl>
                                        <p:attrNameLst>
                                          <p:attrName>ppt_x</p:attrName>
                                        </p:attrNameLst>
                                      </p:cBhvr>
                                      <p:tavLst>
                                        <p:tav tm="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73BE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A2D14F"/>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157392" y="215291"/>
            <a:ext cx="342205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二、参考系</a:t>
            </a:r>
            <a:endParaRPr kumimoji="0" lang="zh-CN" altLang="en-US" sz="28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3" name="文本框 2">
            <a:extLst>
              <a:ext uri="{FF2B5EF4-FFF2-40B4-BE49-F238E27FC236}">
                <a16:creationId xmlns:a16="http://schemas.microsoft.com/office/drawing/2014/main" xmlns="" id="{3E6774E7-6DDE-CB40-1269-DCEFA8867BFB}"/>
              </a:ext>
            </a:extLst>
          </p:cNvPr>
          <p:cNvSpPr txBox="1"/>
          <p:nvPr/>
        </p:nvSpPr>
        <p:spPr>
          <a:xfrm>
            <a:off x="1058985" y="2386582"/>
            <a:ext cx="10074030" cy="3830536"/>
          </a:xfrm>
          <a:prstGeom prst="rect">
            <a:avLst/>
          </a:prstGeom>
          <a:noFill/>
        </p:spPr>
        <p:txBody>
          <a:bodyPr wrap="square">
            <a:spAutoFit/>
          </a:bodyPr>
          <a:lstStyle/>
          <a:p>
            <a:pPr marL="0" marR="0" lvl="0" indent="804863" algn="l" defTabSz="914400" rtl="0" eaLnBrk="1" fontAlgn="auto" latinLnBrk="0" hangingPunct="1">
              <a:lnSpc>
                <a:spcPct val="150000"/>
              </a:lnSpc>
              <a:spcBef>
                <a:spcPts val="500"/>
              </a:spcBef>
              <a:spcAft>
                <a:spcPts val="500"/>
              </a:spcAft>
              <a:buClrTx/>
              <a:buSzTx/>
              <a:buFontTx/>
              <a:buNone/>
              <a:tabLst/>
              <a:defRPr/>
            </a:pPr>
            <a:r>
              <a:rPr kumimoji="0" lang="zh-CN" altLang="en-US" sz="32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Times New Roman" panose="02020603050405020304" pitchFamily="18" charset="0"/>
              </a:rPr>
              <a:t>参考系的选取是任意的，但有一个原则，就是</a:t>
            </a:r>
            <a:r>
              <a:rPr kumimoji="0" lang="zh-CN" altLang="en-US" sz="32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华文楷体" panose="02010600040101010101" pitchFamily="2" charset="-122"/>
                <a:ea typeface="华文楷体" panose="02010600040101010101" pitchFamily="2" charset="-122"/>
                <a:cs typeface="Times New Roman" panose="02020603050405020304" pitchFamily="18" charset="0"/>
              </a:rPr>
              <a:t>使研究物体运动的过程简便，得出的研究结果简单。</a:t>
            </a:r>
            <a:endParaRPr kumimoji="0" lang="en-US" altLang="zh-CN" sz="32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华文楷体" panose="02010600040101010101" pitchFamily="2" charset="-122"/>
              <a:ea typeface="华文楷体" panose="02010600040101010101" pitchFamily="2" charset="-122"/>
              <a:cs typeface="Times New Roman" panose="02020603050405020304" pitchFamily="18" charset="0"/>
            </a:endParaRPr>
          </a:p>
          <a:p>
            <a:pPr indent="804863">
              <a:lnSpc>
                <a:spcPct val="150000"/>
              </a:lnSpc>
              <a:spcBef>
                <a:spcPts val="500"/>
              </a:spcBef>
              <a:spcAft>
                <a:spcPts val="500"/>
              </a:spcAft>
            </a:pPr>
            <a:r>
              <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同一物体，是否运动，做何运动，选取的参考系不同，得出的结论也将不同。研究某物体的运动时，选取参考系后，在参考系上建立</a:t>
            </a:r>
            <a:r>
              <a:rPr lang="zh-CN" altLang="en-US" sz="3200" kern="0" dirty="0">
                <a:solidFill>
                  <a:srgbClr val="FF0000"/>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直角坐标系</a:t>
            </a:r>
            <a:r>
              <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a:t>
            </a:r>
          </a:p>
        </p:txBody>
      </p:sp>
      <p:sp>
        <p:nvSpPr>
          <p:cNvPr id="5" name="文本框 4">
            <a:extLst>
              <a:ext uri="{FF2B5EF4-FFF2-40B4-BE49-F238E27FC236}">
                <a16:creationId xmlns:a16="http://schemas.microsoft.com/office/drawing/2014/main" xmlns="" id="{D1D0C36B-088F-78D7-EDB5-F8F57CDE3F31}"/>
              </a:ext>
            </a:extLst>
          </p:cNvPr>
          <p:cNvSpPr txBox="1"/>
          <p:nvPr/>
        </p:nvSpPr>
        <p:spPr>
          <a:xfrm>
            <a:off x="1058985" y="1491907"/>
            <a:ext cx="3661507" cy="764697"/>
          </a:xfrm>
          <a:prstGeom prst="rect">
            <a:avLst/>
          </a:prstGeom>
          <a:noFill/>
        </p:spPr>
        <p:txBody>
          <a:bodyPr wrap="square">
            <a:spAutoFit/>
          </a:bodyPr>
          <a:lstStyle/>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3200" b="0" i="0" u="none" strike="noStrike" kern="0" cap="none" spc="0" normalizeH="0" baseline="0" noProof="0" dirty="0">
                <a:ln>
                  <a:noFill/>
                </a:ln>
                <a:solidFill>
                  <a:srgbClr val="385723"/>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rPr>
              <a:t>选取参考系的原则？</a:t>
            </a:r>
            <a:endParaRPr kumimoji="0" lang="zh-CN" altLang="en-US" sz="3200" b="0" i="0" u="none" strike="noStrike" kern="100" cap="none" spc="0" normalizeH="0" baseline="0" noProof="0" dirty="0">
              <a:ln>
                <a:noFill/>
              </a:ln>
              <a:solidFill>
                <a:srgbClr val="385723"/>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pic>
        <p:nvPicPr>
          <p:cNvPr id="4" name="图片 3">
            <a:extLst>
              <a:ext uri="{FF2B5EF4-FFF2-40B4-BE49-F238E27FC236}">
                <a16:creationId xmlns:a16="http://schemas.microsoft.com/office/drawing/2014/main" xmlns="" id="{D12409DA-C04D-9990-869A-2489B7B4A67E}"/>
              </a:ext>
            </a:extLst>
          </p:cNvPr>
          <p:cNvPicPr/>
          <p:nvPr/>
        </p:nvPicPr>
        <p:blipFill>
          <a:blip r:embed="rId2">
            <a:clrChange>
              <a:clrFrom>
                <a:srgbClr val="FFFFFF">
                  <a:alpha val="100000"/>
                </a:srgbClr>
              </a:clrFrom>
              <a:clrTo>
                <a:srgbClr val="FFFFFF">
                  <a:alpha val="100000"/>
                  <a:alpha val="0"/>
                </a:srgbClr>
              </a:clrTo>
            </a:clrChange>
          </a:blip>
          <a:stretch>
            <a:fillRect/>
          </a:stretch>
        </p:blipFill>
        <p:spPr>
          <a:xfrm>
            <a:off x="10449169" y="5111262"/>
            <a:ext cx="1568938" cy="1512277"/>
          </a:xfrm>
          <a:prstGeom prst="rect">
            <a:avLst/>
          </a:prstGeom>
          <a:noFill/>
          <a:ln w="9525">
            <a:noFill/>
          </a:ln>
        </p:spPr>
      </p:pic>
    </p:spTree>
    <p:extLst>
      <p:ext uri="{BB962C8B-B14F-4D97-AF65-F5344CB8AC3E}">
        <p14:creationId xmlns:p14="http://schemas.microsoft.com/office/powerpoint/2010/main" val="614285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anim calcmode="lin" valueType="num">
                                      <p:cBhvr>
                                        <p:cTn id="15" dur="500" fill="hold"/>
                                        <p:tgtEl>
                                          <p:spTgt spid="3"/>
                                        </p:tgtEl>
                                        <p:attrNameLst>
                                          <p:attrName>ppt_x</p:attrName>
                                        </p:attrNameLst>
                                      </p:cBhvr>
                                      <p:tavLst>
                                        <p:tav tm="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73BE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A2D14F"/>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157392" y="215291"/>
            <a:ext cx="342205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二、参考系</a:t>
            </a:r>
            <a:endParaRPr kumimoji="0" lang="zh-CN" altLang="en-US" sz="28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DC5DBDCE-E5DB-15DA-25B1-6907A18E0667}"/>
              </a:ext>
            </a:extLst>
          </p:cNvPr>
          <p:cNvSpPr txBox="1"/>
          <p:nvPr/>
        </p:nvSpPr>
        <p:spPr>
          <a:xfrm>
            <a:off x="531445" y="1056564"/>
            <a:ext cx="11254154" cy="5586145"/>
          </a:xfrm>
          <a:prstGeom prst="rect">
            <a:avLst/>
          </a:prstGeom>
          <a:noFill/>
        </p:spPr>
        <p:txBody>
          <a:bodyPr wrap="square">
            <a:spAutoFit/>
          </a:bodyPr>
          <a:lstStyle/>
          <a:p>
            <a:pPr indent="804863">
              <a:lnSpc>
                <a:spcPct val="150000"/>
              </a:lnSpc>
              <a:spcBef>
                <a:spcPts val="500"/>
              </a:spcBef>
              <a:spcAft>
                <a:spcPts val="500"/>
              </a:spcAft>
            </a:pP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若所研究的物体相对于坐标原点的距离及连线与</a:t>
            </a:r>
            <a:r>
              <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x</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轴的夹角都始终不变，物体相对所选参考系是</a:t>
            </a:r>
            <a:r>
              <a:rPr lang="zh-CN" altLang="en-US" sz="28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静止</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的；</a:t>
            </a:r>
          </a:p>
          <a:p>
            <a:pPr indent="804863">
              <a:lnSpc>
                <a:spcPct val="150000"/>
              </a:lnSpc>
              <a:spcBef>
                <a:spcPts val="500"/>
              </a:spcBef>
              <a:spcAft>
                <a:spcPts val="500"/>
              </a:spcAft>
            </a:pP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若物体相对于参考系上坐标原点的距离及连线与</a:t>
            </a:r>
            <a:r>
              <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x</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轴的夹角都变化，物体做</a:t>
            </a:r>
            <a:r>
              <a:rPr lang="zh-CN" altLang="en-US" sz="28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曲线运动</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a:t>
            </a:r>
          </a:p>
          <a:p>
            <a:pPr indent="804863">
              <a:lnSpc>
                <a:spcPct val="150000"/>
              </a:lnSpc>
              <a:spcBef>
                <a:spcPts val="500"/>
              </a:spcBef>
              <a:spcAft>
                <a:spcPts val="500"/>
              </a:spcAft>
            </a:pP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若只是物体相对于坐标原点的距离变化，质点作直线运动，距离增大时是</a:t>
            </a:r>
            <a:r>
              <a:rPr lang="zh-CN" altLang="en-US" sz="28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离参考系而去</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，否则是</a:t>
            </a:r>
            <a:r>
              <a:rPr lang="zh-CN" altLang="en-US" sz="28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向参考系而来</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a:t>
            </a:r>
          </a:p>
          <a:p>
            <a:pPr indent="804863">
              <a:lnSpc>
                <a:spcPct val="150000"/>
              </a:lnSpc>
              <a:spcBef>
                <a:spcPts val="500"/>
              </a:spcBef>
              <a:spcAft>
                <a:spcPts val="500"/>
              </a:spcAft>
            </a:pP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若物体相对原点的距离始终不变，只是连线与</a:t>
            </a:r>
            <a:r>
              <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x</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轴的夹角变化，则是</a:t>
            </a:r>
            <a:r>
              <a:rPr lang="zh-CN" altLang="en-US" sz="28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圆周运动</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这一特殊的曲线运动。</a:t>
            </a:r>
          </a:p>
        </p:txBody>
      </p:sp>
    </p:spTree>
    <p:extLst>
      <p:ext uri="{BB962C8B-B14F-4D97-AF65-F5344CB8AC3E}">
        <p14:creationId xmlns:p14="http://schemas.microsoft.com/office/powerpoint/2010/main" val="2213010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0" y="1164492"/>
            <a:ext cx="12192000" cy="5690621"/>
          </a:xfrm>
          <a:prstGeom prst="rect">
            <a:avLst/>
          </a:prstGeom>
          <a:solidFill>
            <a:srgbClr val="73BE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a:extLst>
              <a:ext uri="{FF2B5EF4-FFF2-40B4-BE49-F238E27FC236}">
                <a16:creationId xmlns:a16="http://schemas.microsoft.com/office/drawing/2014/main" xmlns="" id="{0C1373F3-019A-F064-9A35-44BCE902A5DC}"/>
              </a:ext>
            </a:extLst>
          </p:cNvPr>
          <p:cNvSpPr txBox="1"/>
          <p:nvPr/>
        </p:nvSpPr>
        <p:spPr>
          <a:xfrm>
            <a:off x="384038" y="199660"/>
            <a:ext cx="3422053"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2</a:t>
            </a:r>
            <a:endParaRPr kumimoji="0" lang="zh-CN" altLang="en-US" sz="28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7CE4EEEC-B2DB-CAA8-2AD2-019FF15B365B}"/>
              </a:ext>
            </a:extLst>
          </p:cNvPr>
          <p:cNvSpPr txBox="1"/>
          <p:nvPr/>
        </p:nvSpPr>
        <p:spPr>
          <a:xfrm>
            <a:off x="500184" y="1540649"/>
            <a:ext cx="11191631" cy="4524957"/>
          </a:xfrm>
          <a:prstGeom prst="rect">
            <a:avLst/>
          </a:prstGeom>
          <a:noFill/>
        </p:spPr>
        <p:txBody>
          <a:bodyPr wrap="square">
            <a:spAutoFit/>
          </a:bodyPr>
          <a:lstStyle/>
          <a:p>
            <a:pPr>
              <a:lnSpc>
                <a:spcPct val="150000"/>
              </a:lnSpc>
              <a:spcBef>
                <a:spcPts val="500"/>
              </a:spcBef>
              <a:spcAft>
                <a:spcPts val="500"/>
              </a:spcAft>
            </a:pP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关于参考系的下列说法正确的是（    ）</a:t>
            </a:r>
          </a:p>
          <a:p>
            <a:pPr>
              <a:lnSpc>
                <a:spcPct val="150000"/>
              </a:lnSpc>
              <a:spcBef>
                <a:spcPts val="500"/>
              </a:spcBef>
              <a:spcAft>
                <a:spcPts val="500"/>
              </a:spcAft>
            </a:pP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A</a:t>
            </a: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．若某物体相对于所选参考系的距离始终不变，物体相对于所选参考系是静止的</a:t>
            </a:r>
          </a:p>
          <a:p>
            <a:pPr>
              <a:lnSpc>
                <a:spcPct val="150000"/>
              </a:lnSpc>
              <a:spcBef>
                <a:spcPts val="500"/>
              </a:spcBef>
              <a:spcAft>
                <a:spcPts val="500"/>
              </a:spcAft>
            </a:pP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B</a:t>
            </a: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．一个物体相对参考系甲是静止的，它相对参考系乙肯定是运动的</a:t>
            </a:r>
          </a:p>
          <a:p>
            <a:pPr>
              <a:lnSpc>
                <a:spcPct val="150000"/>
              </a:lnSpc>
              <a:spcBef>
                <a:spcPts val="500"/>
              </a:spcBef>
              <a:spcAft>
                <a:spcPts val="500"/>
              </a:spcAft>
            </a:pP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C</a:t>
            </a: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．三人同时研究一个物体的运动，却得出了不同的结果，至少有两人的结果是错误的</a:t>
            </a:r>
          </a:p>
          <a:p>
            <a:pPr>
              <a:lnSpc>
                <a:spcPct val="150000"/>
              </a:lnSpc>
              <a:spcBef>
                <a:spcPts val="500"/>
              </a:spcBef>
              <a:spcAft>
                <a:spcPts val="500"/>
              </a:spcAft>
            </a:pP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D</a:t>
            </a:r>
            <a:r>
              <a:rPr lang="zh-CN" altLang="en-US" sz="2400" kern="0" dirty="0">
                <a:solidFill>
                  <a:prstClr val="black"/>
                </a:solidFill>
                <a:latin typeface="幼圆" panose="02010509060101010101" pitchFamily="49" charset="-122"/>
                <a:ea typeface="幼圆" panose="02010509060101010101" pitchFamily="49" charset="-122"/>
                <a:cs typeface="Times New Roman" panose="02020603050405020304" pitchFamily="18" charset="0"/>
              </a:rPr>
              <a:t>．甲、乙两物体相对于丙物体，都是运动的，但甲相对乙，有可能是静止的</a:t>
            </a:r>
          </a:p>
          <a:p>
            <a:pPr marR="0" algn="l">
              <a:lnSpc>
                <a:spcPct val="150000"/>
              </a:lnSpc>
              <a:spcBef>
                <a:spcPts val="500"/>
              </a:spcBef>
              <a:spcAft>
                <a:spcPts val="500"/>
              </a:spcAft>
            </a:pP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p:txBody>
      </p:sp>
    </p:spTree>
    <p:extLst>
      <p:ext uri="{BB962C8B-B14F-4D97-AF65-F5344CB8AC3E}">
        <p14:creationId xmlns:p14="http://schemas.microsoft.com/office/powerpoint/2010/main" val="11379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3BE8A"/>
        </a:solidFill>
        <a:effectLst/>
      </p:bgPr>
    </p:bg>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351692" y="351692"/>
            <a:ext cx="11504246" cy="6189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470008" y="513300"/>
            <a:ext cx="3320454" cy="769441"/>
          </a:xfrm>
          <a:prstGeom prst="rect">
            <a:avLst/>
          </a:prstGeom>
          <a:noFill/>
        </p:spPr>
        <p:txBody>
          <a:bodyPr wrap="square" rtlCol="0">
            <a:spAutoFit/>
          </a:bodyPr>
          <a:lstStyle/>
          <a:p>
            <a:pPr algn="ctr"/>
            <a:r>
              <a:rPr kumimoji="0" lang="zh-CN" altLang="en-US"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2—</a:t>
            </a:r>
            <a:r>
              <a:rPr kumimoji="0" lang="zh-CN" altLang="en-US"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解析</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7" name="文本框 6">
            <a:extLst>
              <a:ext uri="{FF2B5EF4-FFF2-40B4-BE49-F238E27FC236}">
                <a16:creationId xmlns:a16="http://schemas.microsoft.com/office/drawing/2014/main" xmlns="" id="{D2B7360F-4C9C-2D27-D1C4-DE566B29D98D}"/>
              </a:ext>
            </a:extLst>
          </p:cNvPr>
          <p:cNvSpPr txBox="1"/>
          <p:nvPr/>
        </p:nvSpPr>
        <p:spPr>
          <a:xfrm>
            <a:off x="1058985" y="1282741"/>
            <a:ext cx="10074030" cy="4909036"/>
          </a:xfrm>
          <a:prstGeom prst="rect">
            <a:avLst/>
          </a:prstGeom>
          <a:noFill/>
        </p:spPr>
        <p:txBody>
          <a:bodyPr wrap="square">
            <a:spAutoFit/>
          </a:bodyPr>
          <a:lstStyle/>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若某物体相对于所选参考系的距离始终不变，但如果它和参考系上某点连线的方向在变，它是</a:t>
            </a:r>
            <a:r>
              <a:rPr lang="zh-CN" altLang="en-US" sz="2400" kern="0" dirty="0">
                <a:solidFill>
                  <a:srgbClr val="FF0000"/>
                </a:solidFill>
                <a:latin typeface="等线" panose="02010600030101010101" pitchFamily="2" charset="-122"/>
                <a:cs typeface="Times New Roman" panose="02020603050405020304" pitchFamily="18" charset="0"/>
              </a:rPr>
              <a:t>运动</a:t>
            </a:r>
            <a:r>
              <a:rPr lang="zh-CN" altLang="en-US" sz="2400" kern="0" dirty="0">
                <a:latin typeface="等线" panose="02010600030101010101" pitchFamily="2" charset="-122"/>
                <a:cs typeface="Times New Roman" panose="02020603050405020304" pitchFamily="18" charset="0"/>
              </a:rPr>
              <a:t>的。</a:t>
            </a:r>
            <a:r>
              <a:rPr lang="en-US" altLang="zh-CN" sz="2400" kern="0" dirty="0">
                <a:latin typeface="等线" panose="02010600030101010101" pitchFamily="2" charset="-122"/>
                <a:cs typeface="Times New Roman" panose="02020603050405020304" pitchFamily="18" charset="0"/>
              </a:rPr>
              <a:t>A</a:t>
            </a:r>
            <a:r>
              <a:rPr lang="zh-CN" altLang="en-US" sz="2400" kern="0" dirty="0" smtClean="0">
                <a:latin typeface="等线" panose="02010600030101010101" pitchFamily="2" charset="-122"/>
                <a:cs typeface="Times New Roman" panose="02020603050405020304" pitchFamily="18" charset="0"/>
              </a:rPr>
              <a:t>错。</a:t>
            </a:r>
            <a:endParaRPr lang="en-US" altLang="zh-CN" sz="2400" kern="0" dirty="0">
              <a:latin typeface="等线" panose="02010600030101010101" pitchFamily="2" charset="-122"/>
              <a:cs typeface="Times New Roman" panose="02020603050405020304" pitchFamily="18" charset="0"/>
            </a:endParaRPr>
          </a:p>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一个物体相对参考系甲是静止的，但如果参考系甲、乙相对另一参考系的运动情况相同，则物体相对参考系乙也是</a:t>
            </a:r>
            <a:r>
              <a:rPr lang="zh-CN" altLang="en-US" sz="2400" kern="0" dirty="0">
                <a:solidFill>
                  <a:srgbClr val="FF0000"/>
                </a:solidFill>
                <a:latin typeface="等线" panose="02010600030101010101" pitchFamily="2" charset="-122"/>
                <a:cs typeface="Times New Roman" panose="02020603050405020304" pitchFamily="18" charset="0"/>
              </a:rPr>
              <a:t>静止</a:t>
            </a:r>
            <a:r>
              <a:rPr lang="zh-CN" altLang="en-US" sz="2400" kern="0" dirty="0">
                <a:latin typeface="等线" panose="02010600030101010101" pitchFamily="2" charset="-122"/>
                <a:cs typeface="Times New Roman" panose="02020603050405020304" pitchFamily="18" charset="0"/>
              </a:rPr>
              <a:t>的。</a:t>
            </a:r>
            <a:r>
              <a:rPr lang="en-US" altLang="zh-CN" sz="2400" kern="0" dirty="0">
                <a:latin typeface="等线" panose="02010600030101010101" pitchFamily="2" charset="-122"/>
                <a:cs typeface="Times New Roman" panose="02020603050405020304" pitchFamily="18" charset="0"/>
              </a:rPr>
              <a:t>B</a:t>
            </a:r>
            <a:r>
              <a:rPr lang="zh-CN" altLang="en-US" sz="2400" kern="0" dirty="0" smtClean="0">
                <a:latin typeface="等线" panose="02010600030101010101" pitchFamily="2" charset="-122"/>
                <a:cs typeface="Times New Roman" panose="02020603050405020304" pitchFamily="18" charset="0"/>
              </a:rPr>
              <a:t>错。</a:t>
            </a:r>
            <a:endParaRPr lang="zh-CN" altLang="en-US" sz="2400" kern="0" dirty="0">
              <a:latin typeface="等线" panose="02010600030101010101" pitchFamily="2" charset="-122"/>
              <a:cs typeface="Times New Roman" panose="02020603050405020304" pitchFamily="18" charset="0"/>
            </a:endParaRPr>
          </a:p>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三人研究同一物体的运动，</a:t>
            </a:r>
            <a:r>
              <a:rPr lang="zh-CN" altLang="en-US" sz="2400" kern="0" dirty="0">
                <a:solidFill>
                  <a:srgbClr val="FF0000"/>
                </a:solidFill>
                <a:latin typeface="等线" panose="02010600030101010101" pitchFamily="2" charset="-122"/>
                <a:cs typeface="Times New Roman" panose="02020603050405020304" pitchFamily="18" charset="0"/>
              </a:rPr>
              <a:t>若各自选择不同的物体作参考系，是可以得出不同的正确结论的</a:t>
            </a:r>
            <a:r>
              <a:rPr lang="zh-CN" altLang="en-US" sz="2400" kern="0" dirty="0">
                <a:latin typeface="等线" panose="02010600030101010101" pitchFamily="2" charset="-122"/>
                <a:cs typeface="Times New Roman" panose="02020603050405020304" pitchFamily="18" charset="0"/>
              </a:rPr>
              <a:t>。</a:t>
            </a:r>
            <a:r>
              <a:rPr lang="en-US" altLang="zh-CN" sz="2400" kern="0" dirty="0">
                <a:latin typeface="等线" panose="02010600030101010101" pitchFamily="2" charset="-122"/>
                <a:cs typeface="Times New Roman" panose="02020603050405020304" pitchFamily="18" charset="0"/>
              </a:rPr>
              <a:t>C</a:t>
            </a:r>
            <a:r>
              <a:rPr lang="zh-CN" altLang="en-US" sz="2400" kern="0" dirty="0" smtClean="0">
                <a:latin typeface="等线" panose="02010600030101010101" pitchFamily="2" charset="-122"/>
                <a:cs typeface="Times New Roman" panose="02020603050405020304" pitchFamily="18" charset="0"/>
              </a:rPr>
              <a:t>错。</a:t>
            </a:r>
            <a:endParaRPr lang="zh-CN" altLang="en-US" sz="2400" kern="0" dirty="0">
              <a:latin typeface="等线" panose="02010600030101010101" pitchFamily="2" charset="-122"/>
              <a:cs typeface="Times New Roman" panose="02020603050405020304" pitchFamily="18" charset="0"/>
            </a:endParaRPr>
          </a:p>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若甲乙两物体相对丙的运动情况相同，则甲相对乙是静止的。</a:t>
            </a:r>
            <a:r>
              <a:rPr lang="en-US" altLang="zh-CN" sz="2400" kern="0" dirty="0">
                <a:latin typeface="等线" panose="02010600030101010101" pitchFamily="2" charset="-122"/>
                <a:cs typeface="Times New Roman" panose="02020603050405020304" pitchFamily="18" charset="0"/>
              </a:rPr>
              <a:t>D</a:t>
            </a:r>
            <a:r>
              <a:rPr lang="zh-CN" altLang="en-US" sz="2400" kern="0" dirty="0">
                <a:latin typeface="等线" panose="02010600030101010101" pitchFamily="2" charset="-122"/>
                <a:cs typeface="Times New Roman" panose="02020603050405020304" pitchFamily="18" charset="0"/>
              </a:rPr>
              <a:t>对。本题选</a:t>
            </a:r>
            <a:r>
              <a:rPr lang="en-US" altLang="zh-CN" sz="2400" kern="0" dirty="0">
                <a:latin typeface="等线" panose="02010600030101010101" pitchFamily="2" charset="-122"/>
                <a:cs typeface="Times New Roman" panose="02020603050405020304" pitchFamily="18" charset="0"/>
              </a:rPr>
              <a:t>D</a:t>
            </a:r>
            <a:r>
              <a:rPr lang="zh-CN" altLang="en-US" sz="2400" kern="0" dirty="0">
                <a:latin typeface="等线" panose="02010600030101010101" pitchFamily="2" charset="-122"/>
                <a:cs typeface="Times New Roman" panose="02020603050405020304" pitchFamily="18" charset="0"/>
              </a:rPr>
              <a:t>。</a:t>
            </a:r>
          </a:p>
        </p:txBody>
      </p:sp>
    </p:spTree>
    <p:extLst>
      <p:ext uri="{BB962C8B-B14F-4D97-AF65-F5344CB8AC3E}">
        <p14:creationId xmlns:p14="http://schemas.microsoft.com/office/powerpoint/2010/main" val="3181769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anim calcmode="lin" valueType="num">
                                      <p:cBhvr>
                                        <p:cTn id="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500"/>
                                        <p:tgtEl>
                                          <p:spTgt spid="7">
                                            <p:txEl>
                                              <p:pRg st="1" end="1"/>
                                            </p:txEl>
                                          </p:spTgt>
                                        </p:tgtEl>
                                      </p:cBhvr>
                                    </p:animEffect>
                                    <p:anim calcmode="lin" valueType="num">
                                      <p:cBhvr>
                                        <p:cTn id="1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500"/>
                                        <p:tgtEl>
                                          <p:spTgt spid="7">
                                            <p:txEl>
                                              <p:pRg st="2" end="2"/>
                                            </p:txEl>
                                          </p:spTgt>
                                        </p:tgtEl>
                                      </p:cBhvr>
                                    </p:animEffect>
                                    <p:anim calcmode="lin" valueType="num">
                                      <p:cBhvr>
                                        <p:cTn id="22"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500"/>
                                        <p:tgtEl>
                                          <p:spTgt spid="7">
                                            <p:txEl>
                                              <p:pRg st="3" end="3"/>
                                            </p:txEl>
                                          </p:spTgt>
                                        </p:tgtEl>
                                      </p:cBhvr>
                                    </p:animEffect>
                                    <p:anim calcmode="lin" valueType="num">
                                      <p:cBhvr>
                                        <p:cTn id="2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0" y="1164492"/>
            <a:ext cx="12192000" cy="5690621"/>
          </a:xfrm>
          <a:prstGeom prst="rect">
            <a:avLst/>
          </a:prstGeom>
          <a:solidFill>
            <a:srgbClr val="73BE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a:extLst>
              <a:ext uri="{FF2B5EF4-FFF2-40B4-BE49-F238E27FC236}">
                <a16:creationId xmlns:a16="http://schemas.microsoft.com/office/drawing/2014/main" xmlns="" id="{0C1373F3-019A-F064-9A35-44BCE902A5DC}"/>
              </a:ext>
            </a:extLst>
          </p:cNvPr>
          <p:cNvSpPr txBox="1"/>
          <p:nvPr/>
        </p:nvSpPr>
        <p:spPr>
          <a:xfrm>
            <a:off x="384038" y="199660"/>
            <a:ext cx="342205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2</a:t>
            </a:r>
            <a:endParaRPr kumimoji="0" lang="zh-CN" altLang="en-US" sz="28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7CE4EEEC-B2DB-CAA8-2AD2-019FF15B365B}"/>
              </a:ext>
            </a:extLst>
          </p:cNvPr>
          <p:cNvSpPr txBox="1"/>
          <p:nvPr/>
        </p:nvSpPr>
        <p:spPr>
          <a:xfrm>
            <a:off x="500184" y="1540649"/>
            <a:ext cx="11191631" cy="4524957"/>
          </a:xfrm>
          <a:prstGeom prst="rect">
            <a:avLst/>
          </a:prstGeom>
          <a:noFill/>
        </p:spPr>
        <p:txBody>
          <a:bodyPr wrap="square">
            <a:spAutoFit/>
          </a:bodyPr>
          <a:lstStyle/>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关于参考系的下列说法正确的是（    ）</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A</a:t>
            </a: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．若某物体相对于所选参考系的距离始终不变，物体相对于所选参考系是静止的</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B</a:t>
            </a: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．一个物体相对参考系甲是静止的，它相对参考系乙肯定是运动的</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C</a:t>
            </a: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．三人同时研究一个物体的运动，却得出了不同的结果，至少有两人的结果是错误的</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D</a:t>
            </a:r>
            <a:r>
              <a:rPr kumimoji="0" lang="zh-CN" altLang="en-US" sz="2400" b="0" i="0" u="none" strike="noStrike" kern="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rPr>
              <a:t>．甲、乙两物体相对于丙物体，都是运动的，但甲相对乙，有可能是静止的</a:t>
            </a:r>
          </a:p>
          <a:p>
            <a:pPr marL="0" marR="0" lvl="0" indent="0" algn="l" defTabSz="914400" rtl="0" eaLnBrk="1" fontAlgn="auto" latinLnBrk="0" hangingPunct="1">
              <a:lnSpc>
                <a:spcPct val="150000"/>
              </a:lnSpc>
              <a:spcBef>
                <a:spcPts val="500"/>
              </a:spcBef>
              <a:spcAft>
                <a:spcPts val="500"/>
              </a:spcAft>
              <a:buClrTx/>
              <a:buSzTx/>
              <a:buFontTx/>
              <a:buNone/>
              <a:tabLst/>
              <a:defRPr/>
            </a:pPr>
            <a:endParaRPr kumimoji="0" lang="zh-CN" altLang="en-US" sz="2400" b="0" i="0" u="none" strike="noStrike" kern="100" cap="none" spc="0" normalizeH="0" baseline="0" noProof="0" dirty="0">
              <a:ln>
                <a:noFill/>
              </a:ln>
              <a:solidFill>
                <a:prstClr val="black"/>
              </a:solidFill>
              <a:effectLst/>
              <a:uLnTx/>
              <a:uFillTx/>
              <a:latin typeface="幼圆" panose="02010509060101010101" pitchFamily="49" charset="-122"/>
              <a:ea typeface="幼圆" panose="02010509060101010101" pitchFamily="49" charset="-122"/>
              <a:cs typeface="Times New Roman" panose="02020603050405020304" pitchFamily="18" charset="0"/>
            </a:endParaRPr>
          </a:p>
        </p:txBody>
      </p:sp>
      <p:sp>
        <p:nvSpPr>
          <p:cNvPr id="4" name="文本框 3">
            <a:extLst>
              <a:ext uri="{FF2B5EF4-FFF2-40B4-BE49-F238E27FC236}">
                <a16:creationId xmlns:a16="http://schemas.microsoft.com/office/drawing/2014/main" xmlns="" id="{8C25EFAE-1214-C622-4A9A-89FBC9BFDF1A}"/>
              </a:ext>
            </a:extLst>
          </p:cNvPr>
          <p:cNvSpPr txBox="1"/>
          <p:nvPr/>
        </p:nvSpPr>
        <p:spPr>
          <a:xfrm>
            <a:off x="10785232" y="4770178"/>
            <a:ext cx="969107" cy="923330"/>
          </a:xfrm>
          <a:prstGeom prst="rect">
            <a:avLst/>
          </a:prstGeom>
          <a:noFill/>
        </p:spPr>
        <p:txBody>
          <a:bodyPr wrap="square" rtlCol="0">
            <a:spAutoFit/>
          </a:bodyPr>
          <a:lstStyle/>
          <a:p>
            <a:r>
              <a:rPr lang="zh-CN" altLang="en-US" sz="5400" dirty="0">
                <a:solidFill>
                  <a:srgbClr val="FF0000"/>
                </a:solidFill>
              </a:rPr>
              <a:t>√</a:t>
            </a:r>
          </a:p>
        </p:txBody>
      </p:sp>
    </p:spTree>
    <p:extLst>
      <p:ext uri="{BB962C8B-B14F-4D97-AF65-F5344CB8AC3E}">
        <p14:creationId xmlns:p14="http://schemas.microsoft.com/office/powerpoint/2010/main" val="257738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A2D14F"/>
              </a:solidFill>
              <a:effectLst/>
              <a:uLnTx/>
              <a:uFillTx/>
              <a:latin typeface="等线" panose="020F0502020204030204"/>
              <a:ea typeface="等线" panose="02010600030101010101" pitchFamily="2" charset="-122"/>
              <a:cs typeface="+mn-cs"/>
            </a:endParaRPr>
          </a:p>
        </p:txBody>
      </p:sp>
      <p:sp>
        <p:nvSpPr>
          <p:cNvPr id="5" name="文本框 4">
            <a:extLst>
              <a:ext uri="{FF2B5EF4-FFF2-40B4-BE49-F238E27FC236}">
                <a16:creationId xmlns:a16="http://schemas.microsoft.com/office/drawing/2014/main" xmlns="" id="{AC354687-76C0-155E-FD4F-26E64ADAEFB7}"/>
              </a:ext>
            </a:extLst>
          </p:cNvPr>
          <p:cNvSpPr txBox="1"/>
          <p:nvPr/>
        </p:nvSpPr>
        <p:spPr>
          <a:xfrm>
            <a:off x="157393" y="215291"/>
            <a:ext cx="2848136"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chemeClr val="accent6">
                    <a:lumMod val="20000"/>
                    <a:lumOff val="80000"/>
                  </a:scheme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三、位移</a:t>
            </a:r>
            <a:endParaRPr kumimoji="0" lang="zh-CN" altLang="en-US" sz="2800" b="1" i="0" u="none" strike="noStrike" kern="1200" cap="none" spc="0" normalizeH="0" baseline="0" noProof="0" dirty="0">
              <a:ln>
                <a:noFill/>
              </a:ln>
              <a:solidFill>
                <a:schemeClr val="accent6">
                  <a:lumMod val="20000"/>
                  <a:lumOff val="80000"/>
                </a:scheme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23CFCEAE-AD0D-7F62-E30B-6C74A6181626}"/>
              </a:ext>
            </a:extLst>
          </p:cNvPr>
          <p:cNvSpPr txBox="1"/>
          <p:nvPr/>
        </p:nvSpPr>
        <p:spPr>
          <a:xfrm>
            <a:off x="1058985" y="2322000"/>
            <a:ext cx="10074030" cy="3091872"/>
          </a:xfrm>
          <a:prstGeom prst="rect">
            <a:avLst/>
          </a:prstGeom>
          <a:noFill/>
        </p:spPr>
        <p:txBody>
          <a:bodyPr wrap="square">
            <a:spAutoFit/>
          </a:bodyPr>
          <a:lstStyle/>
          <a:p>
            <a:pPr indent="804863">
              <a:lnSpc>
                <a:spcPct val="150000"/>
              </a:lnSpc>
              <a:spcBef>
                <a:spcPts val="500"/>
              </a:spcBef>
              <a:spcAft>
                <a:spcPts val="500"/>
              </a:spcAft>
            </a:pPr>
            <a:r>
              <a:rPr lang="zh-CN" altLang="en-US" sz="3200" kern="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位移是表示运动物体在一段时间里</a:t>
            </a:r>
            <a:r>
              <a:rPr lang="zh-CN" altLang="en-US" sz="3200" b="1" kern="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位置变化大小及方向</a:t>
            </a:r>
            <a:r>
              <a:rPr lang="zh-CN" altLang="en-US" sz="3200" kern="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的物理量，是</a:t>
            </a:r>
            <a:r>
              <a:rPr lang="zh-CN" altLang="en-US" sz="3200" b="1" kern="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矢量</a:t>
            </a:r>
            <a:r>
              <a:rPr lang="zh-CN" altLang="en-US" sz="3200" kern="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a:t>
            </a:r>
            <a:endParaRPr lang="en-US" altLang="zh-CN" sz="3200" kern="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endParaRPr>
          </a:p>
          <a:p>
            <a:pPr indent="804863">
              <a:lnSpc>
                <a:spcPct val="150000"/>
              </a:lnSpc>
              <a:spcBef>
                <a:spcPts val="500"/>
              </a:spcBef>
              <a:spcAft>
                <a:spcPts val="500"/>
              </a:spcAft>
            </a:pPr>
            <a:r>
              <a:rPr lang="zh-CN" altLang="en-US" sz="3200" kern="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它的大小等于物体的初、末位置间的线段的长度，其方向沿线段由初位置指向末位置。</a:t>
            </a:r>
          </a:p>
        </p:txBody>
      </p:sp>
      <p:sp>
        <p:nvSpPr>
          <p:cNvPr id="7" name="文本框 6">
            <a:extLst>
              <a:ext uri="{FF2B5EF4-FFF2-40B4-BE49-F238E27FC236}">
                <a16:creationId xmlns:a16="http://schemas.microsoft.com/office/drawing/2014/main" xmlns="" id="{3D0D51CD-7D5B-6E97-08B6-F45E94269E11}"/>
              </a:ext>
            </a:extLst>
          </p:cNvPr>
          <p:cNvSpPr txBox="1"/>
          <p:nvPr/>
        </p:nvSpPr>
        <p:spPr>
          <a:xfrm>
            <a:off x="1058985" y="1427325"/>
            <a:ext cx="2770553" cy="764697"/>
          </a:xfrm>
          <a:prstGeom prst="rect">
            <a:avLst/>
          </a:prstGeom>
          <a:noFill/>
        </p:spPr>
        <p:txBody>
          <a:bodyPr wrap="square">
            <a:spAutoFit/>
          </a:bodyPr>
          <a:lstStyle/>
          <a:p>
            <a:pPr marL="0" marR="0" algn="l">
              <a:lnSpc>
                <a:spcPct val="150000"/>
              </a:lnSpc>
              <a:spcBef>
                <a:spcPts val="500"/>
              </a:spcBef>
              <a:spcAft>
                <a:spcPts val="500"/>
              </a:spcAft>
            </a:pPr>
            <a:r>
              <a:rPr lang="zh-CN" altLang="en-US" sz="3200" kern="0" dirty="0">
                <a:solidFill>
                  <a:srgbClr val="DBEDBA"/>
                </a:solidFill>
                <a:effectLst/>
                <a:latin typeface="方正粗黑宋简体" panose="02000000000000000000" pitchFamily="2" charset="-122"/>
                <a:ea typeface="方正粗黑宋简体" panose="02000000000000000000" pitchFamily="2" charset="-122"/>
                <a:cs typeface="Times New Roman" panose="02020603050405020304" pitchFamily="18" charset="0"/>
              </a:rPr>
              <a:t>什么是位移？</a:t>
            </a:r>
            <a:endParaRPr lang="zh-CN" altLang="en-US" sz="3200" kern="100" dirty="0">
              <a:solidFill>
                <a:srgbClr val="DBEDBA"/>
              </a:solidFill>
              <a:effectLst/>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
        <p:nvSpPr>
          <p:cNvPr id="9" name="任意多边形: 形状 8">
            <a:extLst>
              <a:ext uri="{FF2B5EF4-FFF2-40B4-BE49-F238E27FC236}">
                <a16:creationId xmlns:a16="http://schemas.microsoft.com/office/drawing/2014/main" xmlns="" id="{6DA0D105-3034-47A6-7ECB-3365A0BB55B6}"/>
              </a:ext>
            </a:extLst>
          </p:cNvPr>
          <p:cNvSpPr/>
          <p:nvPr/>
        </p:nvSpPr>
        <p:spPr>
          <a:xfrm>
            <a:off x="9437976" y="4883268"/>
            <a:ext cx="2224534" cy="1632042"/>
          </a:xfrm>
          <a:custGeom>
            <a:avLst/>
            <a:gdLst>
              <a:gd name="connsiteX0" fmla="*/ 0 w 3108757"/>
              <a:gd name="connsiteY0" fmla="*/ 1350351 h 1645731"/>
              <a:gd name="connsiteX1" fmla="*/ 1461477 w 3108757"/>
              <a:gd name="connsiteY1" fmla="*/ 1631705 h 1645731"/>
              <a:gd name="connsiteX2" fmla="*/ 1961662 w 3108757"/>
              <a:gd name="connsiteY2" fmla="*/ 959582 h 1645731"/>
              <a:gd name="connsiteX3" fmla="*/ 1703754 w 3108757"/>
              <a:gd name="connsiteY3" fmla="*/ 185859 h 1645731"/>
              <a:gd name="connsiteX4" fmla="*/ 3079262 w 3108757"/>
              <a:gd name="connsiteY4" fmla="*/ 68628 h 1645731"/>
              <a:gd name="connsiteX5" fmla="*/ 2641600 w 3108757"/>
              <a:gd name="connsiteY5" fmla="*/ 1076813 h 1645731"/>
              <a:gd name="connsiteX6" fmla="*/ 2586893 w 3108757"/>
              <a:gd name="connsiteY6" fmla="*/ 1553551 h 1645731"/>
              <a:gd name="connsiteX0" fmla="*/ 0 w 2413188"/>
              <a:gd name="connsiteY0" fmla="*/ 959582 h 1631705"/>
              <a:gd name="connsiteX1" fmla="*/ 765908 w 2413188"/>
              <a:gd name="connsiteY1" fmla="*/ 1631705 h 1631705"/>
              <a:gd name="connsiteX2" fmla="*/ 1266093 w 2413188"/>
              <a:gd name="connsiteY2" fmla="*/ 959582 h 1631705"/>
              <a:gd name="connsiteX3" fmla="*/ 1008185 w 2413188"/>
              <a:gd name="connsiteY3" fmla="*/ 185859 h 1631705"/>
              <a:gd name="connsiteX4" fmla="*/ 2383693 w 2413188"/>
              <a:gd name="connsiteY4" fmla="*/ 68628 h 1631705"/>
              <a:gd name="connsiteX5" fmla="*/ 1946031 w 2413188"/>
              <a:gd name="connsiteY5" fmla="*/ 1076813 h 1631705"/>
              <a:gd name="connsiteX6" fmla="*/ 1891324 w 2413188"/>
              <a:gd name="connsiteY6" fmla="*/ 1553551 h 1631705"/>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209988"/>
              <a:gd name="connsiteY0" fmla="*/ 873613 h 1632042"/>
              <a:gd name="connsiteX1" fmla="*/ 562708 w 2209988"/>
              <a:gd name="connsiteY1" fmla="*/ 1631705 h 1632042"/>
              <a:gd name="connsiteX2" fmla="*/ 1062893 w 2209988"/>
              <a:gd name="connsiteY2" fmla="*/ 959582 h 1632042"/>
              <a:gd name="connsiteX3" fmla="*/ 804985 w 2209988"/>
              <a:gd name="connsiteY3" fmla="*/ 185859 h 1632042"/>
              <a:gd name="connsiteX4" fmla="*/ 2180493 w 2209988"/>
              <a:gd name="connsiteY4" fmla="*/ 68628 h 1632042"/>
              <a:gd name="connsiteX5" fmla="*/ 1742831 w 2209988"/>
              <a:gd name="connsiteY5" fmla="*/ 1076813 h 1632042"/>
              <a:gd name="connsiteX6" fmla="*/ 1688124 w 2209988"/>
              <a:gd name="connsiteY6" fmla="*/ 1553551 h 1632042"/>
              <a:gd name="connsiteX0" fmla="*/ 14546 w 2224534"/>
              <a:gd name="connsiteY0" fmla="*/ 873613 h 1632042"/>
              <a:gd name="connsiteX1" fmla="*/ 577254 w 2224534"/>
              <a:gd name="connsiteY1" fmla="*/ 1631705 h 1632042"/>
              <a:gd name="connsiteX2" fmla="*/ 1077439 w 2224534"/>
              <a:gd name="connsiteY2" fmla="*/ 959582 h 1632042"/>
              <a:gd name="connsiteX3" fmla="*/ 819531 w 2224534"/>
              <a:gd name="connsiteY3" fmla="*/ 185859 h 1632042"/>
              <a:gd name="connsiteX4" fmla="*/ 2195039 w 2224534"/>
              <a:gd name="connsiteY4" fmla="*/ 68628 h 1632042"/>
              <a:gd name="connsiteX5" fmla="*/ 1757377 w 2224534"/>
              <a:gd name="connsiteY5" fmla="*/ 1076813 h 1632042"/>
              <a:gd name="connsiteX6" fmla="*/ 1702670 w 2224534"/>
              <a:gd name="connsiteY6" fmla="*/ 1553551 h 1632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4534" h="1632042">
                <a:moveTo>
                  <a:pt x="14546" y="873613"/>
                </a:moveTo>
                <a:cubicBezTo>
                  <a:pt x="-90311" y="1390731"/>
                  <a:pt x="400105" y="1617377"/>
                  <a:pt x="577254" y="1631705"/>
                </a:cubicBezTo>
                <a:cubicBezTo>
                  <a:pt x="754403" y="1646033"/>
                  <a:pt x="1037060" y="1200556"/>
                  <a:pt x="1077439" y="959582"/>
                </a:cubicBezTo>
                <a:cubicBezTo>
                  <a:pt x="1117819" y="718608"/>
                  <a:pt x="633264" y="334351"/>
                  <a:pt x="819531" y="185859"/>
                </a:cubicBezTo>
                <a:cubicBezTo>
                  <a:pt x="1005798" y="37367"/>
                  <a:pt x="2038731" y="-79864"/>
                  <a:pt x="2195039" y="68628"/>
                </a:cubicBezTo>
                <a:cubicBezTo>
                  <a:pt x="2351347" y="217120"/>
                  <a:pt x="1839438" y="829326"/>
                  <a:pt x="1757377" y="1076813"/>
                </a:cubicBezTo>
                <a:cubicBezTo>
                  <a:pt x="1675316" y="1324300"/>
                  <a:pt x="1688993" y="1438925"/>
                  <a:pt x="1702670" y="1553551"/>
                </a:cubicBezTo>
              </a:path>
            </a:pathLst>
          </a:custGeom>
          <a:noFill/>
          <a:ln w="127000">
            <a:solidFill>
              <a:schemeClr val="bg1"/>
            </a:solidFill>
            <a:head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a:extLst>
              <a:ext uri="{FF2B5EF4-FFF2-40B4-BE49-F238E27FC236}">
                <a16:creationId xmlns:a16="http://schemas.microsoft.com/office/drawing/2014/main" xmlns="" id="{058C00EB-42B3-92B6-54F7-BF9A80628AD6}"/>
              </a:ext>
            </a:extLst>
          </p:cNvPr>
          <p:cNvCxnSpPr>
            <a:stCxn id="9" idx="0"/>
            <a:endCxn id="9" idx="6"/>
          </p:cNvCxnSpPr>
          <p:nvPr/>
        </p:nvCxnSpPr>
        <p:spPr>
          <a:xfrm>
            <a:off x="9452522" y="5756881"/>
            <a:ext cx="1688124" cy="679938"/>
          </a:xfrm>
          <a:prstGeom prst="line">
            <a:avLst/>
          </a:prstGeom>
          <a:ln w="25400">
            <a:solidFill>
              <a:srgbClr val="A2D14F"/>
            </a:soli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xmlns="" id="{525E311B-7412-6EF4-719C-253202A2F5B0}"/>
              </a:ext>
            </a:extLst>
          </p:cNvPr>
          <p:cNvSpPr txBox="1"/>
          <p:nvPr/>
        </p:nvSpPr>
        <p:spPr>
          <a:xfrm>
            <a:off x="8097452" y="5756881"/>
            <a:ext cx="1195754" cy="584775"/>
          </a:xfrm>
          <a:prstGeom prst="rect">
            <a:avLst/>
          </a:prstGeom>
          <a:noFill/>
        </p:spPr>
        <p:txBody>
          <a:bodyPr wrap="square" rtlCol="0">
            <a:spAutoFit/>
          </a:bodyPr>
          <a:lstStyle/>
          <a:p>
            <a:r>
              <a:rPr lang="zh-CN" altLang="en-US" sz="3200" dirty="0">
                <a:solidFill>
                  <a:srgbClr val="DBEDBA"/>
                </a:solidFill>
                <a:latin typeface="方正粗黑宋简体" panose="02000000000000000000" pitchFamily="2" charset="-122"/>
                <a:ea typeface="方正粗黑宋简体" panose="02000000000000000000" pitchFamily="2" charset="-122"/>
              </a:rPr>
              <a:t>位移</a:t>
            </a:r>
          </a:p>
        </p:txBody>
      </p:sp>
    </p:spTree>
    <p:extLst>
      <p:ext uri="{BB962C8B-B14F-4D97-AF65-F5344CB8AC3E}">
        <p14:creationId xmlns:p14="http://schemas.microsoft.com/office/powerpoint/2010/main" val="1106382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anim calcmode="lin" valueType="num">
                                      <p:cBhvr>
                                        <p:cTn id="15" dur="500" fill="hold"/>
                                        <p:tgtEl>
                                          <p:spTgt spid="6"/>
                                        </p:tgtEl>
                                        <p:attrNameLst>
                                          <p:attrName>ppt_x</p:attrName>
                                        </p:attrNameLst>
                                      </p:cBhvr>
                                      <p:tavLst>
                                        <p:tav tm="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A2D14F"/>
              </a:solidFill>
              <a:effectLst/>
              <a:uLnTx/>
              <a:uFillTx/>
              <a:latin typeface="等线" panose="020F0502020204030204"/>
              <a:ea typeface="等线" panose="02010600030101010101" pitchFamily="2" charset="-122"/>
              <a:cs typeface="+mn-cs"/>
            </a:endParaRPr>
          </a:p>
        </p:txBody>
      </p:sp>
      <p:sp>
        <p:nvSpPr>
          <p:cNvPr id="5" name="文本框 4">
            <a:extLst>
              <a:ext uri="{FF2B5EF4-FFF2-40B4-BE49-F238E27FC236}">
                <a16:creationId xmlns:a16="http://schemas.microsoft.com/office/drawing/2014/main" xmlns="" id="{AC354687-76C0-155E-FD4F-26E64ADAEFB7}"/>
              </a:ext>
            </a:extLst>
          </p:cNvPr>
          <p:cNvSpPr txBox="1"/>
          <p:nvPr/>
        </p:nvSpPr>
        <p:spPr>
          <a:xfrm>
            <a:off x="157393" y="215291"/>
            <a:ext cx="2848136"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三、位移</a:t>
            </a:r>
            <a:endParaRPr kumimoji="0" lang="zh-CN" altLang="en-US" sz="28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23CFCEAE-AD0D-7F62-E30B-6C74A6181626}"/>
              </a:ext>
            </a:extLst>
          </p:cNvPr>
          <p:cNvSpPr txBox="1"/>
          <p:nvPr/>
        </p:nvSpPr>
        <p:spPr>
          <a:xfrm>
            <a:off x="1058985" y="2322000"/>
            <a:ext cx="10074030" cy="2237985"/>
          </a:xfrm>
          <a:prstGeom prst="rect">
            <a:avLst/>
          </a:prstGeom>
          <a:noFill/>
        </p:spPr>
        <p:txBody>
          <a:bodyPr wrap="square">
            <a:spAutoFit/>
          </a:bodyPr>
          <a:lstStyle/>
          <a:p>
            <a:pPr indent="804863">
              <a:lnSpc>
                <a:spcPct val="150000"/>
              </a:lnSpc>
              <a:spcBef>
                <a:spcPts val="500"/>
              </a:spcBef>
              <a:spcAft>
                <a:spcPts val="500"/>
              </a:spcAft>
            </a:pPr>
            <a:r>
              <a:rPr lang="zh-CN" altLang="en-US" sz="3200" kern="0" dirty="0">
                <a:solidFill>
                  <a:prstClr val="white"/>
                </a:solidFill>
                <a:latin typeface="华文楷体" panose="02010600040101010101" pitchFamily="2" charset="-122"/>
                <a:ea typeface="华文楷体" panose="02010600040101010101" pitchFamily="2" charset="-122"/>
                <a:cs typeface="Times New Roman" panose="02020603050405020304" pitchFamily="18" charset="0"/>
              </a:rPr>
              <a:t>知道了物体在一段时间里的初位置，便可确定物体在这段时间里的位移。知道了物体的初位置及一段时间里的位移，便可确定物体在这段时间里的末位置。</a:t>
            </a:r>
          </a:p>
        </p:txBody>
      </p:sp>
      <p:sp>
        <p:nvSpPr>
          <p:cNvPr id="7" name="文本框 6">
            <a:extLst>
              <a:ext uri="{FF2B5EF4-FFF2-40B4-BE49-F238E27FC236}">
                <a16:creationId xmlns:a16="http://schemas.microsoft.com/office/drawing/2014/main" xmlns="" id="{3D0D51CD-7D5B-6E97-08B6-F45E94269E11}"/>
              </a:ext>
            </a:extLst>
          </p:cNvPr>
          <p:cNvSpPr txBox="1"/>
          <p:nvPr/>
        </p:nvSpPr>
        <p:spPr>
          <a:xfrm>
            <a:off x="1058985" y="1427325"/>
            <a:ext cx="2770553" cy="764697"/>
          </a:xfrm>
          <a:prstGeom prst="rect">
            <a:avLst/>
          </a:prstGeom>
          <a:noFill/>
        </p:spPr>
        <p:txBody>
          <a:bodyPr wrap="square">
            <a:spAutoFit/>
          </a:bodyPr>
          <a:lstStyle/>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3200" b="0" i="0" u="none" strike="noStrike" kern="0" cap="none" spc="0" normalizeH="0" baseline="0" noProof="0" dirty="0">
                <a:ln>
                  <a:noFill/>
                </a:ln>
                <a:solidFill>
                  <a:srgbClr val="DBEDBA"/>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rPr>
              <a:t>什么是位移？</a:t>
            </a:r>
            <a:endParaRPr kumimoji="0" lang="zh-CN" altLang="en-US" sz="3200" b="0" i="0" u="none" strike="noStrike" kern="100" cap="none" spc="0" normalizeH="0" baseline="0" noProof="0" dirty="0">
              <a:ln>
                <a:noFill/>
              </a:ln>
              <a:solidFill>
                <a:srgbClr val="DBEDBA"/>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
        <p:nvSpPr>
          <p:cNvPr id="9" name="任意多边形: 形状 8">
            <a:extLst>
              <a:ext uri="{FF2B5EF4-FFF2-40B4-BE49-F238E27FC236}">
                <a16:creationId xmlns:a16="http://schemas.microsoft.com/office/drawing/2014/main" xmlns="" id="{6DA0D105-3034-47A6-7ECB-3365A0BB55B6}"/>
              </a:ext>
            </a:extLst>
          </p:cNvPr>
          <p:cNvSpPr/>
          <p:nvPr/>
        </p:nvSpPr>
        <p:spPr>
          <a:xfrm>
            <a:off x="9437976" y="4883268"/>
            <a:ext cx="2224534" cy="1632042"/>
          </a:xfrm>
          <a:custGeom>
            <a:avLst/>
            <a:gdLst>
              <a:gd name="connsiteX0" fmla="*/ 0 w 3108757"/>
              <a:gd name="connsiteY0" fmla="*/ 1350351 h 1645731"/>
              <a:gd name="connsiteX1" fmla="*/ 1461477 w 3108757"/>
              <a:gd name="connsiteY1" fmla="*/ 1631705 h 1645731"/>
              <a:gd name="connsiteX2" fmla="*/ 1961662 w 3108757"/>
              <a:gd name="connsiteY2" fmla="*/ 959582 h 1645731"/>
              <a:gd name="connsiteX3" fmla="*/ 1703754 w 3108757"/>
              <a:gd name="connsiteY3" fmla="*/ 185859 h 1645731"/>
              <a:gd name="connsiteX4" fmla="*/ 3079262 w 3108757"/>
              <a:gd name="connsiteY4" fmla="*/ 68628 h 1645731"/>
              <a:gd name="connsiteX5" fmla="*/ 2641600 w 3108757"/>
              <a:gd name="connsiteY5" fmla="*/ 1076813 h 1645731"/>
              <a:gd name="connsiteX6" fmla="*/ 2586893 w 3108757"/>
              <a:gd name="connsiteY6" fmla="*/ 1553551 h 1645731"/>
              <a:gd name="connsiteX0" fmla="*/ 0 w 2413188"/>
              <a:gd name="connsiteY0" fmla="*/ 959582 h 1631705"/>
              <a:gd name="connsiteX1" fmla="*/ 765908 w 2413188"/>
              <a:gd name="connsiteY1" fmla="*/ 1631705 h 1631705"/>
              <a:gd name="connsiteX2" fmla="*/ 1266093 w 2413188"/>
              <a:gd name="connsiteY2" fmla="*/ 959582 h 1631705"/>
              <a:gd name="connsiteX3" fmla="*/ 1008185 w 2413188"/>
              <a:gd name="connsiteY3" fmla="*/ 185859 h 1631705"/>
              <a:gd name="connsiteX4" fmla="*/ 2383693 w 2413188"/>
              <a:gd name="connsiteY4" fmla="*/ 68628 h 1631705"/>
              <a:gd name="connsiteX5" fmla="*/ 1946031 w 2413188"/>
              <a:gd name="connsiteY5" fmla="*/ 1076813 h 1631705"/>
              <a:gd name="connsiteX6" fmla="*/ 1891324 w 2413188"/>
              <a:gd name="connsiteY6" fmla="*/ 1553551 h 1631705"/>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209988"/>
              <a:gd name="connsiteY0" fmla="*/ 873613 h 1632042"/>
              <a:gd name="connsiteX1" fmla="*/ 562708 w 2209988"/>
              <a:gd name="connsiteY1" fmla="*/ 1631705 h 1632042"/>
              <a:gd name="connsiteX2" fmla="*/ 1062893 w 2209988"/>
              <a:gd name="connsiteY2" fmla="*/ 959582 h 1632042"/>
              <a:gd name="connsiteX3" fmla="*/ 804985 w 2209988"/>
              <a:gd name="connsiteY3" fmla="*/ 185859 h 1632042"/>
              <a:gd name="connsiteX4" fmla="*/ 2180493 w 2209988"/>
              <a:gd name="connsiteY4" fmla="*/ 68628 h 1632042"/>
              <a:gd name="connsiteX5" fmla="*/ 1742831 w 2209988"/>
              <a:gd name="connsiteY5" fmla="*/ 1076813 h 1632042"/>
              <a:gd name="connsiteX6" fmla="*/ 1688124 w 2209988"/>
              <a:gd name="connsiteY6" fmla="*/ 1553551 h 1632042"/>
              <a:gd name="connsiteX0" fmla="*/ 14546 w 2224534"/>
              <a:gd name="connsiteY0" fmla="*/ 873613 h 1632042"/>
              <a:gd name="connsiteX1" fmla="*/ 577254 w 2224534"/>
              <a:gd name="connsiteY1" fmla="*/ 1631705 h 1632042"/>
              <a:gd name="connsiteX2" fmla="*/ 1077439 w 2224534"/>
              <a:gd name="connsiteY2" fmla="*/ 959582 h 1632042"/>
              <a:gd name="connsiteX3" fmla="*/ 819531 w 2224534"/>
              <a:gd name="connsiteY3" fmla="*/ 185859 h 1632042"/>
              <a:gd name="connsiteX4" fmla="*/ 2195039 w 2224534"/>
              <a:gd name="connsiteY4" fmla="*/ 68628 h 1632042"/>
              <a:gd name="connsiteX5" fmla="*/ 1757377 w 2224534"/>
              <a:gd name="connsiteY5" fmla="*/ 1076813 h 1632042"/>
              <a:gd name="connsiteX6" fmla="*/ 1702670 w 2224534"/>
              <a:gd name="connsiteY6" fmla="*/ 1553551 h 1632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4534" h="1632042">
                <a:moveTo>
                  <a:pt x="14546" y="873613"/>
                </a:moveTo>
                <a:cubicBezTo>
                  <a:pt x="-90311" y="1390731"/>
                  <a:pt x="400105" y="1617377"/>
                  <a:pt x="577254" y="1631705"/>
                </a:cubicBezTo>
                <a:cubicBezTo>
                  <a:pt x="754403" y="1646033"/>
                  <a:pt x="1037060" y="1200556"/>
                  <a:pt x="1077439" y="959582"/>
                </a:cubicBezTo>
                <a:cubicBezTo>
                  <a:pt x="1117819" y="718608"/>
                  <a:pt x="633264" y="334351"/>
                  <a:pt x="819531" y="185859"/>
                </a:cubicBezTo>
                <a:cubicBezTo>
                  <a:pt x="1005798" y="37367"/>
                  <a:pt x="2038731" y="-79864"/>
                  <a:pt x="2195039" y="68628"/>
                </a:cubicBezTo>
                <a:cubicBezTo>
                  <a:pt x="2351347" y="217120"/>
                  <a:pt x="1839438" y="829326"/>
                  <a:pt x="1757377" y="1076813"/>
                </a:cubicBezTo>
                <a:cubicBezTo>
                  <a:pt x="1675316" y="1324300"/>
                  <a:pt x="1688993" y="1438925"/>
                  <a:pt x="1702670" y="1553551"/>
                </a:cubicBezTo>
              </a:path>
            </a:pathLst>
          </a:custGeom>
          <a:noFill/>
          <a:ln w="127000">
            <a:solidFill>
              <a:schemeClr val="bg1"/>
            </a:solidFill>
            <a:head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cxnSp>
        <p:nvCxnSpPr>
          <p:cNvPr id="12" name="直接连接符 11">
            <a:extLst>
              <a:ext uri="{FF2B5EF4-FFF2-40B4-BE49-F238E27FC236}">
                <a16:creationId xmlns:a16="http://schemas.microsoft.com/office/drawing/2014/main" xmlns="" id="{058C00EB-42B3-92B6-54F7-BF9A80628AD6}"/>
              </a:ext>
            </a:extLst>
          </p:cNvPr>
          <p:cNvCxnSpPr>
            <a:stCxn id="9" idx="0"/>
            <a:endCxn id="9" idx="6"/>
          </p:cNvCxnSpPr>
          <p:nvPr/>
        </p:nvCxnSpPr>
        <p:spPr>
          <a:xfrm>
            <a:off x="9452522" y="5756881"/>
            <a:ext cx="1688124" cy="679938"/>
          </a:xfrm>
          <a:prstGeom prst="line">
            <a:avLst/>
          </a:prstGeom>
          <a:ln w="25400">
            <a:solidFill>
              <a:srgbClr val="A2D14F"/>
            </a:soli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xmlns="" id="{525E311B-7412-6EF4-719C-253202A2F5B0}"/>
              </a:ext>
            </a:extLst>
          </p:cNvPr>
          <p:cNvSpPr txBox="1"/>
          <p:nvPr/>
        </p:nvSpPr>
        <p:spPr>
          <a:xfrm>
            <a:off x="8097452" y="5756881"/>
            <a:ext cx="119575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srgbClr val="DBEDBA"/>
                </a:solidFill>
                <a:effectLst/>
                <a:uLnTx/>
                <a:uFillTx/>
                <a:latin typeface="方正粗黑宋简体" panose="02000000000000000000" pitchFamily="2" charset="-122"/>
                <a:ea typeface="方正粗黑宋简体" panose="02000000000000000000" pitchFamily="2" charset="-122"/>
                <a:cs typeface="+mn-cs"/>
              </a:rPr>
              <a:t>位移</a:t>
            </a:r>
          </a:p>
        </p:txBody>
      </p:sp>
    </p:spTree>
    <p:extLst>
      <p:ext uri="{BB962C8B-B14F-4D97-AF65-F5344CB8AC3E}">
        <p14:creationId xmlns:p14="http://schemas.microsoft.com/office/powerpoint/2010/main" val="478004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anim calcmode="lin" valueType="num">
                                      <p:cBhvr>
                                        <p:cTn id="15" dur="500" fill="hold"/>
                                        <p:tgtEl>
                                          <p:spTgt spid="6"/>
                                        </p:tgtEl>
                                        <p:attrNameLst>
                                          <p:attrName>ppt_x</p:attrName>
                                        </p:attrNameLst>
                                      </p:cBhvr>
                                      <p:tavLst>
                                        <p:tav tm="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A2D14F"/>
              </a:solidFill>
              <a:effectLst/>
              <a:uLnTx/>
              <a:uFillTx/>
              <a:latin typeface="等线" panose="020F0502020204030204"/>
              <a:ea typeface="等线" panose="02010600030101010101" pitchFamily="2" charset="-122"/>
              <a:cs typeface="+mn-cs"/>
            </a:endParaRPr>
          </a:p>
        </p:txBody>
      </p:sp>
      <p:sp>
        <p:nvSpPr>
          <p:cNvPr id="5" name="文本框 4">
            <a:extLst>
              <a:ext uri="{FF2B5EF4-FFF2-40B4-BE49-F238E27FC236}">
                <a16:creationId xmlns:a16="http://schemas.microsoft.com/office/drawing/2014/main" xmlns="" id="{AC354687-76C0-155E-FD4F-26E64ADAEFB7}"/>
              </a:ext>
            </a:extLst>
          </p:cNvPr>
          <p:cNvSpPr txBox="1"/>
          <p:nvPr/>
        </p:nvSpPr>
        <p:spPr>
          <a:xfrm>
            <a:off x="157393" y="215291"/>
            <a:ext cx="2848136"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三、位移</a:t>
            </a:r>
            <a:endParaRPr kumimoji="0" lang="zh-CN" altLang="en-US" sz="2800" b="1" i="0" u="none" strike="noStrike" kern="1200" cap="none" spc="0" normalizeH="0" baseline="0" noProof="0" dirty="0">
              <a:ln>
                <a:noFill/>
              </a:ln>
              <a:solidFill>
                <a:srgbClr val="70AD47">
                  <a:lumMod val="20000"/>
                  <a:lumOff val="80000"/>
                </a:srgbClr>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3" name="文本框 2">
            <a:extLst>
              <a:ext uri="{FF2B5EF4-FFF2-40B4-BE49-F238E27FC236}">
                <a16:creationId xmlns:a16="http://schemas.microsoft.com/office/drawing/2014/main" xmlns="" id="{C5D5C4B1-028F-D9DA-D0C3-FCA33EC9244A}"/>
              </a:ext>
            </a:extLst>
          </p:cNvPr>
          <p:cNvSpPr txBox="1"/>
          <p:nvPr/>
        </p:nvSpPr>
        <p:spPr>
          <a:xfrm>
            <a:off x="1058985" y="1427325"/>
            <a:ext cx="4208584" cy="764697"/>
          </a:xfrm>
          <a:prstGeom prst="rect">
            <a:avLst/>
          </a:prstGeom>
          <a:noFill/>
        </p:spPr>
        <p:txBody>
          <a:bodyPr wrap="square">
            <a:spAutoFit/>
          </a:bodyPr>
          <a:lstStyle/>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3200" b="0" i="0" u="none" strike="noStrike" kern="0" cap="none" spc="0" normalizeH="0" baseline="0" noProof="0" dirty="0">
                <a:ln>
                  <a:noFill/>
                </a:ln>
                <a:solidFill>
                  <a:srgbClr val="DBEDBA"/>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rPr>
              <a:t>位移与路程的区别？</a:t>
            </a:r>
            <a:endParaRPr kumimoji="0" lang="zh-CN" altLang="en-US" sz="3200" b="0" i="0" u="none" strike="noStrike" kern="100" cap="none" spc="0" normalizeH="0" baseline="0" noProof="0" dirty="0">
              <a:ln>
                <a:noFill/>
              </a:ln>
              <a:solidFill>
                <a:srgbClr val="DBEDBA"/>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
        <p:nvSpPr>
          <p:cNvPr id="8" name="文本框 7">
            <a:extLst>
              <a:ext uri="{FF2B5EF4-FFF2-40B4-BE49-F238E27FC236}">
                <a16:creationId xmlns:a16="http://schemas.microsoft.com/office/drawing/2014/main" xmlns="" id="{A7125AF2-E0A6-67E2-B0A2-AD913AA7685C}"/>
              </a:ext>
            </a:extLst>
          </p:cNvPr>
          <p:cNvSpPr txBox="1"/>
          <p:nvPr/>
        </p:nvSpPr>
        <p:spPr>
          <a:xfrm>
            <a:off x="1058985" y="2322000"/>
            <a:ext cx="10074030" cy="2976649"/>
          </a:xfrm>
          <a:prstGeom prst="rect">
            <a:avLst/>
          </a:prstGeom>
          <a:noFill/>
        </p:spPr>
        <p:txBody>
          <a:bodyPr wrap="square">
            <a:spAutoFit/>
          </a:bodyPr>
          <a:lstStyle/>
          <a:p>
            <a:pPr indent="804863">
              <a:lnSpc>
                <a:spcPct val="150000"/>
              </a:lnSpc>
              <a:spcBef>
                <a:spcPts val="500"/>
              </a:spcBef>
              <a:spcAft>
                <a:spcPts val="500"/>
              </a:spcAft>
            </a:pPr>
            <a:r>
              <a:rPr lang="zh-CN" altLang="en-US" sz="3200" kern="0" dirty="0">
                <a:solidFill>
                  <a:prstClr val="white"/>
                </a:solidFill>
                <a:latin typeface="华文楷体" panose="02010600040101010101" pitchFamily="2" charset="-122"/>
                <a:ea typeface="华文楷体" panose="02010600040101010101" pitchFamily="2" charset="-122"/>
                <a:cs typeface="Times New Roman" panose="02020603050405020304" pitchFamily="18" charset="0"/>
              </a:rPr>
              <a:t>路程是物体一段时间里运动路径的长度，没有方向。一般情况下，物体在一段时间里的路程不会小于位移的大小，只有在特殊的运动中，比如单方向的直线运动中，一段时间里的路程才等于位移的大小。</a:t>
            </a:r>
          </a:p>
        </p:txBody>
      </p:sp>
      <p:sp>
        <p:nvSpPr>
          <p:cNvPr id="9" name="任意多边形: 形状 8">
            <a:extLst>
              <a:ext uri="{FF2B5EF4-FFF2-40B4-BE49-F238E27FC236}">
                <a16:creationId xmlns:a16="http://schemas.microsoft.com/office/drawing/2014/main" xmlns="" id="{E709D183-EFB9-D6E7-29C9-1A66BF96F5AF}"/>
              </a:ext>
            </a:extLst>
          </p:cNvPr>
          <p:cNvSpPr/>
          <p:nvPr/>
        </p:nvSpPr>
        <p:spPr>
          <a:xfrm>
            <a:off x="9437976" y="4883268"/>
            <a:ext cx="2224534" cy="1632042"/>
          </a:xfrm>
          <a:custGeom>
            <a:avLst/>
            <a:gdLst>
              <a:gd name="connsiteX0" fmla="*/ 0 w 3108757"/>
              <a:gd name="connsiteY0" fmla="*/ 1350351 h 1645731"/>
              <a:gd name="connsiteX1" fmla="*/ 1461477 w 3108757"/>
              <a:gd name="connsiteY1" fmla="*/ 1631705 h 1645731"/>
              <a:gd name="connsiteX2" fmla="*/ 1961662 w 3108757"/>
              <a:gd name="connsiteY2" fmla="*/ 959582 h 1645731"/>
              <a:gd name="connsiteX3" fmla="*/ 1703754 w 3108757"/>
              <a:gd name="connsiteY3" fmla="*/ 185859 h 1645731"/>
              <a:gd name="connsiteX4" fmla="*/ 3079262 w 3108757"/>
              <a:gd name="connsiteY4" fmla="*/ 68628 h 1645731"/>
              <a:gd name="connsiteX5" fmla="*/ 2641600 w 3108757"/>
              <a:gd name="connsiteY5" fmla="*/ 1076813 h 1645731"/>
              <a:gd name="connsiteX6" fmla="*/ 2586893 w 3108757"/>
              <a:gd name="connsiteY6" fmla="*/ 1553551 h 1645731"/>
              <a:gd name="connsiteX0" fmla="*/ 0 w 2413188"/>
              <a:gd name="connsiteY0" fmla="*/ 959582 h 1631705"/>
              <a:gd name="connsiteX1" fmla="*/ 765908 w 2413188"/>
              <a:gd name="connsiteY1" fmla="*/ 1631705 h 1631705"/>
              <a:gd name="connsiteX2" fmla="*/ 1266093 w 2413188"/>
              <a:gd name="connsiteY2" fmla="*/ 959582 h 1631705"/>
              <a:gd name="connsiteX3" fmla="*/ 1008185 w 2413188"/>
              <a:gd name="connsiteY3" fmla="*/ 185859 h 1631705"/>
              <a:gd name="connsiteX4" fmla="*/ 2383693 w 2413188"/>
              <a:gd name="connsiteY4" fmla="*/ 68628 h 1631705"/>
              <a:gd name="connsiteX5" fmla="*/ 1946031 w 2413188"/>
              <a:gd name="connsiteY5" fmla="*/ 1076813 h 1631705"/>
              <a:gd name="connsiteX6" fmla="*/ 1891324 w 2413188"/>
              <a:gd name="connsiteY6" fmla="*/ 1553551 h 1631705"/>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366296"/>
              <a:gd name="connsiteY0" fmla="*/ 912690 h 1631807"/>
              <a:gd name="connsiteX1" fmla="*/ 719016 w 2366296"/>
              <a:gd name="connsiteY1" fmla="*/ 1631705 h 1631807"/>
              <a:gd name="connsiteX2" fmla="*/ 1219201 w 2366296"/>
              <a:gd name="connsiteY2" fmla="*/ 959582 h 1631807"/>
              <a:gd name="connsiteX3" fmla="*/ 961293 w 2366296"/>
              <a:gd name="connsiteY3" fmla="*/ 185859 h 1631807"/>
              <a:gd name="connsiteX4" fmla="*/ 2336801 w 2366296"/>
              <a:gd name="connsiteY4" fmla="*/ 68628 h 1631807"/>
              <a:gd name="connsiteX5" fmla="*/ 1899139 w 2366296"/>
              <a:gd name="connsiteY5" fmla="*/ 1076813 h 1631807"/>
              <a:gd name="connsiteX6" fmla="*/ 1844432 w 2366296"/>
              <a:gd name="connsiteY6" fmla="*/ 1553551 h 1631807"/>
              <a:gd name="connsiteX0" fmla="*/ 0 w 2209988"/>
              <a:gd name="connsiteY0" fmla="*/ 873613 h 1632042"/>
              <a:gd name="connsiteX1" fmla="*/ 562708 w 2209988"/>
              <a:gd name="connsiteY1" fmla="*/ 1631705 h 1632042"/>
              <a:gd name="connsiteX2" fmla="*/ 1062893 w 2209988"/>
              <a:gd name="connsiteY2" fmla="*/ 959582 h 1632042"/>
              <a:gd name="connsiteX3" fmla="*/ 804985 w 2209988"/>
              <a:gd name="connsiteY3" fmla="*/ 185859 h 1632042"/>
              <a:gd name="connsiteX4" fmla="*/ 2180493 w 2209988"/>
              <a:gd name="connsiteY4" fmla="*/ 68628 h 1632042"/>
              <a:gd name="connsiteX5" fmla="*/ 1742831 w 2209988"/>
              <a:gd name="connsiteY5" fmla="*/ 1076813 h 1632042"/>
              <a:gd name="connsiteX6" fmla="*/ 1688124 w 2209988"/>
              <a:gd name="connsiteY6" fmla="*/ 1553551 h 1632042"/>
              <a:gd name="connsiteX0" fmla="*/ 14546 w 2224534"/>
              <a:gd name="connsiteY0" fmla="*/ 873613 h 1632042"/>
              <a:gd name="connsiteX1" fmla="*/ 577254 w 2224534"/>
              <a:gd name="connsiteY1" fmla="*/ 1631705 h 1632042"/>
              <a:gd name="connsiteX2" fmla="*/ 1077439 w 2224534"/>
              <a:gd name="connsiteY2" fmla="*/ 959582 h 1632042"/>
              <a:gd name="connsiteX3" fmla="*/ 819531 w 2224534"/>
              <a:gd name="connsiteY3" fmla="*/ 185859 h 1632042"/>
              <a:gd name="connsiteX4" fmla="*/ 2195039 w 2224534"/>
              <a:gd name="connsiteY4" fmla="*/ 68628 h 1632042"/>
              <a:gd name="connsiteX5" fmla="*/ 1757377 w 2224534"/>
              <a:gd name="connsiteY5" fmla="*/ 1076813 h 1632042"/>
              <a:gd name="connsiteX6" fmla="*/ 1702670 w 2224534"/>
              <a:gd name="connsiteY6" fmla="*/ 1553551 h 1632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4534" h="1632042">
                <a:moveTo>
                  <a:pt x="14546" y="873613"/>
                </a:moveTo>
                <a:cubicBezTo>
                  <a:pt x="-90311" y="1390731"/>
                  <a:pt x="400105" y="1617377"/>
                  <a:pt x="577254" y="1631705"/>
                </a:cubicBezTo>
                <a:cubicBezTo>
                  <a:pt x="754403" y="1646033"/>
                  <a:pt x="1037060" y="1200556"/>
                  <a:pt x="1077439" y="959582"/>
                </a:cubicBezTo>
                <a:cubicBezTo>
                  <a:pt x="1117819" y="718608"/>
                  <a:pt x="633264" y="334351"/>
                  <a:pt x="819531" y="185859"/>
                </a:cubicBezTo>
                <a:cubicBezTo>
                  <a:pt x="1005798" y="37367"/>
                  <a:pt x="2038731" y="-79864"/>
                  <a:pt x="2195039" y="68628"/>
                </a:cubicBezTo>
                <a:cubicBezTo>
                  <a:pt x="2351347" y="217120"/>
                  <a:pt x="1839438" y="829326"/>
                  <a:pt x="1757377" y="1076813"/>
                </a:cubicBezTo>
                <a:cubicBezTo>
                  <a:pt x="1675316" y="1324300"/>
                  <a:pt x="1688993" y="1438925"/>
                  <a:pt x="1702670" y="1553551"/>
                </a:cubicBezTo>
              </a:path>
            </a:pathLst>
          </a:custGeom>
          <a:noFill/>
          <a:ln w="127000">
            <a:solidFill>
              <a:schemeClr val="bg1"/>
            </a:solidFill>
            <a:head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0" name="文本框 9">
            <a:extLst>
              <a:ext uri="{FF2B5EF4-FFF2-40B4-BE49-F238E27FC236}">
                <a16:creationId xmlns:a16="http://schemas.microsoft.com/office/drawing/2014/main" xmlns="" id="{9E4EFFD3-FEB8-EAF5-49D3-32228F2609CF}"/>
              </a:ext>
            </a:extLst>
          </p:cNvPr>
          <p:cNvSpPr txBox="1"/>
          <p:nvPr/>
        </p:nvSpPr>
        <p:spPr>
          <a:xfrm>
            <a:off x="8097452" y="5756881"/>
            <a:ext cx="119575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srgbClr val="DBEDBA"/>
                </a:solidFill>
                <a:effectLst/>
                <a:uLnTx/>
                <a:uFillTx/>
                <a:latin typeface="方正粗黑宋简体" panose="02000000000000000000" pitchFamily="2" charset="-122"/>
                <a:ea typeface="方正粗黑宋简体" panose="02000000000000000000" pitchFamily="2" charset="-122"/>
                <a:cs typeface="+mn-cs"/>
              </a:rPr>
              <a:t>位移</a:t>
            </a:r>
          </a:p>
        </p:txBody>
      </p:sp>
    </p:spTree>
    <p:extLst>
      <p:ext uri="{BB962C8B-B14F-4D97-AF65-F5344CB8AC3E}">
        <p14:creationId xmlns:p14="http://schemas.microsoft.com/office/powerpoint/2010/main" val="346894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anim calcmode="lin" valueType="num">
                                      <p:cBhvr>
                                        <p:cTn id="15" dur="500" fill="hold"/>
                                        <p:tgtEl>
                                          <p:spTgt spid="8"/>
                                        </p:tgtEl>
                                        <p:attrNameLst>
                                          <p:attrName>ppt_x</p:attrName>
                                        </p:attrNameLst>
                                      </p:cBhvr>
                                      <p:tavLst>
                                        <p:tav tm="0">
                                          <p:val>
                                            <p:strVal val="#ppt_x"/>
                                          </p:val>
                                        </p:tav>
                                        <p:tav tm="100000">
                                          <p:val>
                                            <p:strVal val="#ppt_x"/>
                                          </p:val>
                                        </p:tav>
                                      </p:tavLst>
                                    </p:anim>
                                    <p:anim calcmode="lin" valueType="num">
                                      <p:cBhvr>
                                        <p:cTn id="16"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0" y="1164492"/>
            <a:ext cx="12192000" cy="5690621"/>
          </a:xfrm>
          <a:prstGeom prst="rect">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 name="文本框 4">
            <a:extLst>
              <a:ext uri="{FF2B5EF4-FFF2-40B4-BE49-F238E27FC236}">
                <a16:creationId xmlns:a16="http://schemas.microsoft.com/office/drawing/2014/main" xmlns="" id="{AB4E6FB5-59BF-9415-C718-29DD64B49185}"/>
              </a:ext>
            </a:extLst>
          </p:cNvPr>
          <p:cNvSpPr txBox="1"/>
          <p:nvPr/>
        </p:nvSpPr>
        <p:spPr>
          <a:xfrm>
            <a:off x="618500" y="246553"/>
            <a:ext cx="2848136"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3</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CA4767FA-4C0B-D44D-3331-FE1F35D373B7}"/>
              </a:ext>
            </a:extLst>
          </p:cNvPr>
          <p:cNvSpPr txBox="1"/>
          <p:nvPr/>
        </p:nvSpPr>
        <p:spPr>
          <a:xfrm>
            <a:off x="500184" y="1540649"/>
            <a:ext cx="11191631" cy="3288721"/>
          </a:xfrm>
          <a:prstGeom prst="rect">
            <a:avLst/>
          </a:prstGeom>
          <a:noFill/>
        </p:spPr>
        <p:txBody>
          <a:bodyPr wrap="square">
            <a:spAutoFit/>
          </a:bodyPr>
          <a:lstStyle/>
          <a:p>
            <a:pPr>
              <a:lnSpc>
                <a:spcPct val="150000"/>
              </a:lnSpc>
              <a:spcBef>
                <a:spcPts val="500"/>
              </a:spcBef>
              <a:spcAft>
                <a:spcPts val="500"/>
              </a:spcAft>
            </a:pP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下列说法中，正确的是（     ）</a:t>
            </a:r>
          </a:p>
          <a:p>
            <a:pPr>
              <a:lnSpc>
                <a:spcPct val="150000"/>
              </a:lnSpc>
              <a:spcBef>
                <a:spcPts val="500"/>
              </a:spcBef>
              <a:spcAft>
                <a:spcPts val="500"/>
              </a:spcAft>
            </a:pP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A</a:t>
            </a: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．质点做直线运动时，其位移的大小和路程一定相等</a:t>
            </a:r>
          </a:p>
          <a:p>
            <a:pPr>
              <a:lnSpc>
                <a:spcPct val="150000"/>
              </a:lnSpc>
              <a:spcBef>
                <a:spcPts val="500"/>
              </a:spcBef>
              <a:spcAft>
                <a:spcPts val="500"/>
              </a:spcAft>
            </a:pP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B</a:t>
            </a: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．质点做曲线运动时，某段时间内位移的大小一定小于路程</a:t>
            </a:r>
          </a:p>
          <a:p>
            <a:pPr>
              <a:lnSpc>
                <a:spcPct val="150000"/>
              </a:lnSpc>
              <a:spcBef>
                <a:spcPts val="500"/>
              </a:spcBef>
              <a:spcAft>
                <a:spcPts val="500"/>
              </a:spcAft>
            </a:pP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C</a:t>
            </a: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．两个位移相同的质点，它们所通过的路程一定相等</a:t>
            </a:r>
          </a:p>
          <a:p>
            <a:pPr>
              <a:lnSpc>
                <a:spcPct val="150000"/>
              </a:lnSpc>
              <a:spcBef>
                <a:spcPts val="500"/>
              </a:spcBef>
              <a:spcAft>
                <a:spcPts val="500"/>
              </a:spcAft>
            </a:pP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 </a:t>
            </a:r>
            <a:r>
              <a:rPr lang="en-US" altLang="zh-CN"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D</a:t>
            </a:r>
            <a:r>
              <a:rPr lang="zh-CN" altLang="en-US" sz="2400" b="1" kern="0" dirty="0">
                <a:solidFill>
                  <a:schemeClr val="bg1"/>
                </a:solidFill>
                <a:latin typeface="幼圆" panose="02010509060101010101" pitchFamily="49" charset="-122"/>
                <a:ea typeface="幼圆" panose="02010509060101010101" pitchFamily="49" charset="-122"/>
                <a:cs typeface="Times New Roman" panose="02020603050405020304" pitchFamily="18" charset="0"/>
              </a:rPr>
              <a:t>．两个质点通过相同的路程，它们的位移大小一定相等</a:t>
            </a:r>
          </a:p>
        </p:txBody>
      </p:sp>
    </p:spTree>
    <p:extLst>
      <p:ext uri="{BB962C8B-B14F-4D97-AF65-F5344CB8AC3E}">
        <p14:creationId xmlns:p14="http://schemas.microsoft.com/office/powerpoint/2010/main" val="2524866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DBE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157393" y="215291"/>
            <a:ext cx="2848136"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一、质点</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4" name="文本框 3">
            <a:extLst>
              <a:ext uri="{FF2B5EF4-FFF2-40B4-BE49-F238E27FC236}">
                <a16:creationId xmlns:a16="http://schemas.microsoft.com/office/drawing/2014/main" xmlns="" id="{C9AC0B0A-141D-5F44-8172-53871A297268}"/>
              </a:ext>
            </a:extLst>
          </p:cNvPr>
          <p:cNvSpPr txBox="1"/>
          <p:nvPr/>
        </p:nvSpPr>
        <p:spPr>
          <a:xfrm>
            <a:off x="1058985" y="2892523"/>
            <a:ext cx="10074030" cy="2237985"/>
          </a:xfrm>
          <a:prstGeom prst="rect">
            <a:avLst/>
          </a:prstGeom>
          <a:noFill/>
        </p:spPr>
        <p:txBody>
          <a:bodyPr wrap="square">
            <a:spAutoFit/>
          </a:bodyPr>
          <a:lstStyle/>
          <a:p>
            <a:pPr marR="0" indent="804863" algn="l">
              <a:lnSpc>
                <a:spcPct val="150000"/>
              </a:lnSpc>
              <a:spcBef>
                <a:spcPts val="500"/>
              </a:spcBef>
              <a:spcAft>
                <a:spcPts val="500"/>
              </a:spcAft>
            </a:pPr>
            <a:r>
              <a:rPr lang="zh-CN" altLang="en-US" sz="3200" kern="0" dirty="0">
                <a:effectLst/>
                <a:latin typeface="华文楷体" panose="02010600040101010101" pitchFamily="2" charset="-122"/>
                <a:ea typeface="华文楷体" panose="02010600040101010101" pitchFamily="2" charset="-122"/>
                <a:cs typeface="Times New Roman" panose="02020603050405020304" pitchFamily="18" charset="0"/>
              </a:rPr>
              <a:t>为了方便确定机械运动中物体的位置或位置变化，在一定的条件下可以将物体视为只具有质量的点，就是质点。</a:t>
            </a:r>
            <a:endParaRPr lang="zh-CN" altLang="en-US" sz="3200" kern="100" dirty="0">
              <a:effectLst/>
              <a:latin typeface="华文楷体" panose="02010600040101010101" pitchFamily="2" charset="-122"/>
              <a:ea typeface="华文楷体" panose="02010600040101010101" pitchFamily="2" charset="-122"/>
              <a:cs typeface="Times New Roman" panose="02020603050405020304" pitchFamily="18" charset="0"/>
            </a:endParaRPr>
          </a:p>
        </p:txBody>
      </p:sp>
      <p:sp>
        <p:nvSpPr>
          <p:cNvPr id="5" name="文本框 4">
            <a:extLst>
              <a:ext uri="{FF2B5EF4-FFF2-40B4-BE49-F238E27FC236}">
                <a16:creationId xmlns:a16="http://schemas.microsoft.com/office/drawing/2014/main" xmlns="" id="{CBDC0311-485C-A927-E7AF-F52F2561990E}"/>
              </a:ext>
            </a:extLst>
          </p:cNvPr>
          <p:cNvSpPr txBox="1"/>
          <p:nvPr/>
        </p:nvSpPr>
        <p:spPr>
          <a:xfrm>
            <a:off x="1058985" y="1997848"/>
            <a:ext cx="2770553" cy="764697"/>
          </a:xfrm>
          <a:prstGeom prst="rect">
            <a:avLst/>
          </a:prstGeom>
          <a:noFill/>
        </p:spPr>
        <p:txBody>
          <a:bodyPr wrap="square">
            <a:spAutoFit/>
          </a:bodyPr>
          <a:lstStyle/>
          <a:p>
            <a:pPr marL="0" marR="0" algn="l">
              <a:lnSpc>
                <a:spcPct val="150000"/>
              </a:lnSpc>
              <a:spcBef>
                <a:spcPts val="500"/>
              </a:spcBef>
              <a:spcAft>
                <a:spcPts val="500"/>
              </a:spcAft>
            </a:pPr>
            <a:r>
              <a:rPr lang="zh-CN" altLang="en-US" sz="3200" kern="0" dirty="0">
                <a:solidFill>
                  <a:srgbClr val="385723"/>
                </a:solidFill>
                <a:effectLst/>
                <a:latin typeface="方正粗黑宋简体" panose="02000000000000000000" pitchFamily="2" charset="-122"/>
                <a:ea typeface="方正粗黑宋简体" panose="02000000000000000000" pitchFamily="2" charset="-122"/>
                <a:cs typeface="Times New Roman" panose="02020603050405020304" pitchFamily="18" charset="0"/>
              </a:rPr>
              <a:t>什么是质点？</a:t>
            </a:r>
            <a:endParaRPr lang="zh-CN" altLang="en-US" sz="3200" kern="100" dirty="0">
              <a:solidFill>
                <a:srgbClr val="385723"/>
              </a:solidFill>
              <a:effectLst/>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Tree>
    <p:extLst>
      <p:ext uri="{BB962C8B-B14F-4D97-AF65-F5344CB8AC3E}">
        <p14:creationId xmlns:p14="http://schemas.microsoft.com/office/powerpoint/2010/main" val="3378013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85723"/>
        </a:solidFill>
        <a:effectLst/>
      </p:bgPr>
    </p:bg>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351692" y="351692"/>
            <a:ext cx="11504246" cy="6189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470008" y="513300"/>
            <a:ext cx="3320454"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3—</a:t>
            </a:r>
            <a:r>
              <a:rPr kumimoji="0" lang="zh-CN" altLang="en-US"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解析</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2" name="文本框 1">
            <a:extLst>
              <a:ext uri="{FF2B5EF4-FFF2-40B4-BE49-F238E27FC236}">
                <a16:creationId xmlns:a16="http://schemas.microsoft.com/office/drawing/2014/main" xmlns="" id="{F77C8565-A66B-CAA7-43B8-078E030C8A71}"/>
              </a:ext>
            </a:extLst>
          </p:cNvPr>
          <p:cNvSpPr txBox="1"/>
          <p:nvPr/>
        </p:nvSpPr>
        <p:spPr>
          <a:xfrm>
            <a:off x="1058985" y="1282741"/>
            <a:ext cx="10074030" cy="4226798"/>
          </a:xfrm>
          <a:prstGeom prst="rect">
            <a:avLst/>
          </a:prstGeom>
          <a:noFill/>
        </p:spPr>
        <p:txBody>
          <a:bodyPr wrap="square">
            <a:spAutoFit/>
          </a:bodyPr>
          <a:lstStyle/>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若物体</a:t>
            </a:r>
            <a:r>
              <a:rPr lang="zh-CN" altLang="en-US" sz="2400" kern="0" dirty="0">
                <a:solidFill>
                  <a:srgbClr val="FF0000"/>
                </a:solidFill>
                <a:latin typeface="等线" panose="02010600030101010101" pitchFamily="2" charset="-122"/>
                <a:cs typeface="Times New Roman" panose="02020603050405020304" pitchFamily="18" charset="0"/>
              </a:rPr>
              <a:t>沿直线往返运动</a:t>
            </a:r>
            <a:r>
              <a:rPr lang="zh-CN" altLang="en-US" sz="2400" kern="0" dirty="0">
                <a:latin typeface="等线" panose="02010600030101010101" pitchFamily="2" charset="-122"/>
                <a:cs typeface="Times New Roman" panose="02020603050405020304" pitchFamily="18" charset="0"/>
              </a:rPr>
              <a:t>，则一段时间里的位移大小不一定等于路程。</a:t>
            </a:r>
            <a:r>
              <a:rPr lang="en-US" altLang="zh-CN" sz="2400" kern="0" dirty="0">
                <a:latin typeface="等线" panose="02010600030101010101" pitchFamily="2" charset="-122"/>
                <a:cs typeface="Times New Roman" panose="02020603050405020304" pitchFamily="18" charset="0"/>
              </a:rPr>
              <a:t>A</a:t>
            </a:r>
            <a:r>
              <a:rPr lang="zh-CN" altLang="en-US" sz="2400" kern="0" dirty="0" smtClean="0">
                <a:latin typeface="等线" panose="02010600030101010101" pitchFamily="2" charset="-122"/>
                <a:cs typeface="Times New Roman" panose="02020603050405020304" pitchFamily="18" charset="0"/>
              </a:rPr>
              <a:t>错。</a:t>
            </a:r>
            <a:endParaRPr lang="en-US" altLang="zh-CN" sz="2400" kern="0" dirty="0">
              <a:latin typeface="等线" panose="02010600030101010101" pitchFamily="2" charset="-122"/>
              <a:cs typeface="Times New Roman" panose="02020603050405020304" pitchFamily="18" charset="0"/>
            </a:endParaRPr>
          </a:p>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若质点沿封闭曲线运动一周，其位移大小为零而路程不等于零， 若只是运动一段，则位移大小等于这段曲线的弦长，而路程则是曲线的长，总是路程大于位移。</a:t>
            </a:r>
            <a:r>
              <a:rPr lang="en-US" altLang="zh-CN" sz="2400" kern="0" dirty="0">
                <a:latin typeface="等线" panose="02010600030101010101" pitchFamily="2" charset="-122"/>
                <a:cs typeface="Times New Roman" panose="02020603050405020304" pitchFamily="18" charset="0"/>
              </a:rPr>
              <a:t>B</a:t>
            </a:r>
            <a:r>
              <a:rPr lang="zh-CN" altLang="en-US" sz="2400" kern="0" dirty="0" smtClean="0">
                <a:latin typeface="等线" panose="02010600030101010101" pitchFamily="2" charset="-122"/>
                <a:cs typeface="Times New Roman" panose="02020603050405020304" pitchFamily="18" charset="0"/>
              </a:rPr>
              <a:t>对。</a:t>
            </a:r>
            <a:endParaRPr lang="en-US" altLang="zh-CN" sz="2400" kern="0" dirty="0">
              <a:latin typeface="等线" panose="02010600030101010101" pitchFamily="2" charset="-122"/>
              <a:cs typeface="Times New Roman" panose="02020603050405020304" pitchFamily="18" charset="0"/>
            </a:endParaRPr>
          </a:p>
          <a:p>
            <a:pPr indent="625475">
              <a:lnSpc>
                <a:spcPct val="150000"/>
              </a:lnSpc>
              <a:spcBef>
                <a:spcPts val="500"/>
              </a:spcBef>
              <a:spcAft>
                <a:spcPts val="500"/>
              </a:spcAft>
            </a:pPr>
            <a:r>
              <a:rPr lang="zh-CN" altLang="en-US" sz="2400" kern="0" dirty="0">
                <a:latin typeface="等线" panose="02010600030101010101" pitchFamily="2" charset="-122"/>
                <a:cs typeface="Times New Roman" panose="02020603050405020304" pitchFamily="18" charset="0"/>
              </a:rPr>
              <a:t>两质点位移相同，若都是单方向的直线运动，两只点</a:t>
            </a:r>
            <a:r>
              <a:rPr lang="zh-CN" altLang="en-US" sz="2400" kern="0" dirty="0">
                <a:solidFill>
                  <a:srgbClr val="FF0000"/>
                </a:solidFill>
                <a:latin typeface="等线" panose="02010600030101010101" pitchFamily="2" charset="-122"/>
                <a:cs typeface="Times New Roman" panose="02020603050405020304" pitchFamily="18" charset="0"/>
              </a:rPr>
              <a:t>路程相等</a:t>
            </a:r>
            <a:r>
              <a:rPr lang="zh-CN" altLang="en-US" sz="2400" kern="0" dirty="0">
                <a:latin typeface="等线" panose="02010600030101010101" pitchFamily="2" charset="-122"/>
                <a:cs typeface="Times New Roman" panose="02020603050405020304" pitchFamily="18" charset="0"/>
              </a:rPr>
              <a:t>，否则，总是</a:t>
            </a:r>
            <a:r>
              <a:rPr lang="zh-CN" altLang="en-US" sz="2400" kern="0" dirty="0">
                <a:solidFill>
                  <a:srgbClr val="FF0000"/>
                </a:solidFill>
                <a:latin typeface="等线" panose="02010600030101010101" pitchFamily="2" charset="-122"/>
                <a:cs typeface="Times New Roman" panose="02020603050405020304" pitchFamily="18" charset="0"/>
              </a:rPr>
              <a:t>路程大于位移大小</a:t>
            </a:r>
            <a:r>
              <a:rPr lang="zh-CN" altLang="en-US" sz="2400" kern="0" dirty="0">
                <a:latin typeface="等线" panose="02010600030101010101" pitchFamily="2" charset="-122"/>
                <a:cs typeface="Times New Roman" panose="02020603050405020304" pitchFamily="18" charset="0"/>
              </a:rPr>
              <a:t>。</a:t>
            </a:r>
            <a:r>
              <a:rPr lang="en-US" altLang="zh-CN" sz="2400" kern="0" dirty="0">
                <a:latin typeface="等线" panose="02010600030101010101" pitchFamily="2" charset="-122"/>
                <a:cs typeface="Times New Roman" panose="02020603050405020304" pitchFamily="18" charset="0"/>
              </a:rPr>
              <a:t>CD</a:t>
            </a:r>
            <a:r>
              <a:rPr lang="zh-CN" altLang="en-US" sz="2400" kern="0" dirty="0">
                <a:latin typeface="等线" panose="02010600030101010101" pitchFamily="2" charset="-122"/>
                <a:cs typeface="Times New Roman" panose="02020603050405020304" pitchFamily="18" charset="0"/>
              </a:rPr>
              <a:t>错。本题选</a:t>
            </a:r>
            <a:r>
              <a:rPr lang="en-US" altLang="zh-CN" sz="2400" kern="0" dirty="0">
                <a:latin typeface="等线" panose="02010600030101010101" pitchFamily="2" charset="-122"/>
                <a:cs typeface="Times New Roman" panose="02020603050405020304" pitchFamily="18" charset="0"/>
              </a:rPr>
              <a:t>B</a:t>
            </a:r>
            <a:r>
              <a:rPr lang="zh-CN" altLang="en-US" sz="2400" kern="0" dirty="0">
                <a:latin typeface="等线" panose="02010600030101010101" pitchFamily="2" charset="-122"/>
                <a:cs typeface="Times New Roman" panose="02020603050405020304" pitchFamily="18" charset="0"/>
              </a:rPr>
              <a:t>。</a:t>
            </a:r>
          </a:p>
        </p:txBody>
      </p:sp>
    </p:spTree>
    <p:extLst>
      <p:ext uri="{BB962C8B-B14F-4D97-AF65-F5344CB8AC3E}">
        <p14:creationId xmlns:p14="http://schemas.microsoft.com/office/powerpoint/2010/main" val="2123039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anim calcmode="lin" valueType="num">
                                      <p:cBhvr>
                                        <p:cTn id="2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0" y="1172307"/>
            <a:ext cx="12192000" cy="5690621"/>
          </a:xfrm>
          <a:prstGeom prst="rect">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 name="文本框 4">
            <a:extLst>
              <a:ext uri="{FF2B5EF4-FFF2-40B4-BE49-F238E27FC236}">
                <a16:creationId xmlns:a16="http://schemas.microsoft.com/office/drawing/2014/main" xmlns="" id="{AB4E6FB5-59BF-9415-C718-29DD64B49185}"/>
              </a:ext>
            </a:extLst>
          </p:cNvPr>
          <p:cNvSpPr txBox="1"/>
          <p:nvPr/>
        </p:nvSpPr>
        <p:spPr>
          <a:xfrm>
            <a:off x="618500" y="246553"/>
            <a:ext cx="2848136"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3</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6" name="文本框 5">
            <a:extLst>
              <a:ext uri="{FF2B5EF4-FFF2-40B4-BE49-F238E27FC236}">
                <a16:creationId xmlns:a16="http://schemas.microsoft.com/office/drawing/2014/main" xmlns="" id="{CA4767FA-4C0B-D44D-3331-FE1F35D373B7}"/>
              </a:ext>
            </a:extLst>
          </p:cNvPr>
          <p:cNvSpPr txBox="1"/>
          <p:nvPr/>
        </p:nvSpPr>
        <p:spPr>
          <a:xfrm>
            <a:off x="500184" y="1540649"/>
            <a:ext cx="11191631" cy="3288721"/>
          </a:xfrm>
          <a:prstGeom prst="rect">
            <a:avLst/>
          </a:prstGeom>
          <a:noFill/>
        </p:spPr>
        <p:txBody>
          <a:bodyPr wrap="square">
            <a:spAutoFit/>
          </a:bodyPr>
          <a:lstStyle/>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下列说法中，正确的是（     ）</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A</a:t>
            </a: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．质点做直线运动时，其位移的大小和路程一定相等</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B</a:t>
            </a: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．质点做曲线运动时，某段时间内位移的大小一定小于路程</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C</a:t>
            </a: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．两个位移相同的质点，它们所通过的路程一定相等</a:t>
            </a:r>
          </a:p>
          <a:p>
            <a:pPr marL="0" marR="0" lvl="0" indent="0" algn="l" defTabSz="914400" rtl="0" eaLnBrk="1" fontAlgn="auto" latinLnBrk="0" hangingPunct="1">
              <a:lnSpc>
                <a:spcPct val="150000"/>
              </a:lnSpc>
              <a:spcBef>
                <a:spcPts val="500"/>
              </a:spcBef>
              <a:spcAft>
                <a:spcPts val="500"/>
              </a:spcAft>
              <a:buClrTx/>
              <a:buSzTx/>
              <a:buFontTx/>
              <a:buNone/>
              <a:tabLst/>
              <a:defRPr/>
            </a:pP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 </a:t>
            </a:r>
            <a:r>
              <a:rPr kumimoji="0" lang="en-US" altLang="zh-CN"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D</a:t>
            </a:r>
            <a:r>
              <a:rPr kumimoji="0" lang="zh-CN" altLang="en-US" sz="2400" b="1" i="0" u="none" strike="noStrike" kern="0" cap="none" spc="0" normalizeH="0" baseline="0" noProof="0" dirty="0">
                <a:ln>
                  <a:noFill/>
                </a:ln>
                <a:solidFill>
                  <a:prstClr val="white"/>
                </a:solidFill>
                <a:effectLst/>
                <a:uLnTx/>
                <a:uFillTx/>
                <a:latin typeface="幼圆" panose="02010509060101010101" pitchFamily="49" charset="-122"/>
                <a:ea typeface="幼圆" panose="02010509060101010101" pitchFamily="49" charset="-122"/>
                <a:cs typeface="Times New Roman" panose="02020603050405020304" pitchFamily="18" charset="0"/>
              </a:rPr>
              <a:t>．两个质点通过相同的路程，它们的位移大小一定相等</a:t>
            </a:r>
          </a:p>
        </p:txBody>
      </p:sp>
      <p:sp>
        <p:nvSpPr>
          <p:cNvPr id="2" name="文本框 1">
            <a:extLst>
              <a:ext uri="{FF2B5EF4-FFF2-40B4-BE49-F238E27FC236}">
                <a16:creationId xmlns:a16="http://schemas.microsoft.com/office/drawing/2014/main" xmlns="" id="{781F68A0-8E89-2C57-6E2D-87D128AAD820}"/>
              </a:ext>
            </a:extLst>
          </p:cNvPr>
          <p:cNvSpPr txBox="1"/>
          <p:nvPr/>
        </p:nvSpPr>
        <p:spPr>
          <a:xfrm>
            <a:off x="8737601" y="2792886"/>
            <a:ext cx="969107" cy="923330"/>
          </a:xfrm>
          <a:prstGeom prst="rect">
            <a:avLst/>
          </a:prstGeom>
          <a:noFill/>
        </p:spPr>
        <p:txBody>
          <a:bodyPr wrap="square" rtlCol="0">
            <a:spAutoFit/>
          </a:bodyPr>
          <a:lstStyle/>
          <a:p>
            <a:r>
              <a:rPr lang="zh-CN" altLang="en-US" sz="5400" dirty="0">
                <a:solidFill>
                  <a:srgbClr val="FF0000"/>
                </a:solidFill>
              </a:rPr>
              <a:t>√</a:t>
            </a:r>
          </a:p>
        </p:txBody>
      </p:sp>
    </p:spTree>
    <p:extLst>
      <p:ext uri="{BB962C8B-B14F-4D97-AF65-F5344CB8AC3E}">
        <p14:creationId xmlns:p14="http://schemas.microsoft.com/office/powerpoint/2010/main" val="140029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a:extLst>
              <a:ext uri="{FF2B5EF4-FFF2-40B4-BE49-F238E27FC236}">
                <a16:creationId xmlns:a16="http://schemas.microsoft.com/office/drawing/2014/main" xmlns="" id="{57F20DD1-E154-6051-42A3-B6D838A755B8}"/>
              </a:ext>
            </a:extLst>
          </p:cNvPr>
          <p:cNvGrpSpPr/>
          <p:nvPr/>
        </p:nvGrpSpPr>
        <p:grpSpPr>
          <a:xfrm>
            <a:off x="0" y="2177998"/>
            <a:ext cx="12192002" cy="4680002"/>
            <a:chOff x="0" y="2177998"/>
            <a:chExt cx="12192002" cy="4680002"/>
          </a:xfrm>
        </p:grpSpPr>
        <p:sp>
          <p:nvSpPr>
            <p:cNvPr id="8" name="等腰三角形 7">
              <a:extLst>
                <a:ext uri="{FF2B5EF4-FFF2-40B4-BE49-F238E27FC236}">
                  <a16:creationId xmlns:a16="http://schemas.microsoft.com/office/drawing/2014/main" xmlns="" id="{AA675F0D-37B5-05F1-DA9F-6A8780F87376}"/>
                </a:ext>
              </a:extLst>
            </p:cNvPr>
            <p:cNvSpPr/>
            <p:nvPr/>
          </p:nvSpPr>
          <p:spPr>
            <a:xfrm>
              <a:off x="0" y="2177998"/>
              <a:ext cx="12192002" cy="4680001"/>
            </a:xfrm>
            <a:prstGeom prst="triangle">
              <a:avLst>
                <a:gd name="adj" fmla="val 100000"/>
              </a:avLst>
            </a:prstGeom>
            <a:solidFill>
              <a:schemeClr val="accent6">
                <a:lumMod val="50000"/>
              </a:schemeClr>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7" name="等腰三角形 6">
              <a:extLst>
                <a:ext uri="{FF2B5EF4-FFF2-40B4-BE49-F238E27FC236}">
                  <a16:creationId xmlns:a16="http://schemas.microsoft.com/office/drawing/2014/main" xmlns="" id="{52380636-E22F-6311-6DDC-E83074C3EAB6}"/>
                </a:ext>
              </a:extLst>
            </p:cNvPr>
            <p:cNvSpPr/>
            <p:nvPr/>
          </p:nvSpPr>
          <p:spPr>
            <a:xfrm>
              <a:off x="1824000" y="2897999"/>
              <a:ext cx="10368000" cy="3960000"/>
            </a:xfrm>
            <a:prstGeom prst="triangle">
              <a:avLst>
                <a:gd name="adj" fmla="val 100000"/>
              </a:avLst>
            </a:prstGeom>
            <a:solidFill>
              <a:srgbClr val="73BE8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6" name="等腰三角形 5">
              <a:extLst>
                <a:ext uri="{FF2B5EF4-FFF2-40B4-BE49-F238E27FC236}">
                  <a16:creationId xmlns:a16="http://schemas.microsoft.com/office/drawing/2014/main" xmlns="" id="{CB7301BD-219C-A264-736F-088179DC197F}"/>
                </a:ext>
              </a:extLst>
            </p:cNvPr>
            <p:cNvSpPr/>
            <p:nvPr/>
          </p:nvSpPr>
          <p:spPr>
            <a:xfrm>
              <a:off x="3696000" y="3618000"/>
              <a:ext cx="8496000" cy="3240000"/>
            </a:xfrm>
            <a:prstGeom prst="triangle">
              <a:avLst>
                <a:gd name="adj" fmla="val 100000"/>
              </a:avLst>
            </a:prstGeom>
            <a:solidFill>
              <a:srgbClr val="DBEDB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4" name="组合 13">
            <a:extLst>
              <a:ext uri="{FF2B5EF4-FFF2-40B4-BE49-F238E27FC236}">
                <a16:creationId xmlns:a16="http://schemas.microsoft.com/office/drawing/2014/main" xmlns="" id="{D6F55601-7142-1BEE-0DB1-BFFA17969323}"/>
              </a:ext>
            </a:extLst>
          </p:cNvPr>
          <p:cNvGrpSpPr/>
          <p:nvPr/>
        </p:nvGrpSpPr>
        <p:grpSpPr>
          <a:xfrm rot="10800000">
            <a:off x="-2" y="0"/>
            <a:ext cx="12192002" cy="4680002"/>
            <a:chOff x="0" y="2177998"/>
            <a:chExt cx="12192002" cy="4680002"/>
          </a:xfrm>
        </p:grpSpPr>
        <p:sp>
          <p:nvSpPr>
            <p:cNvPr id="15" name="等腰三角形 14">
              <a:extLst>
                <a:ext uri="{FF2B5EF4-FFF2-40B4-BE49-F238E27FC236}">
                  <a16:creationId xmlns:a16="http://schemas.microsoft.com/office/drawing/2014/main" xmlns="" id="{9BA0314F-C390-D239-C214-E5E96B49EEC1}"/>
                </a:ext>
              </a:extLst>
            </p:cNvPr>
            <p:cNvSpPr/>
            <p:nvPr/>
          </p:nvSpPr>
          <p:spPr>
            <a:xfrm>
              <a:off x="0" y="2177998"/>
              <a:ext cx="12192002" cy="4680001"/>
            </a:xfrm>
            <a:prstGeom prst="triangle">
              <a:avLst>
                <a:gd name="adj" fmla="val 100000"/>
              </a:avLst>
            </a:prstGeom>
            <a:solidFill>
              <a:schemeClr val="accent6">
                <a:lumMod val="50000"/>
              </a:schemeClr>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6" name="等腰三角形 15">
              <a:extLst>
                <a:ext uri="{FF2B5EF4-FFF2-40B4-BE49-F238E27FC236}">
                  <a16:creationId xmlns:a16="http://schemas.microsoft.com/office/drawing/2014/main" xmlns="" id="{CE5DF000-340A-680D-B3F1-330E9DD62095}"/>
                </a:ext>
              </a:extLst>
            </p:cNvPr>
            <p:cNvSpPr/>
            <p:nvPr/>
          </p:nvSpPr>
          <p:spPr>
            <a:xfrm>
              <a:off x="1824000" y="2897999"/>
              <a:ext cx="10368000" cy="3960000"/>
            </a:xfrm>
            <a:prstGeom prst="triangle">
              <a:avLst>
                <a:gd name="adj" fmla="val 100000"/>
              </a:avLst>
            </a:prstGeom>
            <a:solidFill>
              <a:srgbClr val="73BE8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7" name="等腰三角形 16">
              <a:extLst>
                <a:ext uri="{FF2B5EF4-FFF2-40B4-BE49-F238E27FC236}">
                  <a16:creationId xmlns:a16="http://schemas.microsoft.com/office/drawing/2014/main" xmlns="" id="{2A63838F-D66A-BE4F-48AD-5D4A924B4671}"/>
                </a:ext>
              </a:extLst>
            </p:cNvPr>
            <p:cNvSpPr/>
            <p:nvPr/>
          </p:nvSpPr>
          <p:spPr>
            <a:xfrm>
              <a:off x="3696000" y="3618000"/>
              <a:ext cx="8496000" cy="3240000"/>
            </a:xfrm>
            <a:prstGeom prst="triangle">
              <a:avLst>
                <a:gd name="adj" fmla="val 100000"/>
              </a:avLst>
            </a:prstGeom>
            <a:solidFill>
              <a:srgbClr val="DBEDBA"/>
            </a:solidFill>
            <a:ln>
              <a:solidFill>
                <a:srgbClr val="A2D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grpSp>
      <p:sp>
        <p:nvSpPr>
          <p:cNvPr id="18" name="文本框 17">
            <a:extLst>
              <a:ext uri="{FF2B5EF4-FFF2-40B4-BE49-F238E27FC236}">
                <a16:creationId xmlns:a16="http://schemas.microsoft.com/office/drawing/2014/main" xmlns="" id="{41C83449-D3D3-9CE2-7E59-E48DF022723A}"/>
              </a:ext>
            </a:extLst>
          </p:cNvPr>
          <p:cNvSpPr txBox="1"/>
          <p:nvPr/>
        </p:nvSpPr>
        <p:spPr>
          <a:xfrm rot="20336819">
            <a:off x="636337" y="2588996"/>
            <a:ext cx="1025864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96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下课</a:t>
            </a:r>
            <a:r>
              <a:rPr kumimoji="0" lang="zh-CN" altLang="en-US" sz="6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  </a:t>
            </a:r>
            <a:r>
              <a:rPr kumimoji="0" lang="zh-CN" altLang="en-US" sz="8000" b="1" i="0" u="none" strike="noStrike" kern="1200" cap="none" spc="0" normalizeH="0" baseline="0" noProof="0" dirty="0">
                <a:ln>
                  <a:noFill/>
                </a:ln>
                <a:solidFill>
                  <a:srgbClr val="73BE8A"/>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下课</a:t>
            </a:r>
            <a:r>
              <a:rPr kumimoji="0" lang="zh-CN" altLang="en-US" sz="6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  </a:t>
            </a:r>
            <a:r>
              <a:rPr kumimoji="0" lang="zh-CN" altLang="en-US" sz="66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下课</a:t>
            </a:r>
          </a:p>
        </p:txBody>
      </p:sp>
      <p:pic>
        <p:nvPicPr>
          <p:cNvPr id="3" name="图片 2">
            <a:extLst>
              <a:ext uri="{FF2B5EF4-FFF2-40B4-BE49-F238E27FC236}">
                <a16:creationId xmlns:a16="http://schemas.microsoft.com/office/drawing/2014/main" xmlns="" id="{DC39CBEE-88CA-3034-D3B3-CDD1B934EE85}"/>
              </a:ext>
            </a:extLst>
          </p:cNvPr>
          <p:cNvPicPr>
            <a:picLocks noChangeAspect="1"/>
          </p:cNvPicPr>
          <p:nvPr/>
        </p:nvPicPr>
        <p:blipFill rotWithShape="1">
          <a:blip r:embed="rId2"/>
          <a:srcRect l="8586" t="12383" r="5656" b="14731"/>
          <a:stretch/>
        </p:blipFill>
        <p:spPr>
          <a:xfrm>
            <a:off x="117231" y="171937"/>
            <a:ext cx="5830277" cy="2805725"/>
          </a:xfrm>
          <a:prstGeom prst="rect">
            <a:avLst/>
          </a:prstGeom>
        </p:spPr>
      </p:pic>
    </p:spTree>
    <p:extLst>
      <p:ext uri="{BB962C8B-B14F-4D97-AF65-F5344CB8AC3E}">
        <p14:creationId xmlns:p14="http://schemas.microsoft.com/office/powerpoint/2010/main" val="56590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DBE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157393" y="215291"/>
            <a:ext cx="2848136"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一、质点</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4" name="文本框 3">
            <a:extLst>
              <a:ext uri="{FF2B5EF4-FFF2-40B4-BE49-F238E27FC236}">
                <a16:creationId xmlns:a16="http://schemas.microsoft.com/office/drawing/2014/main" xmlns="" id="{C9AC0B0A-141D-5F44-8172-53871A297268}"/>
              </a:ext>
            </a:extLst>
          </p:cNvPr>
          <p:cNvSpPr txBox="1"/>
          <p:nvPr/>
        </p:nvSpPr>
        <p:spPr>
          <a:xfrm>
            <a:off x="1058985" y="2187220"/>
            <a:ext cx="10074030" cy="3739485"/>
          </a:xfrm>
          <a:prstGeom prst="rect">
            <a:avLst/>
          </a:prstGeom>
          <a:noFill/>
        </p:spPr>
        <p:txBody>
          <a:bodyPr wrap="square">
            <a:spAutoFit/>
          </a:bodyPr>
          <a:lstStyle/>
          <a:p>
            <a:pPr indent="804863">
              <a:lnSpc>
                <a:spcPct val="150000"/>
              </a:lnSpc>
              <a:spcBef>
                <a:spcPts val="500"/>
              </a:spcBef>
              <a:spcAft>
                <a:spcPts val="500"/>
              </a:spcAft>
            </a:pPr>
            <a:r>
              <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将</a:t>
            </a:r>
            <a:r>
              <a:rPr lang="zh-CN" altLang="en-US" sz="32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实际的</a:t>
            </a:r>
            <a:r>
              <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具有</a:t>
            </a:r>
            <a:r>
              <a:rPr lang="zh-CN" altLang="en-US" sz="32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一定大小</a:t>
            </a:r>
            <a:r>
              <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和</a:t>
            </a:r>
            <a:r>
              <a:rPr lang="zh-CN" altLang="en-US" sz="3200" b="1"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形状</a:t>
            </a:r>
            <a:r>
              <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的物体视为质点。</a:t>
            </a:r>
            <a:endParaRPr lang="en-US" altLang="zh-CN"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endParaRPr>
          </a:p>
          <a:p>
            <a:pPr indent="804863">
              <a:lnSpc>
                <a:spcPct val="150000"/>
              </a:lnSpc>
              <a:spcBef>
                <a:spcPts val="500"/>
              </a:spcBef>
              <a:spcAft>
                <a:spcPts val="500"/>
              </a:spcAft>
            </a:pPr>
            <a:r>
              <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1. </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运动中物体上各点的运动情况是否相同；</a:t>
            </a:r>
            <a:endPar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endParaRPr>
          </a:p>
          <a:p>
            <a:pPr indent="804863">
              <a:lnSpc>
                <a:spcPct val="150000"/>
              </a:lnSpc>
              <a:spcBef>
                <a:spcPts val="500"/>
              </a:spcBef>
              <a:spcAft>
                <a:spcPts val="500"/>
              </a:spcAft>
            </a:pPr>
            <a:r>
              <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2. </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物体的大小与形状相比于它的运动所涉及的空间的尺度是否可以忽略不计；</a:t>
            </a:r>
            <a:endPar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endParaRPr>
          </a:p>
          <a:p>
            <a:pPr indent="804863">
              <a:lnSpc>
                <a:spcPct val="150000"/>
              </a:lnSpc>
              <a:spcBef>
                <a:spcPts val="500"/>
              </a:spcBef>
              <a:spcAft>
                <a:spcPts val="500"/>
              </a:spcAft>
            </a:pPr>
            <a:r>
              <a:rPr lang="en-US" altLang="zh-CN"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3. </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它的大小对于所研究的问题是否有影响。</a:t>
            </a:r>
            <a:endParaRPr lang="zh-CN" altLang="en-US" sz="32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endParaRPr>
          </a:p>
        </p:txBody>
      </p:sp>
      <p:sp>
        <p:nvSpPr>
          <p:cNvPr id="5" name="文本框 4">
            <a:extLst>
              <a:ext uri="{FF2B5EF4-FFF2-40B4-BE49-F238E27FC236}">
                <a16:creationId xmlns:a16="http://schemas.microsoft.com/office/drawing/2014/main" xmlns="" id="{CBDC0311-485C-A927-E7AF-F52F2561990E}"/>
              </a:ext>
            </a:extLst>
          </p:cNvPr>
          <p:cNvSpPr txBox="1"/>
          <p:nvPr/>
        </p:nvSpPr>
        <p:spPr>
          <a:xfrm>
            <a:off x="1058985" y="1292545"/>
            <a:ext cx="5591907" cy="764697"/>
          </a:xfrm>
          <a:prstGeom prst="rect">
            <a:avLst/>
          </a:prstGeom>
          <a:noFill/>
        </p:spPr>
        <p:txBody>
          <a:bodyPr wrap="square">
            <a:spAutoFit/>
          </a:bodyPr>
          <a:lstStyle/>
          <a:p>
            <a:pPr marL="0" marR="0" lvl="0" indent="0" algn="l" defTabSz="914400" rtl="0" eaLnBrk="1" fontAlgn="auto" latinLnBrk="0" hangingPunct="1">
              <a:lnSpc>
                <a:spcPct val="150000"/>
              </a:lnSpc>
              <a:spcBef>
                <a:spcPts val="500"/>
              </a:spcBef>
              <a:spcAft>
                <a:spcPts val="500"/>
              </a:spcAft>
              <a:buClrTx/>
              <a:buSzTx/>
              <a:buFontTx/>
              <a:buNone/>
              <a:tabLst/>
              <a:defRPr/>
            </a:pPr>
            <a:r>
              <a:rPr lang="zh-CN" altLang="en-US" sz="3200" kern="0" dirty="0">
                <a:solidFill>
                  <a:srgbClr val="385723"/>
                </a:solidFill>
                <a:latin typeface="方正粗黑宋简体" panose="02000000000000000000" pitchFamily="2" charset="-122"/>
                <a:ea typeface="方正粗黑宋简体" panose="02000000000000000000" pitchFamily="2" charset="-122"/>
                <a:cs typeface="Times New Roman" panose="02020603050405020304" pitchFamily="18" charset="0"/>
              </a:rPr>
              <a:t>怎样的物体可被视作</a:t>
            </a:r>
            <a:r>
              <a:rPr kumimoji="0" lang="zh-CN" altLang="en-US" sz="3200" b="0" i="0" u="none" strike="noStrike" kern="0" cap="none" spc="0" normalizeH="0" baseline="0" noProof="0" dirty="0">
                <a:ln>
                  <a:noFill/>
                </a:ln>
                <a:solidFill>
                  <a:srgbClr val="385723"/>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rPr>
              <a:t>质点？</a:t>
            </a:r>
            <a:endParaRPr kumimoji="0" lang="zh-CN" altLang="en-US" sz="3200" b="0" i="0" u="none" strike="noStrike" kern="100" cap="none" spc="0" normalizeH="0" baseline="0" noProof="0" dirty="0">
              <a:ln>
                <a:noFill/>
              </a:ln>
              <a:solidFill>
                <a:srgbClr val="385723"/>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Tree>
    <p:extLst>
      <p:ext uri="{BB962C8B-B14F-4D97-AF65-F5344CB8AC3E}">
        <p14:creationId xmlns:p14="http://schemas.microsoft.com/office/powerpoint/2010/main" val="3785004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不完整圆 1">
            <a:extLst>
              <a:ext uri="{FF2B5EF4-FFF2-40B4-BE49-F238E27FC236}">
                <a16:creationId xmlns:a16="http://schemas.microsoft.com/office/drawing/2014/main" xmlns="" id="{3904AFA1-E940-7119-EC71-1BCC2BC2E40F}"/>
              </a:ext>
            </a:extLst>
          </p:cNvPr>
          <p:cNvSpPr/>
          <p:nvPr/>
        </p:nvSpPr>
        <p:spPr>
          <a:xfrm>
            <a:off x="0" y="-4830750"/>
            <a:ext cx="12192004" cy="9661499"/>
          </a:xfrm>
          <a:prstGeom prst="pie">
            <a:avLst>
              <a:gd name="adj1" fmla="val 3758"/>
              <a:gd name="adj2" fmla="val 10810417"/>
            </a:avLst>
          </a:prstGeom>
          <a:solidFill>
            <a:srgbClr val="DBE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157393" y="215291"/>
            <a:ext cx="2848136"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一、质点</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4" name="文本框 3">
            <a:extLst>
              <a:ext uri="{FF2B5EF4-FFF2-40B4-BE49-F238E27FC236}">
                <a16:creationId xmlns:a16="http://schemas.microsoft.com/office/drawing/2014/main" xmlns="" id="{C9AC0B0A-141D-5F44-8172-53871A297268}"/>
              </a:ext>
            </a:extLst>
          </p:cNvPr>
          <p:cNvSpPr txBox="1"/>
          <p:nvPr/>
        </p:nvSpPr>
        <p:spPr>
          <a:xfrm>
            <a:off x="1058985" y="2187220"/>
            <a:ext cx="10074030" cy="2744341"/>
          </a:xfrm>
          <a:prstGeom prst="rect">
            <a:avLst/>
          </a:prstGeom>
          <a:noFill/>
        </p:spPr>
        <p:txBody>
          <a:bodyPr wrap="square">
            <a:spAutoFit/>
          </a:bodyPr>
          <a:lstStyle/>
          <a:p>
            <a:pPr indent="358775">
              <a:lnSpc>
                <a:spcPct val="150000"/>
              </a:lnSpc>
              <a:spcBef>
                <a:spcPts val="500"/>
              </a:spcBef>
              <a:spcAft>
                <a:spcPts val="500"/>
              </a:spcAft>
            </a:pP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若</a:t>
            </a:r>
            <a:r>
              <a:rPr lang="zh-CN" altLang="en-US" sz="2800" kern="0" dirty="0">
                <a:solidFill>
                  <a:prstClr val="black"/>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cs typeface="Times New Roman" panose="02020603050405020304" pitchFamily="18" charset="0"/>
              </a:rPr>
              <a:t>运动中物体上各点的运动情况完全相同</a:t>
            </a: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，可任选物体上的一点，代表物体；</a:t>
            </a:r>
          </a:p>
          <a:p>
            <a:pPr indent="358775">
              <a:lnSpc>
                <a:spcPct val="150000"/>
              </a:lnSpc>
              <a:spcBef>
                <a:spcPts val="500"/>
              </a:spcBef>
              <a:spcAft>
                <a:spcPts val="500"/>
              </a:spcAft>
            </a:pPr>
            <a:r>
              <a:rPr lang="zh-CN" altLang="en-US" sz="2800" kern="0" dirty="0">
                <a:solidFill>
                  <a:prstClr val="black"/>
                </a:solidFill>
                <a:latin typeface="华文楷体" panose="02010600040101010101" pitchFamily="2" charset="-122"/>
                <a:ea typeface="华文楷体" panose="02010600040101010101" pitchFamily="2" charset="-122"/>
                <a:cs typeface="Times New Roman" panose="02020603050405020304" pitchFamily="18" charset="0"/>
              </a:rPr>
              <a:t>若描述物体大小的相关尺寸与它运动的空间尺度相比，可以忽略，可以将物体的大小忽略，将其视为居于自身中心的质点。</a:t>
            </a:r>
          </a:p>
        </p:txBody>
      </p:sp>
      <p:sp>
        <p:nvSpPr>
          <p:cNvPr id="5" name="文本框 4">
            <a:extLst>
              <a:ext uri="{FF2B5EF4-FFF2-40B4-BE49-F238E27FC236}">
                <a16:creationId xmlns:a16="http://schemas.microsoft.com/office/drawing/2014/main" xmlns="" id="{CBDC0311-485C-A927-E7AF-F52F2561990E}"/>
              </a:ext>
            </a:extLst>
          </p:cNvPr>
          <p:cNvSpPr txBox="1"/>
          <p:nvPr/>
        </p:nvSpPr>
        <p:spPr>
          <a:xfrm>
            <a:off x="1058985" y="1292545"/>
            <a:ext cx="5591907" cy="764697"/>
          </a:xfrm>
          <a:prstGeom prst="rect">
            <a:avLst/>
          </a:prstGeom>
          <a:noFill/>
        </p:spPr>
        <p:txBody>
          <a:bodyPr wrap="square">
            <a:spAutoFit/>
          </a:bodyPr>
          <a:lstStyle/>
          <a:p>
            <a:pPr lvl="0">
              <a:lnSpc>
                <a:spcPct val="150000"/>
              </a:lnSpc>
              <a:spcBef>
                <a:spcPts val="500"/>
              </a:spcBef>
              <a:spcAft>
                <a:spcPts val="500"/>
              </a:spcAft>
            </a:pPr>
            <a:r>
              <a:rPr kumimoji="0" lang="zh-CN" altLang="en-US" sz="3200" b="0" i="0" u="none" strike="noStrike" kern="0" cap="none" spc="0" normalizeH="0" baseline="0" noProof="0" dirty="0">
                <a:ln>
                  <a:noFill/>
                </a:ln>
                <a:solidFill>
                  <a:srgbClr val="385723"/>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rPr>
              <a:t>如何选取质点</a:t>
            </a:r>
            <a:r>
              <a:rPr lang="zh-CN" altLang="en-US" sz="3200" kern="0" dirty="0">
                <a:solidFill>
                  <a:srgbClr val="385723"/>
                </a:solidFill>
                <a:latin typeface="方正粗黑宋简体" panose="02000000000000000000" pitchFamily="2" charset="-122"/>
                <a:ea typeface="方正粗黑宋简体" panose="02000000000000000000" pitchFamily="2" charset="-122"/>
                <a:cs typeface="Times New Roman" panose="02020603050405020304" pitchFamily="18" charset="0"/>
              </a:rPr>
              <a:t>？</a:t>
            </a:r>
            <a:endParaRPr kumimoji="0" lang="zh-CN" altLang="en-US" sz="3200" b="0" i="0" u="none" strike="noStrike" kern="100" cap="none" spc="0" normalizeH="0" baseline="0" noProof="0" dirty="0">
              <a:ln>
                <a:noFill/>
              </a:ln>
              <a:solidFill>
                <a:srgbClr val="385723"/>
              </a:solidFill>
              <a:effectLst/>
              <a:uLnTx/>
              <a:uFillTx/>
              <a:latin typeface="方正粗黑宋简体" panose="02000000000000000000" pitchFamily="2" charset="-122"/>
              <a:ea typeface="方正粗黑宋简体" panose="02000000000000000000" pitchFamily="2" charset="-122"/>
              <a:cs typeface="Times New Roman" panose="02020603050405020304" pitchFamily="18" charset="0"/>
            </a:endParaRPr>
          </a:p>
        </p:txBody>
      </p:sp>
    </p:spTree>
    <p:extLst>
      <p:ext uri="{BB962C8B-B14F-4D97-AF65-F5344CB8AC3E}">
        <p14:creationId xmlns:p14="http://schemas.microsoft.com/office/powerpoint/2010/main" val="431294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a16="http://schemas.microsoft.com/office/drawing/2014/main" xmlns="" id="{41C83449-D3D3-9CE2-7E59-E48DF022723A}"/>
              </a:ext>
            </a:extLst>
          </p:cNvPr>
          <p:cNvSpPr txBox="1"/>
          <p:nvPr/>
        </p:nvSpPr>
        <p:spPr>
          <a:xfrm>
            <a:off x="438747" y="207476"/>
            <a:ext cx="2848136"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1</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3" name="矩形 2">
            <a:extLst>
              <a:ext uri="{FF2B5EF4-FFF2-40B4-BE49-F238E27FC236}">
                <a16:creationId xmlns:a16="http://schemas.microsoft.com/office/drawing/2014/main" xmlns="" id="{72169325-1EA3-0F1D-EB02-610D49D400E9}"/>
              </a:ext>
            </a:extLst>
          </p:cNvPr>
          <p:cNvSpPr/>
          <p:nvPr/>
        </p:nvSpPr>
        <p:spPr>
          <a:xfrm>
            <a:off x="0" y="1164492"/>
            <a:ext cx="12192000" cy="5690621"/>
          </a:xfrm>
          <a:prstGeom prst="rect">
            <a:avLst/>
          </a:prstGeom>
          <a:solidFill>
            <a:srgbClr val="DBE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xmlns="" id="{C9AC0B0A-141D-5F44-8172-53871A297268}"/>
              </a:ext>
            </a:extLst>
          </p:cNvPr>
          <p:cNvSpPr txBox="1"/>
          <p:nvPr/>
        </p:nvSpPr>
        <p:spPr>
          <a:xfrm>
            <a:off x="500184" y="1540649"/>
            <a:ext cx="11191631" cy="4653197"/>
          </a:xfrm>
          <a:prstGeom prst="rect">
            <a:avLst/>
          </a:prstGeom>
          <a:noFill/>
        </p:spPr>
        <p:txBody>
          <a:bodyPr wrap="square">
            <a:spAutoFit/>
          </a:bodyPr>
          <a:lstStyle/>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下列运动中所要研究的物体，能视为质点的是（      ）</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A</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．研究地球绕太阳运动问题中的地球</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B</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．研究兵乓球从触拍到离拍运动问题中的兵乓球</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C</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．研究一列火车通过一座桥梁所用时间问题中的火车</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D</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．研究火车从北京到上海运动问题中的火车</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E</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．裁判员研究高台跳水中在空中运动的跳水运动员</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F</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．学生估算高台跳水运动员从轨迹最高点到落水运动时间问题中的跳水运动员</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p:txBody>
      </p:sp>
    </p:spTree>
    <p:extLst>
      <p:ext uri="{BB962C8B-B14F-4D97-AF65-F5344CB8AC3E}">
        <p14:creationId xmlns:p14="http://schemas.microsoft.com/office/powerpoint/2010/main" val="2657925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BEDBA"/>
        </a:solidFill>
        <a:effectLst/>
      </p:bgPr>
    </p:bg>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351692" y="351692"/>
            <a:ext cx="11504246" cy="6189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mc:AlternateContent xmlns:mc="http://schemas.openxmlformats.org/markup-compatibility/2006">
        <mc:Choice xmlns:a14="http://schemas.microsoft.com/office/drawing/2010/main" Requires="a14">
          <p:sp>
            <p:nvSpPr>
              <p:cNvPr id="4" name="文本框 3">
                <a:extLst>
                  <a:ext uri="{FF2B5EF4-FFF2-40B4-BE49-F238E27FC236}">
                    <a16:creationId xmlns:a16="http://schemas.microsoft.com/office/drawing/2014/main" xmlns="" id="{C9AC0B0A-141D-5F44-8172-53871A297268}"/>
                  </a:ext>
                </a:extLst>
              </p:cNvPr>
              <p:cNvSpPr txBox="1"/>
              <p:nvPr/>
            </p:nvSpPr>
            <p:spPr>
              <a:xfrm>
                <a:off x="1058985" y="1282741"/>
                <a:ext cx="10074030" cy="3544560"/>
              </a:xfrm>
              <a:prstGeom prst="rect">
                <a:avLst/>
              </a:prstGeom>
              <a:noFill/>
            </p:spPr>
            <p:txBody>
              <a:bodyPr wrap="square">
                <a:spAutoFit/>
              </a:bodyPr>
              <a:lstStyle/>
              <a:p>
                <a:pPr indent="625475">
                  <a:lnSpc>
                    <a:spcPct val="150000"/>
                  </a:lnSpc>
                  <a:spcBef>
                    <a:spcPts val="500"/>
                  </a:spcBef>
                  <a:spcAft>
                    <a:spcPts val="500"/>
                  </a:spcAft>
                </a:pPr>
                <a:r>
                  <a:rPr lang="zh-CN" altLang="en-US" sz="2400" kern="0" dirty="0">
                    <a:effectLst/>
                    <a:latin typeface="等线" panose="02010600030101010101" pitchFamily="2" charset="-122"/>
                    <a:ea typeface="等线" panose="02010600030101010101" pitchFamily="2" charset="-122"/>
                    <a:cs typeface="Times New Roman" panose="02020603050405020304" pitchFamily="18" charset="0"/>
                  </a:rPr>
                  <a:t>研究地球绕太阳的运动时，地球的直径（约</a:t>
                </a:r>
                <a:r>
                  <a:rPr lang="en-US" altLang="zh-CN" sz="2400" kern="0" dirty="0" smtClean="0">
                    <a:effectLst/>
                    <a:latin typeface="等线" panose="02010600030101010101" pitchFamily="2" charset="-122"/>
                    <a:ea typeface="等线" panose="02010600030101010101" pitchFamily="2" charset="-122"/>
                    <a:cs typeface="Times New Roman" panose="02020603050405020304" pitchFamily="18" charset="0"/>
                  </a:rPr>
                  <a:t>12800 km</a:t>
                </a:r>
                <a:r>
                  <a:rPr lang="zh-CN" altLang="en-US" sz="2400" kern="0" dirty="0">
                    <a:effectLst/>
                    <a:latin typeface="等线" panose="02010600030101010101" pitchFamily="2" charset="-122"/>
                    <a:ea typeface="等线" panose="02010600030101010101" pitchFamily="2" charset="-122"/>
                    <a:cs typeface="Times New Roman" panose="02020603050405020304" pitchFamily="18" charset="0"/>
                  </a:rPr>
                  <a:t>）相比于运动的轨道半径（约</a:t>
                </a:r>
                <a:r>
                  <a:rPr lang="en-US" altLang="zh-CN" sz="2400" kern="0" dirty="0">
                    <a:effectLst/>
                    <a:latin typeface="等线" panose="02010600030101010101" pitchFamily="2" charset="-122"/>
                    <a:ea typeface="等线" panose="02010600030101010101" pitchFamily="2" charset="-122"/>
                    <a:cs typeface="Times New Roman" panose="02020603050405020304" pitchFamily="18" charset="0"/>
                  </a:rPr>
                  <a:t>1.50</a:t>
                </a:r>
                <a14:m>
                  <m:oMath xmlns:m="http://schemas.openxmlformats.org/officeDocument/2006/math">
                    <m:r>
                      <a:rPr lang="en-US" altLang="zh-CN" sz="2400" i="1" kern="0" smtClean="0">
                        <a:effectLst/>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zh-CN" sz="2400" kern="0" dirty="0">
                    <a:effectLst/>
                    <a:latin typeface="等线" panose="02010600030101010101" pitchFamily="2" charset="-122"/>
                    <a:ea typeface="等线" panose="02010600030101010101" pitchFamily="2" charset="-122"/>
                    <a:cs typeface="Times New Roman" panose="02020603050405020304" pitchFamily="18" charset="0"/>
                  </a:rPr>
                  <a:t>10</a:t>
                </a:r>
                <a:r>
                  <a:rPr lang="en-US" altLang="zh-CN" sz="2400" kern="0" baseline="30000" dirty="0">
                    <a:effectLst/>
                    <a:latin typeface="等线" panose="02010600030101010101" pitchFamily="2" charset="-122"/>
                    <a:ea typeface="等线" panose="02010600030101010101" pitchFamily="2" charset="-122"/>
                    <a:cs typeface="Times New Roman" panose="02020603050405020304" pitchFamily="18" charset="0"/>
                  </a:rPr>
                  <a:t>8</a:t>
                </a:r>
                <a:r>
                  <a:rPr lang="en-US" altLang="zh-CN" sz="2400" kern="0" baseline="30000" dirty="0" smtClean="0">
                    <a:effectLst/>
                    <a:latin typeface="等线" panose="02010600030101010101" pitchFamily="2" charset="-122"/>
                    <a:ea typeface="等线" panose="02010600030101010101" pitchFamily="2" charset="-122"/>
                    <a:cs typeface="Times New Roman" panose="02020603050405020304" pitchFamily="18" charset="0"/>
                  </a:rPr>
                  <a:t> </a:t>
                </a:r>
                <a:r>
                  <a:rPr lang="en-US" altLang="zh-CN" sz="2400" kern="0" dirty="0">
                    <a:effectLst/>
                    <a:latin typeface="等线" panose="02010600030101010101" pitchFamily="2" charset="-122"/>
                    <a:ea typeface="等线" panose="02010600030101010101" pitchFamily="2" charset="-122"/>
                    <a:cs typeface="Times New Roman" panose="02020603050405020304" pitchFamily="18" charset="0"/>
                  </a:rPr>
                  <a:t>km</a:t>
                </a:r>
                <a:r>
                  <a:rPr lang="zh-CN" altLang="en-US" sz="2400" kern="0" dirty="0">
                    <a:effectLst/>
                    <a:latin typeface="等线" panose="02010600030101010101" pitchFamily="2" charset="-122"/>
                    <a:ea typeface="等线" panose="02010600030101010101" pitchFamily="2" charset="-122"/>
                    <a:cs typeface="Times New Roman" panose="02020603050405020304" pitchFamily="18" charset="0"/>
                  </a:rPr>
                  <a:t>）可以忽略，因此可将地球视为处于地球中心位置的质点。</a:t>
                </a:r>
                <a:endParaRPr lang="zh-CN" altLang="en-US" sz="2400" kern="100" dirty="0">
                  <a:effectLst/>
                  <a:latin typeface="等线" panose="02010600030101010101" pitchFamily="2" charset="-122"/>
                  <a:ea typeface="等线" panose="02010600030101010101" pitchFamily="2" charset="-122"/>
                  <a:cs typeface="Times New Roman" panose="02020603050405020304" pitchFamily="18" charset="0"/>
                </a:endParaRPr>
              </a:p>
              <a:p>
                <a:pPr marR="0" indent="625475" algn="l">
                  <a:lnSpc>
                    <a:spcPct val="150000"/>
                  </a:lnSpc>
                  <a:spcBef>
                    <a:spcPts val="500"/>
                  </a:spcBef>
                  <a:spcAft>
                    <a:spcPts val="500"/>
                  </a:spcAft>
                </a:pPr>
                <a:r>
                  <a:rPr lang="zh-CN" altLang="en-US" sz="2400" kern="0" dirty="0">
                    <a:effectLst/>
                    <a:latin typeface="等线" panose="02010600030101010101" pitchFamily="2" charset="-122"/>
                    <a:ea typeface="等线" panose="02010600030101010101" pitchFamily="2" charset="-122"/>
                    <a:cs typeface="Times New Roman" panose="02020603050405020304" pitchFamily="18" charset="0"/>
                  </a:rPr>
                  <a:t>兵乓球触拍后，沿什么方向离拍，它的大小及形状是决定因素之一，因此不能将研究触拍到离拍运动的兵乓球视为质点，但若研究离拍后的兵乓球在空中的运动，则可以将它视为质点。</a:t>
                </a:r>
                <a:endParaRPr lang="zh-CN" altLang="en-US"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mc:Choice>
        <mc:Fallback>
          <p:sp>
            <p:nvSpPr>
              <p:cNvPr id="4" name="文本框 3">
                <a:extLst>
                  <a:ext uri="{FF2B5EF4-FFF2-40B4-BE49-F238E27FC236}">
                    <a16:creationId xmlns:a16="http://schemas.microsoft.com/office/drawing/2014/main" xmlns:a14="http://schemas.microsoft.com/office/drawing/2010/main" xmlns="" id="{C9AC0B0A-141D-5F44-8172-53871A297268}"/>
                  </a:ext>
                </a:extLst>
              </p:cNvPr>
              <p:cNvSpPr txBox="1">
                <a:spLocks noRot="1" noChangeAspect="1" noMove="1" noResize="1" noEditPoints="1" noAdjustHandles="1" noChangeArrowheads="1" noChangeShapeType="1" noTextEdit="1"/>
              </p:cNvSpPr>
              <p:nvPr/>
            </p:nvSpPr>
            <p:spPr>
              <a:xfrm>
                <a:off x="1058985" y="1282741"/>
                <a:ext cx="10074030" cy="3544560"/>
              </a:xfrm>
              <a:prstGeom prst="rect">
                <a:avLst/>
              </a:prstGeom>
              <a:blipFill rotWithShape="0">
                <a:blip r:embed="rId2"/>
                <a:stretch>
                  <a:fillRect l="-969" r="-847" b="-1375"/>
                </a:stretch>
              </a:blipFill>
            </p:spPr>
            <p:txBody>
              <a:bodyPr/>
              <a:lstStyle/>
              <a:p>
                <a:r>
                  <a:rPr lang="zh-CN" altLang="en-US">
                    <a:noFill/>
                  </a:rPr>
                  <a:t> </a:t>
                </a:r>
              </a:p>
            </p:txBody>
          </p:sp>
        </mc:Fallback>
      </mc:AlternateContent>
      <p:sp>
        <p:nvSpPr>
          <p:cNvPr id="18" name="文本框 17">
            <a:extLst>
              <a:ext uri="{FF2B5EF4-FFF2-40B4-BE49-F238E27FC236}">
                <a16:creationId xmlns:a16="http://schemas.microsoft.com/office/drawing/2014/main" xmlns="" id="{41C83449-D3D3-9CE2-7E59-E48DF022723A}"/>
              </a:ext>
            </a:extLst>
          </p:cNvPr>
          <p:cNvSpPr txBox="1"/>
          <p:nvPr/>
        </p:nvSpPr>
        <p:spPr>
          <a:xfrm>
            <a:off x="641947" y="513300"/>
            <a:ext cx="2848136"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1—</a:t>
            </a: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解析</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pic>
        <p:nvPicPr>
          <p:cNvPr id="7" name="图片 6">
            <a:extLst>
              <a:ext uri="{FF2B5EF4-FFF2-40B4-BE49-F238E27FC236}">
                <a16:creationId xmlns:a16="http://schemas.microsoft.com/office/drawing/2014/main" xmlns="" id="{FC18F594-9A8D-B2E7-8564-6D76E5BFEC7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753" t="26553" r="10150" b="37322"/>
          <a:stretch/>
        </p:blipFill>
        <p:spPr>
          <a:xfrm>
            <a:off x="8503138" y="4433846"/>
            <a:ext cx="3251201" cy="2107630"/>
          </a:xfrm>
          <a:prstGeom prst="rect">
            <a:avLst/>
          </a:prstGeom>
          <a:effectLst>
            <a:softEdge rad="228600"/>
          </a:effectLst>
        </p:spPr>
      </p:pic>
      <p:pic>
        <p:nvPicPr>
          <p:cNvPr id="23" name="图片 22">
            <a:extLst>
              <a:ext uri="{FF2B5EF4-FFF2-40B4-BE49-F238E27FC236}">
                <a16:creationId xmlns:a16="http://schemas.microsoft.com/office/drawing/2014/main" xmlns="" id="{323B3C7F-5C77-04E1-D0BA-BCF1C4EC5BFA}"/>
              </a:ext>
            </a:extLst>
          </p:cNvPr>
          <p:cNvPicPr>
            <a:picLocks noChangeAspect="1"/>
          </p:cNvPicPr>
          <p:nvPr/>
        </p:nvPicPr>
        <p:blipFill>
          <a:blip r:embed="rId4" cstate="print">
            <a:clrChange>
              <a:clrFrom>
                <a:srgbClr val="FFFFFF">
                  <a:alpha val="100000"/>
                </a:srgbClr>
              </a:clrFrom>
              <a:clrTo>
                <a:srgbClr val="FFFFFF">
                  <a:alpha val="100000"/>
                  <a:alpha val="0"/>
                </a:srgbClr>
              </a:clrTo>
            </a:clrChange>
            <a:extLst>
              <a:ext uri="{28A0092B-C50C-407E-A947-70E740481C1C}">
                <a14:useLocalDpi xmlns:a14="http://schemas.microsoft.com/office/drawing/2010/main" val="0"/>
              </a:ext>
            </a:extLst>
          </a:blip>
          <a:srcRect l="20056" t="25639" r="19672" b="24352"/>
          <a:stretch>
            <a:fillRect/>
          </a:stretch>
        </p:blipFill>
        <p:spPr>
          <a:xfrm>
            <a:off x="2241186" y="4946603"/>
            <a:ext cx="1447677" cy="1510899"/>
          </a:xfrm>
          <a:prstGeom prst="rect">
            <a:avLst/>
          </a:prstGeom>
        </p:spPr>
      </p:pic>
    </p:spTree>
    <p:extLst>
      <p:ext uri="{BB962C8B-B14F-4D97-AF65-F5344CB8AC3E}">
        <p14:creationId xmlns:p14="http://schemas.microsoft.com/office/powerpoint/2010/main" val="400118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BEDBA"/>
        </a:solidFill>
        <a:effectLst/>
      </p:bgPr>
    </p:bg>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351692" y="351692"/>
            <a:ext cx="11504246" cy="6189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 name="文本框 3">
            <a:extLst>
              <a:ext uri="{FF2B5EF4-FFF2-40B4-BE49-F238E27FC236}">
                <a16:creationId xmlns:a16="http://schemas.microsoft.com/office/drawing/2014/main" xmlns="" id="{C9AC0B0A-141D-5F44-8172-53871A297268}"/>
              </a:ext>
            </a:extLst>
          </p:cNvPr>
          <p:cNvSpPr txBox="1"/>
          <p:nvPr/>
        </p:nvSpPr>
        <p:spPr>
          <a:xfrm>
            <a:off x="1058985" y="1282741"/>
            <a:ext cx="10074030" cy="3488263"/>
          </a:xfrm>
          <a:prstGeom prst="rect">
            <a:avLst/>
          </a:prstGeom>
          <a:noFill/>
        </p:spPr>
        <p:txBody>
          <a:bodyPr wrap="square">
            <a:spAutoFit/>
          </a:bodyPr>
          <a:lstStyle/>
          <a:p>
            <a:pPr indent="625475">
              <a:lnSpc>
                <a:spcPct val="150000"/>
              </a:lnSpc>
              <a:spcBef>
                <a:spcPts val="500"/>
              </a:spcBef>
              <a:spcAft>
                <a:spcPts val="500"/>
              </a:spcAft>
            </a:pPr>
            <a:r>
              <a:rPr lang="zh-CN" altLang="en-US" sz="2400" kern="0" dirty="0">
                <a:solidFill>
                  <a:prstClr val="black"/>
                </a:solidFill>
                <a:latin typeface="等线" panose="02010600030101010101" pitchFamily="2" charset="-122"/>
                <a:ea typeface="等线" panose="02010600030101010101" pitchFamily="2" charset="-122"/>
                <a:cs typeface="Times New Roman" panose="02020603050405020304" pitchFamily="18" charset="0"/>
              </a:rPr>
              <a:t>研究一列火车过一座桥梁所用的时间，火车自身的长度相比于桥梁长度不可忽略，或者还大于桥梁长度，因此不能将整列火车“浓缩”成质点，但由于火车运动中各点运动情况相同，可选火车上的某一点（如火车头上最前端的点），分析计算过桥问题。</a:t>
            </a:r>
          </a:p>
          <a:p>
            <a:pPr indent="625475">
              <a:lnSpc>
                <a:spcPct val="150000"/>
              </a:lnSpc>
              <a:spcBef>
                <a:spcPts val="500"/>
              </a:spcBef>
              <a:spcAft>
                <a:spcPts val="500"/>
              </a:spcAft>
            </a:pPr>
            <a:r>
              <a:rPr lang="zh-CN" altLang="en-US" sz="2400" kern="0" dirty="0">
                <a:solidFill>
                  <a:prstClr val="black"/>
                </a:solidFill>
                <a:latin typeface="等线" panose="02010600030101010101" pitchFamily="2" charset="-122"/>
                <a:ea typeface="等线" panose="02010600030101010101" pitchFamily="2" charset="-122"/>
                <a:cs typeface="Times New Roman" panose="02020603050405020304" pitchFamily="18" charset="0"/>
              </a:rPr>
              <a:t>研究一列火车从北京到上海的运动，相比于两地距离，火车自身长度是可以忽略的，可将整列火车“浓缩”成质点。</a:t>
            </a: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641947" y="513300"/>
            <a:ext cx="2848136"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1—</a:t>
            </a: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解析</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pic>
        <p:nvPicPr>
          <p:cNvPr id="2" name="Picture 2">
            <a:extLst>
              <a:ext uri="{FF2B5EF4-FFF2-40B4-BE49-F238E27FC236}">
                <a16:creationId xmlns:a16="http://schemas.microsoft.com/office/drawing/2014/main" xmlns="" id="{851C7668-FF79-E1CB-13C9-3597139F215C}"/>
              </a:ext>
            </a:extLst>
          </p:cNvPr>
          <p:cNvPicPr>
            <a:picLocks noChangeAspect="1" noChangeArrowheads="1"/>
          </p:cNvPicPr>
          <p:nvPr/>
        </p:nvPicPr>
        <p:blipFill rotWithShape="1">
          <a:blip r:embed="rId2">
            <a:clrChange>
              <a:clrFrom>
                <a:srgbClr val="FFFFFF">
                  <a:alpha val="100000"/>
                </a:srgbClr>
              </a:clrFrom>
              <a:clrTo>
                <a:srgbClr val="FFFFFF">
                  <a:alpha val="100000"/>
                  <a:alpha val="0"/>
                </a:srgbClr>
              </a:clrTo>
            </a:clrChange>
            <a:extLst>
              <a:ext uri="{28A0092B-C50C-407E-A947-70E740481C1C}">
                <a14:useLocalDpi xmlns:a14="http://schemas.microsoft.com/office/drawing/2010/main" val="0"/>
              </a:ext>
            </a:extLst>
          </a:blip>
          <a:srcRect b="5572"/>
          <a:stretch>
            <a:fillRect/>
          </a:stretch>
        </p:blipFill>
        <p:spPr bwMode="auto">
          <a:xfrm>
            <a:off x="7748955" y="4517292"/>
            <a:ext cx="3892060" cy="1911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466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BEDBA"/>
        </a:solidFill>
        <a:effectLst/>
      </p:bgPr>
    </p:bg>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72169325-1EA3-0F1D-EB02-610D49D400E9}"/>
              </a:ext>
            </a:extLst>
          </p:cNvPr>
          <p:cNvSpPr/>
          <p:nvPr/>
        </p:nvSpPr>
        <p:spPr>
          <a:xfrm>
            <a:off x="351692" y="351692"/>
            <a:ext cx="11504246" cy="6189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 name="文本框 3">
            <a:extLst>
              <a:ext uri="{FF2B5EF4-FFF2-40B4-BE49-F238E27FC236}">
                <a16:creationId xmlns:a16="http://schemas.microsoft.com/office/drawing/2014/main" xmlns="" id="{C9AC0B0A-141D-5F44-8172-53871A297268}"/>
              </a:ext>
            </a:extLst>
          </p:cNvPr>
          <p:cNvSpPr txBox="1"/>
          <p:nvPr/>
        </p:nvSpPr>
        <p:spPr>
          <a:xfrm>
            <a:off x="1058985" y="1282741"/>
            <a:ext cx="10074030" cy="2380267"/>
          </a:xfrm>
          <a:prstGeom prst="rect">
            <a:avLst/>
          </a:prstGeom>
          <a:noFill/>
        </p:spPr>
        <p:txBody>
          <a:bodyPr wrap="square">
            <a:spAutoFit/>
          </a:bodyPr>
          <a:lstStyle/>
          <a:p>
            <a:pPr indent="625475">
              <a:lnSpc>
                <a:spcPct val="150000"/>
              </a:lnSpc>
              <a:spcBef>
                <a:spcPts val="500"/>
              </a:spcBef>
              <a:spcAft>
                <a:spcPts val="500"/>
              </a:spcAft>
            </a:pPr>
            <a:r>
              <a:rPr lang="zh-CN" altLang="en-US" sz="2400" kern="0" dirty="0">
                <a:solidFill>
                  <a:prstClr val="black"/>
                </a:solidFill>
                <a:latin typeface="等线" panose="02010600030101010101" pitchFamily="2" charset="-122"/>
                <a:ea typeface="等线" panose="02010600030101010101" pitchFamily="2" charset="-122"/>
                <a:cs typeface="Times New Roman" panose="02020603050405020304" pitchFamily="18" charset="0"/>
              </a:rPr>
              <a:t>作为裁判员，评分的依据之一就是运动员的在空中的肢体动作，因此不能将运动员视为质点，</a:t>
            </a:r>
          </a:p>
          <a:p>
            <a:pPr indent="625475">
              <a:lnSpc>
                <a:spcPct val="150000"/>
              </a:lnSpc>
              <a:spcBef>
                <a:spcPts val="500"/>
              </a:spcBef>
              <a:spcAft>
                <a:spcPts val="500"/>
              </a:spcAft>
            </a:pPr>
            <a:r>
              <a:rPr lang="zh-CN" altLang="en-US" sz="2400" kern="0" dirty="0">
                <a:solidFill>
                  <a:prstClr val="black"/>
                </a:solidFill>
                <a:latin typeface="等线" panose="02010600030101010101" pitchFamily="2" charset="-122"/>
                <a:ea typeface="等线" panose="02010600030101010101" pitchFamily="2" charset="-122"/>
                <a:cs typeface="Times New Roman" panose="02020603050405020304" pitchFamily="18" charset="0"/>
              </a:rPr>
              <a:t>但如果计算运动员从轨迹最高点到落水的时间，由于运动员的身高相比于轨迹高度是可以忽略的，可将其视为质点。</a:t>
            </a:r>
          </a:p>
        </p:txBody>
      </p:sp>
      <p:sp>
        <p:nvSpPr>
          <p:cNvPr id="18" name="文本框 17">
            <a:extLst>
              <a:ext uri="{FF2B5EF4-FFF2-40B4-BE49-F238E27FC236}">
                <a16:creationId xmlns:a16="http://schemas.microsoft.com/office/drawing/2014/main" xmlns="" id="{41C83449-D3D3-9CE2-7E59-E48DF022723A}"/>
              </a:ext>
            </a:extLst>
          </p:cNvPr>
          <p:cNvSpPr txBox="1"/>
          <p:nvPr/>
        </p:nvSpPr>
        <p:spPr>
          <a:xfrm>
            <a:off x="641947" y="513300"/>
            <a:ext cx="2848136"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1—</a:t>
            </a: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解析</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pic>
        <p:nvPicPr>
          <p:cNvPr id="5" name="图片 4">
            <a:extLst>
              <a:ext uri="{FF2B5EF4-FFF2-40B4-BE49-F238E27FC236}">
                <a16:creationId xmlns:a16="http://schemas.microsoft.com/office/drawing/2014/main" xmlns="" id="{D496409E-6AA9-1DF3-C33F-3457A366D192}"/>
              </a:ext>
            </a:extLst>
          </p:cNvPr>
          <p:cNvPicPr/>
          <p:nvPr/>
        </p:nvPicPr>
        <p:blipFill rotWithShape="1">
          <a:blip r:embed="rId2">
            <a:clrChange>
              <a:clrFrom>
                <a:srgbClr val="FFFFFF">
                  <a:alpha val="100000"/>
                </a:srgbClr>
              </a:clrFrom>
              <a:clrTo>
                <a:srgbClr val="FFFFFF">
                  <a:alpha val="100000"/>
                  <a:alpha val="0"/>
                </a:srgbClr>
              </a:clrTo>
            </a:clrChange>
          </a:blip>
          <a:srcRect l="12293" t="16139" r="15817"/>
          <a:stretch/>
        </p:blipFill>
        <p:spPr>
          <a:xfrm>
            <a:off x="8475784" y="3396991"/>
            <a:ext cx="2657231" cy="3055814"/>
          </a:xfrm>
          <a:prstGeom prst="rect">
            <a:avLst/>
          </a:prstGeom>
          <a:noFill/>
          <a:ln w="9525">
            <a:noFill/>
          </a:ln>
        </p:spPr>
      </p:pic>
    </p:spTree>
    <p:extLst>
      <p:ext uri="{BB962C8B-B14F-4D97-AF65-F5344CB8AC3E}">
        <p14:creationId xmlns:p14="http://schemas.microsoft.com/office/powerpoint/2010/main" val="119446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a:extLst>
              <a:ext uri="{FF2B5EF4-FFF2-40B4-BE49-F238E27FC236}">
                <a16:creationId xmlns:a16="http://schemas.microsoft.com/office/drawing/2014/main" xmlns="" id="{41C83449-D3D3-9CE2-7E59-E48DF022723A}"/>
              </a:ext>
            </a:extLst>
          </p:cNvPr>
          <p:cNvSpPr txBox="1"/>
          <p:nvPr/>
        </p:nvSpPr>
        <p:spPr>
          <a:xfrm>
            <a:off x="438747" y="207476"/>
            <a:ext cx="2848136"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例</a:t>
            </a:r>
            <a:r>
              <a:rPr kumimoji="0" lang="en-US" altLang="zh-CN" sz="4400" b="1" i="0" u="none" strike="noStrike" kern="1200" cap="none" spc="0" normalizeH="0" baseline="0" noProof="0" dirty="0">
                <a:ln>
                  <a:noFill/>
                </a:ln>
                <a:solidFill>
                  <a:srgbClr val="A2D14F"/>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rPr>
              <a:t>1</a:t>
            </a:r>
            <a:endParaRPr kumimoji="0" lang="zh-CN" altLang="en-US" sz="2800" b="1" i="0" u="none" strike="noStrike" kern="1200" cap="none" spc="0" normalizeH="0" baseline="0" noProof="0" dirty="0">
              <a:ln>
                <a:noFill/>
              </a:ln>
              <a:solidFill>
                <a:srgbClr val="385723"/>
              </a:solidFill>
              <a:effectLst>
                <a:outerShdw blurRad="38100" dist="38100" dir="2700000" algn="tl">
                  <a:srgbClr val="000000">
                    <a:alpha val="43137"/>
                  </a:srgbClr>
                </a:outerShdw>
              </a:effectLst>
              <a:uLnTx/>
              <a:uFillTx/>
              <a:latin typeface="幼圆" panose="02010509060101010101" pitchFamily="49" charset="-122"/>
              <a:ea typeface="幼圆" panose="02010509060101010101" pitchFamily="49" charset="-122"/>
              <a:cs typeface="+mn-cs"/>
            </a:endParaRPr>
          </a:p>
        </p:txBody>
      </p:sp>
      <p:sp>
        <p:nvSpPr>
          <p:cNvPr id="3" name="矩形 2">
            <a:extLst>
              <a:ext uri="{FF2B5EF4-FFF2-40B4-BE49-F238E27FC236}">
                <a16:creationId xmlns:a16="http://schemas.microsoft.com/office/drawing/2014/main" xmlns="" id="{72169325-1EA3-0F1D-EB02-610D49D400E9}"/>
              </a:ext>
            </a:extLst>
          </p:cNvPr>
          <p:cNvSpPr/>
          <p:nvPr/>
        </p:nvSpPr>
        <p:spPr>
          <a:xfrm>
            <a:off x="0" y="1164492"/>
            <a:ext cx="12192000" cy="5690621"/>
          </a:xfrm>
          <a:prstGeom prst="rect">
            <a:avLst/>
          </a:prstGeom>
          <a:solidFill>
            <a:srgbClr val="DBE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a:extLst>
              <a:ext uri="{FF2B5EF4-FFF2-40B4-BE49-F238E27FC236}">
                <a16:creationId xmlns:a16="http://schemas.microsoft.com/office/drawing/2014/main" xmlns="" id="{329028CC-2159-828D-10D1-54F3F902E9F3}"/>
              </a:ext>
            </a:extLst>
          </p:cNvPr>
          <p:cNvSpPr txBox="1"/>
          <p:nvPr/>
        </p:nvSpPr>
        <p:spPr>
          <a:xfrm>
            <a:off x="5611447" y="2157046"/>
            <a:ext cx="969107" cy="923330"/>
          </a:xfrm>
          <a:prstGeom prst="rect">
            <a:avLst/>
          </a:prstGeom>
          <a:noFill/>
        </p:spPr>
        <p:txBody>
          <a:bodyPr wrap="square" rtlCol="0">
            <a:spAutoFit/>
          </a:bodyPr>
          <a:lstStyle/>
          <a:p>
            <a:r>
              <a:rPr lang="zh-CN" altLang="en-US" sz="5400" dirty="0">
                <a:solidFill>
                  <a:srgbClr val="FF0000"/>
                </a:solidFill>
              </a:rPr>
              <a:t>√</a:t>
            </a:r>
          </a:p>
        </p:txBody>
      </p:sp>
      <p:sp>
        <p:nvSpPr>
          <p:cNvPr id="5" name="文本框 4">
            <a:extLst>
              <a:ext uri="{FF2B5EF4-FFF2-40B4-BE49-F238E27FC236}">
                <a16:creationId xmlns:a16="http://schemas.microsoft.com/office/drawing/2014/main" xmlns="" id="{06BCCAA4-54DD-F515-FBB0-D624BF772435}"/>
              </a:ext>
            </a:extLst>
          </p:cNvPr>
          <p:cNvSpPr txBox="1"/>
          <p:nvPr/>
        </p:nvSpPr>
        <p:spPr>
          <a:xfrm>
            <a:off x="6514124" y="4171538"/>
            <a:ext cx="969107" cy="923330"/>
          </a:xfrm>
          <a:prstGeom prst="rect">
            <a:avLst/>
          </a:prstGeom>
          <a:noFill/>
        </p:spPr>
        <p:txBody>
          <a:bodyPr wrap="square" rtlCol="0">
            <a:spAutoFit/>
          </a:bodyPr>
          <a:lstStyle/>
          <a:p>
            <a:r>
              <a:rPr lang="zh-CN" altLang="en-US" sz="5400" dirty="0">
                <a:solidFill>
                  <a:srgbClr val="FF0000"/>
                </a:solidFill>
              </a:rPr>
              <a:t>√</a:t>
            </a:r>
          </a:p>
        </p:txBody>
      </p:sp>
      <p:sp>
        <p:nvSpPr>
          <p:cNvPr id="6" name="文本框 5">
            <a:extLst>
              <a:ext uri="{FF2B5EF4-FFF2-40B4-BE49-F238E27FC236}">
                <a16:creationId xmlns:a16="http://schemas.microsoft.com/office/drawing/2014/main" xmlns="" id="{64C6DCD6-CDDE-B6A5-56D4-E3EC4E4B6481}"/>
              </a:ext>
            </a:extLst>
          </p:cNvPr>
          <p:cNvSpPr txBox="1"/>
          <p:nvPr/>
        </p:nvSpPr>
        <p:spPr>
          <a:xfrm>
            <a:off x="11113477" y="5520608"/>
            <a:ext cx="969107" cy="923330"/>
          </a:xfrm>
          <a:prstGeom prst="rect">
            <a:avLst/>
          </a:prstGeom>
          <a:noFill/>
        </p:spPr>
        <p:txBody>
          <a:bodyPr wrap="square" rtlCol="0">
            <a:spAutoFit/>
          </a:bodyPr>
          <a:lstStyle/>
          <a:p>
            <a:r>
              <a:rPr lang="zh-CN" altLang="en-US" sz="5400" dirty="0">
                <a:solidFill>
                  <a:srgbClr val="FF0000"/>
                </a:solidFill>
              </a:rPr>
              <a:t>√</a:t>
            </a:r>
          </a:p>
        </p:txBody>
      </p:sp>
      <p:sp>
        <p:nvSpPr>
          <p:cNvPr id="7" name="文本框 6">
            <a:extLst>
              <a:ext uri="{FF2B5EF4-FFF2-40B4-BE49-F238E27FC236}">
                <a16:creationId xmlns:a16="http://schemas.microsoft.com/office/drawing/2014/main" xmlns="" id="{E0FFD795-4259-F18C-F0F2-518FF4ED904F}"/>
              </a:ext>
            </a:extLst>
          </p:cNvPr>
          <p:cNvSpPr txBox="1"/>
          <p:nvPr/>
        </p:nvSpPr>
        <p:spPr>
          <a:xfrm>
            <a:off x="500184" y="1540649"/>
            <a:ext cx="11191631" cy="4653197"/>
          </a:xfrm>
          <a:prstGeom prst="rect">
            <a:avLst/>
          </a:prstGeom>
          <a:noFill/>
        </p:spPr>
        <p:txBody>
          <a:bodyPr wrap="square">
            <a:spAutoFit/>
          </a:bodyPr>
          <a:lstStyle/>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下列运动中所要研究的物体，能视为质点的是（      ）</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A</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．研究地球绕太阳运动问题中的地球</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B</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．研究兵乓球从触拍到离拍运动问题中的兵乓球</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C</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．研究一列火车通过一座桥梁所用时间问题中的火车</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D</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．研究火车从北京到上海运动问题中的火车</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E</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．裁判员研究高台跳水中在空中运动的跳水运动员</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a:p>
            <a:pPr marR="0" algn="l">
              <a:lnSpc>
                <a:spcPct val="150000"/>
              </a:lnSpc>
              <a:spcBef>
                <a:spcPts val="500"/>
              </a:spcBef>
              <a:spcAft>
                <a:spcPts val="500"/>
              </a:spcAft>
            </a:pP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 </a:t>
            </a:r>
            <a:r>
              <a:rPr lang="en-US" altLang="zh-CN" sz="2400" kern="0" dirty="0">
                <a:effectLst/>
                <a:latin typeface="幼圆" panose="02010509060101010101" pitchFamily="49" charset="-122"/>
                <a:ea typeface="幼圆" panose="02010509060101010101" pitchFamily="49" charset="-122"/>
                <a:cs typeface="Times New Roman" panose="02020603050405020304" pitchFamily="18" charset="0"/>
              </a:rPr>
              <a:t>F</a:t>
            </a:r>
            <a:r>
              <a:rPr lang="zh-CN" altLang="en-US" sz="2400" kern="0" dirty="0">
                <a:effectLst/>
                <a:latin typeface="幼圆" panose="02010509060101010101" pitchFamily="49" charset="-122"/>
                <a:ea typeface="幼圆" panose="02010509060101010101" pitchFamily="49" charset="-122"/>
                <a:cs typeface="Times New Roman" panose="02020603050405020304" pitchFamily="18" charset="0"/>
              </a:rPr>
              <a:t>．学生估算高台跳水运动员从轨迹最高点到落水运动时间问题中的跳水运动员</a:t>
            </a:r>
            <a:endParaRPr lang="zh-CN" altLang="en-US" sz="2400" kern="100" dirty="0">
              <a:effectLst/>
              <a:latin typeface="幼圆" panose="02010509060101010101" pitchFamily="49" charset="-122"/>
              <a:ea typeface="幼圆" panose="02010509060101010101" pitchFamily="49" charset="-122"/>
              <a:cs typeface="Times New Roman" panose="02020603050405020304" pitchFamily="18" charset="0"/>
            </a:endParaRPr>
          </a:p>
        </p:txBody>
      </p:sp>
    </p:spTree>
    <p:extLst>
      <p:ext uri="{BB962C8B-B14F-4D97-AF65-F5344CB8AC3E}">
        <p14:creationId xmlns:p14="http://schemas.microsoft.com/office/powerpoint/2010/main" val="3438386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1754</Words>
  <Application>Microsoft Office PowerPoint</Application>
  <PresentationFormat>宽屏</PresentationFormat>
  <Paragraphs>103</Paragraphs>
  <Slides>22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等线</vt:lpstr>
      <vt:lpstr>等线 Light</vt:lpstr>
      <vt:lpstr>方正粗黑宋简体</vt:lpstr>
      <vt:lpstr>华文楷体</vt:lpstr>
      <vt:lpstr>幼圆</vt:lpstr>
      <vt:lpstr>Arial</vt:lpstr>
      <vt:lpstr>Cambria Math</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Windows</cp:lastModifiedBy>
  <cp:revision>7</cp:revision>
  <dcterms:created xsi:type="dcterms:W3CDTF">2022-10-07T22:36:20Z</dcterms:created>
  <dcterms:modified xsi:type="dcterms:W3CDTF">2022-10-17T08:11:45Z</dcterms:modified>
</cp:coreProperties>
</file>