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60" r:id="rId5"/>
    <p:sldId id="259" r:id="rId6"/>
    <p:sldId id="261" r:id="rId7"/>
    <p:sldId id="262" r:id="rId8"/>
    <p:sldId id="283" r:id="rId9"/>
    <p:sldId id="263" r:id="rId10"/>
    <p:sldId id="264" r:id="rId11"/>
    <p:sldId id="265" r:id="rId12"/>
    <p:sldId id="266" r:id="rId13"/>
    <p:sldId id="267" r:id="rId14"/>
    <p:sldId id="268" r:id="rId15"/>
    <p:sldId id="269" r:id="rId16"/>
    <p:sldId id="281" r:id="rId17"/>
    <p:sldId id="270" r:id="rId18"/>
    <p:sldId id="271" r:id="rId19"/>
    <p:sldId id="272" r:id="rId20"/>
    <p:sldId id="273" r:id="rId21"/>
    <p:sldId id="274" r:id="rId22"/>
    <p:sldId id="275" r:id="rId23"/>
    <p:sldId id="276" r:id="rId24"/>
    <p:sldId id="277" r:id="rId25"/>
    <p:sldId id="278" r:id="rId26"/>
    <p:sldId id="282" r:id="rId27"/>
    <p:sldId id="2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59C0BE"/>
    <a:srgbClr val="1EC0BC"/>
    <a:srgbClr val="1BA9A6"/>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showGuides="1">
      <p:cViewPr varScale="1">
        <p:scale>
          <a:sx n="120" d="100"/>
          <a:sy n="120" d="100"/>
        </p:scale>
        <p:origin x="12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D559829-D472-C036-B34F-C0CF237D047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D970026-1FD5-B538-0007-B5634A999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F4C32F32-C212-D7FF-6B97-9F3D26FB02EE}"/>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3288DDE9-ACFC-643F-8D71-CE896EC799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9F519B6-E647-8140-110F-2F3CC7310DFA}"/>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37292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6C6FFE-89D6-151D-681E-C5B5331BC1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FAF10D48-6DBF-E480-2E3F-F5871EC0D25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CFEF66A-CC16-6044-1883-7B4050AF2E37}"/>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04DB309D-ECC5-9236-B174-A53DADF0A9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7792E39-E0F0-473D-1A9B-2F1802ED2853}"/>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21127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F3A40FA-EF3D-EDE3-4A5D-BA20000807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BD361F83-3A9D-97B8-F272-A8FEB27235D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E7D0918-4612-3639-5CF3-CB4045020ECF}"/>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C98E0D99-42F7-C3FA-7C92-E3263F3209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EB19598-A2E3-2D29-502A-6A633A1674C9}"/>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176697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91B246-729E-4402-9BC3-A22C397FD2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5FB65F4-A949-9CF4-91F8-9FAEC666427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D680FFB-E4FE-F75B-4A9F-D04F84610E7B}"/>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4233D69D-FADF-48D1-30D2-F4375E1D0F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0FCE7F7-987E-E883-9084-E5FC873EA717}"/>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10715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F3E94E-E9D3-E2A9-9D73-99EE34EC23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C919125-F073-853E-D79C-2D92C3976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EA0C3F3-4692-1F00-D1DC-417B73C919AE}"/>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82D5CBA8-22A1-910D-C7D4-6E2820EA729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B093EFF-F03E-8201-86A6-3FAFE81182C8}"/>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268155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32BED9-8D13-587C-05D3-B8DFCBE96E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E5D1E21-6AC7-198C-A74C-E68ADDCA4C3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C72B200D-5CDE-3915-8F9B-A471857E37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E30216E3-40B3-F214-357B-FBD24971B837}"/>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6" name="页脚占位符 5">
            <a:extLst>
              <a:ext uri="{FF2B5EF4-FFF2-40B4-BE49-F238E27FC236}">
                <a16:creationId xmlns="" xmlns:a16="http://schemas.microsoft.com/office/drawing/2014/main" id="{2E3DCD8C-1CBE-D540-449E-D2BF0117C0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3673639-F4D5-3925-8479-34318EB9F000}"/>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9278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D332618-3A36-652E-917E-094824D50F7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D853DAC-9F3B-FB60-EA43-D13649493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57C31A9-1138-F092-F7EB-CE6D5D82EAF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781EA11-79C0-0822-78D0-14E9DC37F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41066E5-407A-210F-DE4C-620430C57A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CF8C60D6-F462-499F-85CE-1E871B3D9100}"/>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8" name="页脚占位符 7">
            <a:extLst>
              <a:ext uri="{FF2B5EF4-FFF2-40B4-BE49-F238E27FC236}">
                <a16:creationId xmlns="" xmlns:a16="http://schemas.microsoft.com/office/drawing/2014/main" id="{7B8A9D18-ECC7-F15C-E163-3A08B27A158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7BAA714-E728-C6F5-D37B-CF792FB7F4F3}"/>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24985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C82E01-6D51-1BF4-4E1C-55968105D38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F6BAFE6-7602-B8B9-03C5-73B43666850B}"/>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4" name="页脚占位符 3">
            <a:extLst>
              <a:ext uri="{FF2B5EF4-FFF2-40B4-BE49-F238E27FC236}">
                <a16:creationId xmlns="" xmlns:a16="http://schemas.microsoft.com/office/drawing/2014/main" id="{16EED1C3-8A40-EE4F-A40B-F568531A1D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DB33C6A-4CEF-B958-FF9D-E337CA832E94}"/>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33958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E61EFECB-D6F2-9964-B07A-523017BBD6ED}"/>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3" name="页脚占位符 2">
            <a:extLst>
              <a:ext uri="{FF2B5EF4-FFF2-40B4-BE49-F238E27FC236}">
                <a16:creationId xmlns="" xmlns:a16="http://schemas.microsoft.com/office/drawing/2014/main" id="{AB03CA99-9F76-42C5-D518-6C5CB98A52E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E1C9CBC-D023-BE2C-75E9-BB8B8A204985}"/>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4467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44FD017-8909-4BDD-81CF-CC234548F3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F9091594-7FFF-5037-527E-476B6B4E0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8C32BD4D-FFA5-7BE2-E3CB-D2CE7C7BB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1631784-9BBD-C6FD-BF0B-0932DDFB6B90}"/>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6" name="页脚占位符 5">
            <a:extLst>
              <a:ext uri="{FF2B5EF4-FFF2-40B4-BE49-F238E27FC236}">
                <a16:creationId xmlns="" xmlns:a16="http://schemas.microsoft.com/office/drawing/2014/main" id="{D8ED0AA6-10C8-3CA8-D74D-42C2E9234D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763873D-FDC1-6121-2BAC-43AC946F1E42}"/>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31419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BDCF52-B601-242D-5332-4BE190D417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F0D8823-E045-FE94-1373-A96A87E60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AEE6AEA-D13F-FA02-071C-95D1C117C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A00973B-62BB-3B2F-C55C-37995C94C85B}"/>
              </a:ext>
            </a:extLst>
          </p:cNvPr>
          <p:cNvSpPr>
            <a:spLocks noGrp="1"/>
          </p:cNvSpPr>
          <p:nvPr>
            <p:ph type="dt" sz="half" idx="10"/>
          </p:nvPr>
        </p:nvSpPr>
        <p:spPr/>
        <p:txBody>
          <a:bodyPr/>
          <a:lstStyle/>
          <a:p>
            <a:fld id="{04219187-0F4F-4A06-8194-239CC4BE04EC}" type="datetimeFigureOut">
              <a:rPr lang="zh-CN" altLang="en-US" smtClean="0"/>
              <a:t>2022/10/17</a:t>
            </a:fld>
            <a:endParaRPr lang="zh-CN" altLang="en-US"/>
          </a:p>
        </p:txBody>
      </p:sp>
      <p:sp>
        <p:nvSpPr>
          <p:cNvPr id="6" name="页脚占位符 5">
            <a:extLst>
              <a:ext uri="{FF2B5EF4-FFF2-40B4-BE49-F238E27FC236}">
                <a16:creationId xmlns="" xmlns:a16="http://schemas.microsoft.com/office/drawing/2014/main" id="{7D2AF2E9-2B72-F8DC-837E-AA4F2AFD09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1E338E7-9E37-85F0-D3EC-EF267F65239F}"/>
              </a:ext>
            </a:extLst>
          </p:cNvPr>
          <p:cNvSpPr>
            <a:spLocks noGrp="1"/>
          </p:cNvSpPr>
          <p:nvPr>
            <p:ph type="sldNum" sz="quarter" idx="12"/>
          </p:nvPr>
        </p:nvSpPr>
        <p:spPr/>
        <p:txBody>
          <a:body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18321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6919EAC-F2C6-F644-3EE4-CD6812B9A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2B2E574A-1435-C91A-A14A-79726C003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6445AC6-FC78-9BFC-F0C7-51ADFF6C7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9187-0F4F-4A06-8194-239CC4BE04EC}" type="datetimeFigureOut">
              <a:rPr lang="zh-CN" altLang="en-US" smtClean="0"/>
              <a:t>2022/10/17</a:t>
            </a:fld>
            <a:endParaRPr lang="zh-CN" altLang="en-US"/>
          </a:p>
        </p:txBody>
      </p:sp>
      <p:sp>
        <p:nvSpPr>
          <p:cNvPr id="5" name="页脚占位符 4">
            <a:extLst>
              <a:ext uri="{FF2B5EF4-FFF2-40B4-BE49-F238E27FC236}">
                <a16:creationId xmlns="" xmlns:a16="http://schemas.microsoft.com/office/drawing/2014/main" id="{9921E8E5-EB82-638D-978C-761F51BEC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57DDB195-D2B2-989F-E794-1AB9B4C0E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AABF4-CFAC-487D-8236-7EB1A23818D7}" type="slidenum">
              <a:rPr lang="zh-CN" altLang="en-US" smtClean="0"/>
              <a:t>‹#›</a:t>
            </a:fld>
            <a:endParaRPr lang="zh-CN" altLang="en-US"/>
          </a:p>
        </p:txBody>
      </p:sp>
    </p:spTree>
    <p:extLst>
      <p:ext uri="{BB962C8B-B14F-4D97-AF65-F5344CB8AC3E}">
        <p14:creationId xmlns:p14="http://schemas.microsoft.com/office/powerpoint/2010/main" val="209886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B6F768A8-E78A-72CF-44AE-EB83739C803D}"/>
              </a:ext>
            </a:extLst>
          </p:cNvPr>
          <p:cNvSpPr>
            <a:spLocks noGrp="1"/>
          </p:cNvSpPr>
          <p:nvPr>
            <p:ph type="ctrTitle"/>
          </p:nvPr>
        </p:nvSpPr>
        <p:spPr>
          <a:xfrm>
            <a:off x="830942" y="2235200"/>
            <a:ext cx="10530115" cy="2387600"/>
          </a:xfrm>
        </p:spPr>
        <p:txBody>
          <a:bodyPr>
            <a:normAutofit fontScale="90000"/>
          </a:bodyPr>
          <a:lstStyle/>
          <a:p>
            <a:pPr>
              <a:lnSpc>
                <a:spcPct val="200000"/>
              </a:lnSpc>
            </a:pPr>
            <a:r>
              <a:rPr lang="zh-CN" altLang="en-US" sz="4800" b="1" kern="0" spc="16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牛顿运动</a:t>
            </a:r>
            <a:r>
              <a:rPr lang="zh-CN" altLang="en-US" sz="48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定律</a:t>
            </a:r>
            <a:r>
              <a:rPr lang="zh-CN" altLang="en-US" sz="4800" b="1" kern="0" spc="16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应用中的</a:t>
            </a:r>
            <a:r>
              <a:rPr lang="en-US" altLang="zh-CN" sz="4800" b="1" kern="0" spc="16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a:r>
            <a:br>
              <a:rPr lang="en-US" altLang="zh-CN" sz="4800" b="1" kern="0" spc="16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br>
            <a:r>
              <a:rPr lang="zh-CN" altLang="en-US" sz="6700" b="1" kern="0" dirty="0">
                <a:solidFill>
                  <a:srgbClr val="1BA9A6"/>
                </a:solidFill>
                <a:latin typeface="微软雅黑" panose="020B0503020204020204" pitchFamily="34" charset="-122"/>
                <a:ea typeface="微软雅黑" panose="020B0503020204020204" pitchFamily="34" charset="-122"/>
                <a:cs typeface="宋体" panose="02010600030101010101" pitchFamily="2" charset="-122"/>
              </a:rPr>
              <a:t>思维方法</a:t>
            </a:r>
            <a:endParaRPr lang="zh-CN" altLang="en-US" b="1" dirty="0">
              <a:solidFill>
                <a:srgbClr val="1BA9A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145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2</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2031325"/>
          </a:xfrm>
          <a:prstGeom prst="rect">
            <a:avLst/>
          </a:prstGeom>
          <a:noFill/>
        </p:spPr>
        <p:txBody>
          <a:bodyPr wrap="square" rtlCol="0">
            <a:spAutoFit/>
          </a:bodyPr>
          <a:lstStyle/>
          <a:p>
            <a:pPr indent="719138">
              <a:lnSpc>
                <a:spcPct val="150000"/>
              </a:lnSpc>
            </a:pPr>
            <a:r>
              <a:rPr lang="zh-CN"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一辆小车在水平地面上沿直线行驶，在车厢上悬挂的摆球相对小车静止，其悬线与竖直方向成 </a:t>
            </a:r>
            <a:r>
              <a:rPr lang="en-US" altLang="zh-CN" sz="28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α</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zh-CN"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角，如图2所示，问小车的加速度多大，方向怎样，运动</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情况如何？</a:t>
            </a:r>
            <a:endParaRPr lang="zh-CN"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grpSp>
        <p:nvGrpSpPr>
          <p:cNvPr id="14" name="组合 13"/>
          <p:cNvGrpSpPr/>
          <p:nvPr/>
        </p:nvGrpSpPr>
        <p:grpSpPr>
          <a:xfrm>
            <a:off x="8455977" y="3246937"/>
            <a:ext cx="2437398" cy="2611997"/>
            <a:chOff x="8455977" y="3246937"/>
            <a:chExt cx="2437398" cy="2611997"/>
          </a:xfrm>
        </p:grpSpPr>
        <p:pic>
          <p:nvPicPr>
            <p:cNvPr id="8" name="图片 7">
              <a:extLst>
                <a:ext uri="{FF2B5EF4-FFF2-40B4-BE49-F238E27FC236}">
                  <a16:creationId xmlns="" xmlns:a16="http://schemas.microsoft.com/office/drawing/2014/main" id="{98A76BD6-290E-2E41-0AB6-3FA487C04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55977" y="3246937"/>
              <a:ext cx="2437398" cy="2611997"/>
            </a:xfrm>
            <a:prstGeom prst="rect">
              <a:avLst/>
            </a:prstGeom>
            <a:noFill/>
            <a:ln>
              <a:noFill/>
            </a:ln>
          </p:spPr>
        </p:pic>
        <p:sp>
          <p:nvSpPr>
            <p:cNvPr id="9" name="文本框 8"/>
            <p:cNvSpPr txBox="1"/>
            <p:nvPr/>
          </p:nvSpPr>
          <p:spPr>
            <a:xfrm>
              <a:off x="10290427" y="3597995"/>
              <a:ext cx="348418" cy="369332"/>
            </a:xfrm>
            <a:prstGeom prst="rect">
              <a:avLst/>
            </a:prstGeom>
            <a:solidFill>
              <a:schemeClr val="bg1"/>
            </a:solid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m</a:t>
              </a:r>
              <a:endParaRPr lang="zh-CN" altLang="en-US" baseline="-25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9650823" y="3689582"/>
              <a:ext cx="385074" cy="369332"/>
            </a:xfrm>
            <a:prstGeom prst="rect">
              <a:avLst/>
            </a:prstGeom>
            <a:solidFill>
              <a:schemeClr val="bg1"/>
            </a:solidFill>
          </p:spPr>
          <p:txBody>
            <a:bodyPr wrap="square" rtlCol="0">
              <a:spAutoFit/>
            </a:bodyPr>
            <a:lstStyle/>
            <a:p>
              <a:r>
                <a:rPr lang="en-US" altLang="zh-CN" i="1" kern="0" dirty="0">
                  <a:solidFill>
                    <a:prstClr val="black"/>
                  </a:solidFill>
                  <a:latin typeface="Times New Roman" panose="02020603050405020304" pitchFamily="18" charset="0"/>
                  <a:cs typeface="Times New Roman" panose="02020603050405020304" pitchFamily="18" charset="0"/>
                </a:rPr>
                <a:t>α</a:t>
              </a:r>
              <a:endParaRPr lang="zh-CN" altLang="en-US" baseline="-25000" dirty="0">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9650823" y="3395208"/>
              <a:ext cx="717678" cy="7315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5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4731745"/>
              </a:xfrm>
              <a:prstGeom prst="rect">
                <a:avLst/>
              </a:prstGeom>
              <a:noFill/>
            </p:spPr>
            <p:txBody>
              <a:bodyPr wrap="square">
                <a:spAutoFit/>
              </a:bodyPr>
              <a:lstStyle/>
              <a:p>
                <a:pPr marL="0" marR="0" lvl="0" indent="0" algn="l" defTabSz="914400" rtl="0" eaLnBrk="1" fontAlgn="auto" latinLnBrk="0" hangingPunct="1">
                  <a:lnSpc>
                    <a:spcPct val="150000"/>
                  </a:lnSpc>
                  <a:spcBef>
                    <a:spcPts val="500"/>
                  </a:spcBef>
                  <a:spcAft>
                    <a:spcPts val="500"/>
                  </a:spcAft>
                  <a:buClrTx/>
                  <a:buSzTx/>
                  <a:buFontTx/>
                  <a:buNone/>
                  <a:tabLst/>
                  <a:defRPr/>
                </a:pPr>
                <a:r>
                  <a:rPr kumimoji="0" lang="zh-CN" altLang="en-US" sz="2800" b="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indent="719138">
                  <a:lnSpc>
                    <a:spcPct val="160000"/>
                  </a:lnSpc>
                  <a:spcBef>
                    <a:spcPts val="500"/>
                  </a:spcBef>
                  <a:spcAft>
                    <a:spcPts val="500"/>
                  </a:spcAft>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小球受力情况如图</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2-1</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所示，由图可知</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m:rPr>
                            <m:sty m:val="p"/>
                          </m:rPr>
                          <a:rPr lang="en-US" altLang="zh-CN" sz="2800" i="1"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t</m:t>
                        </m:r>
                      </m:sub>
                    </m:sSub>
                    <m: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func>
                      <m:func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tan</m:t>
                        </m:r>
                      </m:fName>
                      <m:e>
                        <m:r>
                          <a:rPr lang="zh-CN" altLang="en-US"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𝛼</m:t>
                        </m:r>
                      </m:e>
                    </m:func>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，所以加速度</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sSub>
                          <m:sSub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t</m:t>
                            </m:r>
                          </m:sub>
                        </m:sSub>
                      </m:num>
                      <m:den>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den>
                    </m:f>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func>
                      <m:func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tan</m:t>
                        </m:r>
                      </m:fName>
                      <m:e>
                        <m:r>
                          <a:rPr lang="zh-CN" altLang="en-US"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𝛼</m:t>
                        </m:r>
                      </m:e>
                    </m:func>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，水平向左且</a:t>
                </a:r>
                <a14:m>
                  <m:oMath xmlns:m="http://schemas.openxmlformats.org/officeDocument/2006/math">
                    <m:r>
                      <a:rPr lang="zh-CN" altLang="en-US" sz="2800" i="1" kern="0">
                        <a:solidFill>
                          <a:prstClr val="black"/>
                        </a:solidFill>
                        <a:latin typeface="Cambria Math" panose="02040503050406030204" pitchFamily="18" charset="0"/>
                        <a:cs typeface="Times New Roman" panose="02020603050405020304" pitchFamily="18" charset="0"/>
                      </a:rPr>
                      <m:t>𝛼</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为恒量，小球与小车相对静止，则小车加速度与小球具有共同的加速度，小车做匀变速直线运动，且有两种情形，向左做匀加速直线运动或向右</a:t>
                </a:r>
                <a:endPar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a:lnSpc>
                    <a:spcPct val="160000"/>
                  </a:lnSpc>
                  <a:spcBef>
                    <a:spcPts val="500"/>
                  </a:spcBef>
                  <a:spcAft>
                    <a:spcPts val="500"/>
                  </a:spcAft>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做匀减速直线运动。</a:t>
                </a: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4731745"/>
              </a:xfrm>
              <a:prstGeom prst="rect">
                <a:avLst/>
              </a:prstGeom>
              <a:blipFill rotWithShape="0">
                <a:blip r:embed="rId2"/>
                <a:stretch>
                  <a:fillRect l="-1222" r="-4596" b="-901"/>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0141660" y="3913678"/>
            <a:ext cx="1419538" cy="2211350"/>
            <a:chOff x="10141660" y="3913678"/>
            <a:chExt cx="1419538" cy="2211350"/>
          </a:xfrm>
        </p:grpSpPr>
        <p:pic>
          <p:nvPicPr>
            <p:cNvPr id="7" name="图片 6">
              <a:extLst>
                <a:ext uri="{FF2B5EF4-FFF2-40B4-BE49-F238E27FC236}">
                  <a16:creationId xmlns="" xmlns:a16="http://schemas.microsoft.com/office/drawing/2014/main" id="{059774C9-992B-4C41-CC33-94DF00F51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229124" y="3969285"/>
              <a:ext cx="1157332" cy="2155743"/>
            </a:xfrm>
            <a:prstGeom prst="rect">
              <a:avLst/>
            </a:prstGeom>
            <a:noFill/>
            <a:ln>
              <a:noFill/>
            </a:ln>
          </p:spPr>
        </p:pic>
        <p:sp>
          <p:nvSpPr>
            <p:cNvPr id="2" name="文本框 1"/>
            <p:cNvSpPr txBox="1"/>
            <p:nvPr/>
          </p:nvSpPr>
          <p:spPr>
            <a:xfrm>
              <a:off x="10141660" y="4862490"/>
              <a:ext cx="377916" cy="369332"/>
            </a:xfrm>
            <a:prstGeom prst="rect">
              <a:avLst/>
            </a:prstGeom>
            <a:solidFill>
              <a:schemeClr val="bg1"/>
            </a:solid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F</a:t>
              </a:r>
              <a:r>
                <a:rPr lang="en-US" altLang="zh-CN" baseline="-25000" dirty="0" smtClean="0">
                  <a:latin typeface="Times New Roman" panose="02020603050405020304" pitchFamily="18" charset="0"/>
                  <a:cs typeface="Times New Roman" panose="02020603050405020304" pitchFamily="18" charset="0"/>
                </a:rPr>
                <a:t>t</a:t>
              </a:r>
              <a:endParaRPr lang="zh-CN" altLang="en-US" baseline="-25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0213222" y="3913678"/>
              <a:ext cx="306354" cy="369332"/>
            </a:xfrm>
            <a:prstGeom prst="rect">
              <a:avLst/>
            </a:prstGeom>
            <a:solidFill>
              <a:schemeClr val="bg1"/>
            </a:solid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F</a:t>
              </a:r>
              <a:endParaRPr lang="zh-CN" altLang="en-US" baseline="-25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1061703" y="4793971"/>
              <a:ext cx="207518" cy="369332"/>
            </a:xfrm>
            <a:prstGeom prst="rect">
              <a:avLst/>
            </a:prstGeom>
            <a:solidFill>
              <a:schemeClr val="bg1"/>
            </a:solid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m</a:t>
              </a:r>
              <a:endParaRPr lang="zh-CN" altLang="en-US" baseline="-25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1061703" y="5469727"/>
              <a:ext cx="499495" cy="369332"/>
            </a:xfrm>
            <a:prstGeom prst="rect">
              <a:avLst/>
            </a:prstGeom>
            <a:solidFill>
              <a:schemeClr val="bg1"/>
            </a:solid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mg</a:t>
              </a:r>
              <a:endParaRPr lang="zh-CN" altLang="en-US"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122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r>
              <a:rPr lang="zh-CN" altLang="en-US" sz="32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二、物体受力分析的处理法</a:t>
            </a:r>
            <a:endParaRPr lang="zh-CN" altLang="en-US" sz="3200" kern="10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3164115"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3678443"/>
              </a:xfrm>
              <a:prstGeom prst="rect">
                <a:avLst/>
              </a:prstGeom>
              <a:noFill/>
            </p:spPr>
            <p:txBody>
              <a:bodyPr wrap="square" rtlCol="0">
                <a:spAutoFit/>
              </a:bodyPr>
              <a:lstStyle/>
              <a:p>
                <a:pPr marR="0">
                  <a:lnSpc>
                    <a:spcPct val="200000"/>
                  </a:lnSpc>
                  <a:spcBef>
                    <a:spcPts val="500"/>
                  </a:spcBef>
                  <a:spcAft>
                    <a:spcPts val="500"/>
                  </a:spcAft>
                  <a:defRPr/>
                </a:pPr>
                <a:r>
                  <a:rPr lang="en-US" altLang="zh-CN" sz="3200" b="1" kern="0" dirty="0" smtClean="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．正交分解法</a:t>
                </a:r>
              </a:p>
              <a:p>
                <a:pPr indent="719138">
                  <a:lnSpc>
                    <a:spcPct val="20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当物体受到两个以上的力作用而产生加速度时，常用正交分解法解题，多数情况下把力正交分解在加速度方向和垂直加速度方向上，此时有</a:t>
                </a:r>
                <a14:m>
                  <m:oMath xmlns:m="http://schemas.openxmlformats.org/officeDocument/2006/math">
                    <m:sSub>
                      <m:sSubPr>
                        <m:ctrlPr>
                          <a:rPr lang="en-US" altLang="zh-CN" sz="280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𝐹</m:t>
                        </m:r>
                      </m:e>
                      <m:sub>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𝑥</m:t>
                        </m:r>
                      </m:sub>
                    </m:sSub>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𝑚𝑎</m:t>
                    </m:r>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 </m:t>
                    </m:r>
                    <m:sSub>
                      <m:sSubPr>
                        <m:ctrlP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𝐹</m:t>
                        </m:r>
                      </m:e>
                      <m:sub>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𝑦</m:t>
                        </m:r>
                      </m:sub>
                    </m:sSub>
                    <m:r>
                      <a:rPr lang="en-US" altLang="zh-CN" sz="2800" b="0" i="1" kern="0" smtClean="0">
                        <a:solidFill>
                          <a:prstClr val="white"/>
                        </a:solidFill>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cs typeface="Times New Roman" panose="02020603050405020304" pitchFamily="18" charset="0"/>
                      </a:rPr>
                      <m:t>=0</m:t>
                    </m:r>
                  </m:oMath>
                </a14:m>
                <a:r>
                  <a:rPr lang="en-US" altLang="zh-CN"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特殊情况下分解加速度比分解力更简单。</a:t>
                </a:r>
              </a:p>
            </p:txBody>
          </p:sp>
        </mc:Choice>
        <mc:Fallback>
          <p:sp>
            <p:nvSpPr>
              <p:cNvPr id="7" name="文本框 6">
                <a:extLst>
                  <a:ext uri="{FF2B5EF4-FFF2-40B4-BE49-F238E27FC236}">
                    <a16:creationId xmlns="" xmlns:a16="http://schemas.microsoft.com/office/drawing/2014/main" xmlns:a14="http://schemas.microsoft.com/office/drawing/2010/main" id="{2E2318DB-02BB-C827-94DF-C3F7B379AF62}"/>
                  </a:ext>
                </a:extLst>
              </p:cNvPr>
              <p:cNvSpPr txBox="1">
                <a:spLocks noRot="1" noChangeAspect="1" noMove="1" noResize="1" noEditPoints="1" noAdjustHandles="1" noChangeArrowheads="1" noChangeShapeType="1" noTextEdit="1"/>
              </p:cNvSpPr>
              <p:nvPr/>
            </p:nvSpPr>
            <p:spPr>
              <a:xfrm>
                <a:off x="707571" y="1513352"/>
                <a:ext cx="11005458" cy="3678443"/>
              </a:xfrm>
              <a:prstGeom prst="rect">
                <a:avLst/>
              </a:prstGeom>
              <a:blipFill rotWithShape="0">
                <a:blip r:embed="rId2"/>
                <a:stretch>
                  <a:fillRect l="-1385" b="-3642"/>
                </a:stretch>
              </a:blipFill>
            </p:spPr>
            <p:txBody>
              <a:bodyPr/>
              <a:lstStyle/>
              <a:p>
                <a:r>
                  <a:rPr lang="zh-CN" altLang="en-US">
                    <a:noFill/>
                  </a:rPr>
                  <a:t> </a:t>
                </a:r>
              </a:p>
            </p:txBody>
          </p:sp>
        </mc:Fallback>
      </mc:AlternateContent>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51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3</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3904659"/>
              </a:xfrm>
              <a:prstGeom prst="rect">
                <a:avLst/>
              </a:prstGeom>
              <a:noFill/>
            </p:spPr>
            <p:txBody>
              <a:bodyPr wrap="square" rtlCol="0">
                <a:spAutoFit/>
              </a:bodyPr>
              <a:lstStyle/>
              <a:p>
                <a:pPr indent="719138">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如图</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3</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所示，质量为</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的人站在自动扶梯上，扶梯正以加速度向上减速运动，</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与水平方向的夹角为</a:t>
                </a:r>
                <a14:m>
                  <m:oMath xmlns:m="http://schemas.openxmlformats.org/officeDocument/2006/math">
                    <m: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，求人受的支持力和摩擦力。</a:t>
                </a:r>
                <a:endParaRPr lang="zh-CN" altLang="en-US" dirty="0"/>
              </a:p>
              <a:p>
                <a:pPr indent="719138">
                  <a:lnSpc>
                    <a:spcPct val="150000"/>
                  </a:lnSpc>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l" defTabSz="914400" rtl="0" eaLnBrk="1" fontAlgn="auto" latinLnBrk="0" hangingPunct="1">
                  <a:lnSpc>
                    <a:spcPct val="150000"/>
                  </a:lnSpc>
                  <a:spcBef>
                    <a:spcPts val="0"/>
                  </a:spcBef>
                  <a:spcAft>
                    <a:spcPts val="0"/>
                  </a:spcAft>
                  <a:buClrTx/>
                  <a:buSzTx/>
                  <a:buFontTx/>
                  <a:buNone/>
                  <a:tabLst/>
                  <a:defRPr/>
                </a:pPr>
                <a:endParaRPr kumimoji="0" lang="zh-CN"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E2318DB-02BB-C827-94DF-C3F7B379AF62}"/>
                  </a:ext>
                </a:extLst>
              </p:cNvPr>
              <p:cNvSpPr txBox="1">
                <a:spLocks noRot="1" noChangeAspect="1" noMove="1" noResize="1" noEditPoints="1" noAdjustHandles="1" noChangeArrowheads="1" noChangeShapeType="1" noTextEdit="1"/>
              </p:cNvSpPr>
              <p:nvPr/>
            </p:nvSpPr>
            <p:spPr>
              <a:xfrm>
                <a:off x="743858" y="1322140"/>
                <a:ext cx="10936514" cy="3904659"/>
              </a:xfrm>
              <a:prstGeom prst="rect">
                <a:avLst/>
              </a:prstGeom>
              <a:blipFill>
                <a:blip r:embed="rId2"/>
                <a:stretch>
                  <a:fillRect l="-1115"/>
                </a:stretch>
              </a:blipFill>
            </p:spPr>
            <p:txBody>
              <a:bodyPr/>
              <a:lstStyle/>
              <a:p>
                <a:r>
                  <a:rPr lang="zh-CN" altLang="en-US">
                    <a:noFill/>
                  </a:rPr>
                  <a:t> </a:t>
                </a:r>
              </a:p>
            </p:txBody>
          </p:sp>
        </mc:Fallback>
      </mc:AlternateContent>
      <p:pic>
        <p:nvPicPr>
          <p:cNvPr id="2" name="图片 1">
            <a:extLst>
              <a:ext uri="{FF2B5EF4-FFF2-40B4-BE49-F238E27FC236}">
                <a16:creationId xmlns="" xmlns:a16="http://schemas.microsoft.com/office/drawing/2014/main" id="{6192B12B-2D26-90E3-F561-2808D40F2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76652" y="2957875"/>
            <a:ext cx="2580777" cy="1993681"/>
          </a:xfrm>
          <a:prstGeom prst="rect">
            <a:avLst/>
          </a:prstGeom>
          <a:noFill/>
          <a:ln>
            <a:noFill/>
          </a:ln>
        </p:spPr>
      </p:pic>
    </p:spTree>
    <p:extLst>
      <p:ext uri="{BB962C8B-B14F-4D97-AF65-F5344CB8AC3E}">
        <p14:creationId xmlns:p14="http://schemas.microsoft.com/office/powerpoint/2010/main" val="39055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9308317"/>
              </a:xfrm>
              <a:prstGeom prst="rect">
                <a:avLst/>
              </a:prstGeom>
              <a:noFill/>
            </p:spPr>
            <p:txBody>
              <a:bodyPr wrap="square">
                <a:spAutoFit/>
              </a:bodyPr>
              <a:lstStyle/>
              <a:p>
                <a:pPr marL="0" marR="0" lvl="0" indent="0" algn="l" defTabSz="914400" rtl="0" eaLnBrk="1" fontAlgn="auto" latinLnBrk="0" hangingPunct="1">
                  <a:lnSpc>
                    <a:spcPct val="150000"/>
                  </a:lnSpc>
                  <a:spcBef>
                    <a:spcPts val="500"/>
                  </a:spcBef>
                  <a:spcAft>
                    <a:spcPts val="500"/>
                  </a:spcAft>
                  <a:buClrTx/>
                  <a:buSzTx/>
                  <a:buFontTx/>
                  <a:buNone/>
                  <a:tabLst/>
                  <a:defRPr/>
                </a:pP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indent="719138">
                  <a:lnSpc>
                    <a:spcPct val="16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以人为研究对象，他站在减速上升的电梯上，受到竖直向下的重力</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和竖直向上的支持力</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sub>
                    </m:s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sin</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，还受到水平方向的静摩擦力</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sub>
                    </m:sSub>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，由于人沿斜面向下的加速度具有水平向左的分量，故可判断</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sub>
                    </m:sSub>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水平向左，其受力如图</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3-1</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所示。建立如图</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3-2</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所示的坐标系，并把加速度分解为水平加速度</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sub>
                    </m:sSub>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和竖直加速度</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sub>
                    </m:sSub>
                    <m:r>
                      <a:rPr lang="zh-CN" altLang="en-US" sz="2600" i="1"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l" defTabSz="914400" rtl="0" eaLnBrk="1" fontAlgn="auto" latinLnBrk="0" hangingPunct="1">
                  <a:lnSpc>
                    <a:spcPct val="160000"/>
                  </a:lnSpc>
                  <a:spcBef>
                    <a:spcPts val="500"/>
                  </a:spcBef>
                  <a:spcAft>
                    <a:spcPts val="500"/>
                  </a:spcAft>
                  <a:buClrTx/>
                  <a:buSzTx/>
                  <a:buFontTx/>
                  <a:buNone/>
                  <a:tabLs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60000"/>
                  </a:lnSpc>
                  <a:spcBef>
                    <a:spcPts val="500"/>
                  </a:spcBef>
                  <a:spcAft>
                    <a:spcPts val="500"/>
                  </a:spcAft>
                  <a:buClrTx/>
                  <a:buSzTx/>
                  <a:buFontTx/>
                  <a:buNone/>
                  <a:tabLst/>
                  <a:defRPr/>
                </a:pPr>
                <a:endPar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9308317"/>
              </a:xfrm>
              <a:prstGeom prst="rect">
                <a:avLst/>
              </a:prstGeom>
              <a:blipFill>
                <a:blip r:embed="rId2"/>
                <a:stretch>
                  <a:fillRect l="-1222" r="-4247"/>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 xmlns:a16="http://schemas.microsoft.com/office/drawing/2014/main" id="{9647788E-BB17-6755-701B-0AF0203F7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63796" y="4267090"/>
            <a:ext cx="3342186" cy="1981311"/>
          </a:xfrm>
          <a:prstGeom prst="rect">
            <a:avLst/>
          </a:prstGeom>
          <a:noFill/>
          <a:ln>
            <a:noFill/>
          </a:ln>
        </p:spPr>
      </p:pic>
    </p:spTree>
    <p:extLst>
      <p:ext uri="{BB962C8B-B14F-4D97-AF65-F5344CB8AC3E}">
        <p14:creationId xmlns:p14="http://schemas.microsoft.com/office/powerpoint/2010/main" val="10639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3894528"/>
              </a:xfrm>
              <a:prstGeom prst="rect">
                <a:avLst/>
              </a:prstGeom>
              <a:noFill/>
            </p:spPr>
            <p:txBody>
              <a:bodyPr wrap="square">
                <a:spAutoFit/>
              </a:bodyPr>
              <a:lstStyle/>
              <a:p>
                <a:pPr marL="0" marR="0" lvl="0" indent="0" algn="l" defTabSz="914400" rtl="0" eaLnBrk="1" fontAlgn="auto" latinLnBrk="0" hangingPunct="1">
                  <a:lnSpc>
                    <a:spcPct val="150000"/>
                  </a:lnSpc>
                  <a:spcBef>
                    <a:spcPts val="500"/>
                  </a:spcBef>
                  <a:spcAft>
                    <a:spcPts val="500"/>
                  </a:spcAft>
                  <a:buClrTx/>
                  <a:buSzTx/>
                  <a:buFontTx/>
                  <a:buNone/>
                  <a:tabLst/>
                  <a:defRPr/>
                </a:pPr>
                <a:r>
                  <a:rPr kumimoji="0" lang="zh-CN" altLang="en-US" sz="2800" b="0"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indent="719138">
                  <a:lnSpc>
                    <a:spcPct val="16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则由平行四边形定则知</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sub>
                    </m:s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cos</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sSub>
                      <m:sSubPr>
                        <m:ctrlP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sub>
                    </m:s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func>
                      <m:func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sin</m:t>
                        </m:r>
                      </m:fName>
                      <m:e>
                        <m:r>
                          <a:rPr lang="zh-CN" altLang="en-US"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a14:m>
                <a:endPar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由牛顿第二定律得：</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sub>
                    </m:s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sSub>
                      <m:sSub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sub>
                    </m:sSub>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𝑁</m:t>
                        </m:r>
                      </m:sub>
                    </m:s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sSub>
                      <m:sSub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sub>
                    </m:sSub>
                  </m:oMath>
                </a14:m>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解得：</a:t>
                </a:r>
                <a14:m>
                  <m:oMath xmlns:m="http://schemas.openxmlformats.org/officeDocument/2006/math">
                    <m:sSub>
                      <m:sSubPr>
                        <m:ctrlPr>
                          <a:rPr lang="en-US" altLang="zh-CN"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sub>
                    </m:s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𝑚𝑎</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cos</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sSub>
                      <m:sSubPr>
                        <m:ctrlP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𝑁</m:t>
                        </m:r>
                      </m:sub>
                    </m:s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func>
                      <m:func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sin</m:t>
                        </m:r>
                      </m:fName>
                      <m:e>
                        <m:r>
                          <a:rPr lang="zh-CN" altLang="en-US"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e>
                    </m:func>
                  </m:oMath>
                </a14:m>
                <a:endPar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60000"/>
                  </a:lnSpc>
                  <a:spcBef>
                    <a:spcPts val="500"/>
                  </a:spcBef>
                  <a:spcAft>
                    <a:spcPts val="500"/>
                  </a:spcAft>
                  <a:defRPr/>
                </a:pPr>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3894528"/>
              </a:xfrm>
              <a:prstGeom prst="rect">
                <a:avLst/>
              </a:prstGeom>
              <a:blipFill rotWithShape="0">
                <a:blip r:embed="rId2"/>
                <a:stretch>
                  <a:fillRect l="-1222"/>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 xmlns:a16="http://schemas.microsoft.com/office/drawing/2014/main" id="{5259A208-0FF0-5DE7-8F6D-74A4BD35A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63796" y="4267090"/>
            <a:ext cx="3342186" cy="1981311"/>
          </a:xfrm>
          <a:prstGeom prst="rect">
            <a:avLst/>
          </a:prstGeom>
          <a:noFill/>
          <a:ln>
            <a:noFill/>
          </a:ln>
        </p:spPr>
      </p:pic>
    </p:spTree>
    <p:extLst>
      <p:ext uri="{BB962C8B-B14F-4D97-AF65-F5344CB8AC3E}">
        <p14:creationId xmlns:p14="http://schemas.microsoft.com/office/powerpoint/2010/main" val="270999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r>
              <a:rPr lang="zh-CN" altLang="en-US" sz="3200" b="1" kern="0" dirty="0">
                <a:solidFill>
                  <a:srgbClr val="1BA9A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三、物体运动情景分析法</a:t>
            </a:r>
            <a:endParaRPr lang="zh-CN" altLang="en-US" sz="3200" kern="100" dirty="0">
              <a:solidFill>
                <a:srgbClr val="1BA9A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 name="组合 4">
            <a:extLst>
              <a:ext uri="{FF2B5EF4-FFF2-40B4-BE49-F238E27FC236}">
                <a16:creationId xmlns="" xmlns:a16="http://schemas.microsoft.com/office/drawing/2014/main" id="{292ECDA0-230C-29C3-581E-A01ACE0F3864}"/>
              </a:ext>
            </a:extLst>
          </p:cNvPr>
          <p:cNvGrpSpPr/>
          <p:nvPr/>
        </p:nvGrpSpPr>
        <p:grpSpPr>
          <a:xfrm>
            <a:off x="863599" y="1824828"/>
            <a:ext cx="3062515" cy="1749659"/>
            <a:chOff x="551542" y="1953806"/>
            <a:chExt cx="3062515" cy="3036475"/>
          </a:xfrm>
        </p:grpSpPr>
        <p:sp>
          <p:nvSpPr>
            <p:cNvPr id="3" name="矩形: 圆角 2">
              <a:extLst>
                <a:ext uri="{FF2B5EF4-FFF2-40B4-BE49-F238E27FC236}">
                  <a16:creationId xmlns="" xmlns:a16="http://schemas.microsoft.com/office/drawing/2014/main" id="{9480D194-49E9-C48D-8BC6-C4BFCA06A8DA}"/>
                </a:ext>
              </a:extLst>
            </p:cNvPr>
            <p:cNvSpPr/>
            <p:nvPr/>
          </p:nvSpPr>
          <p:spPr>
            <a:xfrm>
              <a:off x="551542" y="1953806"/>
              <a:ext cx="3062515" cy="30364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1035958" y="2432076"/>
              <a:ext cx="2514600" cy="135421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程序法</a:t>
              </a:r>
              <a:endParaRPr kumimoji="0" lang="zh-CN" altLang="en-US" sz="2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1" name="组合 10">
            <a:extLst>
              <a:ext uri="{FF2B5EF4-FFF2-40B4-BE49-F238E27FC236}">
                <a16:creationId xmlns="" xmlns:a16="http://schemas.microsoft.com/office/drawing/2014/main" id="{778185B9-BCF2-A61A-979F-01073C7D0795}"/>
              </a:ext>
            </a:extLst>
          </p:cNvPr>
          <p:cNvGrpSpPr/>
          <p:nvPr/>
        </p:nvGrpSpPr>
        <p:grpSpPr>
          <a:xfrm>
            <a:off x="7010401" y="4771228"/>
            <a:ext cx="4920344" cy="1749659"/>
            <a:chOff x="551542" y="1767754"/>
            <a:chExt cx="3062515" cy="3036475"/>
          </a:xfrm>
        </p:grpSpPr>
        <p:sp>
          <p:nvSpPr>
            <p:cNvPr id="12" name="矩形: 圆角 11">
              <a:extLst>
                <a:ext uri="{FF2B5EF4-FFF2-40B4-BE49-F238E27FC236}">
                  <a16:creationId xmlns="" xmlns:a16="http://schemas.microsoft.com/office/drawing/2014/main" id="{76FD7BC5-59AA-DBF5-036E-AE513FF608A4}"/>
                </a:ext>
              </a:extLst>
            </p:cNvPr>
            <p:cNvSpPr/>
            <p:nvPr/>
          </p:nvSpPr>
          <p:spPr>
            <a:xfrm>
              <a:off x="551542" y="1767754"/>
              <a:ext cx="3062515" cy="30364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文本框 12">
              <a:extLst>
                <a:ext uri="{FF2B5EF4-FFF2-40B4-BE49-F238E27FC236}">
                  <a16:creationId xmlns="" xmlns:a16="http://schemas.microsoft.com/office/drawing/2014/main" id="{126C882E-4EC1-FE36-E8FF-FB5C1FFCFCFF}"/>
                </a:ext>
              </a:extLst>
            </p:cNvPr>
            <p:cNvSpPr txBox="1"/>
            <p:nvPr/>
          </p:nvSpPr>
          <p:spPr>
            <a:xfrm>
              <a:off x="869042" y="2246025"/>
              <a:ext cx="2514600" cy="2339102"/>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．极端假设分析法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4" name="组合 13">
            <a:extLst>
              <a:ext uri="{FF2B5EF4-FFF2-40B4-BE49-F238E27FC236}">
                <a16:creationId xmlns="" xmlns:a16="http://schemas.microsoft.com/office/drawing/2014/main" id="{CB6A76FD-DBF0-46D6-4A2E-438215A9FAA2}"/>
              </a:ext>
            </a:extLst>
          </p:cNvPr>
          <p:cNvGrpSpPr/>
          <p:nvPr/>
        </p:nvGrpSpPr>
        <p:grpSpPr>
          <a:xfrm>
            <a:off x="3962400" y="3278482"/>
            <a:ext cx="3062515" cy="1749659"/>
            <a:chOff x="551542" y="1953806"/>
            <a:chExt cx="3062515" cy="3036475"/>
          </a:xfrm>
        </p:grpSpPr>
        <p:sp>
          <p:nvSpPr>
            <p:cNvPr id="15" name="矩形: 圆角 14">
              <a:extLst>
                <a:ext uri="{FF2B5EF4-FFF2-40B4-BE49-F238E27FC236}">
                  <a16:creationId xmlns="" xmlns:a16="http://schemas.microsoft.com/office/drawing/2014/main" id="{F460FDDB-CA6C-98E5-7F3B-8781F5B0FBB5}"/>
                </a:ext>
              </a:extLst>
            </p:cNvPr>
            <p:cNvSpPr/>
            <p:nvPr/>
          </p:nvSpPr>
          <p:spPr>
            <a:xfrm>
              <a:off x="551542" y="1953806"/>
              <a:ext cx="3062515" cy="30364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6" name="文本框 15">
              <a:extLst>
                <a:ext uri="{FF2B5EF4-FFF2-40B4-BE49-F238E27FC236}">
                  <a16:creationId xmlns="" xmlns:a16="http://schemas.microsoft.com/office/drawing/2014/main" id="{ED4A8DF3-D8DB-B864-F43B-7B8A95DFC4AD}"/>
                </a:ext>
              </a:extLst>
            </p:cNvPr>
            <p:cNvSpPr txBox="1"/>
            <p:nvPr/>
          </p:nvSpPr>
          <p:spPr>
            <a:xfrm>
              <a:off x="1084942" y="2432076"/>
              <a:ext cx="2514600" cy="1735904"/>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图像法</a:t>
              </a:r>
              <a:endParaRPr kumimoji="0" lang="zh-CN" altLang="en-US" sz="2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425806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r>
              <a:rPr lang="zh-CN" altLang="en-US" sz="32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三、物体运动情景分析法</a:t>
            </a:r>
            <a:endParaRPr lang="zh-CN" altLang="en-US" sz="3200" kern="10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2398983"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4879093"/>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．程序法</a:t>
            </a:r>
          </a:p>
          <a:p>
            <a:pPr indent="719138">
              <a:lnSpc>
                <a:spcPct val="15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对于研究对象按时间的先后经历了几个不同的运动过程的一类问题的解决方法叫程序法，即正确划分题目中有多少个不同过程（或状态），然后对各个过程（或状态）进行具体分析，运用恰当规律列出方程，联立求解出正确结果的方法。运用程序法时，要注意前一个过程的结束是后一个过程的开始，两个过程的交接点往往是解决问题的关键。</a:t>
            </a: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539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4</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5196807"/>
              </a:xfrm>
              <a:prstGeom prst="rect">
                <a:avLst/>
              </a:prstGeom>
              <a:noFill/>
            </p:spPr>
            <p:txBody>
              <a:bodyPr wrap="square" rtlCol="0">
                <a:spAutoFit/>
              </a:bodyPr>
              <a:lstStyle/>
              <a:p>
                <a:pPr indent="719138">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如图</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4</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所示，一根轻弹簧上端固定，下端挂一质量为</a:t>
                </a:r>
                <a14:m>
                  <m:oMath xmlns:m="http://schemas.openxmlformats.org/officeDocument/2006/math">
                    <m:sSub>
                      <m:sSubPr>
                        <m:ctrlP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e>
                      <m:sub>
                        <m:r>
                          <a:rPr lang="en-US" altLang="zh-CN" sz="28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m:t>
                        </m:r>
                      </m:sub>
                    </m:sSub>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的平盘，盘中有物体质量为 </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，当盘静止时，弹簧伸长了 </a:t>
                </a:r>
                <a14:m>
                  <m:oMath xmlns:m="http://schemas.openxmlformats.org/officeDocument/2006/math">
                    <m:r>
                      <a:rPr lang="en-US" altLang="zh-CN" sz="28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，现向下拉盘使弹簧再伸长 </a:t>
                </a:r>
                <a14:m>
                  <m:oMath xmlns:m="http://schemas.openxmlformats.org/officeDocument/2006/math">
                    <m: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oMath>
                </a14:m>
                <a:r>
                  <a:rPr lang="zh-CN" altLang="en-US" dirty="0"/>
                  <a:t> </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后停止，然后松手放开，设弹簧总处在弹性限度内，则刚松开手时盘对物体的支持力等于（     ）</a:t>
                </a:r>
              </a:p>
              <a:p>
                <a:pPr indent="719138">
                  <a:lnSpc>
                    <a:spcPct val="150000"/>
                  </a:lnSpc>
                </a:pPr>
                <a:r>
                  <a:rPr lang="pt-BR" altLang="zh-CN" sz="2800" kern="0" dirty="0">
                    <a:latin typeface="+mn-ea"/>
                    <a:cs typeface="Times New Roman" panose="02020603050405020304" pitchFamily="18" charset="0"/>
                  </a:rPr>
                  <a:t>A</a:t>
                </a:r>
                <a:r>
                  <a:rPr lang="en-US" altLang="zh-CN" sz="2800" kern="0" dirty="0">
                    <a:latin typeface="+mn-ea"/>
                    <a:cs typeface="Times New Roman" panose="02020603050405020304" pitchFamily="18" charset="0"/>
                  </a:rPr>
                  <a:t>. </a:t>
                </a:r>
                <a14:m>
                  <m:oMath xmlns:m="http://schemas.openxmlformats.org/officeDocument/2006/math">
                    <m:d>
                      <m:dPr>
                        <m:ctrlPr>
                          <a:rPr lang="en-US" altLang="zh-CN" sz="2800" b="0" i="1" kern="0" smtClean="0">
                            <a:latin typeface="Cambria Math" panose="02040503050406030204" pitchFamily="18" charset="0"/>
                            <a:cs typeface="Times New Roman" panose="02020603050405020304" pitchFamily="18" charset="0"/>
                          </a:rPr>
                        </m:ctrlPr>
                      </m:dPr>
                      <m:e>
                        <m:r>
                          <a:rPr lang="en-US" altLang="zh-CN" sz="2800" b="0" i="1" kern="0" smtClean="0">
                            <a:latin typeface="Cambria Math" panose="02040503050406030204" pitchFamily="18" charset="0"/>
                            <a:cs typeface="Times New Roman" panose="02020603050405020304" pitchFamily="18" charset="0"/>
                          </a:rPr>
                          <m:t>1+</m:t>
                        </m:r>
                        <m:f>
                          <m:fPr>
                            <m:ctrlPr>
                              <a:rPr lang="en-US" altLang="zh-CN" sz="2800" b="0" i="1" kern="0" smtClean="0">
                                <a:latin typeface="Cambria Math" panose="02040503050406030204" pitchFamily="18" charset="0"/>
                                <a:cs typeface="Times New Roman" panose="02020603050405020304" pitchFamily="18" charset="0"/>
                              </a:rPr>
                            </m:ctrlPr>
                          </m:fPr>
                          <m:num>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800" b="0" i="1" kern="0" smtClean="0">
                                <a:latin typeface="Cambria Math" panose="02040503050406030204" pitchFamily="18" charset="0"/>
                                <a:cs typeface="Times New Roman" panose="02020603050405020304" pitchFamily="18" charset="0"/>
                              </a:rPr>
                              <m:t>𝑙</m:t>
                            </m:r>
                          </m:den>
                        </m:f>
                      </m:e>
                    </m:d>
                    <m:d>
                      <m:dPr>
                        <m:ctrlPr>
                          <a:rPr lang="en-US" altLang="zh-CN" sz="2800" b="0" i="1" kern="0" smtClean="0">
                            <a:latin typeface="Cambria Math" panose="02040503050406030204" pitchFamily="18" charset="0"/>
                            <a:cs typeface="Times New Roman" panose="02020603050405020304" pitchFamily="18" charset="0"/>
                          </a:rPr>
                        </m:ctrlPr>
                      </m:dPr>
                      <m:e>
                        <m:r>
                          <a:rPr lang="en-US" altLang="zh-CN" sz="2800" b="0" i="1" kern="0" smtClean="0">
                            <a:latin typeface="Cambria Math" panose="02040503050406030204" pitchFamily="18" charset="0"/>
                            <a:cs typeface="Times New Roman" panose="02020603050405020304" pitchFamily="18" charset="0"/>
                          </a:rPr>
                          <m:t>𝑚</m:t>
                        </m:r>
                        <m:r>
                          <a:rPr lang="en-US" altLang="zh-CN" sz="2800" b="0" i="1" kern="0" smtClean="0">
                            <a:latin typeface="Cambria Math" panose="02040503050406030204" pitchFamily="18" charset="0"/>
                            <a:cs typeface="Times New Roman" panose="02020603050405020304" pitchFamily="18" charset="0"/>
                          </a:rPr>
                          <m:t>+</m:t>
                        </m:r>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𝑚</m:t>
                            </m:r>
                          </m:e>
                          <m:sub>
                            <m:r>
                              <a:rPr lang="en-US" altLang="zh-CN" sz="2800" b="0" i="1" kern="0" smtClean="0">
                                <a:latin typeface="Cambria Math" panose="02040503050406030204" pitchFamily="18" charset="0"/>
                                <a:cs typeface="Times New Roman" panose="02020603050405020304" pitchFamily="18" charset="0"/>
                              </a:rPr>
                              <m:t>0</m:t>
                            </m:r>
                          </m:sub>
                        </m:sSub>
                      </m:e>
                    </m:d>
                    <m:r>
                      <a:rPr lang="en-US" altLang="zh-CN" sz="2800" b="0" i="1" kern="0" smtClean="0">
                        <a:latin typeface="Cambria Math" panose="02040503050406030204" pitchFamily="18" charset="0"/>
                        <a:cs typeface="Times New Roman" panose="02020603050405020304" pitchFamily="18" charset="0"/>
                      </a:rPr>
                      <m:t>𝑔</m:t>
                    </m:r>
                  </m:oMath>
                </a14:m>
                <a:r>
                  <a:rPr lang="pt-BR" altLang="zh-CN" sz="2800" kern="0" dirty="0">
                    <a:latin typeface="+mn-ea"/>
                    <a:cs typeface="Times New Roman" panose="02020603050405020304" pitchFamily="18" charset="0"/>
                  </a:rPr>
                  <a:t>		B</a:t>
                </a:r>
                <a:r>
                  <a:rPr lang="en-US" altLang="zh-CN" sz="2800" kern="0" dirty="0">
                    <a:latin typeface="+mn-ea"/>
                    <a:cs typeface="Times New Roman" panose="02020603050405020304" pitchFamily="18" charset="0"/>
                  </a:rPr>
                  <a:t>. </a:t>
                </a:r>
                <a14:m>
                  <m:oMath xmlns:m="http://schemas.openxmlformats.org/officeDocument/2006/math">
                    <m:d>
                      <m:dPr>
                        <m:ctrlPr>
                          <a:rPr lang="en-US" altLang="zh-CN" sz="2800" b="0" i="1" kern="0" smtClean="0">
                            <a:latin typeface="Cambria Math" panose="02040503050406030204" pitchFamily="18" charset="0"/>
                            <a:cs typeface="Times New Roman" panose="02020603050405020304" pitchFamily="18" charset="0"/>
                          </a:rPr>
                        </m:ctrlPr>
                      </m:dPr>
                      <m:e>
                        <m:r>
                          <a:rPr lang="en-US" altLang="zh-CN" sz="2800" b="0" i="1" kern="0" smtClean="0">
                            <a:latin typeface="Cambria Math" panose="02040503050406030204" pitchFamily="18" charset="0"/>
                            <a:cs typeface="Times New Roman" panose="02020603050405020304" pitchFamily="18" charset="0"/>
                          </a:rPr>
                          <m:t>1+</m:t>
                        </m:r>
                        <m:f>
                          <m:fPr>
                            <m:ctrlPr>
                              <a:rPr lang="en-US" altLang="zh-CN" sz="2800" b="0" i="1" kern="0" smtClean="0">
                                <a:latin typeface="Cambria Math" panose="02040503050406030204" pitchFamily="18" charset="0"/>
                                <a:cs typeface="Times New Roman" panose="02020603050405020304" pitchFamily="18" charset="0"/>
                              </a:rPr>
                            </m:ctrlPr>
                          </m:fPr>
                          <m:num>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800" b="0" i="1" kern="0" smtClean="0">
                                <a:latin typeface="Cambria Math" panose="02040503050406030204" pitchFamily="18" charset="0"/>
                                <a:cs typeface="Times New Roman" panose="02020603050405020304" pitchFamily="18" charset="0"/>
                              </a:rPr>
                              <m:t>𝑙</m:t>
                            </m:r>
                          </m:den>
                        </m:f>
                      </m:e>
                    </m:d>
                    <m:r>
                      <a:rPr lang="en-US" altLang="zh-CN" sz="2800" b="0" i="1" kern="0" smtClean="0">
                        <a:latin typeface="Cambria Math" panose="02040503050406030204" pitchFamily="18" charset="0"/>
                        <a:cs typeface="Times New Roman" panose="02020603050405020304" pitchFamily="18" charset="0"/>
                      </a:rPr>
                      <m:t>𝑚𝑔</m:t>
                    </m:r>
                  </m:oMath>
                </a14:m>
                <a:r>
                  <a:rPr lang="pt-BR" altLang="zh-CN" sz="2800" kern="0" dirty="0">
                    <a:latin typeface="+mn-ea"/>
                    <a:cs typeface="Times New Roman" panose="02020603050405020304" pitchFamily="18" charset="0"/>
                  </a:rPr>
                  <a:t>		</a:t>
                </a:r>
              </a:p>
              <a:p>
                <a:pPr indent="719138">
                  <a:lnSpc>
                    <a:spcPct val="150000"/>
                  </a:lnSpc>
                </a:pPr>
                <a:r>
                  <a:rPr lang="pt-BR" altLang="zh-CN" sz="2800" kern="0" dirty="0">
                    <a:latin typeface="+mn-ea"/>
                    <a:cs typeface="Times New Roman" panose="02020603050405020304" pitchFamily="18" charset="0"/>
                  </a:rPr>
                  <a:t>C</a:t>
                </a:r>
                <a:r>
                  <a:rPr lang="en-US" altLang="zh-CN" sz="2800" kern="0" dirty="0">
                    <a:latin typeface="+mn-ea"/>
                    <a:cs typeface="Times New Roman" panose="02020603050405020304" pitchFamily="18" charset="0"/>
                  </a:rPr>
                  <a:t>. </a:t>
                </a:r>
                <a14:m>
                  <m:oMath xmlns:m="http://schemas.openxmlformats.org/officeDocument/2006/math">
                    <m:f>
                      <m:fPr>
                        <m:ctrlPr>
                          <a:rPr lang="pt-BR" altLang="zh-CN" sz="2800" i="1" kern="0" dirty="0" smtClean="0">
                            <a:latin typeface="Cambria Math" panose="02040503050406030204" pitchFamily="18" charset="0"/>
                            <a:cs typeface="Times New Roman" panose="02020603050405020304" pitchFamily="18" charset="0"/>
                          </a:rPr>
                        </m:ctrlPr>
                      </m:fPr>
                      <m:num>
                        <m:r>
                          <a:rPr lang="pt-BR" altLang="zh-CN" sz="2800" i="1" kern="0"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kern="0" dirty="0"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800" b="0" i="1" kern="0" dirty="0" smtClean="0">
                            <a:latin typeface="Cambria Math" panose="02040503050406030204" pitchFamily="18" charset="0"/>
                            <a:cs typeface="Times New Roman" panose="02020603050405020304" pitchFamily="18" charset="0"/>
                          </a:rPr>
                          <m:t>𝑙</m:t>
                        </m:r>
                      </m:den>
                    </m:f>
                    <m:r>
                      <a:rPr lang="en-US" altLang="zh-CN" sz="2800" b="0" i="1" kern="0" dirty="0" smtClean="0">
                        <a:latin typeface="Cambria Math" panose="02040503050406030204" pitchFamily="18" charset="0"/>
                        <a:cs typeface="Times New Roman" panose="02020603050405020304" pitchFamily="18" charset="0"/>
                      </a:rPr>
                      <m:t>𝑚𝑔</m:t>
                    </m:r>
                  </m:oMath>
                </a14:m>
                <a:r>
                  <a:rPr lang="pt-BR" altLang="zh-CN" sz="2800" kern="0" dirty="0">
                    <a:latin typeface="+mn-ea"/>
                    <a:cs typeface="Times New Roman" panose="02020603050405020304" pitchFamily="18" charset="0"/>
                  </a:rPr>
                  <a:t>				D</a:t>
                </a:r>
                <a:r>
                  <a:rPr lang="en-US" altLang="zh-CN" sz="2800" kern="0" dirty="0">
                    <a:latin typeface="+mn-ea"/>
                    <a:cs typeface="Times New Roman" panose="02020603050405020304" pitchFamily="18" charset="0"/>
                  </a:rPr>
                  <a:t>. </a:t>
                </a:r>
                <a14:m>
                  <m:oMath xmlns:m="http://schemas.openxmlformats.org/officeDocument/2006/math">
                    <m:f>
                      <m:fPr>
                        <m:ctrlPr>
                          <a:rPr lang="en-US" altLang="zh-CN" sz="2800" i="1" kern="0" smtClean="0">
                            <a:latin typeface="Cambria Math" panose="02040503050406030204" pitchFamily="18" charset="0"/>
                            <a:cs typeface="Times New Roman" panose="02020603050405020304" pitchFamily="18" charset="0"/>
                          </a:rPr>
                        </m:ctrlPr>
                      </m:fPr>
                      <m:num>
                        <m:r>
                          <a:rPr lang="en-US" altLang="zh-CN" sz="2800" i="1" kern="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800" b="0" i="1" kern="0" smtClean="0">
                            <a:latin typeface="Cambria Math" panose="02040503050406030204" pitchFamily="18" charset="0"/>
                            <a:cs typeface="Times New Roman" panose="02020603050405020304" pitchFamily="18" charset="0"/>
                          </a:rPr>
                          <m:t>𝑙</m:t>
                        </m:r>
                      </m:den>
                    </m:f>
                    <m:d>
                      <m:dPr>
                        <m:ctrlPr>
                          <a:rPr lang="en-US" altLang="zh-CN" sz="2800" b="0" i="1" kern="0" smtClean="0">
                            <a:latin typeface="Cambria Math" panose="02040503050406030204" pitchFamily="18" charset="0"/>
                            <a:cs typeface="Times New Roman" panose="02020603050405020304" pitchFamily="18" charset="0"/>
                          </a:rPr>
                        </m:ctrlPr>
                      </m:dPr>
                      <m:e>
                        <m:r>
                          <a:rPr lang="en-US" altLang="zh-CN" sz="2800" b="0" i="1" kern="0" smtClean="0">
                            <a:latin typeface="Cambria Math" panose="02040503050406030204" pitchFamily="18" charset="0"/>
                            <a:cs typeface="Times New Roman" panose="02020603050405020304" pitchFamily="18" charset="0"/>
                          </a:rPr>
                          <m:t>𝑚</m:t>
                        </m:r>
                        <m:r>
                          <a:rPr lang="en-US" altLang="zh-CN" sz="2800" b="0" i="1" kern="0" smtClean="0">
                            <a:latin typeface="Cambria Math" panose="02040503050406030204" pitchFamily="18" charset="0"/>
                            <a:cs typeface="Times New Roman" panose="02020603050405020304" pitchFamily="18" charset="0"/>
                          </a:rPr>
                          <m:t>+</m:t>
                        </m:r>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𝑚</m:t>
                            </m:r>
                          </m:e>
                          <m:sub>
                            <m:r>
                              <a:rPr lang="en-US" altLang="zh-CN" sz="2800" b="0" i="1" kern="0" smtClean="0">
                                <a:latin typeface="Cambria Math" panose="02040503050406030204" pitchFamily="18" charset="0"/>
                                <a:cs typeface="Times New Roman" panose="02020603050405020304" pitchFamily="18" charset="0"/>
                              </a:rPr>
                              <m:t>0</m:t>
                            </m:r>
                          </m:sub>
                        </m:sSub>
                      </m:e>
                    </m:d>
                    <m:r>
                      <a:rPr lang="en-US" altLang="zh-CN" sz="2800" b="0" i="1" kern="0" smtClean="0">
                        <a:latin typeface="Cambria Math" panose="02040503050406030204" pitchFamily="18" charset="0"/>
                        <a:cs typeface="Times New Roman" panose="02020603050405020304" pitchFamily="18" charset="0"/>
                      </a:rPr>
                      <m:t>𝑔</m:t>
                    </m:r>
                  </m:oMath>
                </a14:m>
                <a:endParaRPr lang="zh-CN" altLang="en-US" sz="2800" kern="100" dirty="0">
                  <a:effectLst/>
                  <a:latin typeface="+mn-ea"/>
                  <a:cs typeface="Times New Roman" panose="02020603050405020304" pitchFamily="18" charset="0"/>
                </a:endParaRPr>
              </a:p>
              <a:p>
                <a:pPr marL="0" marR="0" lvl="0" indent="719138" algn="l" defTabSz="914400" rtl="0" eaLnBrk="1" fontAlgn="auto" latinLnBrk="0" hangingPunct="1">
                  <a:lnSpc>
                    <a:spcPct val="150000"/>
                  </a:lnSpc>
                  <a:spcBef>
                    <a:spcPts val="0"/>
                  </a:spcBef>
                  <a:spcAft>
                    <a:spcPts val="0"/>
                  </a:spcAft>
                  <a:buClrTx/>
                  <a:buSzTx/>
                  <a:buFontTx/>
                  <a:buNone/>
                  <a:tabLst/>
                  <a:defRPr/>
                </a:pPr>
                <a:endParaRPr kumimoji="0" lang="zh-CN"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E2318DB-02BB-C827-94DF-C3F7B379AF62}"/>
                  </a:ext>
                </a:extLst>
              </p:cNvPr>
              <p:cNvSpPr txBox="1">
                <a:spLocks noRot="1" noChangeAspect="1" noMove="1" noResize="1" noEditPoints="1" noAdjustHandles="1" noChangeArrowheads="1" noChangeShapeType="1" noTextEdit="1"/>
              </p:cNvSpPr>
              <p:nvPr/>
            </p:nvSpPr>
            <p:spPr>
              <a:xfrm>
                <a:off x="743858" y="1322140"/>
                <a:ext cx="10936514" cy="5196807"/>
              </a:xfrm>
              <a:prstGeom prst="rect">
                <a:avLst/>
              </a:prstGeom>
              <a:blipFill>
                <a:blip r:embed="rId2"/>
                <a:stretch>
                  <a:fillRect l="-1115"/>
                </a:stretch>
              </a:blipFill>
            </p:spPr>
            <p:txBody>
              <a:bodyPr/>
              <a:lstStyle/>
              <a:p>
                <a:r>
                  <a:rPr lang="zh-CN" altLang="en-US">
                    <a:noFill/>
                  </a:rPr>
                  <a:t> </a:t>
                </a:r>
              </a:p>
            </p:txBody>
          </p:sp>
        </mc:Fallback>
      </mc:AlternateContent>
      <p:pic>
        <p:nvPicPr>
          <p:cNvPr id="3" name="图片 2">
            <a:extLst>
              <a:ext uri="{FF2B5EF4-FFF2-40B4-BE49-F238E27FC236}">
                <a16:creationId xmlns="" xmlns:a16="http://schemas.microsoft.com/office/drawing/2014/main" id="{82A8E11F-05E1-6893-F20E-A212C8BF4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75235" y="3616158"/>
            <a:ext cx="1545908" cy="2276045"/>
          </a:xfrm>
          <a:prstGeom prst="rect">
            <a:avLst/>
          </a:prstGeom>
          <a:noFill/>
          <a:ln>
            <a:noFill/>
          </a:ln>
        </p:spPr>
      </p:pic>
    </p:spTree>
    <p:extLst>
      <p:ext uri="{BB962C8B-B14F-4D97-AF65-F5344CB8AC3E}">
        <p14:creationId xmlns:p14="http://schemas.microsoft.com/office/powerpoint/2010/main" val="17379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6047361"/>
              </a:xfrm>
              <a:prstGeom prst="rect">
                <a:avLst/>
              </a:prstGeom>
              <a:noFill/>
            </p:spPr>
            <p:txBody>
              <a:bodyPr wrap="square">
                <a:spAutoFit/>
              </a:bodyPr>
              <a:lstStyle/>
              <a:p>
                <a:pPr marL="0" marR="0" lvl="0" indent="0" algn="l" defTabSz="914400" rtl="0" eaLnBrk="1" fontAlgn="auto" latinLnBrk="0" hangingPunct="1">
                  <a:lnSpc>
                    <a:spcPct val="150000"/>
                  </a:lnSpc>
                  <a:spcBef>
                    <a:spcPts val="500"/>
                  </a:spcBef>
                  <a:spcAft>
                    <a:spcPts val="500"/>
                  </a:spcAft>
                  <a:buClrTx/>
                  <a:buSzTx/>
                  <a:buFontTx/>
                  <a:buNone/>
                  <a:tabLst/>
                  <a:defRPr/>
                </a:pP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719138" algn="l" defTabSz="914400" rtl="0" eaLnBrk="1" fontAlgn="auto" latinLnBrk="0" hangingPunct="1">
                  <a:lnSpc>
                    <a:spcPct val="150000"/>
                  </a:lnSpc>
                  <a:spcBef>
                    <a:spcPts val="500"/>
                  </a:spcBef>
                  <a:spcAft>
                    <a:spcPts val="500"/>
                  </a:spcAft>
                  <a:buClrTx/>
                  <a:buSzTx/>
                  <a:buFontTx/>
                  <a:buNone/>
                  <a:tabLs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题目描述主要有两个状态：（</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1</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）未用手拉平盘处于静止状态；（</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2</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）松手平盘处于向上加速状态，对于这两个状态分析即可：</a:t>
                </a:r>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l" defTabSz="914400" rtl="0" eaLnBrk="1" fontAlgn="auto" latinLnBrk="0" hangingPunct="1">
                  <a:lnSpc>
                    <a:spcPct val="150000"/>
                  </a:lnSpc>
                  <a:spcBef>
                    <a:spcPts val="500"/>
                  </a:spcBef>
                  <a:spcAft>
                    <a:spcPts val="500"/>
                  </a:spcAft>
                  <a:buClrTx/>
                  <a:buSzTx/>
                  <a:buFontTx/>
                  <a:buNone/>
                  <a:tabLs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当弹簧伸长 </a:t>
                </a:r>
                <a14:m>
                  <m:oMath xmlns:m="http://schemas.openxmlformats.org/officeDocument/2006/math">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静止时，对整体有：</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𝑘𝑙</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d>
                      <m:d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m:t>
                            </m:r>
                          </m:sub>
                        </m:sSub>
                      </m:e>
                    </m:d>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oMath>
                </a14:m>
                <a:endParaRPr lang="en-US" altLang="zh-CN" sz="2600" b="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当刚松手时，对整体有：</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𝑘</m:t>
                    </m:r>
                    <m:d>
                      <m:d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𝑙</m:t>
                        </m:r>
                      </m:e>
                    </m:d>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𝑚</m:t>
                            </m:r>
                          </m:e>
                          <m:sub>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sub>
                        </m:sSub>
                      </m:e>
                    </m:d>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𝑚</m:t>
                            </m:r>
                          </m:e>
                          <m:sub>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m:t>
                            </m:r>
                          </m:sub>
                        </m:sSub>
                      </m:e>
                    </m:d>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oMath>
                </a14:m>
                <a:endParaRPr lang="en-US" altLang="zh-CN" sz="2600" b="0" kern="0" dirty="0">
                  <a:solidFill>
                    <a:prstClr val="black"/>
                  </a:solidFill>
                  <a:latin typeface="等线" panose="02010600030101010101" pitchFamily="2" charset="-122"/>
                  <a:ea typeface="Cambria Math" panose="02040503050406030204" pitchFamily="18" charset="0"/>
                  <a:cs typeface="Times New Roman" panose="02020603050405020304" pitchFamily="18" charset="0"/>
                </a:endParaRPr>
              </a:p>
              <a:p>
                <a:pPr indent="719138">
                  <a:lnSpc>
                    <a:spcPct val="15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对</a:t>
                </a:r>
                <a14:m>
                  <m:oMath xmlns:m="http://schemas.openxmlformats.org/officeDocument/2006/math">
                    <m:r>
                      <a:rPr lang="en-US" altLang="zh-CN" sz="2600" i="1" kern="0">
                        <a:solidFill>
                          <a:prstClr val="black"/>
                        </a:solidFill>
                        <a:latin typeface="Cambria Math" panose="02040503050406030204" pitchFamily="18" charset="0"/>
                        <a:cs typeface="Times New Roman" panose="02020603050405020304" pitchFamily="18" charset="0"/>
                      </a:rPr>
                      <m:t>𝑚</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有：</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𝑚𝑎</m:t>
                    </m:r>
                  </m:oMath>
                </a14:m>
                <a:endPar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由以上各式解得：</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𝐹</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d>
                      <m:d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f>
                          <m:f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𝑙</m:t>
                            </m:r>
                          </m:num>
                          <m:den>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den>
                        </m:f>
                      </m:e>
                    </m:d>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oMath>
                </a14:m>
                <a:endPar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l" defTabSz="914400" rtl="0" eaLnBrk="1" fontAlgn="auto" latinLnBrk="0" hangingPunct="1">
                  <a:lnSpc>
                    <a:spcPct val="160000"/>
                  </a:lnSpc>
                  <a:spcBef>
                    <a:spcPts val="500"/>
                  </a:spcBef>
                  <a:spcAft>
                    <a:spcPts val="500"/>
                  </a:spcAft>
                  <a:buClrTx/>
                  <a:buSzTx/>
                  <a:buFontTx/>
                  <a:buNone/>
                  <a:tabLst/>
                  <a:defRPr/>
                </a:pPr>
                <a:endParaRPr kumimoji="0" lang="en-US" altLang="zh-CN" sz="26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6047361"/>
              </a:xfrm>
              <a:prstGeom prst="rect">
                <a:avLst/>
              </a:prstGeom>
              <a:blipFill rotWithShape="0">
                <a:blip r:embed="rId2"/>
                <a:stretch>
                  <a:fillRect l="-1222"/>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3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12" name="矩形: 圆角 11">
            <a:extLst>
              <a:ext uri="{FF2B5EF4-FFF2-40B4-BE49-F238E27FC236}">
                <a16:creationId xmlns="" xmlns:a16="http://schemas.microsoft.com/office/drawing/2014/main" id="{9C38D875-1D3A-ECC4-450C-7923EC56B163}"/>
              </a:ext>
            </a:extLst>
          </p:cNvPr>
          <p:cNvSpPr/>
          <p:nvPr/>
        </p:nvSpPr>
        <p:spPr>
          <a:xfrm>
            <a:off x="718456" y="4723241"/>
            <a:ext cx="10595429" cy="1027461"/>
          </a:xfrm>
          <a:prstGeom prst="roundRect">
            <a:avLst>
              <a:gd name="adj" fmla="val 32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021EA51E-8057-34E2-409E-AE4682C93582}"/>
              </a:ext>
            </a:extLst>
          </p:cNvPr>
          <p:cNvSpPr/>
          <p:nvPr/>
        </p:nvSpPr>
        <p:spPr>
          <a:xfrm>
            <a:off x="718457" y="3368838"/>
            <a:ext cx="10595429" cy="1027461"/>
          </a:xfrm>
          <a:prstGeom prst="roundRect">
            <a:avLst>
              <a:gd name="adj" fmla="val 32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 xmlns:a16="http://schemas.microsoft.com/office/drawing/2014/main" id="{E42F2B3D-70CF-85E2-9902-40FBC6084360}"/>
              </a:ext>
            </a:extLst>
          </p:cNvPr>
          <p:cNvSpPr/>
          <p:nvPr/>
        </p:nvSpPr>
        <p:spPr>
          <a:xfrm>
            <a:off x="718457" y="2013282"/>
            <a:ext cx="10595429" cy="1027461"/>
          </a:xfrm>
          <a:prstGeom prst="roundRect">
            <a:avLst>
              <a:gd name="adj" fmla="val 329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18455" y="814910"/>
            <a:ext cx="8142516" cy="707886"/>
          </a:xfrm>
          <a:prstGeom prst="rect">
            <a:avLst/>
          </a:prstGeom>
          <a:noFill/>
        </p:spPr>
        <p:txBody>
          <a:bodyPr wrap="square">
            <a:spAutoFit/>
          </a:bodyPr>
          <a:lstStyle/>
          <a:p>
            <a:r>
              <a:rPr lang="zh-CN" altLang="en-US" sz="4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牛顿运动定律应用中的思维方法</a:t>
            </a:r>
            <a:endParaRPr lang="zh-CN" altLang="en-US" sz="4000" b="1" dirty="0">
              <a:effectLst>
                <a:outerShdw blurRad="38100" dist="38100" dir="2700000" algn="tl">
                  <a:srgbClr val="000000">
                    <a:alpha val="43137"/>
                  </a:srgbClr>
                </a:outerShdw>
              </a:effectLst>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1915886" y="1621026"/>
            <a:ext cx="8737600" cy="4524315"/>
          </a:xfrm>
          <a:prstGeom prst="rect">
            <a:avLst/>
          </a:prstGeom>
          <a:noFill/>
        </p:spPr>
        <p:txBody>
          <a:bodyPr wrap="square" rtlCol="0">
            <a:spAutoFit/>
          </a:bodyPr>
          <a:lstStyle/>
          <a:p>
            <a:pPr>
              <a:lnSpc>
                <a:spcPct val="250000"/>
              </a:lnSpc>
            </a:pPr>
            <a:r>
              <a:rPr lang="zh-CN" altLang="en-US" sz="36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一、研究对象的选取方法</a:t>
            </a:r>
            <a:endParaRPr lang="en-US" altLang="zh-CN" sz="3600" dirty="0">
              <a:solidFill>
                <a:srgbClr val="1BA9A6"/>
              </a:solidFill>
              <a:latin typeface="微软雅黑" panose="020B0503020204020204" pitchFamily="34" charset="-122"/>
              <a:ea typeface="微软雅黑" panose="020B0503020204020204" pitchFamily="34" charset="-122"/>
            </a:endParaRPr>
          </a:p>
          <a:p>
            <a:pPr>
              <a:lnSpc>
                <a:spcPct val="250000"/>
              </a:lnSpc>
            </a:pPr>
            <a:r>
              <a:rPr lang="zh-CN" altLang="en-US" sz="36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二、物体受力分析的处理法</a:t>
            </a:r>
            <a:endParaRPr lang="zh-CN" altLang="en-US" sz="3600" kern="10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250000"/>
              </a:lnSpc>
            </a:pPr>
            <a:r>
              <a:rPr lang="zh-CN" altLang="en-US" sz="36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三、物体运动情景分析法</a:t>
            </a:r>
            <a:endParaRPr lang="zh-CN" altLang="en-US" sz="3600" kern="10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dirty="0"/>
          </a:p>
        </p:txBody>
      </p:sp>
      <p:sp>
        <p:nvSpPr>
          <p:cNvPr id="8" name="箭头: 右 7">
            <a:extLst>
              <a:ext uri="{FF2B5EF4-FFF2-40B4-BE49-F238E27FC236}">
                <a16:creationId xmlns="" xmlns:a16="http://schemas.microsoft.com/office/drawing/2014/main" id="{7A5D6DA6-57C6-71FA-B907-DA73624439A7}"/>
              </a:ext>
            </a:extLst>
          </p:cNvPr>
          <p:cNvSpPr/>
          <p:nvPr/>
        </p:nvSpPr>
        <p:spPr>
          <a:xfrm>
            <a:off x="1469571" y="2406580"/>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箭头: 右 8">
            <a:extLst>
              <a:ext uri="{FF2B5EF4-FFF2-40B4-BE49-F238E27FC236}">
                <a16:creationId xmlns="" xmlns:a16="http://schemas.microsoft.com/office/drawing/2014/main" id="{4143536F-655A-0DCF-0777-21C084503C9C}"/>
              </a:ext>
            </a:extLst>
          </p:cNvPr>
          <p:cNvSpPr/>
          <p:nvPr/>
        </p:nvSpPr>
        <p:spPr>
          <a:xfrm>
            <a:off x="1469571" y="3744684"/>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右 9">
            <a:extLst>
              <a:ext uri="{FF2B5EF4-FFF2-40B4-BE49-F238E27FC236}">
                <a16:creationId xmlns="" xmlns:a16="http://schemas.microsoft.com/office/drawing/2014/main" id="{64B702E4-47FF-720A-158B-DF05CE608946}"/>
              </a:ext>
            </a:extLst>
          </p:cNvPr>
          <p:cNvSpPr/>
          <p:nvPr/>
        </p:nvSpPr>
        <p:spPr>
          <a:xfrm>
            <a:off x="1469571" y="5099087"/>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588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三、物体运动情景分析法</a:t>
            </a:r>
            <a:endParaRPr kumimoji="0" lang="zh-CN" altLang="en-US" sz="3200" b="0" i="0" u="none" strike="noStrike" kern="10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2398983"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4879093"/>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．图像法</a:t>
            </a:r>
          </a:p>
          <a:p>
            <a:pPr indent="719138">
              <a:lnSpc>
                <a:spcPct val="15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图像能形象的表达物理规律，能直观地描述物理过程，能鲜明地表示物理量之间的关系。应用图像，不仅能进行定性分析，比较判断，也适宜于定量计算、论证，而且通过图像的启发常能找到巧妙的解题途径。因此，理解图像的物理意义，自觉地运用图像分析表达物理规律，是十分必要的。</a:t>
            </a:r>
          </a:p>
          <a:p>
            <a:pPr marL="0" marR="0" lvl="0" indent="719138" algn="l"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20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5</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5262979"/>
              </a:xfrm>
              <a:prstGeom prst="rect">
                <a:avLst/>
              </a:prstGeom>
              <a:noFill/>
            </p:spPr>
            <p:txBody>
              <a:bodyPr wrap="square" rtlCol="0">
                <a:spAutoFit/>
              </a:bodyPr>
              <a:lstStyle/>
              <a:p>
                <a:pPr indent="719138">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如图</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5</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所示，质量相同的木块</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，用轻弹簧连接，置于光滑的水平面上，开始弹簧处于静止状态，现用水平恒力</a:t>
                </a:r>
                <a:r>
                  <a:rPr lang="en-US" altLang="zh-CN" sz="28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推木块</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，则弹簧在第一次被压缩到最短的过程中（      ）</a:t>
                </a:r>
                <a:endPar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r>
                  <a:rPr lang="pt-BR"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速度相同时，加速度 </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A</m:t>
                        </m:r>
                      </m:sub>
                    </m:s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B</m:t>
                        </m:r>
                      </m:sub>
                    </m:sSub>
                  </m:oMath>
                </a14:m>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r>
                  <a:rPr kumimoji="0" lang="pt-BR"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B</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速度相同时，加速度 </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A</m:t>
                        </m:r>
                      </m:sub>
                    </m:sSub>
                    <m:r>
                      <a:rPr lang="en-US" altLang="zh-CN" sz="2800" i="1"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&gt;</m:t>
                    </m:r>
                    <m:sSub>
                      <m:sSub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B</m:t>
                        </m:r>
                      </m:sub>
                    </m:sSub>
                  </m:oMath>
                </a14:m>
                <a:endParaRPr kumimoji="0" lang="pt-BR"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r>
                  <a:rPr kumimoji="0" lang="pt-BR"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C</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加速度相同时，速度 </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A</m:t>
                        </m:r>
                      </m:sub>
                    </m:sSub>
                    <m:r>
                      <a:rPr lang="en-US" altLang="zh-CN" sz="28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altLang="zh-CN" sz="28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m:rPr>
                            <m:sty m:val="p"/>
                          </m:rPr>
                          <a:rPr lang="en-US" altLang="zh-CN" sz="2800" b="0" i="0"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B</m:t>
                        </m:r>
                      </m:sub>
                    </m:sSub>
                  </m:oMath>
                </a14:m>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50000"/>
                  </a:lnSpc>
                </a:pPr>
                <a:r>
                  <a:rPr lang="pt-BR"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D</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加速度相同时，速度 </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sub>
                        <m:r>
                          <m:rPr>
                            <m:sty m:val="p"/>
                          </m:rPr>
                          <a:rPr lang="en-US" altLang="zh-CN" sz="28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A</m:t>
                        </m:r>
                      </m:sub>
                    </m:sSub>
                    <m:r>
                      <a:rPr lang="en-US" altLang="zh-CN" sz="28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8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m:rPr>
                            <m:sty m:val="p"/>
                          </m:rPr>
                          <a:rPr lang="en-US" altLang="zh-CN" sz="2800" b="0" i="0"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B</m:t>
                        </m:r>
                      </m:sub>
                    </m:sSub>
                  </m:oMath>
                </a14:m>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l" defTabSz="914400" rtl="0" eaLnBrk="1" fontAlgn="auto" latinLnBrk="0" hangingPunct="1">
                  <a:lnSpc>
                    <a:spcPct val="150000"/>
                  </a:lnSpc>
                  <a:spcBef>
                    <a:spcPts val="0"/>
                  </a:spcBef>
                  <a:spcAft>
                    <a:spcPts val="0"/>
                  </a:spcAft>
                  <a:buClrTx/>
                  <a:buSzTx/>
                  <a:buFontTx/>
                  <a:buNone/>
                  <a:tabLst/>
                  <a:defRPr/>
                </a:pPr>
                <a:endParaRPr kumimoji="0" lang="zh-CN"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7" name="文本框 6">
                <a:extLst>
                  <a:ext uri="{FF2B5EF4-FFF2-40B4-BE49-F238E27FC236}">
                    <a16:creationId xmlns="" xmlns:a16="http://schemas.microsoft.com/office/drawing/2014/main" xmlns:a14="http://schemas.microsoft.com/office/drawing/2010/main" id="{2E2318DB-02BB-C827-94DF-C3F7B379AF62}"/>
                  </a:ext>
                </a:extLst>
              </p:cNvPr>
              <p:cNvSpPr txBox="1">
                <a:spLocks noRot="1" noChangeAspect="1" noMove="1" noResize="1" noEditPoints="1" noAdjustHandles="1" noChangeArrowheads="1" noChangeShapeType="1" noTextEdit="1"/>
              </p:cNvSpPr>
              <p:nvPr/>
            </p:nvSpPr>
            <p:spPr>
              <a:xfrm>
                <a:off x="743858" y="1322140"/>
                <a:ext cx="10936514" cy="5262979"/>
              </a:xfrm>
              <a:prstGeom prst="rect">
                <a:avLst/>
              </a:prstGeom>
              <a:blipFill rotWithShape="0">
                <a:blip r:embed="rId2"/>
                <a:stretch>
                  <a:fillRect l="-1115"/>
                </a:stretch>
              </a:blipFill>
            </p:spPr>
            <p:txBody>
              <a:bodyPr/>
              <a:lstStyle/>
              <a:p>
                <a:r>
                  <a:rPr lang="zh-CN" altLang="en-US">
                    <a:noFill/>
                  </a:rPr>
                  <a:t> </a:t>
                </a:r>
              </a:p>
            </p:txBody>
          </p:sp>
        </mc:Fallback>
      </mc:AlternateContent>
      <p:pic>
        <p:nvPicPr>
          <p:cNvPr id="2" name="图片 1">
            <a:extLst>
              <a:ext uri="{FF2B5EF4-FFF2-40B4-BE49-F238E27FC236}">
                <a16:creationId xmlns="" xmlns:a16="http://schemas.microsoft.com/office/drawing/2014/main" id="{4F2B5708-6F96-E414-E3A8-3551101F7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442823" y="4168457"/>
            <a:ext cx="2348548" cy="1130547"/>
          </a:xfrm>
          <a:prstGeom prst="rect">
            <a:avLst/>
          </a:prstGeom>
          <a:noFill/>
          <a:ln>
            <a:noFill/>
          </a:ln>
        </p:spPr>
      </p:pic>
    </p:spTree>
    <p:extLst>
      <p:ext uri="{BB962C8B-B14F-4D97-AF65-F5344CB8AC3E}">
        <p14:creationId xmlns:p14="http://schemas.microsoft.com/office/powerpoint/2010/main" val="28241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56826"/>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4467890"/>
              </a:xfrm>
              <a:prstGeom prst="rect">
                <a:avLst/>
              </a:prstGeom>
              <a:noFill/>
            </p:spPr>
            <p:txBody>
              <a:bodyPr wrap="square">
                <a:spAutoFit/>
              </a:bodyPr>
              <a:lstStyle/>
              <a:p>
                <a:pPr marL="0" marR="0" lvl="0" indent="0" algn="l" defTabSz="914400" rtl="0" eaLnBrk="1" fontAlgn="auto" latinLnBrk="0" hangingPunct="1">
                  <a:lnSpc>
                    <a:spcPct val="150000"/>
                  </a:lnSpc>
                  <a:spcBef>
                    <a:spcPts val="500"/>
                  </a:spcBef>
                  <a:spcAft>
                    <a:spcPts val="500"/>
                  </a:spcAft>
                  <a:buClrTx/>
                  <a:buSzTx/>
                  <a:buFontTx/>
                  <a:buNone/>
                  <a:tabLst/>
                  <a:defRPr/>
                </a:pP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indent="719138">
                  <a:lnSpc>
                    <a:spcPct val="15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由题意知，在压缩过程中，</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做加速度减小的变加速运动，</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做加速度增大的变加速运动，故可定性地作出</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的速度图像，如图</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5-1</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所示。两物体速相等时，对应于两速度图像的交点</a:t>
                </a:r>
                <a:r>
                  <a:rPr lang="en-US" altLang="zh-CN" sz="26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。从两图像在</a:t>
                </a:r>
                <a:r>
                  <a:rPr lang="en-US" altLang="zh-CN" sz="26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点的斜率可知，有 </a:t>
                </a:r>
                <a14:m>
                  <m:oMath xmlns:m="http://schemas.openxmlformats.org/officeDocument/2006/math">
                    <m:sSub>
                      <m:sSubPr>
                        <m:ctrlPr>
                          <a:rPr lang="en-US" altLang="zh-CN" sz="24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4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4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A</m:t>
                        </m:r>
                      </m:sub>
                    </m:sSub>
                    <m:r>
                      <a:rPr lang="en-US" altLang="zh-CN" sz="24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altLang="zh-CN" sz="24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4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e>
                      <m:sub>
                        <m:r>
                          <m:rPr>
                            <m:sty m:val="p"/>
                          </m:rPr>
                          <a:rPr lang="en-US" altLang="zh-CN" sz="24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B</m:t>
                        </m:r>
                      </m:sub>
                    </m:sSub>
                  </m:oMath>
                </a14:m>
                <a:r>
                  <a:rPr lang="zh-CN" altLang="en-US" sz="26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，故</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选项</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与</a:t>
                </a:r>
                <a:r>
                  <a:rPr lang="en-US" altLang="zh-CN" sz="2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都错。若在压缩过程中的某一时刻两物体的加速度相同，则这一时刻两图像的切线平行，显然此时有 </a:t>
                </a:r>
                <a14:m>
                  <m:oMath xmlns:m="http://schemas.openxmlformats.org/officeDocument/2006/math">
                    <m:sSub>
                      <m:sSubPr>
                        <m:ctrlPr>
                          <a:rPr lang="en-US" altLang="zh-CN" sz="2400" i="1" kern="0">
                            <a:solidFill>
                              <a:prstClr val="black"/>
                            </a:solidFill>
                            <a:latin typeface="Cambria Math" panose="02040503050406030204" pitchFamily="18" charset="0"/>
                            <a:cs typeface="Times New Roman" panose="02020603050405020304" pitchFamily="18" charset="0"/>
                          </a:rPr>
                        </m:ctrlPr>
                      </m:sSubPr>
                      <m:e>
                        <m:r>
                          <a:rPr lang="en-US" altLang="zh-CN" sz="2400" i="1" kern="0">
                            <a:solidFill>
                              <a:prstClr val="black"/>
                            </a:solidFill>
                            <a:latin typeface="Cambria Math" panose="02040503050406030204" pitchFamily="18" charset="0"/>
                            <a:cs typeface="Times New Roman" panose="02020603050405020304" pitchFamily="18" charset="0"/>
                          </a:rPr>
                          <m:t>𝑣</m:t>
                        </m:r>
                      </m:e>
                      <m:sub>
                        <m:r>
                          <m:rPr>
                            <m:sty m:val="p"/>
                          </m:rPr>
                          <a:rPr lang="en-US" altLang="zh-CN" sz="2400" i="0" kern="0">
                            <a:solidFill>
                              <a:prstClr val="black"/>
                            </a:solidFill>
                            <a:latin typeface="Cambria Math" panose="02040503050406030204" pitchFamily="18" charset="0"/>
                            <a:cs typeface="Times New Roman" panose="02020603050405020304" pitchFamily="18" charset="0"/>
                          </a:rPr>
                          <m:t>A</m:t>
                        </m:r>
                      </m:sub>
                    </m:sSub>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m:rPr>
                            <m:sty m:val="p"/>
                          </m:rPr>
                          <a:rPr lang="en-US" altLang="zh-CN" sz="2400" i="0"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B</m:t>
                        </m:r>
                      </m:sub>
                    </m:sSub>
                  </m:oMath>
                </a14:m>
                <a:r>
                  <a:rPr lang="zh-CN" altLang="en-US" dirty="0"/>
                  <a:t> </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，故选项</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D</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正确。</a:t>
                </a: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4467890"/>
              </a:xfrm>
              <a:prstGeom prst="rect">
                <a:avLst/>
              </a:prstGeom>
              <a:blipFill rotWithShape="0">
                <a:blip r:embed="rId2"/>
                <a:stretch>
                  <a:fillRect l="-1222" b="-1228"/>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三、物体运动情景分析法</a:t>
            </a:r>
            <a:endParaRPr kumimoji="0" lang="zh-CN" altLang="en-US" sz="3200" b="0" i="0" u="none" strike="noStrike" kern="10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4093029"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5094536"/>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．极端假设分析法</a:t>
            </a:r>
          </a:p>
          <a:p>
            <a:pPr indent="719138">
              <a:lnSpc>
                <a:spcPct val="20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将问题推到极端状态或极端条件下进行分析的方法。特别是解答选择题时，采用极端假设分析法，选择适当的极限值：最大值、最小值、零值、无限大值以及临界值等代入备选答案，会使解题收到意想不到的简化效果。</a:t>
            </a:r>
          </a:p>
          <a:p>
            <a:pPr marL="0" marR="0" lvl="0" indent="719138" algn="l"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87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6</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1317990"/>
              </a:xfrm>
              <a:prstGeom prst="rect">
                <a:avLst/>
              </a:prstGeom>
              <a:noFill/>
            </p:spPr>
            <p:txBody>
              <a:bodyPr wrap="square" rtlCol="0">
                <a:spAutoFit/>
              </a:bodyPr>
              <a:lstStyle/>
              <a:p>
                <a:pPr indent="719138">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一个物体沿动摩擦因数为</a:t>
                </a:r>
                <a14:m>
                  <m:oMath xmlns:m="http://schemas.openxmlformats.org/officeDocument/2006/math">
                    <m: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𝜇</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的斜面加速下滑，下列图像，哪一个比较准确的描述了加速度 </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与斜面倾角 </a:t>
                </a:r>
                <a14:m>
                  <m:oMath xmlns:m="http://schemas.openxmlformats.org/officeDocument/2006/math">
                    <m:r>
                      <a:rPr lang="zh-CN" altLang="en-US" sz="2800"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的关系（     ）</a:t>
                </a:r>
                <a:endParaRPr kumimoji="0" lang="zh-CN"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E2318DB-02BB-C827-94DF-C3F7B379AF62}"/>
                  </a:ext>
                </a:extLst>
              </p:cNvPr>
              <p:cNvSpPr txBox="1">
                <a:spLocks noRot="1" noChangeAspect="1" noMove="1" noResize="1" noEditPoints="1" noAdjustHandles="1" noChangeArrowheads="1" noChangeShapeType="1" noTextEdit="1"/>
              </p:cNvSpPr>
              <p:nvPr/>
            </p:nvSpPr>
            <p:spPr>
              <a:xfrm>
                <a:off x="743858" y="1322140"/>
                <a:ext cx="10936514" cy="1317990"/>
              </a:xfrm>
              <a:prstGeom prst="rect">
                <a:avLst/>
              </a:prstGeom>
              <a:blipFill>
                <a:blip r:embed="rId2"/>
                <a:stretch>
                  <a:fillRect l="-1115" b="-12037"/>
                </a:stretch>
              </a:blipFill>
            </p:spPr>
            <p:txBody>
              <a:bodyPr/>
              <a:lstStyle/>
              <a:p>
                <a:r>
                  <a:rPr lang="zh-CN" altLang="en-US">
                    <a:noFill/>
                  </a:rPr>
                  <a:t> </a:t>
                </a:r>
              </a:p>
            </p:txBody>
          </p:sp>
        </mc:Fallback>
      </mc:AlternateContent>
      <p:pic>
        <p:nvPicPr>
          <p:cNvPr id="3" name="图片 2">
            <a:extLst>
              <a:ext uri="{FF2B5EF4-FFF2-40B4-BE49-F238E27FC236}">
                <a16:creationId xmlns="" xmlns:a16="http://schemas.microsoft.com/office/drawing/2014/main" id="{45300FE5-D9C9-9803-2B0A-59CFAFB83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61264" y="3457033"/>
            <a:ext cx="6813572" cy="1665514"/>
          </a:xfrm>
          <a:prstGeom prst="rect">
            <a:avLst/>
          </a:prstGeom>
          <a:noFill/>
          <a:ln>
            <a:noFill/>
          </a:ln>
        </p:spPr>
      </p:pic>
    </p:spTree>
    <p:extLst>
      <p:ext uri="{BB962C8B-B14F-4D97-AF65-F5344CB8AC3E}">
        <p14:creationId xmlns:p14="http://schemas.microsoft.com/office/powerpoint/2010/main" val="316227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20"/>
              </a:lnSpc>
              <a:spcBef>
                <a:spcPts val="500"/>
              </a:spcBef>
              <a:spcAft>
                <a:spcPts val="500"/>
              </a:spcAft>
              <a:buClrTx/>
              <a:buSzTx/>
              <a:buFontTx/>
              <a:buNone/>
              <a:tabLst/>
              <a:defRPr/>
            </a:pP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以</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B</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C</a:t>
            </a:r>
            <a:r>
              <a:rPr kumimoji="0" lang="zh-CN" altLang="en-US" sz="1800" b="0" i="0" u="none" strike="noStrike" kern="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kumimoji="0" lang="zh-CN" altLang="en-US" sz="1800" b="0" i="0" u="none" strike="noStrike" kern="1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89" y="850076"/>
                <a:ext cx="10480267" cy="5564152"/>
              </a:xfrm>
              <a:prstGeom prst="rect">
                <a:avLst/>
              </a:prstGeom>
              <a:noFill/>
            </p:spPr>
            <p:txBody>
              <a:bodyPr wrap="square">
                <a:spAutoFit/>
              </a:bodyPr>
              <a:lstStyle/>
              <a:p>
                <a:pPr marL="0" marR="0" lvl="0" indent="0" algn="l" defTabSz="914400" rtl="0" eaLnBrk="1" fontAlgn="auto" latinLnBrk="0" hangingPunct="1">
                  <a:lnSpc>
                    <a:spcPct val="130000"/>
                  </a:lnSpc>
                  <a:spcBef>
                    <a:spcPts val="500"/>
                  </a:spcBef>
                  <a:spcAft>
                    <a:spcPts val="500"/>
                  </a:spcAft>
                  <a:buClrTx/>
                  <a:buSzTx/>
                  <a:buFontTx/>
                  <a:buNone/>
                  <a:tabLst/>
                  <a:defRPr/>
                </a:pP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例 </a:t>
                </a:r>
                <a:r>
                  <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 </a:t>
                </a:r>
                <a:r>
                  <a:rPr kumimoji="0" lang="zh-CN" altLang="en-US"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解析：</a:t>
                </a:r>
                <a:endParaRPr kumimoji="0" lang="en-US" altLang="zh-CN" sz="2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indent="719138">
                  <a:lnSpc>
                    <a:spcPct val="13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a:t>
                </a:r>
                <a14:m>
                  <m:oMath xmlns:m="http://schemas.openxmlformats.org/officeDocument/2006/math">
                    <m:r>
                      <a:rPr lang="zh-CN" altLang="en-US"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m:t>
                    </m:r>
                  </m:oMath>
                </a14:m>
                <a:r>
                  <a:rPr kumimoji="0" lang="zh-CN" altLang="en-US" sz="26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时，</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物体静止在水平面上，</a:t>
                </a:r>
                <a14:m>
                  <m:oMath xmlns:m="http://schemas.openxmlformats.org/officeDocument/2006/math">
                    <m: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 </a:t>
                </a:r>
                <a14:m>
                  <m:oMath xmlns:m="http://schemas.openxmlformats.org/officeDocument/2006/math">
                    <m:r>
                      <a:rPr lang="zh-CN" altLang="en-US" sz="26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由零稍增大，物体仍能静止在斜面上，所以图像不过原点。</a:t>
                </a:r>
              </a:p>
              <a:p>
                <a:pPr indent="719138">
                  <a:lnSpc>
                    <a:spcPct val="13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 </a:t>
                </a:r>
                <a14:m>
                  <m:oMath xmlns:m="http://schemas.openxmlformats.org/officeDocument/2006/math">
                    <m:r>
                      <a:rPr lang="zh-CN" altLang="en-US" sz="2600"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增大到一定值后，物体将沿斜面加速下滑，则物体受力分析如图</a:t>
                </a:r>
                <a:r>
                  <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6</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a:t>
                </a:r>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3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则有：</a:t>
                </a:r>
                <a14:m>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sin</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𝑚𝑎</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sSub>
                      <m:sSubPr>
                        <m:ctrlP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zh-CN" altLang="en-US"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𝜇</m:t>
                    </m:r>
                    <m:sSub>
                      <m:sSub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sSub>
                      <m:sSubPr>
                        <m:ctrlPr>
                          <a:rPr lang="en-US" altLang="zh-CN" sz="26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𝑚𝑔</m:t>
                    </m:r>
                    <m:func>
                      <m:funcPr>
                        <m:ctrlPr>
                          <a:rPr lang="en-US" altLang="zh-CN"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cos</m:t>
                        </m:r>
                      </m:fName>
                      <m:e>
                        <m:r>
                          <a:rPr lang="zh-CN" altLang="en-US" sz="2600" b="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解得</a:t>
                </a:r>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nSpc>
                    <a:spcPct val="130000"/>
                  </a:lnSpc>
                  <a:spcBef>
                    <a:spcPts val="500"/>
                  </a:spcBef>
                  <a:spcAft>
                    <a:spcPts val="500"/>
                  </a:spcAft>
                  <a:defRPr/>
                </a:pPr>
                <a14:m>
                  <m:oMathPara xmlns:m="http://schemas.openxmlformats.org/officeDocument/2006/math">
                    <m:oMathParaPr>
                      <m:jc m:val="left"/>
                    </m:oMathParaPr>
                    <m:oMath xmlns:m="http://schemas.openxmlformats.org/officeDocument/2006/math">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sin</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𝜇</m:t>
                      </m:r>
                      <m: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func>
                        <m:funcPr>
                          <m:ctrlPr>
                            <a:rPr lang="en-US" altLang="zh-CN"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uncPr>
                        <m:fName>
                          <m:r>
                            <m:rPr>
                              <m:sty m:val="p"/>
                            </m:rPr>
                            <a:rPr lang="en-US" altLang="zh-CN" sz="2600" b="0" i="0"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cos</m:t>
                          </m:r>
                        </m:fName>
                        <m:e>
                          <m:r>
                            <a:rPr lang="zh-CN" altLang="en-US" sz="26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e>
                      </m:func>
                    </m:oMath>
                  </m:oMathPara>
                </a14:m>
                <a:endParaRPr lang="en-US" altLang="zh-CN" dirty="0"/>
              </a:p>
              <a:p>
                <a:pPr indent="719138">
                  <a:lnSpc>
                    <a:spcPct val="13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a:t>
                </a:r>
                <a14:m>
                  <m:oMath xmlns:m="http://schemas.openxmlformats.org/officeDocument/2006/math">
                    <m:r>
                      <a:rPr lang="zh-CN" altLang="en-US" sz="2600"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增大到</a:t>
                </a:r>
                <a:r>
                  <a:rPr lang="en-US" altLang="zh-CN" sz="26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90°</a:t>
                </a:r>
                <a:r>
                  <a:rPr lang="zh-CN" altLang="en-US" sz="26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时</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，加速度达到极大值</a:t>
                </a:r>
                <a14:m>
                  <m:oMath xmlns:m="http://schemas.openxmlformats.org/officeDocument/2006/math">
                    <m:r>
                      <a:rPr lang="en-US" altLang="zh-CN" sz="2600" i="1" kern="0" dirty="0">
                        <a:solidFill>
                          <a:prstClr val="black"/>
                        </a:solidFill>
                        <a:latin typeface="Cambria Math" panose="02040503050406030204" pitchFamily="18" charset="0"/>
                        <a:cs typeface="Times New Roman" panose="02020603050405020304" pitchFamily="18" charset="0"/>
                      </a:rPr>
                      <m:t>𝑔</m:t>
                    </m:r>
                  </m:oMath>
                </a14:m>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，即物体作自由落</a:t>
                </a:r>
                <a:endParaRPr lang="en-US" altLang="zh-CN"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a:lnSpc>
                    <a:spcPct val="130000"/>
                  </a:lnSpc>
                  <a:spcBef>
                    <a:spcPts val="500"/>
                  </a:spcBef>
                  <a:spcAft>
                    <a:spcPts val="500"/>
                  </a:spcAft>
                  <a:defRPr/>
                </a:pP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体运动。所以</a:t>
                </a:r>
                <a:r>
                  <a:rPr lang="zh-CN" altLang="en-US" sz="26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图像</a:t>
                </a:r>
                <a:r>
                  <a:rPr lang="en-US" altLang="zh-CN" sz="26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D</a:t>
                </a:r>
                <a:r>
                  <a:rPr lang="zh-CN" altLang="en-US" sz="26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是合理的。</a:t>
                </a: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89" y="850076"/>
                <a:ext cx="10480267" cy="5564152"/>
              </a:xfrm>
              <a:prstGeom prst="rect">
                <a:avLst/>
              </a:prstGeom>
              <a:blipFill rotWithShape="0">
                <a:blip r:embed="rId2"/>
                <a:stretch>
                  <a:fillRect l="-1222" r="-349" b="-329"/>
                </a:stretch>
              </a:blipFill>
            </p:spPr>
            <p:txBody>
              <a:bodyPr/>
              <a:lstStyle/>
              <a:p>
                <a:r>
                  <a:rPr lang="zh-CN" altLang="en-US">
                    <a:noFill/>
                  </a:rPr>
                  <a:t> </a:t>
                </a:r>
              </a:p>
            </p:txBody>
          </p:sp>
        </mc:Fallback>
      </mc:AlternateContent>
      <p:pic>
        <p:nvPicPr>
          <p:cNvPr id="3074" name="Picture 2">
            <a:extLst>
              <a:ext uri="{FF2B5EF4-FFF2-40B4-BE49-F238E27FC236}">
                <a16:creationId xmlns="" xmlns:a16="http://schemas.microsoft.com/office/drawing/2014/main" id="{4FC62D89-2091-7EA8-347C-BD8605A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92075"/>
            <a:ext cx="1143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 xmlns:a16="http://schemas.microsoft.com/office/drawing/2014/main" id="{7E461753-72B0-B5DA-6453-ED445A442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168207" y="4108794"/>
            <a:ext cx="1478552" cy="2028747"/>
          </a:xfrm>
          <a:prstGeom prst="rect">
            <a:avLst/>
          </a:prstGeom>
          <a:noFill/>
          <a:ln>
            <a:noFill/>
          </a:ln>
        </p:spPr>
      </p:pic>
    </p:spTree>
    <p:extLst>
      <p:ext uri="{BB962C8B-B14F-4D97-AF65-F5344CB8AC3E}">
        <p14:creationId xmlns:p14="http://schemas.microsoft.com/office/powerpoint/2010/main" val="35162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904776"/>
            <a:ext cx="12192000" cy="5953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2">
            <a:extLst>
              <a:ext uri="{FF2B5EF4-FFF2-40B4-BE49-F238E27FC236}">
                <a16:creationId xmlns="" xmlns:a16="http://schemas.microsoft.com/office/drawing/2014/main" id="{CD2D1860-60BC-B5FB-D246-761293EBF0AA}"/>
              </a:ext>
            </a:extLst>
          </p:cNvPr>
          <p:cNvSpPr txBox="1"/>
          <p:nvPr/>
        </p:nvSpPr>
        <p:spPr>
          <a:xfrm>
            <a:off x="395779" y="139140"/>
            <a:ext cx="1894117" cy="707886"/>
          </a:xfrm>
          <a:prstGeom prst="rect">
            <a:avLst/>
          </a:prstGeom>
          <a:noFill/>
        </p:spPr>
        <p:txBody>
          <a:bodyPr wrap="square">
            <a:spAutoFit/>
          </a:bodyPr>
          <a:lstStyle/>
          <a:p>
            <a:r>
              <a:rPr lang="zh-CN" altLang="en-US" sz="4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小结</a:t>
            </a:r>
            <a:endParaRPr lang="zh-CN" altLang="en-US" sz="4000" b="1" dirty="0"/>
          </a:p>
        </p:txBody>
      </p:sp>
      <p:pic>
        <p:nvPicPr>
          <p:cNvPr id="9" name="图片 8">
            <a:extLst>
              <a:ext uri="{FF2B5EF4-FFF2-40B4-BE49-F238E27FC236}">
                <a16:creationId xmlns="" xmlns:a16="http://schemas.microsoft.com/office/drawing/2014/main" id="{B312C6DC-F842-2D09-FF6A-B2F397270EB4}"/>
              </a:ext>
            </a:extLst>
          </p:cNvPr>
          <p:cNvPicPr>
            <a:picLocks noChangeAspect="1"/>
          </p:cNvPicPr>
          <p:nvPr/>
        </p:nvPicPr>
        <p:blipFill rotWithShape="1">
          <a:blip r:embed="rId2">
            <a:extLst>
              <a:ext uri="{28A0092B-C50C-407E-A947-70E740481C1C}">
                <a14:useLocalDpi xmlns:a14="http://schemas.microsoft.com/office/drawing/2010/main" val="0"/>
              </a:ext>
            </a:extLst>
          </a:blip>
          <a:srcRect l="1302"/>
          <a:stretch/>
        </p:blipFill>
        <p:spPr>
          <a:xfrm>
            <a:off x="5656" y="1277257"/>
            <a:ext cx="12155596" cy="5131005"/>
          </a:xfrm>
          <a:prstGeom prst="rect">
            <a:avLst/>
          </a:prstGeom>
        </p:spPr>
      </p:pic>
    </p:spTree>
    <p:extLst>
      <p:ext uri="{BB962C8B-B14F-4D97-AF65-F5344CB8AC3E}">
        <p14:creationId xmlns:p14="http://schemas.microsoft.com/office/powerpoint/2010/main" val="14225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1944914"/>
            <a:ext cx="12192000" cy="491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AC0282C4-052A-3FCB-8710-0D682C7E50A4}"/>
              </a:ext>
            </a:extLst>
          </p:cNvPr>
          <p:cNvSpPr txBox="1"/>
          <p:nvPr/>
        </p:nvSpPr>
        <p:spPr>
          <a:xfrm>
            <a:off x="4662713" y="2646480"/>
            <a:ext cx="30552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solidFill>
                  <a:srgbClr val="ED7D31">
                    <a:lumMod val="60000"/>
                    <a:lumOff val="40000"/>
                  </a:srgbClr>
                </a:solidFill>
                <a:effectLst/>
                <a:uLnTx/>
                <a:uFillTx/>
                <a:latin typeface="等线" panose="02010600030101010101" pitchFamily="2" charset="-122"/>
                <a:ea typeface="等线" panose="02010600030101010101" pitchFamily="2" charset="-122"/>
                <a:cs typeface="+mn-cs"/>
              </a:rPr>
              <a:t>下课！</a:t>
            </a:r>
          </a:p>
        </p:txBody>
      </p:sp>
    </p:spTree>
    <p:extLst>
      <p:ext uri="{BB962C8B-B14F-4D97-AF65-F5344CB8AC3E}">
        <p14:creationId xmlns:p14="http://schemas.microsoft.com/office/powerpoint/2010/main" val="126307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0"/>
            <a:ext cx="6096000" cy="6858000"/>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一、研究对象的选取方法</a:t>
            </a:r>
            <a:endParaRPr kumimoji="0" lang="en-US" altLang="zh-CN"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 xmlns:a16="http://schemas.microsoft.com/office/drawing/2014/main" id="{292ECDA0-230C-29C3-581E-A01ACE0F3864}"/>
              </a:ext>
            </a:extLst>
          </p:cNvPr>
          <p:cNvGrpSpPr/>
          <p:nvPr/>
        </p:nvGrpSpPr>
        <p:grpSpPr>
          <a:xfrm>
            <a:off x="1444170" y="2137865"/>
            <a:ext cx="3062515" cy="3036475"/>
            <a:chOff x="551542" y="1767754"/>
            <a:chExt cx="3062515" cy="3036475"/>
          </a:xfrm>
        </p:grpSpPr>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3062515" cy="30364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1026885" y="2608882"/>
              <a:ext cx="2514600" cy="1354217"/>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整体法</a:t>
              </a:r>
              <a:endParaRPr kumimoji="0" lang="zh-CN" altLang="en-US" sz="2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11" name="组合 10">
            <a:extLst>
              <a:ext uri="{FF2B5EF4-FFF2-40B4-BE49-F238E27FC236}">
                <a16:creationId xmlns="" xmlns:a16="http://schemas.microsoft.com/office/drawing/2014/main" id="{778185B9-BCF2-A61A-979F-01073C7D0795}"/>
              </a:ext>
            </a:extLst>
          </p:cNvPr>
          <p:cNvGrpSpPr/>
          <p:nvPr/>
        </p:nvGrpSpPr>
        <p:grpSpPr>
          <a:xfrm>
            <a:off x="7685315" y="2137863"/>
            <a:ext cx="3062515" cy="3036475"/>
            <a:chOff x="551542" y="1767754"/>
            <a:chExt cx="3062515" cy="3036475"/>
          </a:xfrm>
        </p:grpSpPr>
        <p:sp>
          <p:nvSpPr>
            <p:cNvPr id="12" name="矩形: 圆角 11">
              <a:extLst>
                <a:ext uri="{FF2B5EF4-FFF2-40B4-BE49-F238E27FC236}">
                  <a16:creationId xmlns="" xmlns:a16="http://schemas.microsoft.com/office/drawing/2014/main" id="{76FD7BC5-59AA-DBF5-036E-AE513FF608A4}"/>
                </a:ext>
              </a:extLst>
            </p:cNvPr>
            <p:cNvSpPr/>
            <p:nvPr/>
          </p:nvSpPr>
          <p:spPr>
            <a:xfrm>
              <a:off x="551542" y="1767754"/>
              <a:ext cx="3062515" cy="3036475"/>
            </a:xfrm>
            <a:prstGeom prst="roundRect">
              <a:avLst/>
            </a:prstGeom>
            <a:solidFill>
              <a:srgbClr val="59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文本框 12">
              <a:extLst>
                <a:ext uri="{FF2B5EF4-FFF2-40B4-BE49-F238E27FC236}">
                  <a16:creationId xmlns="" xmlns:a16="http://schemas.microsoft.com/office/drawing/2014/main" id="{126C882E-4EC1-FE36-E8FF-FB5C1FFCFCFF}"/>
                </a:ext>
              </a:extLst>
            </p:cNvPr>
            <p:cNvSpPr txBox="1"/>
            <p:nvPr/>
          </p:nvSpPr>
          <p:spPr>
            <a:xfrm>
              <a:off x="1026885" y="2608882"/>
              <a:ext cx="2514600" cy="938014"/>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3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隔离法</a:t>
              </a:r>
              <a:endParaRPr kumimoji="0" lang="zh-CN" altLang="en-US" sz="18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419179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一、研究对象的选取方法</a:t>
            </a:r>
            <a:endParaRPr kumimoji="0" lang="en-US" altLang="zh-CN" sz="3200" b="0" i="0" u="none" strike="noStrike" kern="120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2398983"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307776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1EC0BC"/>
                </a:solidFill>
                <a:uLnTx/>
                <a:uFillTx/>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 整体法</a:t>
            </a:r>
            <a:endParaRPr kumimoji="0" lang="en-US" altLang="zh-CN" sz="3200" b="1" i="0" u="none" strike="noStrike" kern="1200" cap="none" spc="0" normalizeH="0" baseline="0" noProof="0" dirty="0">
              <a:ln>
                <a:noFill/>
              </a:ln>
              <a:solidFill>
                <a:srgbClr val="1EC0BC"/>
              </a:solidFill>
              <a:uLnTx/>
              <a:uFillTx/>
              <a:latin typeface="微软雅黑" panose="020B0503020204020204" pitchFamily="34" charset="-122"/>
              <a:ea typeface="微软雅黑" panose="020B0503020204020204" pitchFamily="34" charset="-122"/>
            </a:endParaRPr>
          </a:p>
          <a:p>
            <a:pPr indent="719138">
              <a:lnSpc>
                <a:spcPct val="200000"/>
              </a:lnSpc>
            </a:pPr>
            <a:r>
              <a:rPr lang="zh-CN" altLang="en-US" sz="2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把一组加速度相同的连接体作为整体看待，由于 </a:t>
            </a:r>
            <a:r>
              <a:rPr lang="en-US" altLang="zh-CN" sz="2800" i="1" kern="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i="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中的 </a:t>
            </a:r>
            <a:r>
              <a:rPr lang="en-US" altLang="zh-CN" sz="2800" i="1" kern="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F</a:t>
            </a:r>
            <a:r>
              <a:rPr lang="en-US" altLang="zh-CN" sz="2800" i="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是合外力，连接体中的作用力是内力，在列式时不予考虑而简化了受力情况。 </a:t>
            </a:r>
            <a:endParaRPr lang="zh-CN" altLang="en-US" sz="2800"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70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一、研究对象的选取方法</a:t>
            </a:r>
            <a:endParaRPr kumimoji="0" lang="en-US" altLang="zh-CN" sz="3200" b="0" i="0" u="none" strike="noStrike" kern="1200" cap="none" spc="0" normalizeH="0" baseline="0" noProof="0" dirty="0">
              <a:ln>
                <a:noFill/>
              </a:ln>
              <a:solidFill>
                <a:srgbClr val="1BA9A6"/>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extLst>
              <a:ext uri="{FF2B5EF4-FFF2-40B4-BE49-F238E27FC236}">
                <a16:creationId xmlns="" xmlns:a16="http://schemas.microsoft.com/office/drawing/2014/main" id="{42F9A1C7-DC84-3105-6368-D061B205C8EC}"/>
              </a:ext>
            </a:extLst>
          </p:cNvPr>
          <p:cNvSpPr/>
          <p:nvPr/>
        </p:nvSpPr>
        <p:spPr>
          <a:xfrm>
            <a:off x="551542" y="1767754"/>
            <a:ext cx="2398983"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4801314"/>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．隔离法</a:t>
            </a:r>
          </a:p>
          <a:p>
            <a:pPr indent="719138">
              <a:lnSpc>
                <a:spcPct val="20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把连接体中的某一部分从整体中隔离出来进行研究的方法，其它部分对其作用力变成外力，常在求连接体间的作用力时用隔离法。</a:t>
            </a:r>
          </a:p>
          <a:p>
            <a:pPr indent="719138">
              <a:lnSpc>
                <a:spcPct val="20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在实际解题过程中整体法和隔离法经常交替使用，一般是选用整体法求加速度，再用隔离法求物体间的相互作用力。</a:t>
            </a:r>
            <a:endParaRPr kumimoji="0" lang="zh-CN" altLang="en-US" sz="280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619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391886" y="892944"/>
            <a:ext cx="11408228" cy="5656887"/>
          </a:xfrm>
          <a:prstGeom prst="roundRect">
            <a:avLst>
              <a:gd name="adj" fmla="val 75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391886" y="241006"/>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例 </a:t>
            </a:r>
            <a:r>
              <a:rPr kumimoji="0" lang="en-US" altLang="zh-CN"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宋体" panose="02010600030101010101" pitchFamily="2" charset="-122"/>
              </a:rPr>
              <a:t>1</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等线" panose="020F0502020204030204"/>
              <a:ea typeface="等线" panose="02010600030101010101" pitchFamily="2" charset="-122"/>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43858" y="1322140"/>
            <a:ext cx="10936514" cy="4616648"/>
          </a:xfrm>
          <a:prstGeom prst="rect">
            <a:avLst/>
          </a:prstGeom>
          <a:noFill/>
        </p:spPr>
        <p:txBody>
          <a:bodyPr wrap="square" rtlCol="0">
            <a:spAutoFit/>
          </a:bodyPr>
          <a:lstStyle/>
          <a:p>
            <a:pPr indent="719138">
              <a:lnSpc>
                <a:spcPct val="150000"/>
              </a:lnSpc>
            </a:pPr>
            <a:r>
              <a:rPr lang="zh-CN" altLang="en-US" sz="2800" kern="0" dirty="0">
                <a:effectLst/>
                <a:latin typeface="+mn-ea"/>
                <a:cs typeface="Times New Roman" panose="02020603050405020304" pitchFamily="18" charset="0"/>
              </a:rPr>
              <a:t>如图</a:t>
            </a:r>
            <a:r>
              <a:rPr lang="en-US" altLang="zh-CN" sz="2800" kern="0" dirty="0">
                <a:effectLst/>
                <a:latin typeface="+mn-ea"/>
                <a:cs typeface="Times New Roman" panose="02020603050405020304" pitchFamily="18" charset="0"/>
              </a:rPr>
              <a:t>1</a:t>
            </a:r>
            <a:r>
              <a:rPr lang="zh-CN" altLang="en-US" sz="2800" kern="0" dirty="0">
                <a:effectLst/>
                <a:latin typeface="+mn-ea"/>
                <a:cs typeface="Times New Roman" panose="02020603050405020304" pitchFamily="18" charset="0"/>
              </a:rPr>
              <a:t>所示，某长方形物体被锯成</a:t>
            </a:r>
            <a:r>
              <a:rPr lang="en-US" altLang="zh-CN" sz="2800" kern="0" dirty="0">
                <a:effectLst/>
                <a:latin typeface="Times New Roman" panose="02020603050405020304" pitchFamily="18" charset="0"/>
                <a:cs typeface="Times New Roman" panose="02020603050405020304" pitchFamily="18" charset="0"/>
              </a:rPr>
              <a:t>A</a:t>
            </a:r>
            <a:r>
              <a:rPr lang="zh-CN" altLang="en-US" sz="2800" kern="0" dirty="0">
                <a:effectLst/>
                <a:latin typeface="+mn-ea"/>
                <a:cs typeface="Times New Roman" panose="02020603050405020304" pitchFamily="18" charset="0"/>
              </a:rPr>
              <a:t>、</a:t>
            </a:r>
            <a:r>
              <a:rPr lang="en-US" altLang="zh-CN" sz="2800" kern="0" dirty="0">
                <a:effectLst/>
                <a:latin typeface="Times New Roman" panose="02020603050405020304" pitchFamily="18" charset="0"/>
                <a:cs typeface="Times New Roman" panose="02020603050405020304" pitchFamily="18" charset="0"/>
              </a:rPr>
              <a:t>B</a:t>
            </a:r>
            <a:r>
              <a:rPr lang="zh-CN" altLang="en-US" sz="2800" kern="0" dirty="0">
                <a:effectLst/>
                <a:latin typeface="+mn-ea"/>
                <a:cs typeface="Times New Roman" panose="02020603050405020304" pitchFamily="18" charset="0"/>
              </a:rPr>
              <a:t>、</a:t>
            </a:r>
            <a:r>
              <a:rPr lang="en-US" altLang="zh-CN" sz="2800" kern="0" dirty="0">
                <a:effectLst/>
                <a:latin typeface="Times New Roman" panose="02020603050405020304" pitchFamily="18" charset="0"/>
                <a:cs typeface="Times New Roman" panose="02020603050405020304" pitchFamily="18" charset="0"/>
              </a:rPr>
              <a:t>C</a:t>
            </a:r>
            <a:r>
              <a:rPr lang="zh-CN" altLang="en-US" sz="2800" kern="0" dirty="0">
                <a:effectLst/>
                <a:latin typeface="+mn-ea"/>
                <a:cs typeface="Times New Roman" panose="02020603050405020304" pitchFamily="18" charset="0"/>
              </a:rPr>
              <a:t>三块，然后再拼在一起，放在光滑的水平面上，各块质量分别为 </a:t>
            </a:r>
            <a:r>
              <a:rPr lang="en-US" altLang="zh-CN" sz="2800" i="1" kern="0" dirty="0" smtClean="0">
                <a:effectLst/>
                <a:latin typeface="Times New Roman" panose="02020603050405020304" pitchFamily="18" charset="0"/>
                <a:cs typeface="Times New Roman" panose="02020603050405020304" pitchFamily="18" charset="0"/>
              </a:rPr>
              <a:t>M</a:t>
            </a:r>
            <a:r>
              <a:rPr lang="en-US" altLang="zh-CN" sz="2800" kern="0" baseline="-25000" dirty="0" smtClean="0">
                <a:effectLst/>
                <a:latin typeface="Times New Roman" panose="02020603050405020304" pitchFamily="18" charset="0"/>
                <a:cs typeface="Times New Roman" panose="02020603050405020304" pitchFamily="18" charset="0"/>
              </a:rPr>
              <a:t>A</a:t>
            </a:r>
            <a:r>
              <a:rPr lang="en-US" altLang="zh-CN" sz="2800" i="1" kern="0" dirty="0" smtClean="0">
                <a:effectLst/>
                <a:latin typeface="Times New Roman" panose="02020603050405020304" pitchFamily="18" charset="0"/>
                <a:cs typeface="Times New Roman" panose="02020603050405020304" pitchFamily="18" charset="0"/>
              </a:rPr>
              <a:t>=M</a:t>
            </a:r>
            <a:r>
              <a:rPr lang="en-US" altLang="zh-CN" sz="2800" kern="0" baseline="-25000" dirty="0" smtClean="0">
                <a:effectLst/>
                <a:latin typeface="Times New Roman" panose="02020603050405020304" pitchFamily="18" charset="0"/>
                <a:cs typeface="Times New Roman" panose="02020603050405020304" pitchFamily="18" charset="0"/>
              </a:rPr>
              <a:t>B</a:t>
            </a:r>
            <a:r>
              <a:rPr lang="en-US" altLang="zh-CN" sz="2800" i="1" kern="0" dirty="0" smtClean="0">
                <a:effectLst/>
                <a:latin typeface="Times New Roman" panose="02020603050405020304" pitchFamily="18" charset="0"/>
                <a:cs typeface="Times New Roman" panose="02020603050405020304" pitchFamily="18" charset="0"/>
              </a:rPr>
              <a:t>=</a:t>
            </a:r>
            <a:r>
              <a:rPr lang="en-US" altLang="zh-CN" sz="2800" kern="0" dirty="0" smtClean="0">
                <a:effectLst/>
                <a:latin typeface="Times New Roman" panose="02020603050405020304" pitchFamily="18" charset="0"/>
                <a:cs typeface="Times New Roman" panose="02020603050405020304" pitchFamily="18" charset="0"/>
              </a:rPr>
              <a:t>1 kg</a:t>
            </a:r>
            <a:r>
              <a:rPr lang="zh-CN" altLang="en-US" sz="2800" kern="0" dirty="0" smtClean="0">
                <a:effectLst/>
                <a:latin typeface="+mn-ea"/>
                <a:cs typeface="Times New Roman" panose="02020603050405020304" pitchFamily="18" charset="0"/>
              </a:rPr>
              <a:t>，</a:t>
            </a:r>
            <a:r>
              <a:rPr lang="en-US" altLang="zh-CN" sz="2800" i="1" kern="0" dirty="0" smtClean="0">
                <a:effectLst/>
                <a:latin typeface="Times New Roman" panose="02020603050405020304" pitchFamily="18" charset="0"/>
                <a:cs typeface="Times New Roman" panose="02020603050405020304" pitchFamily="18" charset="0"/>
              </a:rPr>
              <a:t>M</a:t>
            </a:r>
            <a:r>
              <a:rPr lang="en-US" altLang="zh-CN" sz="2800" kern="0" baseline="-25000" dirty="0" smtClean="0">
                <a:effectLst/>
                <a:latin typeface="Times New Roman" panose="02020603050405020304" pitchFamily="18" charset="0"/>
                <a:cs typeface="Times New Roman" panose="02020603050405020304" pitchFamily="18" charset="0"/>
              </a:rPr>
              <a:t>C</a:t>
            </a:r>
            <a:r>
              <a:rPr lang="en-US" altLang="zh-CN" sz="2800" i="1" kern="0" dirty="0" smtClean="0">
                <a:effectLst/>
                <a:latin typeface="Times New Roman" panose="02020603050405020304" pitchFamily="18" charset="0"/>
                <a:cs typeface="Times New Roman" panose="02020603050405020304" pitchFamily="18" charset="0"/>
              </a:rPr>
              <a:t>=</a:t>
            </a:r>
            <a:r>
              <a:rPr lang="en-US" altLang="zh-CN" sz="2800" kern="0" dirty="0" smtClean="0">
                <a:effectLst/>
                <a:latin typeface="Times New Roman" panose="02020603050405020304" pitchFamily="18" charset="0"/>
                <a:cs typeface="Times New Roman" panose="02020603050405020304" pitchFamily="18" charset="0"/>
              </a:rPr>
              <a:t>2 kg</a:t>
            </a:r>
            <a:r>
              <a:rPr lang="zh-CN" altLang="en-US" sz="2800" kern="0" dirty="0" smtClean="0">
                <a:effectLst/>
                <a:latin typeface="+mn-ea"/>
                <a:cs typeface="Times New Roman" panose="02020603050405020304" pitchFamily="18" charset="0"/>
              </a:rPr>
              <a:t>，现</a:t>
            </a:r>
            <a:r>
              <a:rPr lang="zh-CN" altLang="en-US" sz="2800" kern="0" dirty="0">
                <a:effectLst/>
                <a:latin typeface="+mn-ea"/>
                <a:cs typeface="Times New Roman" panose="02020603050405020304" pitchFamily="18" charset="0"/>
              </a:rPr>
              <a:t>以 </a:t>
            </a:r>
            <a:r>
              <a:rPr lang="en-US" altLang="zh-CN" sz="2800" i="1" kern="0" dirty="0" smtClean="0">
                <a:effectLst/>
                <a:latin typeface="Times New Roman" panose="02020603050405020304" pitchFamily="18" charset="0"/>
                <a:cs typeface="Times New Roman" panose="02020603050405020304" pitchFamily="18" charset="0"/>
              </a:rPr>
              <a:t>F=</a:t>
            </a:r>
            <a:r>
              <a:rPr lang="en-US" altLang="zh-CN" sz="2800" kern="0" dirty="0" smtClean="0">
                <a:effectLst/>
                <a:latin typeface="Times New Roman" panose="02020603050405020304" pitchFamily="18" charset="0"/>
                <a:cs typeface="Times New Roman" panose="02020603050405020304" pitchFamily="18" charset="0"/>
              </a:rPr>
              <a:t>10 N</a:t>
            </a:r>
            <a:r>
              <a:rPr lang="en-US" altLang="zh-CN" sz="2800" i="1" kern="0" dirty="0" smtClean="0">
                <a:effectLst/>
                <a:latin typeface="+mn-ea"/>
                <a:cs typeface="Times New Roman" panose="02020603050405020304" pitchFamily="18" charset="0"/>
              </a:rPr>
              <a:t> </a:t>
            </a:r>
            <a:r>
              <a:rPr lang="zh-CN" altLang="en-US" sz="2800" kern="0" dirty="0">
                <a:latin typeface="+mn-ea"/>
                <a:cs typeface="Times New Roman" panose="02020603050405020304" pitchFamily="18" charset="0"/>
              </a:rPr>
              <a:t>的水平推力沿对称轴方向推</a:t>
            </a:r>
            <a:r>
              <a:rPr lang="en-US" altLang="zh-CN" sz="2800" kern="0" dirty="0">
                <a:latin typeface="Times New Roman" panose="02020603050405020304" pitchFamily="18" charset="0"/>
                <a:cs typeface="Times New Roman" panose="02020603050405020304" pitchFamily="18" charset="0"/>
              </a:rPr>
              <a:t>C</a:t>
            </a:r>
            <a:r>
              <a:rPr lang="zh-CN" altLang="en-US" sz="2800" kern="0" dirty="0">
                <a:latin typeface="+mn-ea"/>
                <a:cs typeface="Times New Roman" panose="02020603050405020304" pitchFamily="18" charset="0"/>
              </a:rPr>
              <a:t>，使</a:t>
            </a:r>
            <a:r>
              <a:rPr lang="en-US" altLang="zh-CN" sz="2800" kern="0" dirty="0">
                <a:latin typeface="Times New Roman" panose="02020603050405020304" pitchFamily="18" charset="0"/>
                <a:cs typeface="Times New Roman" panose="02020603050405020304" pitchFamily="18" charset="0"/>
              </a:rPr>
              <a:t>A</a:t>
            </a:r>
            <a:r>
              <a:rPr lang="zh-CN" altLang="en-US" sz="2800" kern="0" dirty="0">
                <a:latin typeface="+mn-ea"/>
                <a:cs typeface="Times New Roman" panose="02020603050405020304" pitchFamily="18" charset="0"/>
              </a:rPr>
              <a:t>、</a:t>
            </a:r>
            <a:r>
              <a:rPr lang="en-US" altLang="zh-CN" sz="2800" kern="0" dirty="0">
                <a:latin typeface="Times New Roman" panose="02020603050405020304" pitchFamily="18" charset="0"/>
                <a:cs typeface="Times New Roman" panose="02020603050405020304" pitchFamily="18" charset="0"/>
              </a:rPr>
              <a:t>B</a:t>
            </a:r>
            <a:r>
              <a:rPr lang="zh-CN" altLang="en-US" sz="2800" kern="0" dirty="0">
                <a:latin typeface="+mn-ea"/>
                <a:cs typeface="Times New Roman" panose="02020603050405020304" pitchFamily="18" charset="0"/>
              </a:rPr>
              <a:t>、</a:t>
            </a:r>
            <a:r>
              <a:rPr lang="en-US" altLang="zh-CN" sz="2800" kern="0" dirty="0">
                <a:latin typeface="Times New Roman" panose="02020603050405020304" pitchFamily="18" charset="0"/>
                <a:cs typeface="Times New Roman" panose="02020603050405020304" pitchFamily="18" charset="0"/>
              </a:rPr>
              <a:t>C</a:t>
            </a:r>
            <a:r>
              <a:rPr lang="zh-CN" altLang="en-US" sz="2800" kern="0" dirty="0">
                <a:latin typeface="+mn-ea"/>
                <a:cs typeface="Times New Roman" panose="02020603050405020304" pitchFamily="18" charset="0"/>
              </a:rPr>
              <a:t>三块保持矩形整体沿力的方向平动，在运动过程中，</a:t>
            </a:r>
            <a:r>
              <a:rPr lang="en-US" altLang="zh-CN" sz="2800" kern="0" dirty="0">
                <a:latin typeface="Times New Roman" panose="02020603050405020304" pitchFamily="18" charset="0"/>
                <a:cs typeface="Times New Roman" panose="02020603050405020304" pitchFamily="18" charset="0"/>
              </a:rPr>
              <a:t>C</a:t>
            </a:r>
            <a:r>
              <a:rPr lang="zh-CN" altLang="en-US" sz="2800" kern="0" dirty="0">
                <a:latin typeface="+mn-ea"/>
                <a:cs typeface="Times New Roman" panose="02020603050405020304" pitchFamily="18" charset="0"/>
              </a:rPr>
              <a:t>对</a:t>
            </a:r>
            <a:r>
              <a:rPr lang="en-US" altLang="zh-CN" sz="2800" kern="0" dirty="0">
                <a:latin typeface="Times New Roman" panose="02020603050405020304" pitchFamily="18" charset="0"/>
                <a:cs typeface="Times New Roman" panose="02020603050405020304" pitchFamily="18" charset="0"/>
              </a:rPr>
              <a:t>A</a:t>
            </a:r>
            <a:r>
              <a:rPr lang="zh-CN" altLang="en-US" sz="2800" kern="0" dirty="0">
                <a:latin typeface="+mn-ea"/>
                <a:cs typeface="Times New Roman" panose="02020603050405020304" pitchFamily="18" charset="0"/>
              </a:rPr>
              <a:t>作用的摩擦力大小为（      ）</a:t>
            </a:r>
          </a:p>
          <a:p>
            <a:pPr indent="719138">
              <a:lnSpc>
                <a:spcPct val="150000"/>
              </a:lnSpc>
            </a:pPr>
            <a:r>
              <a:rPr lang="pt-BR" altLang="zh-CN" sz="2800" kern="0" dirty="0">
                <a:latin typeface="+mn-ea"/>
                <a:cs typeface="Times New Roman" panose="02020603050405020304" pitchFamily="18" charset="0"/>
              </a:rPr>
              <a:t>A</a:t>
            </a:r>
            <a:r>
              <a:rPr lang="en-US" altLang="zh-CN" sz="2800" kern="0" dirty="0">
                <a:latin typeface="+mn-ea"/>
                <a:cs typeface="Times New Roman" panose="02020603050405020304" pitchFamily="18" charset="0"/>
              </a:rPr>
              <a:t>. </a:t>
            </a:r>
            <a:r>
              <a:rPr lang="pt-BR" altLang="zh-CN" sz="2800" kern="0" dirty="0">
                <a:latin typeface="+mn-ea"/>
                <a:cs typeface="Times New Roman" panose="02020603050405020304" pitchFamily="18" charset="0"/>
              </a:rPr>
              <a:t>10 N		B</a:t>
            </a:r>
            <a:r>
              <a:rPr lang="en-US" altLang="zh-CN" sz="2800" kern="0" dirty="0">
                <a:latin typeface="+mn-ea"/>
                <a:cs typeface="Times New Roman" panose="02020603050405020304" pitchFamily="18" charset="0"/>
              </a:rPr>
              <a:t>. </a:t>
            </a:r>
            <a:r>
              <a:rPr lang="pt-BR" altLang="zh-CN" sz="2800" kern="0" dirty="0">
                <a:latin typeface="+mn-ea"/>
                <a:cs typeface="Times New Roman" panose="02020603050405020304" pitchFamily="18" charset="0"/>
              </a:rPr>
              <a:t>2</a:t>
            </a:r>
            <a:r>
              <a:rPr lang="en-US" altLang="zh-CN" sz="2800" kern="0" dirty="0">
                <a:latin typeface="+mn-ea"/>
                <a:cs typeface="Times New Roman" panose="02020603050405020304" pitchFamily="18" charset="0"/>
              </a:rPr>
              <a:t>.</a:t>
            </a:r>
            <a:r>
              <a:rPr lang="pt-BR" altLang="zh-CN" sz="2800" kern="0" dirty="0">
                <a:latin typeface="+mn-ea"/>
                <a:cs typeface="Times New Roman" panose="02020603050405020304" pitchFamily="18" charset="0"/>
              </a:rPr>
              <a:t>17 N		</a:t>
            </a:r>
          </a:p>
          <a:p>
            <a:pPr indent="719138">
              <a:lnSpc>
                <a:spcPct val="150000"/>
              </a:lnSpc>
            </a:pPr>
            <a:r>
              <a:rPr lang="pt-BR" altLang="zh-CN" sz="2800" kern="0" dirty="0">
                <a:latin typeface="+mn-ea"/>
                <a:cs typeface="Times New Roman" panose="02020603050405020304" pitchFamily="18" charset="0"/>
              </a:rPr>
              <a:t>C</a:t>
            </a:r>
            <a:r>
              <a:rPr lang="en-US" altLang="zh-CN" sz="2800" kern="0" dirty="0">
                <a:latin typeface="+mn-ea"/>
                <a:cs typeface="Times New Roman" panose="02020603050405020304" pitchFamily="18" charset="0"/>
              </a:rPr>
              <a:t>. </a:t>
            </a:r>
            <a:r>
              <a:rPr lang="pt-BR" altLang="zh-CN" sz="2800" kern="0" dirty="0">
                <a:latin typeface="+mn-ea"/>
                <a:cs typeface="Times New Roman" panose="02020603050405020304" pitchFamily="18" charset="0"/>
              </a:rPr>
              <a:t>2</a:t>
            </a:r>
            <a:r>
              <a:rPr lang="en-US" altLang="zh-CN" sz="2800" kern="0" dirty="0">
                <a:latin typeface="+mn-ea"/>
                <a:cs typeface="Times New Roman" panose="02020603050405020304" pitchFamily="18" charset="0"/>
              </a:rPr>
              <a:t>.</a:t>
            </a:r>
            <a:r>
              <a:rPr lang="pt-BR" altLang="zh-CN" sz="2800" kern="0" dirty="0">
                <a:latin typeface="+mn-ea"/>
                <a:cs typeface="Times New Roman" panose="02020603050405020304" pitchFamily="18" charset="0"/>
              </a:rPr>
              <a:t>5 N		D</a:t>
            </a:r>
            <a:r>
              <a:rPr lang="en-US" altLang="zh-CN" sz="2800" kern="0" dirty="0">
                <a:latin typeface="+mn-ea"/>
                <a:cs typeface="Times New Roman" panose="02020603050405020304" pitchFamily="18" charset="0"/>
              </a:rPr>
              <a:t>. </a:t>
            </a:r>
            <a:r>
              <a:rPr lang="pt-BR" altLang="zh-CN" sz="2800" kern="0" dirty="0">
                <a:latin typeface="+mn-ea"/>
                <a:cs typeface="Times New Roman" panose="02020603050405020304" pitchFamily="18" charset="0"/>
              </a:rPr>
              <a:t>1</a:t>
            </a:r>
            <a:r>
              <a:rPr lang="en-US" altLang="zh-CN" sz="2800" kern="0" dirty="0">
                <a:latin typeface="+mn-ea"/>
                <a:cs typeface="Times New Roman" panose="02020603050405020304" pitchFamily="18" charset="0"/>
              </a:rPr>
              <a:t>.</a:t>
            </a:r>
            <a:r>
              <a:rPr lang="pt-BR" altLang="zh-CN" sz="2800" kern="0" dirty="0">
                <a:latin typeface="+mn-ea"/>
                <a:cs typeface="Times New Roman" panose="02020603050405020304" pitchFamily="18" charset="0"/>
              </a:rPr>
              <a:t>25 N</a:t>
            </a:r>
            <a:endParaRPr lang="zh-CN" altLang="en-US" sz="2800" kern="100" dirty="0">
              <a:effectLst/>
              <a:latin typeface="+mn-ea"/>
              <a:cs typeface="Times New Roman" panose="02020603050405020304" pitchFamily="18" charset="0"/>
            </a:endParaRPr>
          </a:p>
        </p:txBody>
      </p:sp>
      <p:pic>
        <p:nvPicPr>
          <p:cNvPr id="12" name="图片 11">
            <a:extLst>
              <a:ext uri="{FF2B5EF4-FFF2-40B4-BE49-F238E27FC236}">
                <a16:creationId xmlns="" xmlns:a16="http://schemas.microsoft.com/office/drawing/2014/main" id="{6989C751-41DE-12D4-1A8E-E62BB020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27296" y="4191226"/>
            <a:ext cx="2828053" cy="1875110"/>
          </a:xfrm>
          <a:prstGeom prst="rect">
            <a:avLst/>
          </a:prstGeom>
          <a:noFill/>
          <a:ln>
            <a:noFill/>
          </a:ln>
        </p:spPr>
      </p:pic>
    </p:spTree>
    <p:extLst>
      <p:ext uri="{BB962C8B-B14F-4D97-AF65-F5344CB8AC3E}">
        <p14:creationId xmlns:p14="http://schemas.microsoft.com/office/powerpoint/2010/main" val="2038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A9A6"/>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0C9CC0A-B3FC-9861-0037-7802E90157C9}"/>
              </a:ext>
            </a:extLst>
          </p:cNvPr>
          <p:cNvSpPr/>
          <p:nvPr/>
        </p:nvSpPr>
        <p:spPr>
          <a:xfrm>
            <a:off x="0" y="3331029"/>
            <a:ext cx="12192000" cy="352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a:extLst>
              <a:ext uri="{FF2B5EF4-FFF2-40B4-BE49-F238E27FC236}">
                <a16:creationId xmlns="" xmlns:a16="http://schemas.microsoft.com/office/drawing/2014/main" id="{ACE2F1A4-EC01-242E-5E25-C8600BE96496}"/>
              </a:ext>
            </a:extLst>
          </p:cNvPr>
          <p:cNvSpPr/>
          <p:nvPr/>
        </p:nvSpPr>
        <p:spPr>
          <a:xfrm>
            <a:off x="645886" y="732972"/>
            <a:ext cx="11019971" cy="553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ts val="1620"/>
              </a:lnSpc>
              <a:spcBef>
                <a:spcPts val="500"/>
              </a:spcBef>
              <a:spcAft>
                <a:spcPts val="500"/>
              </a:spcAft>
            </a:pPr>
            <a:r>
              <a:rPr lang="zh-CN" altLang="en-US" sz="1800" kern="0">
                <a:effectLst/>
                <a:latin typeface="宋体" panose="02010600030101010101" pitchFamily="2" charset="-122"/>
                <a:ea typeface="宋体" panose="02010600030101010101" pitchFamily="2" charset="-122"/>
                <a:cs typeface="Times New Roman" panose="02020603050405020304" pitchFamily="18" charset="0"/>
              </a:rPr>
              <a:t>以</a:t>
            </a:r>
            <a:r>
              <a:rPr lang="en-US" altLang="zh-CN" sz="1800" kern="0">
                <a:effectLst/>
                <a:latin typeface="宋体" panose="02010600030101010101" pitchFamily="2" charset="-122"/>
                <a:ea typeface="宋体" panose="02010600030101010101" pitchFamily="2" charset="-122"/>
                <a:cs typeface="Times New Roman" panose="02020603050405020304" pitchFamily="18" charset="0"/>
              </a:rPr>
              <a:t>A</a:t>
            </a:r>
            <a:r>
              <a:rPr lang="zh-CN" altLang="en-US" sz="1800" kern="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0">
                <a:effectLst/>
                <a:latin typeface="宋体" panose="02010600030101010101" pitchFamily="2" charset="-122"/>
                <a:ea typeface="宋体" panose="02010600030101010101" pitchFamily="2" charset="-122"/>
                <a:cs typeface="Times New Roman" panose="02020603050405020304" pitchFamily="18" charset="0"/>
              </a:rPr>
              <a:t>B</a:t>
            </a:r>
            <a:r>
              <a:rPr lang="zh-CN" altLang="en-US" sz="1800" kern="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0">
                <a:effectLst/>
                <a:latin typeface="宋体" panose="02010600030101010101" pitchFamily="2" charset="-122"/>
                <a:ea typeface="宋体" panose="02010600030101010101" pitchFamily="2" charset="-122"/>
                <a:cs typeface="Times New Roman" panose="02020603050405020304" pitchFamily="18" charset="0"/>
              </a:rPr>
              <a:t>C</a:t>
            </a:r>
            <a:r>
              <a:rPr lang="zh-CN" altLang="en-US" sz="1800" kern="0">
                <a:effectLst/>
                <a:latin typeface="宋体" panose="02010600030101010101" pitchFamily="2" charset="-122"/>
                <a:ea typeface="宋体" panose="02010600030101010101" pitchFamily="2" charset="-122"/>
                <a:cs typeface="Times New Roman" panose="02020603050405020304" pitchFamily="18" charset="0"/>
              </a:rPr>
              <a:t>三块为研究对象，求出整体的加速度：</a:t>
            </a:r>
            <a:endParaRPr lang="zh-CN" altLang="en-US" sz="1800" kern="100">
              <a:effectLst/>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 xmlns:a16="http://schemas.microsoft.com/office/drawing/2014/main" id="{C46C4833-9913-FA8C-2F30-6A9BB224BA66}"/>
                  </a:ext>
                </a:extLst>
              </p:cNvPr>
              <p:cNvSpPr txBox="1"/>
              <p:nvPr/>
            </p:nvSpPr>
            <p:spPr>
              <a:xfrm>
                <a:off x="906190" y="850076"/>
                <a:ext cx="10102896" cy="6004529"/>
              </a:xfrm>
              <a:prstGeom prst="rect">
                <a:avLst/>
              </a:prstGeom>
              <a:noFill/>
            </p:spPr>
            <p:txBody>
              <a:bodyPr wrap="square">
                <a:spAutoFit/>
              </a:bodyPr>
              <a:lstStyle/>
              <a:p>
                <a:pPr marL="0" marR="0" algn="l">
                  <a:lnSpc>
                    <a:spcPct val="150000"/>
                  </a:lnSpc>
                  <a:spcBef>
                    <a:spcPts val="500"/>
                  </a:spcBef>
                  <a:spcAft>
                    <a:spcPts val="500"/>
                  </a:spcAft>
                </a:pPr>
                <a:r>
                  <a:rPr lang="zh-CN" altLang="en-US" sz="2800"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例 </a:t>
                </a:r>
                <a:r>
                  <a:rPr lang="en-US" altLang="zh-CN" sz="28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解析：</a:t>
                </a:r>
                <a:endParaRPr lang="en-US" altLang="zh-CN" sz="28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R="0" indent="719138" algn="l">
                  <a:lnSpc>
                    <a:spcPct val="150000"/>
                  </a:lnSpc>
                  <a:spcBef>
                    <a:spcPts val="500"/>
                  </a:spcBef>
                  <a:spcAft>
                    <a:spcPts val="500"/>
                  </a:spcAft>
                </a:pPr>
                <a:r>
                  <a:rPr lang="zh-CN" altLang="en-US" sz="2800" kern="0" dirty="0">
                    <a:latin typeface="+mn-ea"/>
                    <a:cs typeface="Times New Roman" panose="02020603050405020304" pitchFamily="18" charset="0"/>
                  </a:rPr>
                  <a:t>以</a:t>
                </a:r>
                <a:r>
                  <a:rPr lang="en-US" altLang="zh-CN" sz="2800" kern="0" dirty="0">
                    <a:latin typeface="Times New Roman" panose="02020603050405020304" pitchFamily="18" charset="0"/>
                    <a:cs typeface="Times New Roman" panose="02020603050405020304" pitchFamily="18" charset="0"/>
                  </a:rPr>
                  <a:t>A</a:t>
                </a:r>
                <a:r>
                  <a:rPr lang="zh-CN" altLang="en-US" sz="2800" kern="0" dirty="0">
                    <a:latin typeface="+mn-ea"/>
                    <a:cs typeface="Times New Roman" panose="02020603050405020304" pitchFamily="18" charset="0"/>
                  </a:rPr>
                  <a:t>、</a:t>
                </a:r>
                <a:r>
                  <a:rPr lang="en-US" altLang="zh-CN" sz="2800" kern="0" dirty="0">
                    <a:latin typeface="Times New Roman" panose="02020603050405020304" pitchFamily="18" charset="0"/>
                    <a:cs typeface="Times New Roman" panose="02020603050405020304" pitchFamily="18" charset="0"/>
                  </a:rPr>
                  <a:t>B</a:t>
                </a:r>
                <a:r>
                  <a:rPr lang="zh-CN" altLang="en-US" sz="2800" kern="0" dirty="0">
                    <a:latin typeface="+mn-ea"/>
                    <a:cs typeface="Times New Roman" panose="02020603050405020304" pitchFamily="18" charset="0"/>
                  </a:rPr>
                  <a:t>、</a:t>
                </a:r>
                <a:r>
                  <a:rPr lang="en-US" altLang="zh-CN" sz="2800" kern="0" dirty="0">
                    <a:latin typeface="Times New Roman" panose="02020603050405020304" pitchFamily="18" charset="0"/>
                    <a:cs typeface="Times New Roman" panose="02020603050405020304" pitchFamily="18" charset="0"/>
                  </a:rPr>
                  <a:t>C</a:t>
                </a:r>
                <a:r>
                  <a:rPr lang="zh-CN" altLang="en-US" sz="2800" kern="0" dirty="0">
                    <a:latin typeface="+mn-ea"/>
                    <a:cs typeface="Times New Roman" panose="02020603050405020304" pitchFamily="18" charset="0"/>
                  </a:rPr>
                  <a:t>三块为研究对象，求出整体的加速度：</a:t>
                </a:r>
                <a:endParaRPr lang="en-US" altLang="zh-CN" sz="2800" kern="0" dirty="0">
                  <a:latin typeface="+mn-ea"/>
                  <a:cs typeface="Times New Roman" panose="02020603050405020304" pitchFamily="18" charset="0"/>
                </a:endParaRPr>
              </a:p>
              <a:p>
                <a:pPr marR="0" indent="719138" algn="l">
                  <a:lnSpc>
                    <a:spcPct val="150000"/>
                  </a:lnSpc>
                  <a:spcBef>
                    <a:spcPts val="500"/>
                  </a:spcBef>
                  <a:spcAft>
                    <a:spcPts val="500"/>
                  </a:spcAft>
                </a:pPr>
                <a14:m>
                  <m:oMath xmlns:m="http://schemas.openxmlformats.org/officeDocument/2006/math">
                    <m:r>
                      <a:rPr lang="en-US" altLang="zh-CN" sz="2800" b="0" i="1" kern="0" smtClean="0">
                        <a:latin typeface="Cambria Math" panose="02040503050406030204" pitchFamily="18" charset="0"/>
                        <a:cs typeface="Times New Roman" panose="02020603050405020304" pitchFamily="18" charset="0"/>
                      </a:rPr>
                      <m:t>𝑎</m:t>
                    </m:r>
                    <m:r>
                      <a:rPr lang="en-US" altLang="zh-CN" sz="2800" b="0" i="1" kern="0" smtClean="0">
                        <a:latin typeface="Cambria Math" panose="02040503050406030204" pitchFamily="18" charset="0"/>
                        <a:cs typeface="Times New Roman" panose="02020603050405020304" pitchFamily="18" charset="0"/>
                      </a:rPr>
                      <m:t>=</m:t>
                    </m:r>
                    <m:f>
                      <m:fPr>
                        <m:ctrlPr>
                          <a:rPr lang="en-US" altLang="zh-CN" sz="2800" b="0" i="1" kern="0" smtClean="0">
                            <a:latin typeface="Cambria Math" panose="02040503050406030204" pitchFamily="18" charset="0"/>
                            <a:cs typeface="Times New Roman" panose="02020603050405020304" pitchFamily="18" charset="0"/>
                          </a:rPr>
                        </m:ctrlPr>
                      </m:fPr>
                      <m:num>
                        <m:r>
                          <a:rPr lang="en-US" altLang="zh-CN" sz="2800" b="0" i="1" kern="0" smtClean="0">
                            <a:latin typeface="Cambria Math" panose="02040503050406030204" pitchFamily="18" charset="0"/>
                            <a:cs typeface="Times New Roman" panose="02020603050405020304" pitchFamily="18" charset="0"/>
                          </a:rPr>
                          <m:t>𝐹</m:t>
                        </m:r>
                      </m:num>
                      <m:den>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𝑀</m:t>
                            </m:r>
                          </m:e>
                          <m:sub>
                            <m:r>
                              <m:rPr>
                                <m:sty m:val="p"/>
                              </m:rPr>
                              <a:rPr lang="en-US" altLang="zh-CN" sz="2800" b="0" i="0" kern="0" smtClean="0">
                                <a:latin typeface="Cambria Math" panose="02040503050406030204" pitchFamily="18" charset="0"/>
                                <a:cs typeface="Times New Roman" panose="02020603050405020304" pitchFamily="18" charset="0"/>
                              </a:rPr>
                              <m:t>A</m:t>
                            </m:r>
                          </m:sub>
                        </m:sSub>
                        <m:r>
                          <a:rPr lang="en-US" altLang="zh-CN" sz="2800" b="0" i="1" kern="0" smtClean="0">
                            <a:latin typeface="Cambria Math" panose="02040503050406030204" pitchFamily="18" charset="0"/>
                            <a:cs typeface="Times New Roman" panose="02020603050405020304" pitchFamily="18" charset="0"/>
                          </a:rPr>
                          <m:t>+</m:t>
                        </m:r>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𝑀</m:t>
                            </m:r>
                          </m:e>
                          <m:sub>
                            <m:r>
                              <m:rPr>
                                <m:sty m:val="p"/>
                              </m:rPr>
                              <a:rPr lang="en-US" altLang="zh-CN" sz="2800" b="0" i="0" kern="0" smtClean="0">
                                <a:latin typeface="Cambria Math" panose="02040503050406030204" pitchFamily="18" charset="0"/>
                                <a:cs typeface="Times New Roman" panose="02020603050405020304" pitchFamily="18" charset="0"/>
                              </a:rPr>
                              <m:t>B</m:t>
                            </m:r>
                          </m:sub>
                        </m:sSub>
                        <m:r>
                          <a:rPr lang="en-US" altLang="zh-CN" sz="2800" b="0" i="1" kern="0" smtClean="0">
                            <a:latin typeface="Cambria Math" panose="02040503050406030204" pitchFamily="18" charset="0"/>
                            <a:cs typeface="Times New Roman" panose="02020603050405020304" pitchFamily="18" charset="0"/>
                          </a:rPr>
                          <m:t>+</m:t>
                        </m:r>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𝑀</m:t>
                            </m:r>
                          </m:e>
                          <m:sub>
                            <m:r>
                              <m:rPr>
                                <m:sty m:val="p"/>
                              </m:rPr>
                              <a:rPr lang="en-US" altLang="zh-CN" sz="2800" b="0" i="0" kern="0" smtClean="0">
                                <a:latin typeface="Cambria Math" panose="02040503050406030204" pitchFamily="18" charset="0"/>
                                <a:cs typeface="Times New Roman" panose="02020603050405020304" pitchFamily="18" charset="0"/>
                              </a:rPr>
                              <m:t>C</m:t>
                            </m:r>
                          </m:sub>
                        </m:sSub>
                      </m:den>
                    </m:f>
                    <m:r>
                      <a:rPr lang="en-US" altLang="zh-CN" sz="2800" b="0" i="1" kern="0" smtClean="0">
                        <a:latin typeface="Cambria Math" panose="02040503050406030204" pitchFamily="18" charset="0"/>
                        <a:cs typeface="Times New Roman" panose="02020603050405020304" pitchFamily="18" charset="0"/>
                      </a:rPr>
                      <m:t>=</m:t>
                    </m:r>
                    <m:f>
                      <m:fPr>
                        <m:ctrlPr>
                          <a:rPr lang="en-US" altLang="zh-CN" sz="2800" b="0" i="1" kern="0" smtClean="0">
                            <a:latin typeface="Cambria Math" panose="02040503050406030204" pitchFamily="18" charset="0"/>
                            <a:cs typeface="Times New Roman" panose="02020603050405020304" pitchFamily="18" charset="0"/>
                          </a:rPr>
                        </m:ctrlPr>
                      </m:fPr>
                      <m:num>
                        <m:r>
                          <a:rPr lang="en-US" altLang="zh-CN" sz="2800" b="0" i="1" kern="0" smtClean="0">
                            <a:latin typeface="Cambria Math" panose="02040503050406030204" pitchFamily="18" charset="0"/>
                            <a:cs typeface="Times New Roman" panose="02020603050405020304" pitchFamily="18" charset="0"/>
                          </a:rPr>
                          <m:t>10</m:t>
                        </m:r>
                      </m:num>
                      <m:den>
                        <m:r>
                          <a:rPr lang="en-US" altLang="zh-CN" sz="2800" b="0" i="1" kern="0" smtClean="0">
                            <a:latin typeface="Cambria Math" panose="02040503050406030204" pitchFamily="18" charset="0"/>
                            <a:cs typeface="Times New Roman" panose="02020603050405020304" pitchFamily="18" charset="0"/>
                          </a:rPr>
                          <m:t>4</m:t>
                        </m:r>
                      </m:den>
                    </m:f>
                    <m:r>
                      <a:rPr lang="en-US" altLang="zh-CN" sz="2800" b="0" i="0" kern="0" smtClean="0">
                        <a:latin typeface="Cambria Math" panose="02040503050406030204" pitchFamily="18" charset="0"/>
                        <a:cs typeface="Times New Roman" panose="02020603050405020304" pitchFamily="18" charset="0"/>
                      </a:rPr>
                      <m:t> </m:t>
                    </m:r>
                    <m:r>
                      <m:rPr>
                        <m:sty m:val="p"/>
                      </m:rPr>
                      <a:rPr lang="en-US" altLang="zh-CN" sz="2800" b="0" i="0" kern="0" smtClean="0">
                        <a:latin typeface="Cambria Math" panose="02040503050406030204" pitchFamily="18" charset="0"/>
                        <a:cs typeface="Times New Roman" panose="02020603050405020304" pitchFamily="18" charset="0"/>
                      </a:rPr>
                      <m:t>m</m:t>
                    </m:r>
                    <m:r>
                      <a:rPr lang="en-US" altLang="zh-CN" sz="2800" b="0" i="0" kern="0" smtClean="0">
                        <a:latin typeface="Cambria Math" panose="02040503050406030204" pitchFamily="18" charset="0"/>
                        <a:cs typeface="Times New Roman" panose="02020603050405020304" pitchFamily="18" charset="0"/>
                      </a:rPr>
                      <m:t>/</m:t>
                    </m:r>
                    <m:sSup>
                      <m:sSupPr>
                        <m:ctrlPr>
                          <a:rPr lang="en-US" altLang="zh-CN" sz="2800" b="0" kern="0" smtClean="0">
                            <a:latin typeface="Cambria Math" panose="02040503050406030204" pitchFamily="18" charset="0"/>
                            <a:cs typeface="Times New Roman" panose="02020603050405020304" pitchFamily="18" charset="0"/>
                          </a:rPr>
                        </m:ctrlPr>
                      </m:sSupPr>
                      <m:e>
                        <m:r>
                          <m:rPr>
                            <m:sty m:val="p"/>
                          </m:rPr>
                          <a:rPr lang="en-US" altLang="zh-CN" sz="2800" b="0" i="0" kern="0" smtClean="0">
                            <a:latin typeface="Cambria Math" panose="02040503050406030204" pitchFamily="18" charset="0"/>
                            <a:cs typeface="Times New Roman" panose="02020603050405020304" pitchFamily="18" charset="0"/>
                          </a:rPr>
                          <m:t>s</m:t>
                        </m:r>
                      </m:e>
                      <m:sup>
                        <m:r>
                          <a:rPr lang="en-US" altLang="zh-CN" sz="2800" b="0" i="0" kern="0" smtClean="0">
                            <a:latin typeface="Cambria Math" panose="02040503050406030204" pitchFamily="18" charset="0"/>
                            <a:cs typeface="Times New Roman" panose="02020603050405020304" pitchFamily="18" charset="0"/>
                          </a:rPr>
                          <m:t>2</m:t>
                        </m:r>
                      </m:sup>
                    </m:sSup>
                  </m:oMath>
                </a14:m>
                <a:r>
                  <a:rPr lang="en-US" altLang="zh-CN" sz="2800" kern="0" dirty="0">
                    <a:latin typeface="+mn-ea"/>
                    <a:cs typeface="Times New Roman" panose="02020603050405020304" pitchFamily="18" charset="0"/>
                  </a:rPr>
                  <a:t>=</a:t>
                </a:r>
                <a14:m>
                  <m:oMath xmlns:m="http://schemas.openxmlformats.org/officeDocument/2006/math">
                    <m:r>
                      <a:rPr lang="en-US" altLang="zh-CN" sz="2800" b="0" i="1" kern="0" dirty="0" smtClean="0">
                        <a:latin typeface="Cambria Math" panose="02040503050406030204" pitchFamily="18" charset="0"/>
                        <a:cs typeface="Times New Roman" panose="02020603050405020304" pitchFamily="18" charset="0"/>
                      </a:rPr>
                      <m:t>2.5</m:t>
                    </m:r>
                    <m:r>
                      <a:rPr lang="en-US" altLang="zh-CN" sz="2800" b="0" i="0" kern="0" dirty="0" smtClean="0">
                        <a:latin typeface="Cambria Math" panose="02040503050406030204" pitchFamily="18" charset="0"/>
                        <a:cs typeface="Times New Roman" panose="02020603050405020304" pitchFamily="18" charset="0"/>
                      </a:rPr>
                      <m:t> </m:t>
                    </m:r>
                    <m:r>
                      <m:rPr>
                        <m:sty m:val="p"/>
                      </m:rPr>
                      <a:rPr lang="en-US" altLang="zh-CN" sz="2800" b="0" i="0" kern="0" dirty="0" smtClean="0">
                        <a:latin typeface="Cambria Math" panose="02040503050406030204" pitchFamily="18" charset="0"/>
                        <a:cs typeface="Times New Roman" panose="02020603050405020304" pitchFamily="18" charset="0"/>
                      </a:rPr>
                      <m:t>m</m:t>
                    </m:r>
                    <m:r>
                      <a:rPr lang="en-US" altLang="zh-CN" sz="2800" b="0" i="0" kern="0" dirty="0" smtClean="0">
                        <a:latin typeface="Cambria Math" panose="02040503050406030204" pitchFamily="18" charset="0"/>
                        <a:cs typeface="Times New Roman" panose="02020603050405020304" pitchFamily="18" charset="0"/>
                      </a:rPr>
                      <m:t>/</m:t>
                    </m:r>
                    <m:sSup>
                      <m:sSupPr>
                        <m:ctrlPr>
                          <a:rPr lang="en-US" altLang="zh-CN" sz="2800" b="0" kern="0" dirty="0" smtClean="0">
                            <a:latin typeface="Cambria Math" panose="02040503050406030204" pitchFamily="18" charset="0"/>
                            <a:cs typeface="Times New Roman" panose="02020603050405020304" pitchFamily="18" charset="0"/>
                          </a:rPr>
                        </m:ctrlPr>
                      </m:sSupPr>
                      <m:e>
                        <m:r>
                          <m:rPr>
                            <m:sty m:val="p"/>
                          </m:rPr>
                          <a:rPr lang="en-US" altLang="zh-CN" sz="2800" b="0" i="0" kern="0" dirty="0" smtClean="0">
                            <a:latin typeface="Cambria Math" panose="02040503050406030204" pitchFamily="18" charset="0"/>
                            <a:cs typeface="Times New Roman" panose="02020603050405020304" pitchFamily="18" charset="0"/>
                          </a:rPr>
                          <m:t>s</m:t>
                        </m:r>
                      </m:e>
                      <m:sup>
                        <m:r>
                          <a:rPr lang="en-US" altLang="zh-CN" sz="2800" b="0" i="0" kern="0" dirty="0" smtClean="0">
                            <a:latin typeface="Cambria Math" panose="02040503050406030204" pitchFamily="18" charset="0"/>
                            <a:cs typeface="Times New Roman" panose="02020603050405020304" pitchFamily="18" charset="0"/>
                          </a:rPr>
                          <m:t>2</m:t>
                        </m:r>
                      </m:sup>
                    </m:sSup>
                  </m:oMath>
                </a14:m>
                <a:endParaRPr lang="en-US" altLang="zh-CN" sz="2800" kern="0" dirty="0">
                  <a:latin typeface="+mn-ea"/>
                  <a:cs typeface="Times New Roman" panose="02020603050405020304" pitchFamily="18" charset="0"/>
                </a:endParaRPr>
              </a:p>
              <a:p>
                <a:pPr indent="719138">
                  <a:lnSpc>
                    <a:spcPct val="150000"/>
                  </a:lnSpc>
                  <a:spcBef>
                    <a:spcPts val="500"/>
                  </a:spcBef>
                  <a:spcAft>
                    <a:spcPts val="500"/>
                  </a:spcAft>
                </a:pPr>
                <a:r>
                  <a:rPr lang="zh-CN" altLang="en-US" sz="2800" kern="0" dirty="0">
                    <a:latin typeface="+mn-ea"/>
                    <a:cs typeface="Times New Roman" panose="02020603050405020304" pitchFamily="18" charset="0"/>
                  </a:rPr>
                  <a:t>隔离</a:t>
                </a:r>
                <a:r>
                  <a:rPr lang="en-US" altLang="zh-CN" sz="2800" kern="0" dirty="0">
                    <a:latin typeface="Times New Roman" panose="02020603050405020304" pitchFamily="18" charset="0"/>
                    <a:cs typeface="Times New Roman" panose="02020603050405020304" pitchFamily="18" charset="0"/>
                  </a:rPr>
                  <a:t>A</a:t>
                </a:r>
                <a:r>
                  <a:rPr lang="zh-CN" altLang="en-US" sz="2800" kern="0" dirty="0">
                    <a:latin typeface="+mn-ea"/>
                    <a:cs typeface="Times New Roman" panose="02020603050405020304" pitchFamily="18" charset="0"/>
                  </a:rPr>
                  <a:t>，</a:t>
                </a:r>
                <a:r>
                  <a:rPr lang="en-US" altLang="zh-CN" sz="2800" kern="0" dirty="0">
                    <a:latin typeface="Times New Roman" panose="02020603050405020304" pitchFamily="18" charset="0"/>
                    <a:cs typeface="Times New Roman" panose="02020603050405020304" pitchFamily="18" charset="0"/>
                  </a:rPr>
                  <a:t>A</a:t>
                </a:r>
                <a:r>
                  <a:rPr lang="zh-CN" altLang="en-US" sz="2800" kern="0" dirty="0">
                    <a:latin typeface="+mn-ea"/>
                    <a:cs typeface="Times New Roman" panose="02020603050405020304" pitchFamily="18" charset="0"/>
                  </a:rPr>
                  <a:t>在水平方向受到</a:t>
                </a:r>
                <a:r>
                  <a:rPr lang="en-US" altLang="zh-CN" sz="2800" kern="0" dirty="0">
                    <a:latin typeface="Times New Roman" panose="02020603050405020304" pitchFamily="18" charset="0"/>
                    <a:cs typeface="Times New Roman" panose="02020603050405020304" pitchFamily="18" charset="0"/>
                  </a:rPr>
                  <a:t>C</a:t>
                </a:r>
                <a:r>
                  <a:rPr lang="zh-CN" altLang="en-US" sz="2800" kern="0" dirty="0">
                    <a:latin typeface="+mn-ea"/>
                    <a:cs typeface="Times New Roman" panose="02020603050405020304" pitchFamily="18" charset="0"/>
                  </a:rPr>
                  <a:t>的弹力</a:t>
                </a:r>
                <a:r>
                  <a:rPr lang="en-US" altLang="zh-CN" sz="2800" i="1" kern="0" dirty="0">
                    <a:latin typeface="Times New Roman" panose="02020603050405020304" pitchFamily="18" charset="0"/>
                    <a:cs typeface="Times New Roman" panose="02020603050405020304" pitchFamily="18" charset="0"/>
                  </a:rPr>
                  <a:t>N</a:t>
                </a:r>
                <a:r>
                  <a:rPr lang="zh-CN" altLang="en-US" sz="2800" kern="0" dirty="0">
                    <a:latin typeface="+mn-ea"/>
                    <a:cs typeface="Times New Roman" panose="02020603050405020304" pitchFamily="18" charset="0"/>
                  </a:rPr>
                  <a:t>和摩擦力 </a:t>
                </a:r>
                <a:r>
                  <a:rPr lang="en-US" altLang="zh-CN" sz="2800" i="1" kern="0" dirty="0">
                    <a:latin typeface="Times New Roman" panose="02020603050405020304" pitchFamily="18" charset="0"/>
                    <a:cs typeface="Times New Roman" panose="02020603050405020304" pitchFamily="18" charset="0"/>
                  </a:rPr>
                  <a:t>f</a:t>
                </a:r>
                <a:r>
                  <a:rPr lang="en-US" altLang="zh-CN" sz="2800" i="1" kern="0" dirty="0">
                    <a:latin typeface="+mn-ea"/>
                    <a:cs typeface="Times New Roman" panose="02020603050405020304" pitchFamily="18" charset="0"/>
                  </a:rPr>
                  <a:t> </a:t>
                </a:r>
              </a:p>
              <a:p>
                <a:pPr>
                  <a:lnSpc>
                    <a:spcPct val="150000"/>
                  </a:lnSpc>
                  <a:spcBef>
                    <a:spcPts val="500"/>
                  </a:spcBef>
                  <a:spcAft>
                    <a:spcPts val="500"/>
                  </a:spcAft>
                </a:pPr>
                <a:r>
                  <a:rPr lang="zh-CN" altLang="en-US" sz="2800" kern="0" dirty="0">
                    <a:latin typeface="+mn-ea"/>
                    <a:cs typeface="Times New Roman" panose="02020603050405020304" pitchFamily="18" charset="0"/>
                  </a:rPr>
                  <a:t>两个力作用，如图</a:t>
                </a:r>
                <a:r>
                  <a:rPr lang="en-US" altLang="zh-CN" sz="2800" kern="0" dirty="0">
                    <a:latin typeface="+mn-ea"/>
                    <a:cs typeface="Times New Roman" panose="02020603050405020304" pitchFamily="18" charset="0"/>
                  </a:rPr>
                  <a:t>1-1</a:t>
                </a:r>
                <a:r>
                  <a:rPr lang="zh-CN" altLang="en-US" sz="2800" kern="0" dirty="0">
                    <a:latin typeface="+mn-ea"/>
                    <a:cs typeface="Times New Roman" panose="02020603050405020304" pitchFamily="18" charset="0"/>
                  </a:rPr>
                  <a:t>所示。</a:t>
                </a:r>
              </a:p>
              <a:p>
                <a:pPr indent="719138">
                  <a:lnSpc>
                    <a:spcPct val="150000"/>
                  </a:lnSpc>
                  <a:spcBef>
                    <a:spcPts val="500"/>
                  </a:spcBef>
                  <a:spcAft>
                    <a:spcPts val="500"/>
                  </a:spcAft>
                </a:pPr>
                <a:r>
                  <a:rPr lang="zh-CN" altLang="en-US" sz="2800" kern="0" dirty="0">
                    <a:latin typeface="+mn-ea"/>
                    <a:cs typeface="Times New Roman" panose="02020603050405020304" pitchFamily="18" charset="0"/>
                  </a:rPr>
                  <a:t>由图</a:t>
                </a:r>
                <a:r>
                  <a:rPr lang="en-US" altLang="zh-CN" sz="2800" kern="0" dirty="0">
                    <a:latin typeface="+mn-ea"/>
                    <a:cs typeface="Times New Roman" panose="02020603050405020304" pitchFamily="18" charset="0"/>
                  </a:rPr>
                  <a:t>1-1</a:t>
                </a:r>
                <a:r>
                  <a:rPr lang="zh-CN" altLang="en-US" sz="2800" kern="0" dirty="0">
                    <a:latin typeface="+mn-ea"/>
                    <a:cs typeface="Times New Roman" panose="02020603050405020304" pitchFamily="18" charset="0"/>
                  </a:rPr>
                  <a:t>易知：</a:t>
                </a:r>
                <a14:m>
                  <m:oMath xmlns:m="http://schemas.openxmlformats.org/officeDocument/2006/math">
                    <m:r>
                      <a:rPr lang="en-US" altLang="zh-CN" sz="2800" b="0" i="1" kern="0" smtClean="0">
                        <a:latin typeface="Cambria Math" panose="02040503050406030204" pitchFamily="18" charset="0"/>
                        <a:cs typeface="Times New Roman" panose="02020603050405020304" pitchFamily="18" charset="0"/>
                      </a:rPr>
                      <m:t>𝑓</m:t>
                    </m:r>
                    <m:r>
                      <a:rPr lang="en-US" altLang="zh-CN" sz="2800" b="0" i="1" kern="0" smtClean="0">
                        <a:latin typeface="Cambria Math" panose="02040503050406030204" pitchFamily="18" charset="0"/>
                        <a:cs typeface="Times New Roman" panose="02020603050405020304" pitchFamily="18" charset="0"/>
                      </a:rPr>
                      <m:t>=</m:t>
                    </m:r>
                    <m:sSub>
                      <m:sSubPr>
                        <m:ctrlPr>
                          <a:rPr lang="en-US" altLang="zh-CN" sz="2800" b="0" i="1" kern="0" smtClean="0">
                            <a:latin typeface="Cambria Math" panose="02040503050406030204" pitchFamily="18" charset="0"/>
                            <a:cs typeface="Times New Roman" panose="02020603050405020304" pitchFamily="18" charset="0"/>
                          </a:rPr>
                        </m:ctrlPr>
                      </m:sSubPr>
                      <m:e>
                        <m:r>
                          <a:rPr lang="en-US" altLang="zh-CN" sz="2800" b="0" i="1" kern="0" smtClean="0">
                            <a:latin typeface="Cambria Math" panose="02040503050406030204" pitchFamily="18" charset="0"/>
                            <a:cs typeface="Times New Roman" panose="02020603050405020304" pitchFamily="18" charset="0"/>
                          </a:rPr>
                          <m:t>𝑀</m:t>
                        </m:r>
                      </m:e>
                      <m:sub>
                        <m:r>
                          <m:rPr>
                            <m:sty m:val="p"/>
                          </m:rPr>
                          <a:rPr lang="en-US" altLang="zh-CN" sz="2800" b="0" i="0" kern="0" smtClean="0">
                            <a:latin typeface="Cambria Math" panose="02040503050406030204" pitchFamily="18" charset="0"/>
                            <a:cs typeface="Times New Roman" panose="02020603050405020304" pitchFamily="18" charset="0"/>
                          </a:rPr>
                          <m:t>A</m:t>
                        </m:r>
                      </m:sub>
                    </m:sSub>
                    <m:r>
                      <a:rPr lang="en-US" altLang="zh-CN" sz="2800" b="0" i="1" kern="0" smtClean="0">
                        <a:latin typeface="Cambria Math" panose="02040503050406030204" pitchFamily="18" charset="0"/>
                        <a:cs typeface="Times New Roman" panose="02020603050405020304" pitchFamily="18" charset="0"/>
                      </a:rPr>
                      <m:t>𝑎</m:t>
                    </m:r>
                    <m:func>
                      <m:funcPr>
                        <m:ctrlPr>
                          <a:rPr lang="en-US" altLang="zh-CN" sz="2800" b="0" i="1" kern="0" smtClean="0">
                            <a:latin typeface="Cambria Math" panose="02040503050406030204" pitchFamily="18" charset="0"/>
                            <a:cs typeface="Times New Roman" panose="02020603050405020304" pitchFamily="18" charset="0"/>
                          </a:rPr>
                        </m:ctrlPr>
                      </m:funcPr>
                      <m:fName>
                        <m:r>
                          <m:rPr>
                            <m:sty m:val="p"/>
                          </m:rPr>
                          <a:rPr lang="en-US" altLang="zh-CN" sz="2800" b="0" i="0" kern="0" smtClean="0">
                            <a:latin typeface="Cambria Math" panose="02040503050406030204" pitchFamily="18" charset="0"/>
                            <a:cs typeface="Times New Roman" panose="02020603050405020304" pitchFamily="18" charset="0"/>
                          </a:rPr>
                          <m:t>cos</m:t>
                        </m:r>
                      </m:fName>
                      <m:e>
                        <m:sSup>
                          <m:sSupPr>
                            <m:ctrlPr>
                              <a:rPr lang="en-US" altLang="zh-CN" sz="2800" b="0" i="1" kern="0" smtClean="0">
                                <a:latin typeface="Cambria Math" panose="02040503050406030204" pitchFamily="18" charset="0"/>
                                <a:cs typeface="Times New Roman" panose="02020603050405020304" pitchFamily="18" charset="0"/>
                              </a:rPr>
                            </m:ctrlPr>
                          </m:sSupPr>
                          <m:e>
                            <m:r>
                              <a:rPr lang="en-US" altLang="zh-CN" sz="2800" b="0" i="1" kern="0" smtClean="0">
                                <a:latin typeface="Cambria Math" panose="02040503050406030204" pitchFamily="18" charset="0"/>
                                <a:cs typeface="Times New Roman" panose="02020603050405020304" pitchFamily="18" charset="0"/>
                              </a:rPr>
                              <m:t>60</m:t>
                            </m:r>
                          </m:e>
                          <m:sup>
                            <m:r>
                              <a:rPr lang="zh-CN" altLang="en-US" sz="2800" i="1" kern="0" smtClean="0">
                                <a:latin typeface="Cambria Math" panose="02040503050406030204" pitchFamily="18" charset="0"/>
                                <a:cs typeface="Times New Roman" panose="02020603050405020304" pitchFamily="18" charset="0"/>
                              </a:rPr>
                              <m:t>°</m:t>
                            </m:r>
                          </m:sup>
                        </m:sSup>
                      </m:e>
                    </m:func>
                    <m:r>
                      <a:rPr lang="en-US" altLang="zh-CN" sz="2800" b="0" i="0" kern="0" smtClean="0">
                        <a:latin typeface="Cambria Math" panose="02040503050406030204" pitchFamily="18" charset="0"/>
                        <a:cs typeface="Times New Roman" panose="02020603050405020304" pitchFamily="18" charset="0"/>
                      </a:rPr>
                      <m:t>=1</m:t>
                    </m:r>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×2.5×</m:t>
                    </m:r>
                    <m:f>
                      <m:fPr>
                        <m:ctrlP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altLang="zh-CN" sz="2800" b="0" i="0" kern="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kern="0" smtClean="0">
                        <a:latin typeface="Cambria Math" panose="02040503050406030204" pitchFamily="18" charset="0"/>
                        <a:ea typeface="Cambria Math" panose="02040503050406030204" pitchFamily="18" charset="0"/>
                        <a:cs typeface="Times New Roman" panose="02020603050405020304" pitchFamily="18" charset="0"/>
                      </a:rPr>
                      <m:t>N</m:t>
                    </m:r>
                    <m:r>
                      <a:rPr lang="en-US" altLang="zh-CN" sz="2800" b="0" i="1" kern="0" smtClean="0">
                        <a:latin typeface="Cambria Math" panose="02040503050406030204" pitchFamily="18" charset="0"/>
                        <a:ea typeface="Cambria Math" panose="02040503050406030204" pitchFamily="18" charset="0"/>
                        <a:cs typeface="Times New Roman" panose="02020603050405020304" pitchFamily="18" charset="0"/>
                      </a:rPr>
                      <m:t>=1.25</m:t>
                    </m:r>
                    <m:r>
                      <a:rPr lang="en-US" altLang="zh-CN" sz="2800" b="0" i="0" kern="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kern="0" smtClean="0">
                        <a:latin typeface="Cambria Math" panose="02040503050406030204" pitchFamily="18" charset="0"/>
                        <a:ea typeface="Cambria Math" panose="02040503050406030204" pitchFamily="18" charset="0"/>
                        <a:cs typeface="Times New Roman" panose="02020603050405020304" pitchFamily="18" charset="0"/>
                      </a:rPr>
                      <m:t>N</m:t>
                    </m:r>
                  </m:oMath>
                </a14:m>
                <a:endParaRPr lang="zh-CN" altLang="en-US" sz="2800" kern="0" dirty="0">
                  <a:latin typeface="+mn-ea"/>
                  <a:cs typeface="Times New Roman" panose="02020603050405020304" pitchFamily="18" charset="0"/>
                </a:endParaRPr>
              </a:p>
              <a:p>
                <a:pPr marR="0" indent="719138" algn="l">
                  <a:lnSpc>
                    <a:spcPct val="150000"/>
                  </a:lnSpc>
                  <a:spcBef>
                    <a:spcPts val="500"/>
                  </a:spcBef>
                  <a:spcAft>
                    <a:spcPts val="500"/>
                  </a:spcAft>
                </a:pPr>
                <a:endParaRPr lang="zh-CN" altLang="en-US" sz="2800" kern="0" dirty="0">
                  <a:latin typeface="+mn-ea"/>
                  <a:cs typeface="Times New Roman" panose="02020603050405020304" pitchFamily="18" charset="0"/>
                </a:endParaRPr>
              </a:p>
            </p:txBody>
          </p:sp>
        </mc:Choice>
        <mc:Fallback>
          <p:sp>
            <p:nvSpPr>
              <p:cNvPr id="9" name="文本框 8">
                <a:extLst>
                  <a:ext uri="{FF2B5EF4-FFF2-40B4-BE49-F238E27FC236}">
                    <a16:creationId xmlns="" xmlns:a16="http://schemas.microsoft.com/office/drawing/2014/main" xmlns:a14="http://schemas.microsoft.com/office/drawing/2010/main" id="{C46C4833-9913-FA8C-2F30-6A9BB224BA66}"/>
                  </a:ext>
                </a:extLst>
              </p:cNvPr>
              <p:cNvSpPr txBox="1">
                <a:spLocks noRot="1" noChangeAspect="1" noMove="1" noResize="1" noEditPoints="1" noAdjustHandles="1" noChangeArrowheads="1" noChangeShapeType="1" noTextEdit="1"/>
              </p:cNvSpPr>
              <p:nvPr/>
            </p:nvSpPr>
            <p:spPr>
              <a:xfrm>
                <a:off x="906190" y="850076"/>
                <a:ext cx="10102896" cy="6004529"/>
              </a:xfrm>
              <a:prstGeom prst="rect">
                <a:avLst/>
              </a:prstGeom>
              <a:blipFill rotWithShape="0">
                <a:blip r:embed="rId2"/>
                <a:stretch>
                  <a:fillRect l="-1267"/>
                </a:stretch>
              </a:blipFill>
            </p:spPr>
            <p:txBody>
              <a:bodyPr/>
              <a:lstStyle/>
              <a:p>
                <a:r>
                  <a:rPr lang="zh-CN" altLang="en-US">
                    <a:noFill/>
                  </a:rPr>
                  <a:t> </a:t>
                </a:r>
              </a:p>
            </p:txBody>
          </p:sp>
        </mc:Fallback>
      </mc:AlternateContent>
      <p:pic>
        <p:nvPicPr>
          <p:cNvPr id="11" name="图片 10">
            <a:extLst>
              <a:ext uri="{FF2B5EF4-FFF2-40B4-BE49-F238E27FC236}">
                <a16:creationId xmlns="" xmlns:a16="http://schemas.microsoft.com/office/drawing/2014/main" id="{E73985C7-5004-EBF7-3B3E-A31FDEFF4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613991" y="2613287"/>
            <a:ext cx="1671819" cy="1776570"/>
          </a:xfrm>
          <a:prstGeom prst="rect">
            <a:avLst/>
          </a:prstGeom>
          <a:noFill/>
          <a:ln>
            <a:noFill/>
          </a:ln>
        </p:spPr>
      </p:pic>
    </p:spTree>
    <p:extLst>
      <p:ext uri="{BB962C8B-B14F-4D97-AF65-F5344CB8AC3E}">
        <p14:creationId xmlns:p14="http://schemas.microsoft.com/office/powerpoint/2010/main" val="33802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6096000" y="0"/>
            <a:ext cx="6096000" cy="6858000"/>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pPr>
              <a:defRPr/>
            </a:pPr>
            <a:r>
              <a:rPr lang="zh-CN" altLang="en-US" sz="3200" b="1" kern="0" dirty="0">
                <a:solidFill>
                  <a:srgbClr val="1BA9A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二、物体受力分析的处理法</a:t>
            </a:r>
            <a:endParaRPr lang="zh-CN" altLang="en-US" sz="3200" kern="100" dirty="0">
              <a:solidFill>
                <a:srgbClr val="1BA9A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1173327" y="2558241"/>
            <a:ext cx="2514600" cy="1354217"/>
          </a:xfrm>
          <a:prstGeom prst="rect">
            <a:avLst/>
          </a:prstGeom>
          <a:noFill/>
        </p:spPr>
        <p:txBody>
          <a:bodyPr wrap="square" rtlCol="0">
            <a:spAutoFit/>
          </a:bodyPr>
          <a:lstStyle/>
          <a:p>
            <a:pPr>
              <a:lnSpc>
                <a:spcPct val="200000"/>
              </a:lnSpc>
              <a:defRPr/>
            </a:pPr>
            <a:r>
              <a:rPr kumimoji="0" lang="en-US" altLang="zh-CN" sz="3200" b="1" i="0" u="none" strike="noStrike" kern="0" cap="none" spc="0" normalizeH="0" baseline="0" noProof="0" dirty="0">
                <a:ln>
                  <a:noFill/>
                </a:ln>
                <a:solidFill>
                  <a:srgbClr val="1EC0B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合成法</a:t>
            </a:r>
            <a:endParaRPr kumimoji="0" lang="zh-CN" altLang="en-US" sz="28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文本框 12">
            <a:extLst>
              <a:ext uri="{FF2B5EF4-FFF2-40B4-BE49-F238E27FC236}">
                <a16:creationId xmlns="" xmlns:a16="http://schemas.microsoft.com/office/drawing/2014/main" id="{126C882E-4EC1-FE36-E8FF-FB5C1FFCFCFF}"/>
              </a:ext>
            </a:extLst>
          </p:cNvPr>
          <p:cNvSpPr txBox="1"/>
          <p:nvPr/>
        </p:nvSpPr>
        <p:spPr>
          <a:xfrm>
            <a:off x="8541676" y="3328908"/>
            <a:ext cx="2876890" cy="1554400"/>
          </a:xfrm>
          <a:prstGeom prst="rect">
            <a:avLst/>
          </a:prstGeom>
          <a:noFill/>
        </p:spPr>
        <p:txBody>
          <a:bodyPr wrap="square" rtlCol="0">
            <a:spAutoFit/>
          </a:bodyPr>
          <a:lstStyle/>
          <a:p>
            <a:pPr>
              <a:lnSpc>
                <a:spcPct val="200000"/>
              </a:lnSpc>
              <a:defRPr/>
            </a:pPr>
            <a:r>
              <a:rPr lang="en-US" altLang="zh-CN" sz="320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．正交分解法</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 name="箭头: 右 17">
            <a:extLst>
              <a:ext uri="{FF2B5EF4-FFF2-40B4-BE49-F238E27FC236}">
                <a16:creationId xmlns="" xmlns:a16="http://schemas.microsoft.com/office/drawing/2014/main" id="{F58EAAF8-F58E-B7A1-6E05-967AE081F0BC}"/>
              </a:ext>
            </a:extLst>
          </p:cNvPr>
          <p:cNvSpPr/>
          <p:nvPr/>
        </p:nvSpPr>
        <p:spPr>
          <a:xfrm>
            <a:off x="6622903" y="3360057"/>
            <a:ext cx="1480457" cy="10595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 xmlns:a16="http://schemas.microsoft.com/office/drawing/2014/main" id="{1FC5A72C-7D97-54D4-3879-CFCF6030D694}"/>
              </a:ext>
            </a:extLst>
          </p:cNvPr>
          <p:cNvSpPr/>
          <p:nvPr/>
        </p:nvSpPr>
        <p:spPr>
          <a:xfrm rot="10800000">
            <a:off x="3359198" y="2515013"/>
            <a:ext cx="2298486" cy="1440674"/>
          </a:xfrm>
          <a:prstGeom prst="rightArrow">
            <a:avLst/>
          </a:prstGeom>
          <a:solidFill>
            <a:srgbClr val="59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511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E42F2B3D-70CF-85E2-9902-40FBC6084360}"/>
              </a:ext>
            </a:extLst>
          </p:cNvPr>
          <p:cNvSpPr/>
          <p:nvPr/>
        </p:nvSpPr>
        <p:spPr>
          <a:xfrm>
            <a:off x="0" y="1211942"/>
            <a:ext cx="12192000" cy="5646058"/>
          </a:xfrm>
          <a:prstGeom prst="roundRect">
            <a:avLst>
              <a:gd name="adj" fmla="val 0"/>
            </a:avLst>
          </a:prstGeom>
          <a:solidFill>
            <a:srgbClr val="1BA9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文本框 5">
            <a:extLst>
              <a:ext uri="{FF2B5EF4-FFF2-40B4-BE49-F238E27FC236}">
                <a16:creationId xmlns="" xmlns:a16="http://schemas.microsoft.com/office/drawing/2014/main" id="{DB9AC296-B182-24B1-976A-C332210DFEE7}"/>
              </a:ext>
            </a:extLst>
          </p:cNvPr>
          <p:cNvSpPr txBox="1"/>
          <p:nvPr/>
        </p:nvSpPr>
        <p:spPr>
          <a:xfrm>
            <a:off x="769258" y="468599"/>
            <a:ext cx="6096000" cy="584775"/>
          </a:xfrm>
          <a:prstGeom prst="rect">
            <a:avLst/>
          </a:prstGeom>
          <a:noFill/>
        </p:spPr>
        <p:txBody>
          <a:bodyPr wrap="square">
            <a:spAutoFit/>
          </a:bodyPr>
          <a:lstStyle/>
          <a:p>
            <a:r>
              <a:rPr lang="zh-CN" altLang="en-US" sz="3200" b="1" kern="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rPr>
              <a:t>二、物体受力分析的处理法</a:t>
            </a:r>
            <a:endParaRPr lang="zh-CN" altLang="en-US" sz="3200" kern="100" dirty="0">
              <a:solidFill>
                <a:srgbClr val="1BA9A6"/>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 xmlns:a16="http://schemas.microsoft.com/office/drawing/2014/main" id="{9480D194-49E9-C48D-8BC6-C4BFCA06A8DA}"/>
              </a:ext>
            </a:extLst>
          </p:cNvPr>
          <p:cNvSpPr/>
          <p:nvPr/>
        </p:nvSpPr>
        <p:spPr>
          <a:xfrm>
            <a:off x="551542" y="1767754"/>
            <a:ext cx="2398983" cy="7507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 xmlns:a16="http://schemas.microsoft.com/office/drawing/2014/main" id="{2E2318DB-02BB-C827-94DF-C3F7B379AF62}"/>
              </a:ext>
            </a:extLst>
          </p:cNvPr>
          <p:cNvSpPr txBox="1"/>
          <p:nvPr/>
        </p:nvSpPr>
        <p:spPr>
          <a:xfrm>
            <a:off x="707571" y="1513352"/>
            <a:ext cx="11005458" cy="4801314"/>
          </a:xfrm>
          <a:prstGeom prst="rect">
            <a:avLst/>
          </a:prstGeom>
          <a:noFill/>
        </p:spPr>
        <p:txBody>
          <a:bodyPr wrap="square" rtlCol="0">
            <a:spAutoFit/>
          </a:bodyPr>
          <a:lstStyle/>
          <a:p>
            <a:pPr>
              <a:lnSpc>
                <a:spcPct val="200000"/>
              </a:lnSpc>
              <a:defRPr/>
            </a:pPr>
            <a:r>
              <a:rPr lang="en-US" altLang="zh-CN"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3200" b="1" kern="0" dirty="0">
                <a:solidFill>
                  <a:srgbClr val="1EC0BC"/>
                </a:solidFill>
                <a:latin typeface="微软雅黑" panose="020B0503020204020204" pitchFamily="34" charset="-122"/>
                <a:ea typeface="微软雅黑" panose="020B0503020204020204" pitchFamily="34" charset="-122"/>
                <a:cs typeface="Times New Roman" panose="02020603050405020304" pitchFamily="18" charset="0"/>
              </a:rPr>
              <a:t>．合成法</a:t>
            </a:r>
          </a:p>
          <a:p>
            <a:pPr indent="719138">
              <a:lnSpc>
                <a:spcPct val="200000"/>
              </a:lnSpc>
            </a:pPr>
            <a:r>
              <a:rPr lang="zh-CN" altLang="en-US" sz="28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若物体只受两个力作用而产生加速度时，应用力的合成法较简单，合外力的方向就是加速度方向。解题时只要知道合外力的方向，就可以知道加速度的方向，反之亦然。解题时要准确画出力的平行四边形，然后利用几何关系进行求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箭头: 右 1">
            <a:extLst>
              <a:ext uri="{FF2B5EF4-FFF2-40B4-BE49-F238E27FC236}">
                <a16:creationId xmlns="" xmlns:a16="http://schemas.microsoft.com/office/drawing/2014/main" id="{4CF92B4D-14AB-390C-5E7A-4A282F8A7824}"/>
              </a:ext>
            </a:extLst>
          </p:cNvPr>
          <p:cNvSpPr/>
          <p:nvPr/>
        </p:nvSpPr>
        <p:spPr>
          <a:xfrm>
            <a:off x="395514" y="637678"/>
            <a:ext cx="312057" cy="27577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98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1320</Words>
  <Application>Microsoft Office PowerPoint</Application>
  <PresentationFormat>宽屏</PresentationFormat>
  <Paragraphs>108</Paragraphs>
  <Slides>27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等线 Light</vt:lpstr>
      <vt:lpstr>宋体</vt:lpstr>
      <vt:lpstr>微软雅黑</vt:lpstr>
      <vt:lpstr>Arial</vt:lpstr>
      <vt:lpstr>Cambria Math</vt:lpstr>
      <vt:lpstr>Times New Roman</vt:lpstr>
      <vt:lpstr>Office 主题​​</vt:lpstr>
      <vt:lpstr>牛顿运动定律应用中的 思维方法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牛顿运动定律应用中的 思维方法</dc:title>
  <cp:lastModifiedBy>Windows</cp:lastModifiedBy>
  <cp:revision>9</cp:revision>
  <dcterms:created xsi:type="dcterms:W3CDTF">2022-09-19T02:16:38Z</dcterms:created>
  <dcterms:modified xsi:type="dcterms:W3CDTF">2022-10-17T07:59:18Z</dcterms:modified>
</cp:coreProperties>
</file>