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7" r:id="rId6"/>
    <p:sldId id="266" r:id="rId7"/>
    <p:sldId id="264" r:id="rId8"/>
    <p:sldId id="269" r:id="rId9"/>
    <p:sldId id="271" r:id="rId10"/>
    <p:sldId id="265" r:id="rId11"/>
    <p:sldId id="270" r:id="rId12"/>
    <p:sldId id="272" r:id="rId13"/>
    <p:sldId id="273" r:id="rId14"/>
    <p:sldId id="258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20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2606B0C-11AE-5524-A770-881A922B2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E0CC9E54-F181-39C7-4618-15225C7EF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7220505-5F47-F95D-D94A-08FFDAD3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08EA812-954F-0F5F-FCDD-6ED7D4BF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A6A24C1-0662-0304-0AC1-BE8D4874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793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799AE86-834A-8E25-C053-F70E6BB78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1D5CD6F6-548C-C02D-1718-56E0996C3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2109FF7B-6AC4-0776-5E33-2EF9D9E81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B3B5F2D-27B3-DA51-0FFA-53FFE8B08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9E01630-A21B-0767-79F5-AAC056012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29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88D675C8-51F7-4B69-D4E1-02045CB441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7515091C-A055-67B3-89D6-0ACB0CD75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37C3AB9-03F3-1527-A374-4955AD49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5E833C2E-C936-C219-ABF9-DDFE2142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9A51A1D-834B-DD5E-EAEC-5501F71ED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26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4D8E4DE-369C-D291-8B2C-7B7B2992D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A19D7057-F142-5330-A7DE-B8A060389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BBC667A6-8880-A293-A283-10D25065F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D450610D-9110-D85D-9E6A-0DD4A910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57E27FB-D500-64BA-E2F1-3A3025329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63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F81FC5E-2839-4FEC-0D70-9EC5EE84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92F6A8AA-F9BE-D984-384D-B6A9F3AE1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3411E107-0982-8352-ABDC-832FFF02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1ADEA5D5-113A-818D-C10D-381189CF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BBE1B28-D9C1-88AF-6CBE-13E20212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06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C1F1239-E68D-3EC3-9272-D21D8D84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AA7BF21D-ED49-D41A-9805-D76FED100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700299C6-66F4-2A54-1C20-59E925E9A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87CBB7A6-E67B-FAA7-FAAE-075359ECF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C30968D8-5F44-31DF-AFF8-91B627BE9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01D134DD-12A7-BAF9-2558-6527DE125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27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31DCCBE-6995-E3A1-7DD4-A140CE9FB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C465DA2E-AE2D-52FE-6EB5-FDC5788B2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E4D30400-17D8-15D5-61A2-C3A89522F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68D9FFB0-B247-BA5F-93BC-6DAF2E3081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B5C3104F-0C21-2D42-BF81-B9AF3ABFE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49913205-09ED-21E4-282F-8E12F53C9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7B7A7749-ABFA-B285-C8A8-A9C25F34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4C301345-524E-1CCF-1F64-F638B276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27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C084746-107D-B54D-2153-C6A63B6D9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9BDC214B-ECC2-22A5-CCD6-BD697435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97A4A225-0438-BAA4-F2E2-A769BEDD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F6546DB3-454F-75C6-9337-3EFCDEE6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87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EBF3523C-E1DC-94A3-D2FF-1DE15890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F38068E8-D959-3C30-E02C-F7AAFF01F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045D4697-F1FF-ABEE-DF95-347FEF4D4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89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62EF9E2-33C8-984F-E975-1D8221DA0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A345134-4317-118B-1094-2460D6CFE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483EE544-D988-62A8-7F71-2431D9BDD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DB5F29E6-3C28-D2DD-B005-8F9B0F74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ABF0806F-C27E-75C5-0184-AB9CBF6D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A4B3B0EE-0E17-D7B6-62C0-47D92A6D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828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58D52CC-8E8C-ADEC-2B4E-F6D0D0DD4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6C254B49-6CB7-C040-FDD7-9384956EA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46C320E3-2745-6040-9958-6723E2308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C9EC4C6A-6FE3-08AE-8599-37C29501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1487F600-9951-D61A-9AA3-707F1120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4B4F76D4-1C7C-966F-5964-33C5E9AB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20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A86B39DF-540A-CB9E-358D-06666FC49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F892C82-E3A5-1E90-69EF-69502DE69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3B1F61AF-0790-C49F-47E2-D728EE1D3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1213F-D406-4CB5-8D8E-79F4368E010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6E3EE89-D88B-2BAB-E587-D11F57D30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40FFD97-C716-4106-2BB0-8FA087CD7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1C126-FC4A-4DFC-A874-B82363234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385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" name="组合 412">
            <a:extLst>
              <a:ext uri="{FF2B5EF4-FFF2-40B4-BE49-F238E27FC236}">
                <a16:creationId xmlns="" xmlns:a16="http://schemas.microsoft.com/office/drawing/2014/main" id="{445804A1-8CD1-19B4-BD76-E9A1B15039A1}"/>
              </a:ext>
            </a:extLst>
          </p:cNvPr>
          <p:cNvGrpSpPr/>
          <p:nvPr/>
        </p:nvGrpSpPr>
        <p:grpSpPr>
          <a:xfrm>
            <a:off x="2459977" y="1226966"/>
            <a:ext cx="5262793" cy="4339263"/>
            <a:chOff x="1801212" y="1019793"/>
            <a:chExt cx="5262793" cy="4339263"/>
          </a:xfrm>
        </p:grpSpPr>
        <p:sp>
          <p:nvSpPr>
            <p:cNvPr id="411" name="矩形 410">
              <a:extLst>
                <a:ext uri="{FF2B5EF4-FFF2-40B4-BE49-F238E27FC236}">
                  <a16:creationId xmlns="" xmlns:a16="http://schemas.microsoft.com/office/drawing/2014/main" id="{BE6320CE-9E67-7EF0-82D4-17F5E1F8520C}"/>
                </a:ext>
              </a:extLst>
            </p:cNvPr>
            <p:cNvSpPr/>
            <p:nvPr/>
          </p:nvSpPr>
          <p:spPr>
            <a:xfrm>
              <a:off x="1801212" y="1019793"/>
              <a:ext cx="4423631" cy="4339263"/>
            </a:xfrm>
            <a:prstGeom prst="rect">
              <a:avLst/>
            </a:prstGeom>
            <a:noFill/>
            <a:ln w="2540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2" name="文本框 411">
              <a:extLst>
                <a:ext uri="{FF2B5EF4-FFF2-40B4-BE49-F238E27FC236}">
                  <a16:creationId xmlns="" xmlns:a16="http://schemas.microsoft.com/office/drawing/2014/main" id="{394DF6CE-D5BD-7FA8-EE16-D22AF58FF1B4}"/>
                </a:ext>
              </a:extLst>
            </p:cNvPr>
            <p:cNvSpPr txBox="1"/>
            <p:nvPr/>
          </p:nvSpPr>
          <p:spPr>
            <a:xfrm>
              <a:off x="2321741" y="1410970"/>
              <a:ext cx="4742264" cy="357020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13800" dirty="0">
                  <a:latin typeface="华文琥珀" panose="02010800040101010101" pitchFamily="2" charset="-122"/>
                  <a:ea typeface="华文琥珀" panose="02010800040101010101" pitchFamily="2" charset="-122"/>
                </a:rPr>
                <a:t>弹簧</a:t>
              </a:r>
              <a:r>
                <a:rPr lang="zh-CN" altLang="en-US" sz="7200" dirty="0"/>
                <a:t>的</a:t>
              </a:r>
              <a:endParaRPr lang="en-US" altLang="zh-CN" sz="4800" dirty="0"/>
            </a:p>
            <a:p>
              <a:r>
                <a:rPr lang="zh-CN" altLang="en-US" sz="8800" dirty="0">
                  <a:latin typeface="幼圆" panose="02010509060101010101" pitchFamily="49" charset="-122"/>
                  <a:ea typeface="幼圆" panose="02010509060101010101" pitchFamily="49" charset="-122"/>
                </a:rPr>
                <a:t>多解问题</a:t>
              </a:r>
              <a:endParaRPr lang="zh-CN" altLang="en-US" sz="72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pic>
        <p:nvPicPr>
          <p:cNvPr id="414" name="图片 413">
            <a:extLst>
              <a:ext uri="{FF2B5EF4-FFF2-40B4-BE49-F238E27FC236}">
                <a16:creationId xmlns="" xmlns:a16="http://schemas.microsoft.com/office/drawing/2014/main" id="{FD0F0F46-7C40-D9EA-9B8F-2D8916F3F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7028" y="3329041"/>
            <a:ext cx="1642296" cy="230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232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: 圆角 16">
            <a:extLst>
              <a:ext uri="{FF2B5EF4-FFF2-40B4-BE49-F238E27FC236}">
                <a16:creationId xmlns="" xmlns:a16="http://schemas.microsoft.com/office/drawing/2014/main" id="{81D9A538-4B36-48B3-FA9C-5DFFF0C555D1}"/>
              </a:ext>
            </a:extLst>
          </p:cNvPr>
          <p:cNvSpPr/>
          <p:nvPr/>
        </p:nvSpPr>
        <p:spPr>
          <a:xfrm>
            <a:off x="529770" y="354031"/>
            <a:ext cx="8869308" cy="7200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016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8737755F-01FD-0A5C-AE95-FEC63D190235}"/>
              </a:ext>
            </a:extLst>
          </p:cNvPr>
          <p:cNvGrpSpPr/>
          <p:nvPr/>
        </p:nvGrpSpPr>
        <p:grpSpPr>
          <a:xfrm>
            <a:off x="9399078" y="5022933"/>
            <a:ext cx="2300792" cy="1169728"/>
            <a:chOff x="9399078" y="5022933"/>
            <a:chExt cx="2300792" cy="1169728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2CC6857A-81C8-09AC-9FFD-2C3A81FC8B96}"/>
                </a:ext>
              </a:extLst>
            </p:cNvPr>
            <p:cNvGrpSpPr/>
            <p:nvPr/>
          </p:nvGrpSpPr>
          <p:grpSpPr>
            <a:xfrm>
              <a:off x="9845988" y="5022933"/>
              <a:ext cx="1853882" cy="1156465"/>
              <a:chOff x="1159189" y="305576"/>
              <a:chExt cx="1853882" cy="1156465"/>
            </a:xfrm>
          </p:grpSpPr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B49B8BF6-F899-A52F-CB89-74F4D0F364E8}"/>
                  </a:ext>
                </a:extLst>
              </p:cNvPr>
              <p:cNvSpPr/>
              <p:nvPr/>
            </p:nvSpPr>
            <p:spPr>
              <a:xfrm>
                <a:off x="1159189" y="501693"/>
                <a:ext cx="900000" cy="90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93DC5D1B-375A-0F5F-9C29-B6933F31BF20}"/>
                  </a:ext>
                </a:extLst>
              </p:cNvPr>
              <p:cNvSpPr/>
              <p:nvPr/>
            </p:nvSpPr>
            <p:spPr>
              <a:xfrm>
                <a:off x="2281551" y="305576"/>
                <a:ext cx="731520" cy="72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等腰三角形 9">
                <a:extLst>
                  <a:ext uri="{FF2B5EF4-FFF2-40B4-BE49-F238E27FC236}">
                    <a16:creationId xmlns="" xmlns:a16="http://schemas.microsoft.com/office/drawing/2014/main" id="{965F31D4-C731-A2A3-939D-E53A493E1FF6}"/>
                  </a:ext>
                </a:extLst>
              </p:cNvPr>
              <p:cNvSpPr/>
              <p:nvPr/>
            </p:nvSpPr>
            <p:spPr>
              <a:xfrm rot="1617963">
                <a:off x="1824599" y="823154"/>
                <a:ext cx="723687" cy="638887"/>
              </a:xfrm>
              <a:prstGeom prst="triangle">
                <a:avLst>
                  <a:gd name="adj" fmla="val 46592"/>
                </a:avLst>
              </a:prstGeom>
              <a:noFill/>
              <a:ln w="63500"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文本框 11">
                <a:extLst>
                  <a:ext uri="{FF2B5EF4-FFF2-40B4-BE49-F238E27FC236}">
                    <a16:creationId xmlns="" xmlns:a16="http://schemas.microsoft.com/office/drawing/2014/main" id="{F08120D2-8E95-3E67-AF14-5657EE2B77F9}"/>
                  </a:ext>
                </a:extLst>
              </p:cNvPr>
              <p:cNvSpPr txBox="1"/>
              <p:nvPr/>
            </p:nvSpPr>
            <p:spPr>
              <a:xfrm>
                <a:off x="1174281" y="311994"/>
                <a:ext cx="1746722" cy="11387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4000" dirty="0">
                    <a:latin typeface="华文琥珀" panose="02010800040101010101" pitchFamily="2" charset="-122"/>
                    <a:ea typeface="华文琥珀" panose="02010800040101010101" pitchFamily="2" charset="-122"/>
                  </a:rPr>
                  <a:t>弹簧</a:t>
                </a:r>
                <a:r>
                  <a:rPr lang="zh-CN" altLang="en-US" sz="3200" dirty="0"/>
                  <a:t>的</a:t>
                </a:r>
                <a:endParaRPr lang="en-US" altLang="zh-CN" dirty="0"/>
              </a:p>
              <a:p>
                <a:r>
                  <a:rPr lang="zh-CN" altLang="en-US" sz="2800" dirty="0">
                    <a:latin typeface="幼圆" panose="02010509060101010101" pitchFamily="49" charset="-122"/>
                    <a:ea typeface="幼圆" panose="02010509060101010101" pitchFamily="49" charset="-122"/>
                  </a:rPr>
                  <a:t>多解问题</a:t>
                </a:r>
                <a:endPara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endParaRPr>
              </a:p>
            </p:txBody>
          </p:sp>
          <p:sp>
            <p:nvSpPr>
              <p:cNvPr id="13" name="椭圆 12">
                <a:extLst>
                  <a:ext uri="{FF2B5EF4-FFF2-40B4-BE49-F238E27FC236}">
                    <a16:creationId xmlns="" xmlns:a16="http://schemas.microsoft.com/office/drawing/2014/main" id="{57E35A4C-3DDE-C3DB-8029-824399939BA6}"/>
                  </a:ext>
                </a:extLst>
              </p:cNvPr>
              <p:cNvSpPr/>
              <p:nvPr/>
            </p:nvSpPr>
            <p:spPr>
              <a:xfrm>
                <a:off x="2647311" y="851994"/>
                <a:ext cx="360000" cy="36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>
              <a:extLst>
                <a:ext uri="{FF2B5EF4-FFF2-40B4-BE49-F238E27FC236}">
                  <a16:creationId xmlns="" xmlns:a16="http://schemas.microsoft.com/office/drawing/2014/main" id="{7C556BDB-AF5E-CE51-650F-0B6C8FB9F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99078" y="5450444"/>
              <a:ext cx="528060" cy="742217"/>
            </a:xfrm>
            <a:prstGeom prst="rect">
              <a:avLst/>
            </a:prstGeom>
          </p:spPr>
        </p:pic>
      </p:grp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F59C2D34-474E-0FEE-716D-CD00F0B946AE}"/>
              </a:ext>
            </a:extLst>
          </p:cNvPr>
          <p:cNvSpPr txBox="1"/>
          <p:nvPr/>
        </p:nvSpPr>
        <p:spPr>
          <a:xfrm>
            <a:off x="624114" y="392627"/>
            <a:ext cx="8839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>
              <a:spcBef>
                <a:spcPts val="500"/>
              </a:spcBef>
              <a:spcAft>
                <a:spcPts val="500"/>
              </a:spcAft>
            </a:pPr>
            <a:r>
              <a:rPr lang="en-US" altLang="zh-CN" sz="3200" kern="0" dirty="0"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03</a:t>
            </a:r>
            <a:r>
              <a:rPr lang="zh-CN" altLang="en-US" sz="3200" kern="0" dirty="0"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  弹簧的形变类型与形变量均不定的多解问题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DEB90D0F-6B9B-1021-D637-AAA9C928D073}"/>
              </a:ext>
            </a:extLst>
          </p:cNvPr>
          <p:cNvSpPr txBox="1"/>
          <p:nvPr/>
        </p:nvSpPr>
        <p:spPr>
          <a:xfrm>
            <a:off x="1074057" y="1835067"/>
            <a:ext cx="10043886" cy="1930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当弹簧的形变类型及形变量均不能唯一确定时，应依据题意就弹簧的伸长、压缩两种形变中的每一种，结合形变量的可能取值情况分别分析求解。</a:t>
            </a:r>
          </a:p>
        </p:txBody>
      </p:sp>
    </p:spTree>
    <p:extLst>
      <p:ext uri="{BB962C8B-B14F-4D97-AF65-F5344CB8AC3E}">
        <p14:creationId xmlns:p14="http://schemas.microsoft.com/office/powerpoint/2010/main" val="1551681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457ADEDB-C0B7-D416-6582-7C8F20A52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42056" y="2806912"/>
            <a:ext cx="1618887" cy="32744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流程图: 手动输入 4">
            <a:extLst>
              <a:ext uri="{FF2B5EF4-FFF2-40B4-BE49-F238E27FC236}">
                <a16:creationId xmlns="" xmlns:a16="http://schemas.microsoft.com/office/drawing/2014/main" id="{7A0D251D-9A7D-313B-07EB-7ABBC842CD1E}"/>
              </a:ext>
            </a:extLst>
          </p:cNvPr>
          <p:cNvSpPr/>
          <p:nvPr/>
        </p:nvSpPr>
        <p:spPr>
          <a:xfrm rot="5400000">
            <a:off x="465922" y="-455737"/>
            <a:ext cx="6858000" cy="7769474"/>
          </a:xfrm>
          <a:prstGeom prst="flowChartManualInpu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71224827-B346-63AF-EB54-7049989E4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169" y="319495"/>
            <a:ext cx="528060" cy="742217"/>
          </a:xfrm>
          <a:prstGeom prst="rect">
            <a:avLst/>
          </a:prstGeom>
        </p:spPr>
      </p:pic>
      <p:grpSp>
        <p:nvGrpSpPr>
          <p:cNvPr id="9" name="组合 8">
            <a:extLst>
              <a:ext uri="{FF2B5EF4-FFF2-40B4-BE49-F238E27FC236}">
                <a16:creationId xmlns="" xmlns:a16="http://schemas.microsoft.com/office/drawing/2014/main" id="{74AE3927-F913-43CE-E975-0ADDD5EE762C}"/>
              </a:ext>
            </a:extLst>
          </p:cNvPr>
          <p:cNvGrpSpPr/>
          <p:nvPr/>
        </p:nvGrpSpPr>
        <p:grpSpPr>
          <a:xfrm>
            <a:off x="1170454" y="341712"/>
            <a:ext cx="1341038" cy="720000"/>
            <a:chOff x="444740" y="278515"/>
            <a:chExt cx="1341038" cy="720000"/>
          </a:xfrm>
        </p:grpSpPr>
        <p:grpSp>
          <p:nvGrpSpPr>
            <p:cNvPr id="11" name="组合 10">
              <a:extLst>
                <a:ext uri="{FF2B5EF4-FFF2-40B4-BE49-F238E27FC236}">
                  <a16:creationId xmlns="" xmlns:a16="http://schemas.microsoft.com/office/drawing/2014/main" id="{985BE51C-E7C9-879B-E834-61DA374D2973}"/>
                </a:ext>
              </a:extLst>
            </p:cNvPr>
            <p:cNvGrpSpPr/>
            <p:nvPr/>
          </p:nvGrpSpPr>
          <p:grpSpPr>
            <a:xfrm>
              <a:off x="943425" y="278515"/>
              <a:ext cx="842353" cy="720000"/>
              <a:chOff x="5790283" y="1428207"/>
              <a:chExt cx="908738" cy="720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="" xmlns:a16="http://schemas.microsoft.com/office/drawing/2014/main" id="{0EC88743-F4FF-89D4-BC01-6F027D83245F}"/>
                  </a:ext>
                </a:extLst>
              </p:cNvPr>
              <p:cNvSpPr/>
              <p:nvPr/>
            </p:nvSpPr>
            <p:spPr>
              <a:xfrm>
                <a:off x="5790283" y="1428207"/>
                <a:ext cx="776742" cy="72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="" xmlns:a16="http://schemas.microsoft.com/office/drawing/2014/main" id="{46F3A1B9-E4CC-527A-AA59-2C13B3AE0CA1}"/>
                  </a:ext>
                </a:extLst>
              </p:cNvPr>
              <p:cNvSpPr txBox="1"/>
              <p:nvPr/>
            </p:nvSpPr>
            <p:spPr>
              <a:xfrm>
                <a:off x="5967500" y="1478111"/>
                <a:ext cx="7315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</a:rPr>
                  <a:t>3</a:t>
                </a:r>
                <a:endParaRPr lang="zh-CN" altLang="en-US" sz="3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" name="组合 14">
              <a:extLst>
                <a:ext uri="{FF2B5EF4-FFF2-40B4-BE49-F238E27FC236}">
                  <a16:creationId xmlns="" xmlns:a16="http://schemas.microsoft.com/office/drawing/2014/main" id="{7F9F0D54-8D8B-2ABC-F328-E27431F5F875}"/>
                </a:ext>
              </a:extLst>
            </p:cNvPr>
            <p:cNvGrpSpPr/>
            <p:nvPr/>
          </p:nvGrpSpPr>
          <p:grpSpPr>
            <a:xfrm>
              <a:off x="444740" y="278515"/>
              <a:ext cx="727256" cy="720000"/>
              <a:chOff x="5790283" y="1428207"/>
              <a:chExt cx="784570" cy="720000"/>
            </a:xfrm>
          </p:grpSpPr>
          <p:sp>
            <p:nvSpPr>
              <p:cNvPr id="16" name="椭圆 15">
                <a:extLst>
                  <a:ext uri="{FF2B5EF4-FFF2-40B4-BE49-F238E27FC236}">
                    <a16:creationId xmlns="" xmlns:a16="http://schemas.microsoft.com/office/drawing/2014/main" id="{2DB57583-E4CA-0095-2371-A185AA9DE62F}"/>
                  </a:ext>
                </a:extLst>
              </p:cNvPr>
              <p:cNvSpPr/>
              <p:nvPr/>
            </p:nvSpPr>
            <p:spPr>
              <a:xfrm>
                <a:off x="5790283" y="1428207"/>
                <a:ext cx="776742" cy="72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="" xmlns:a16="http://schemas.microsoft.com/office/drawing/2014/main" id="{1F0DCA5D-ACCF-D04D-E529-AB18067D4351}"/>
                  </a:ext>
                </a:extLst>
              </p:cNvPr>
              <p:cNvSpPr txBox="1"/>
              <p:nvPr/>
            </p:nvSpPr>
            <p:spPr>
              <a:xfrm>
                <a:off x="5843332" y="1488562"/>
                <a:ext cx="7315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</a:rPr>
                  <a:t>例</a:t>
                </a:r>
              </a:p>
            </p:txBody>
          </p:sp>
        </p:grpSp>
      </p:grp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B2598C0A-4931-A01F-F002-07F64F9F075D}"/>
              </a:ext>
            </a:extLst>
          </p:cNvPr>
          <p:cNvSpPr txBox="1"/>
          <p:nvPr/>
        </p:nvSpPr>
        <p:spPr>
          <a:xfrm>
            <a:off x="1074057" y="1225467"/>
            <a:ext cx="10178608" cy="5056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图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中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c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为三个物块，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为两个轻质弹簧，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R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为跨过光滑定滑轮的轻绳，它们连接如图所示，处于平衡状态。（     ）</a:t>
            </a:r>
          </a:p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．有可能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处于拉伸状态而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处于压缩状态</a:t>
            </a:r>
          </a:p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．有可能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处于压缩状态而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处于拉伸状态</a:t>
            </a:r>
          </a:p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C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．有可能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处于不伸不缩状态而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处于拉伸状态</a:t>
            </a:r>
          </a:p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D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．有可能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处于拉伸状态而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处于不伸不缩状态</a:t>
            </a:r>
          </a:p>
        </p:txBody>
      </p:sp>
    </p:spTree>
    <p:extLst>
      <p:ext uri="{BB962C8B-B14F-4D97-AF65-F5344CB8AC3E}">
        <p14:creationId xmlns:p14="http://schemas.microsoft.com/office/powerpoint/2010/main" val="2617449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6EBCD554-E594-6CA8-6F9C-11240B239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69" y="319495"/>
            <a:ext cx="528060" cy="742217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60A6576A-E91C-5139-9271-35E907851799}"/>
              </a:ext>
            </a:extLst>
          </p:cNvPr>
          <p:cNvSpPr txBox="1"/>
          <p:nvPr/>
        </p:nvSpPr>
        <p:spPr>
          <a:xfrm>
            <a:off x="1197427" y="398215"/>
            <a:ext cx="2801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例</a:t>
            </a:r>
            <a:r>
              <a:rPr lang="en-US" altLang="zh-CN" sz="3200" dirty="0">
                <a:solidFill>
                  <a:srgbClr val="C00000"/>
                </a:solidFill>
                <a:latin typeface="等线" panose="020F0502020204030204"/>
                <a:ea typeface="等线" panose="02010600030101010101" pitchFamily="2" charset="-122"/>
              </a:rPr>
              <a:t>3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解析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9F842ED9-A6B4-A213-0246-D2297B46628E}"/>
              </a:ext>
            </a:extLst>
          </p:cNvPr>
          <p:cNvSpPr txBox="1"/>
          <p:nvPr/>
        </p:nvSpPr>
        <p:spPr>
          <a:xfrm>
            <a:off x="1074056" y="1225467"/>
            <a:ext cx="10355943" cy="5466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19138">
              <a:lnSpc>
                <a:spcPct val="14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上端通过轻绳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经定滑轮与物块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相连，由于轻绳只能产生拉力。故弹簧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只能处于不伸不缩状态或伸长状态。而弹簧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有可能处于不伸不缩或压缩状态，也可能处于伸长状态。当弹簧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处于不伸不缩状态时，轻绳对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无拉力作用，弹簧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必处于压缩状态。当弹簧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处于伸长状态时，轻绳对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有向上的拉力作用（拉力大小等于弹簧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的弹力。），若拉力等于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的重力，则弹簧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处于不伸不缩状态；若拉力大于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的重力，则弹簧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处于伸长状态，若拉力小于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的重力，则弹簧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处于压缩状态。故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错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对，本题选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AD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979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="" xmlns:a16="http://schemas.microsoft.com/office/drawing/2014/main" id="{1E71A2C6-9186-33A8-DA21-EB73CBEEC237}"/>
              </a:ext>
            </a:extLst>
          </p:cNvPr>
          <p:cNvGrpSpPr/>
          <p:nvPr/>
        </p:nvGrpSpPr>
        <p:grpSpPr>
          <a:xfrm>
            <a:off x="9162388" y="795561"/>
            <a:ext cx="2948580" cy="2152292"/>
            <a:chOff x="674389" y="1447524"/>
            <a:chExt cx="2948580" cy="2918604"/>
          </a:xfrm>
        </p:grpSpPr>
        <p:grpSp>
          <p:nvGrpSpPr>
            <p:cNvPr id="14" name="组合 13">
              <a:extLst>
                <a:ext uri="{FF2B5EF4-FFF2-40B4-BE49-F238E27FC236}">
                  <a16:creationId xmlns="" xmlns:a16="http://schemas.microsoft.com/office/drawing/2014/main" id="{26EA3647-6066-D40D-48B1-E5611E325CF4}"/>
                </a:ext>
              </a:extLst>
            </p:cNvPr>
            <p:cNvGrpSpPr/>
            <p:nvPr/>
          </p:nvGrpSpPr>
          <p:grpSpPr>
            <a:xfrm rot="16200000">
              <a:off x="495974" y="1625939"/>
              <a:ext cx="2918604" cy="2561773"/>
              <a:chOff x="-4" y="-1"/>
              <a:chExt cx="5034014" cy="6870112"/>
            </a:xfrm>
          </p:grpSpPr>
          <p:sp>
            <p:nvSpPr>
              <p:cNvPr id="10" name="等腰三角形 9">
                <a:extLst>
                  <a:ext uri="{FF2B5EF4-FFF2-40B4-BE49-F238E27FC236}">
                    <a16:creationId xmlns="" xmlns:a16="http://schemas.microsoft.com/office/drawing/2014/main" id="{E2EA0768-0EA6-E3C7-5E2D-C92D5047C486}"/>
                  </a:ext>
                </a:extLst>
              </p:cNvPr>
              <p:cNvSpPr/>
              <p:nvPr/>
            </p:nvSpPr>
            <p:spPr>
              <a:xfrm rot="5400000">
                <a:off x="-1073424" y="1097637"/>
                <a:ext cx="6845895" cy="4699053"/>
              </a:xfrm>
              <a:prstGeom prst="triangle">
                <a:avLst>
                  <a:gd name="adj" fmla="val 63900"/>
                </a:avLst>
              </a:prstGeom>
              <a:noFill/>
              <a:ln w="63500"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" name="等腰三角形 8">
                <a:extLst>
                  <a:ext uri="{FF2B5EF4-FFF2-40B4-BE49-F238E27FC236}">
                    <a16:creationId xmlns="" xmlns:a16="http://schemas.microsoft.com/office/drawing/2014/main" id="{8E08F83C-7B19-90D8-BED6-533E04493C89}"/>
                  </a:ext>
                </a:extLst>
              </p:cNvPr>
              <p:cNvSpPr/>
              <p:nvPr/>
            </p:nvSpPr>
            <p:spPr>
              <a:xfrm rot="5400000">
                <a:off x="-1570086" y="1582190"/>
                <a:ext cx="6845894" cy="3705730"/>
              </a:xfrm>
              <a:prstGeom prst="triangle">
                <a:avLst>
                  <a:gd name="adj" fmla="val 13573"/>
                </a:avLst>
              </a:prstGeom>
              <a:noFill/>
              <a:ln w="63500"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" name="等腰三角形 5">
                <a:extLst>
                  <a:ext uri="{FF2B5EF4-FFF2-40B4-BE49-F238E27FC236}">
                    <a16:creationId xmlns="" xmlns:a16="http://schemas.microsoft.com/office/drawing/2014/main" id="{8ECC2BC6-1F5A-EA28-FE6F-DE4BEFFF978F}"/>
                  </a:ext>
                </a:extLst>
              </p:cNvPr>
              <p:cNvSpPr/>
              <p:nvPr/>
            </p:nvSpPr>
            <p:spPr>
              <a:xfrm rot="5400000">
                <a:off x="-911998" y="911994"/>
                <a:ext cx="6858004" cy="5034013"/>
              </a:xfrm>
              <a:prstGeom prst="triangle">
                <a:avLst>
                  <a:gd name="adj" fmla="val 36759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7" name="文本框 6">
              <a:extLst>
                <a:ext uri="{FF2B5EF4-FFF2-40B4-BE49-F238E27FC236}">
                  <a16:creationId xmlns="" xmlns:a16="http://schemas.microsoft.com/office/drawing/2014/main" id="{EFC22D5C-684A-9847-A75C-622A9C590F10}"/>
                </a:ext>
              </a:extLst>
            </p:cNvPr>
            <p:cNvSpPr txBox="1"/>
            <p:nvPr/>
          </p:nvSpPr>
          <p:spPr>
            <a:xfrm>
              <a:off x="674389" y="1916279"/>
              <a:ext cx="2948580" cy="17543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8000" dirty="0">
                  <a:solidFill>
                    <a:prstClr val="black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小结</a:t>
              </a:r>
              <a:endParaRPr lang="en-US" altLang="zh-CN" sz="8000" dirty="0">
                <a:solidFill>
                  <a:prstClr val="black"/>
                </a:solidFill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  <a:p>
              <a:r>
                <a:rPr lang="zh-CN" altLang="en-US" sz="2400" dirty="0">
                  <a:solidFill>
                    <a:prstClr val="black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弹簧的</a:t>
              </a:r>
              <a:r>
                <a: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幼圆" panose="02010509060101010101" pitchFamily="49" charset="-122"/>
                  <a:ea typeface="幼圆" panose="02010509060101010101" pitchFamily="49" charset="-122"/>
                  <a:cs typeface="+mn-cs"/>
                </a:rPr>
                <a:t>多解问题</a:t>
              </a:r>
              <a:endPara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  <a:cs typeface="+mn-cs"/>
              </a:endParaRP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6E6C9857-3548-4BF4-1E58-AF7A1927EB9E}"/>
              </a:ext>
            </a:extLst>
          </p:cNvPr>
          <p:cNvGrpSpPr/>
          <p:nvPr/>
        </p:nvGrpSpPr>
        <p:grpSpPr>
          <a:xfrm>
            <a:off x="943731" y="1681522"/>
            <a:ext cx="6802545" cy="720000"/>
            <a:chOff x="5292210" y="1436972"/>
            <a:chExt cx="6802545" cy="720000"/>
          </a:xfrm>
        </p:grpSpPr>
        <p:sp>
          <p:nvSpPr>
            <p:cNvPr id="5" name="文本框 4">
              <a:extLst>
                <a:ext uri="{FF2B5EF4-FFF2-40B4-BE49-F238E27FC236}">
                  <a16:creationId xmlns="" xmlns:a16="http://schemas.microsoft.com/office/drawing/2014/main" id="{1E5DDFE8-665A-1D88-D303-25A44758C3BD}"/>
                </a:ext>
              </a:extLst>
            </p:cNvPr>
            <p:cNvSpPr txBox="1"/>
            <p:nvPr/>
          </p:nvSpPr>
          <p:spPr>
            <a:xfrm>
              <a:off x="5903801" y="1475188"/>
              <a:ext cx="6190954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267970" algn="l" defTabSz="914400" rtl="0" eaLnBrk="1" fontAlgn="auto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幼圆" panose="02010509060101010101" pitchFamily="49" charset="-122"/>
                  <a:ea typeface="幼圆" panose="02010509060101010101" pitchFamily="49" charset="-122"/>
                  <a:cs typeface="Times New Roman" panose="02020603050405020304" pitchFamily="18" charset="0"/>
                </a:rPr>
                <a:t>弹簧的形变类型不定的多解问题</a:t>
              </a:r>
              <a:endPara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3" name="组合 12">
              <a:extLst>
                <a:ext uri="{FF2B5EF4-FFF2-40B4-BE49-F238E27FC236}">
                  <a16:creationId xmlns="" xmlns:a16="http://schemas.microsoft.com/office/drawing/2014/main" id="{C9030432-AF16-175D-017F-509F13F1A3EA}"/>
                </a:ext>
              </a:extLst>
            </p:cNvPr>
            <p:cNvGrpSpPr/>
            <p:nvPr/>
          </p:nvGrpSpPr>
          <p:grpSpPr>
            <a:xfrm>
              <a:off x="5292210" y="1436972"/>
              <a:ext cx="752354" cy="720000"/>
              <a:chOff x="5790283" y="1428207"/>
              <a:chExt cx="811646" cy="720000"/>
            </a:xfrm>
          </p:grpSpPr>
          <p:sp>
            <p:nvSpPr>
              <p:cNvPr id="11" name="椭圆 10">
                <a:extLst>
                  <a:ext uri="{FF2B5EF4-FFF2-40B4-BE49-F238E27FC236}">
                    <a16:creationId xmlns="" xmlns:a16="http://schemas.microsoft.com/office/drawing/2014/main" id="{41DB92F0-C16C-AC5E-F3A6-E248305D1E30}"/>
                  </a:ext>
                </a:extLst>
              </p:cNvPr>
              <p:cNvSpPr/>
              <p:nvPr/>
            </p:nvSpPr>
            <p:spPr>
              <a:xfrm>
                <a:off x="5790283" y="1428207"/>
                <a:ext cx="776742" cy="72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文本框 11">
                <a:extLst>
                  <a:ext uri="{FF2B5EF4-FFF2-40B4-BE49-F238E27FC236}">
                    <a16:creationId xmlns="" xmlns:a16="http://schemas.microsoft.com/office/drawing/2014/main" id="{B459956C-1A26-20D2-6030-DF0538707A83}"/>
                  </a:ext>
                </a:extLst>
              </p:cNvPr>
              <p:cNvSpPr txBox="1"/>
              <p:nvPr/>
            </p:nvSpPr>
            <p:spPr>
              <a:xfrm>
                <a:off x="5870408" y="1492591"/>
                <a:ext cx="7315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01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7" name="组合 16">
            <a:extLst>
              <a:ext uri="{FF2B5EF4-FFF2-40B4-BE49-F238E27FC236}">
                <a16:creationId xmlns="" xmlns:a16="http://schemas.microsoft.com/office/drawing/2014/main" id="{4EF058C7-5B37-573E-7C0E-13BBD74CC921}"/>
              </a:ext>
            </a:extLst>
          </p:cNvPr>
          <p:cNvGrpSpPr/>
          <p:nvPr/>
        </p:nvGrpSpPr>
        <p:grpSpPr>
          <a:xfrm>
            <a:off x="943731" y="4339567"/>
            <a:ext cx="8853414" cy="720000"/>
            <a:chOff x="3241341" y="4761318"/>
            <a:chExt cx="8853414" cy="720000"/>
          </a:xfrm>
        </p:grpSpPr>
        <p:sp>
          <p:nvSpPr>
            <p:cNvPr id="21" name="文本框 20">
              <a:extLst>
                <a:ext uri="{FF2B5EF4-FFF2-40B4-BE49-F238E27FC236}">
                  <a16:creationId xmlns="" xmlns:a16="http://schemas.microsoft.com/office/drawing/2014/main" id="{7802945D-B1FB-677F-7AF8-C138FF18AD6A}"/>
                </a:ext>
              </a:extLst>
            </p:cNvPr>
            <p:cNvSpPr txBox="1"/>
            <p:nvPr/>
          </p:nvSpPr>
          <p:spPr>
            <a:xfrm>
              <a:off x="3847739" y="4798037"/>
              <a:ext cx="824701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267970" algn="l" defTabSz="914400" rtl="0" eaLnBrk="1" fontAlgn="auto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幼圆" panose="02010509060101010101" pitchFamily="49" charset="-122"/>
                  <a:ea typeface="幼圆" panose="02010509060101010101" pitchFamily="49" charset="-122"/>
                  <a:cs typeface="Times New Roman" panose="02020603050405020304" pitchFamily="18" charset="0"/>
                </a:rPr>
                <a:t>弹簧的形变类型与形变量均不定的多解问题</a:t>
              </a:r>
            </a:p>
          </p:txBody>
        </p:sp>
        <p:grpSp>
          <p:nvGrpSpPr>
            <p:cNvPr id="2" name="组合 1">
              <a:extLst>
                <a:ext uri="{FF2B5EF4-FFF2-40B4-BE49-F238E27FC236}">
                  <a16:creationId xmlns="" xmlns:a16="http://schemas.microsoft.com/office/drawing/2014/main" id="{D81C654E-9F03-5CBB-BD81-35E438DE3D00}"/>
                </a:ext>
              </a:extLst>
            </p:cNvPr>
            <p:cNvGrpSpPr/>
            <p:nvPr/>
          </p:nvGrpSpPr>
          <p:grpSpPr>
            <a:xfrm>
              <a:off x="3241341" y="4761318"/>
              <a:ext cx="730584" cy="720000"/>
              <a:chOff x="5790283" y="1428207"/>
              <a:chExt cx="788160" cy="720000"/>
            </a:xfrm>
          </p:grpSpPr>
          <p:sp>
            <p:nvSpPr>
              <p:cNvPr id="3" name="椭圆 2">
                <a:extLst>
                  <a:ext uri="{FF2B5EF4-FFF2-40B4-BE49-F238E27FC236}">
                    <a16:creationId xmlns="" xmlns:a16="http://schemas.microsoft.com/office/drawing/2014/main" id="{2BAE3A02-5166-C9E9-660F-D0DB3AF02A7C}"/>
                  </a:ext>
                </a:extLst>
              </p:cNvPr>
              <p:cNvSpPr/>
              <p:nvPr/>
            </p:nvSpPr>
            <p:spPr>
              <a:xfrm>
                <a:off x="5790283" y="1428207"/>
                <a:ext cx="776742" cy="72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" name="文本框 3">
                <a:extLst>
                  <a:ext uri="{FF2B5EF4-FFF2-40B4-BE49-F238E27FC236}">
                    <a16:creationId xmlns="" xmlns:a16="http://schemas.microsoft.com/office/drawing/2014/main" id="{0DFCB83C-73F6-84B0-B074-7F3E2E375E62}"/>
                  </a:ext>
                </a:extLst>
              </p:cNvPr>
              <p:cNvSpPr txBox="1"/>
              <p:nvPr/>
            </p:nvSpPr>
            <p:spPr>
              <a:xfrm>
                <a:off x="5846922" y="1492591"/>
                <a:ext cx="7315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03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6" name="组合 15">
            <a:extLst>
              <a:ext uri="{FF2B5EF4-FFF2-40B4-BE49-F238E27FC236}">
                <a16:creationId xmlns="" xmlns:a16="http://schemas.microsoft.com/office/drawing/2014/main" id="{2B797B53-3670-44D8-E57D-F992D97BD38C}"/>
              </a:ext>
            </a:extLst>
          </p:cNvPr>
          <p:cNvGrpSpPr/>
          <p:nvPr/>
        </p:nvGrpSpPr>
        <p:grpSpPr>
          <a:xfrm>
            <a:off x="943731" y="3026582"/>
            <a:ext cx="7153616" cy="720000"/>
            <a:chOff x="4941139" y="3107034"/>
            <a:chExt cx="7153616" cy="720000"/>
          </a:xfrm>
        </p:grpSpPr>
        <p:sp>
          <p:nvSpPr>
            <p:cNvPr id="20" name="文本框 19">
              <a:extLst>
                <a:ext uri="{FF2B5EF4-FFF2-40B4-BE49-F238E27FC236}">
                  <a16:creationId xmlns="" xmlns:a16="http://schemas.microsoft.com/office/drawing/2014/main" id="{2A8ED013-0917-CEA5-7ECC-05819E568CD1}"/>
                </a:ext>
              </a:extLst>
            </p:cNvPr>
            <p:cNvSpPr txBox="1"/>
            <p:nvPr/>
          </p:nvSpPr>
          <p:spPr>
            <a:xfrm>
              <a:off x="5504658" y="3138362"/>
              <a:ext cx="659009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267970" algn="l" defTabSz="914400" rtl="0" eaLnBrk="1" fontAlgn="auto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幼圆" panose="02010509060101010101" pitchFamily="49" charset="-122"/>
                  <a:ea typeface="幼圆" panose="02010509060101010101" pitchFamily="49" charset="-122"/>
                  <a:cs typeface="Times New Roman" panose="02020603050405020304" pitchFamily="18" charset="0"/>
                </a:rPr>
                <a:t>弹簧的形变量大小不定的多解问题</a:t>
              </a:r>
            </a:p>
          </p:txBody>
        </p:sp>
        <p:grpSp>
          <p:nvGrpSpPr>
            <p:cNvPr id="8" name="组合 7">
              <a:extLst>
                <a:ext uri="{FF2B5EF4-FFF2-40B4-BE49-F238E27FC236}">
                  <a16:creationId xmlns="" xmlns:a16="http://schemas.microsoft.com/office/drawing/2014/main" id="{772EFA1A-74D5-1BF1-7FCA-C9DD0DE81D5A}"/>
                </a:ext>
              </a:extLst>
            </p:cNvPr>
            <p:cNvGrpSpPr/>
            <p:nvPr/>
          </p:nvGrpSpPr>
          <p:grpSpPr>
            <a:xfrm>
              <a:off x="4941139" y="3107034"/>
              <a:ext cx="727256" cy="720000"/>
              <a:chOff x="5790283" y="1428207"/>
              <a:chExt cx="784570" cy="720000"/>
            </a:xfrm>
          </p:grpSpPr>
          <p:sp>
            <p:nvSpPr>
              <p:cNvPr id="22" name="椭圆 21">
                <a:extLst>
                  <a:ext uri="{FF2B5EF4-FFF2-40B4-BE49-F238E27FC236}">
                    <a16:creationId xmlns="" xmlns:a16="http://schemas.microsoft.com/office/drawing/2014/main" id="{D51A5DFA-C6FA-0909-6CF8-E3C991371DD3}"/>
                  </a:ext>
                </a:extLst>
              </p:cNvPr>
              <p:cNvSpPr/>
              <p:nvPr/>
            </p:nvSpPr>
            <p:spPr>
              <a:xfrm>
                <a:off x="5790283" y="1428207"/>
                <a:ext cx="776742" cy="72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="" xmlns:a16="http://schemas.microsoft.com/office/drawing/2014/main" id="{9DB97F02-7649-F4AF-234D-0432C2105567}"/>
                  </a:ext>
                </a:extLst>
              </p:cNvPr>
              <p:cNvSpPr txBox="1"/>
              <p:nvPr/>
            </p:nvSpPr>
            <p:spPr>
              <a:xfrm>
                <a:off x="5843332" y="1488562"/>
                <a:ext cx="7315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02</a:t>
                </a:r>
                <a:endPara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8674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36460457-91BE-BD69-6769-3872853369F5}"/>
              </a:ext>
            </a:extLst>
          </p:cNvPr>
          <p:cNvSpPr/>
          <p:nvPr/>
        </p:nvSpPr>
        <p:spPr>
          <a:xfrm>
            <a:off x="3904375" y="1837269"/>
            <a:ext cx="3185383" cy="1670327"/>
          </a:xfrm>
          <a:prstGeom prst="rect">
            <a:avLst/>
          </a:prstGeom>
          <a:noFill/>
          <a:ln w="2540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413" name="组合 412">
            <a:extLst>
              <a:ext uri="{FF2B5EF4-FFF2-40B4-BE49-F238E27FC236}">
                <a16:creationId xmlns="" xmlns:a16="http://schemas.microsoft.com/office/drawing/2014/main" id="{445804A1-8CD1-19B4-BD76-E9A1B15039A1}"/>
              </a:ext>
            </a:extLst>
          </p:cNvPr>
          <p:cNvGrpSpPr/>
          <p:nvPr/>
        </p:nvGrpSpPr>
        <p:grpSpPr>
          <a:xfrm>
            <a:off x="4238172" y="2081388"/>
            <a:ext cx="3763088" cy="2352763"/>
            <a:chOff x="1039323" y="784460"/>
            <a:chExt cx="6890811" cy="2352763"/>
          </a:xfrm>
        </p:grpSpPr>
        <p:sp>
          <p:nvSpPr>
            <p:cNvPr id="411" name="矩形 410">
              <a:extLst>
                <a:ext uri="{FF2B5EF4-FFF2-40B4-BE49-F238E27FC236}">
                  <a16:creationId xmlns="" xmlns:a16="http://schemas.microsoft.com/office/drawing/2014/main" id="{BE6320CE-9E67-7EF0-82D4-17F5E1F8520C}"/>
                </a:ext>
              </a:extLst>
            </p:cNvPr>
            <p:cNvSpPr/>
            <p:nvPr/>
          </p:nvSpPr>
          <p:spPr>
            <a:xfrm>
              <a:off x="2097194" y="1466896"/>
              <a:ext cx="5832940" cy="1670327"/>
            </a:xfrm>
            <a:prstGeom prst="rect">
              <a:avLst/>
            </a:prstGeom>
            <a:noFill/>
            <a:ln w="2540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2" name="文本框 411">
              <a:extLst>
                <a:ext uri="{FF2B5EF4-FFF2-40B4-BE49-F238E27FC236}">
                  <a16:creationId xmlns="" xmlns:a16="http://schemas.microsoft.com/office/drawing/2014/main" id="{394DF6CE-D5BD-7FA8-EE16-D22AF58FF1B4}"/>
                </a:ext>
              </a:extLst>
            </p:cNvPr>
            <p:cNvSpPr txBox="1"/>
            <p:nvPr/>
          </p:nvSpPr>
          <p:spPr>
            <a:xfrm>
              <a:off x="1039323" y="784460"/>
              <a:ext cx="5832941" cy="186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500" dirty="0">
                  <a:latin typeface="幼圆" panose="02010509060101010101" pitchFamily="49" charset="-122"/>
                  <a:ea typeface="幼圆" panose="02010509060101010101" pitchFamily="49" charset="-122"/>
                </a:rPr>
                <a:t>下课</a:t>
              </a:r>
              <a:endParaRPr lang="zh-CN" altLang="en-US" sz="88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A62F8146-A92A-B161-07D4-02DC1EC56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578" y="3052118"/>
            <a:ext cx="1268278" cy="178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5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>
            <a:extLst>
              <a:ext uri="{FF2B5EF4-FFF2-40B4-BE49-F238E27FC236}">
                <a16:creationId xmlns="" xmlns:a16="http://schemas.microsoft.com/office/drawing/2014/main" id="{BB8DDA3B-EF1F-72BB-1F90-12E339A868FF}"/>
              </a:ext>
            </a:extLst>
          </p:cNvPr>
          <p:cNvGrpSpPr/>
          <p:nvPr/>
        </p:nvGrpSpPr>
        <p:grpSpPr>
          <a:xfrm>
            <a:off x="608243" y="847252"/>
            <a:ext cx="6348005" cy="3547493"/>
            <a:chOff x="1801212" y="1019794"/>
            <a:chExt cx="6348005" cy="3547493"/>
          </a:xfrm>
        </p:grpSpPr>
        <p:sp>
          <p:nvSpPr>
            <p:cNvPr id="25" name="矩形 24">
              <a:extLst>
                <a:ext uri="{FF2B5EF4-FFF2-40B4-BE49-F238E27FC236}">
                  <a16:creationId xmlns="" xmlns:a16="http://schemas.microsoft.com/office/drawing/2014/main" id="{6C7B486E-62A9-F03B-21CF-8AB3BAE28745}"/>
                </a:ext>
              </a:extLst>
            </p:cNvPr>
            <p:cNvSpPr/>
            <p:nvPr/>
          </p:nvSpPr>
          <p:spPr>
            <a:xfrm>
              <a:off x="1801212" y="1019794"/>
              <a:ext cx="6038138" cy="2612744"/>
            </a:xfrm>
            <a:prstGeom prst="rect">
              <a:avLst/>
            </a:prstGeom>
            <a:noFill/>
            <a:ln w="1270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="" xmlns:a16="http://schemas.microsoft.com/office/drawing/2014/main" id="{6DFEE9D7-9B9F-DD54-04DA-2279E9BC5545}"/>
                </a:ext>
              </a:extLst>
            </p:cNvPr>
            <p:cNvSpPr txBox="1"/>
            <p:nvPr/>
          </p:nvSpPr>
          <p:spPr>
            <a:xfrm>
              <a:off x="2111080" y="1243300"/>
              <a:ext cx="6038137" cy="33239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altLang="zh-CN" sz="13800" dirty="0"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  <a:p>
              <a:endParaRPr lang="zh-CN" altLang="en-US" sz="7200" dirty="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1E5DDFE8-665A-1D88-D303-25A44758C3BD}"/>
              </a:ext>
            </a:extLst>
          </p:cNvPr>
          <p:cNvSpPr txBox="1"/>
          <p:nvPr/>
        </p:nvSpPr>
        <p:spPr>
          <a:xfrm>
            <a:off x="1175658" y="1207291"/>
            <a:ext cx="10043886" cy="38831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弹簧产生的弹力属于拉力还是推力，与弹簧是伸长形变还是压缩形变有关。弹簧的弹力大小则与形变量大小有关。因此，若弹簧的形变是伸长还是压缩不定或形变量不定，会使弹簧弹力的方向或大小不定，就会使与弹簧弹力方向或大小有关的物理问题出现多解。</a:t>
            </a:r>
          </a:p>
          <a:p>
            <a:pPr marL="0" marR="0" indent="267970" algn="l">
              <a:spcBef>
                <a:spcPts val="500"/>
              </a:spcBef>
              <a:spcAft>
                <a:spcPts val="500"/>
              </a:spcAft>
            </a:pPr>
            <a:endParaRPr lang="zh-CN" altLang="en-US" sz="2800" kern="100" dirty="0">
              <a:effectLst/>
              <a:latin typeface="幼圆" panose="02010509060101010101" pitchFamily="49" charset="-122"/>
              <a:ea typeface="幼圆" panose="020105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28" name="组合 27">
            <a:extLst>
              <a:ext uri="{FF2B5EF4-FFF2-40B4-BE49-F238E27FC236}">
                <a16:creationId xmlns="" xmlns:a16="http://schemas.microsoft.com/office/drawing/2014/main" id="{44BB6188-57EE-9FCD-9196-F7C475C00EEA}"/>
              </a:ext>
            </a:extLst>
          </p:cNvPr>
          <p:cNvGrpSpPr/>
          <p:nvPr/>
        </p:nvGrpSpPr>
        <p:grpSpPr>
          <a:xfrm>
            <a:off x="9399078" y="5022933"/>
            <a:ext cx="2300792" cy="1169728"/>
            <a:chOff x="9399078" y="5022933"/>
            <a:chExt cx="2300792" cy="1169728"/>
          </a:xfrm>
        </p:grpSpPr>
        <p:grpSp>
          <p:nvGrpSpPr>
            <p:cNvPr id="22" name="组合 21">
              <a:extLst>
                <a:ext uri="{FF2B5EF4-FFF2-40B4-BE49-F238E27FC236}">
                  <a16:creationId xmlns="" xmlns:a16="http://schemas.microsoft.com/office/drawing/2014/main" id="{C1FB5198-C138-4DE3-FD62-1C4F73CFD178}"/>
                </a:ext>
              </a:extLst>
            </p:cNvPr>
            <p:cNvGrpSpPr/>
            <p:nvPr/>
          </p:nvGrpSpPr>
          <p:grpSpPr>
            <a:xfrm>
              <a:off x="9845988" y="5022933"/>
              <a:ext cx="1853882" cy="1156465"/>
              <a:chOff x="1159189" y="305576"/>
              <a:chExt cx="1853882" cy="1156465"/>
            </a:xfrm>
          </p:grpSpPr>
          <p:sp>
            <p:nvSpPr>
              <p:cNvPr id="18" name="椭圆 17">
                <a:extLst>
                  <a:ext uri="{FF2B5EF4-FFF2-40B4-BE49-F238E27FC236}">
                    <a16:creationId xmlns="" xmlns:a16="http://schemas.microsoft.com/office/drawing/2014/main" id="{897EF3F6-1D90-7512-5194-73D70AED043E}"/>
                  </a:ext>
                </a:extLst>
              </p:cNvPr>
              <p:cNvSpPr/>
              <p:nvPr/>
            </p:nvSpPr>
            <p:spPr>
              <a:xfrm>
                <a:off x="1159189" y="501693"/>
                <a:ext cx="900000" cy="90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>
                <a:extLst>
                  <a:ext uri="{FF2B5EF4-FFF2-40B4-BE49-F238E27FC236}">
                    <a16:creationId xmlns="" xmlns:a16="http://schemas.microsoft.com/office/drawing/2014/main" id="{41DB92F0-C16C-AC5E-F3A6-E248305D1E30}"/>
                  </a:ext>
                </a:extLst>
              </p:cNvPr>
              <p:cNvSpPr/>
              <p:nvPr/>
            </p:nvSpPr>
            <p:spPr>
              <a:xfrm>
                <a:off x="2281551" y="305576"/>
                <a:ext cx="731520" cy="72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等腰三角形 8">
                <a:extLst>
                  <a:ext uri="{FF2B5EF4-FFF2-40B4-BE49-F238E27FC236}">
                    <a16:creationId xmlns="" xmlns:a16="http://schemas.microsoft.com/office/drawing/2014/main" id="{8E08F83C-7B19-90D8-BED6-533E04493C89}"/>
                  </a:ext>
                </a:extLst>
              </p:cNvPr>
              <p:cNvSpPr/>
              <p:nvPr/>
            </p:nvSpPr>
            <p:spPr>
              <a:xfrm rot="1617963">
                <a:off x="1824599" y="823154"/>
                <a:ext cx="723687" cy="638887"/>
              </a:xfrm>
              <a:prstGeom prst="triangle">
                <a:avLst>
                  <a:gd name="adj" fmla="val 46592"/>
                </a:avLst>
              </a:prstGeom>
              <a:noFill/>
              <a:ln w="63500"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="" xmlns:a16="http://schemas.microsoft.com/office/drawing/2014/main" id="{EFC22D5C-684A-9847-A75C-622A9C590F10}"/>
                  </a:ext>
                </a:extLst>
              </p:cNvPr>
              <p:cNvSpPr txBox="1"/>
              <p:nvPr/>
            </p:nvSpPr>
            <p:spPr>
              <a:xfrm>
                <a:off x="1174281" y="311994"/>
                <a:ext cx="1746722" cy="11387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4000" dirty="0">
                    <a:latin typeface="华文琥珀" panose="02010800040101010101" pitchFamily="2" charset="-122"/>
                    <a:ea typeface="华文琥珀" panose="02010800040101010101" pitchFamily="2" charset="-122"/>
                  </a:rPr>
                  <a:t>弹簧</a:t>
                </a:r>
                <a:r>
                  <a:rPr lang="zh-CN" altLang="en-US" sz="3200" dirty="0"/>
                  <a:t>的</a:t>
                </a:r>
                <a:endParaRPr lang="en-US" altLang="zh-CN" dirty="0"/>
              </a:p>
              <a:p>
                <a:r>
                  <a:rPr lang="zh-CN" altLang="en-US" sz="2800" dirty="0">
                    <a:latin typeface="幼圆" panose="02010509060101010101" pitchFamily="49" charset="-122"/>
                    <a:ea typeface="幼圆" panose="02010509060101010101" pitchFamily="49" charset="-122"/>
                  </a:rPr>
                  <a:t>多解问题</a:t>
                </a:r>
                <a:endPara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endParaRPr>
              </a:p>
            </p:txBody>
          </p:sp>
          <p:sp>
            <p:nvSpPr>
              <p:cNvPr id="15" name="椭圆 14">
                <a:extLst>
                  <a:ext uri="{FF2B5EF4-FFF2-40B4-BE49-F238E27FC236}">
                    <a16:creationId xmlns="" xmlns:a16="http://schemas.microsoft.com/office/drawing/2014/main" id="{B167A6EE-00B1-351A-E0BE-F59E15F5ADA2}"/>
                  </a:ext>
                </a:extLst>
              </p:cNvPr>
              <p:cNvSpPr/>
              <p:nvPr/>
            </p:nvSpPr>
            <p:spPr>
              <a:xfrm>
                <a:off x="2647311" y="851994"/>
                <a:ext cx="360000" cy="36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27" name="图片 26">
              <a:extLst>
                <a:ext uri="{FF2B5EF4-FFF2-40B4-BE49-F238E27FC236}">
                  <a16:creationId xmlns="" xmlns:a16="http://schemas.microsoft.com/office/drawing/2014/main" id="{57A49B8B-28FB-19BC-3A19-B7F449741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99078" y="5450444"/>
              <a:ext cx="528060" cy="7422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975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等腰三角形 9">
            <a:extLst>
              <a:ext uri="{FF2B5EF4-FFF2-40B4-BE49-F238E27FC236}">
                <a16:creationId xmlns="" xmlns:a16="http://schemas.microsoft.com/office/drawing/2014/main" id="{E2EA0768-0EA6-E3C7-5E2D-C92D5047C486}"/>
              </a:ext>
            </a:extLst>
          </p:cNvPr>
          <p:cNvSpPr/>
          <p:nvPr/>
        </p:nvSpPr>
        <p:spPr>
          <a:xfrm rot="5400000">
            <a:off x="-1136950" y="1161162"/>
            <a:ext cx="6845894" cy="4572004"/>
          </a:xfrm>
          <a:prstGeom prst="triangle">
            <a:avLst>
              <a:gd name="adj" fmla="val 53591"/>
            </a:avLst>
          </a:prstGeom>
          <a:noFill/>
          <a:ln w="635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>
            <a:extLst>
              <a:ext uri="{FF2B5EF4-FFF2-40B4-BE49-F238E27FC236}">
                <a16:creationId xmlns="" xmlns:a16="http://schemas.microsoft.com/office/drawing/2014/main" id="{8E08F83C-7B19-90D8-BED6-533E04493C89}"/>
              </a:ext>
            </a:extLst>
          </p:cNvPr>
          <p:cNvSpPr/>
          <p:nvPr/>
        </p:nvSpPr>
        <p:spPr>
          <a:xfrm rot="5400000">
            <a:off x="-1570086" y="1582190"/>
            <a:ext cx="6845894" cy="3705730"/>
          </a:xfrm>
          <a:prstGeom prst="triangle">
            <a:avLst>
              <a:gd name="adj" fmla="val 17009"/>
            </a:avLst>
          </a:prstGeom>
          <a:noFill/>
          <a:ln w="635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1E5DDFE8-665A-1D88-D303-25A44758C3BD}"/>
              </a:ext>
            </a:extLst>
          </p:cNvPr>
          <p:cNvSpPr txBox="1"/>
          <p:nvPr/>
        </p:nvSpPr>
        <p:spPr>
          <a:xfrm>
            <a:off x="5903801" y="1475188"/>
            <a:ext cx="61909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67970" algn="l">
              <a:spcBef>
                <a:spcPts val="500"/>
              </a:spcBef>
              <a:spcAft>
                <a:spcPts val="500"/>
              </a:spcAft>
            </a:pPr>
            <a:r>
              <a:rPr lang="zh-CN" altLang="en-US" sz="3200" kern="0" dirty="0">
                <a:effectLst/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弹簧的形变类型不定的多解问题</a:t>
            </a:r>
            <a:endParaRPr lang="zh-CN" altLang="en-US" sz="3200" kern="100" dirty="0">
              <a:effectLst/>
              <a:latin typeface="幼圆" panose="02010509060101010101" pitchFamily="49" charset="-122"/>
              <a:ea typeface="幼圆" panose="020105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="" xmlns:a16="http://schemas.microsoft.com/office/drawing/2014/main" id="{8ECC2BC6-1F5A-EA28-FE6F-DE4BEFFF978F}"/>
              </a:ext>
            </a:extLst>
          </p:cNvPr>
          <p:cNvSpPr/>
          <p:nvPr/>
        </p:nvSpPr>
        <p:spPr>
          <a:xfrm rot="5400000">
            <a:off x="-911997" y="911994"/>
            <a:ext cx="6858003" cy="5034014"/>
          </a:xfrm>
          <a:prstGeom prst="triangle">
            <a:avLst>
              <a:gd name="adj" fmla="val 39134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EFC22D5C-684A-9847-A75C-622A9C590F10}"/>
              </a:ext>
            </a:extLst>
          </p:cNvPr>
          <p:cNvSpPr txBox="1"/>
          <p:nvPr/>
        </p:nvSpPr>
        <p:spPr>
          <a:xfrm>
            <a:off x="165306" y="1793743"/>
            <a:ext cx="2948580" cy="21544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8000" dirty="0">
                <a:latin typeface="华文琥珀" panose="02010800040101010101" pitchFamily="2" charset="-122"/>
                <a:ea typeface="华文琥珀" panose="02010800040101010101" pitchFamily="2" charset="-122"/>
              </a:rPr>
              <a:t>弹簧</a:t>
            </a:r>
            <a:r>
              <a:rPr lang="zh-CN" altLang="en-US" sz="5400" dirty="0"/>
              <a:t>的</a:t>
            </a:r>
            <a:endParaRPr lang="en-US" altLang="zh-CN" sz="3600" dirty="0"/>
          </a:p>
          <a:p>
            <a:r>
              <a:rPr lang="zh-CN" altLang="en-US" sz="5400" dirty="0">
                <a:latin typeface="幼圆" panose="02010509060101010101" pitchFamily="49" charset="-122"/>
                <a:ea typeface="幼圆" panose="02010509060101010101" pitchFamily="49" charset="-122"/>
              </a:rPr>
              <a:t>多解问题</a:t>
            </a:r>
            <a:endParaRPr lang="zh-CN" altLang="en-US" sz="4400" dirty="0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="" xmlns:a16="http://schemas.microsoft.com/office/drawing/2014/main" id="{C9030432-AF16-175D-017F-509F13F1A3EA}"/>
              </a:ext>
            </a:extLst>
          </p:cNvPr>
          <p:cNvGrpSpPr/>
          <p:nvPr/>
        </p:nvGrpSpPr>
        <p:grpSpPr>
          <a:xfrm>
            <a:off x="5292210" y="1436972"/>
            <a:ext cx="752354" cy="720000"/>
            <a:chOff x="5790283" y="1428207"/>
            <a:chExt cx="811646" cy="720000"/>
          </a:xfrm>
        </p:grpSpPr>
        <p:sp>
          <p:nvSpPr>
            <p:cNvPr id="11" name="椭圆 10">
              <a:extLst>
                <a:ext uri="{FF2B5EF4-FFF2-40B4-BE49-F238E27FC236}">
                  <a16:creationId xmlns="" xmlns:a16="http://schemas.microsoft.com/office/drawing/2014/main" id="{41DB92F0-C16C-AC5E-F3A6-E248305D1E30}"/>
                </a:ext>
              </a:extLst>
            </p:cNvPr>
            <p:cNvSpPr/>
            <p:nvPr/>
          </p:nvSpPr>
          <p:spPr>
            <a:xfrm>
              <a:off x="5790283" y="1428207"/>
              <a:ext cx="776742" cy="7200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>
              <a:extLst>
                <a:ext uri="{FF2B5EF4-FFF2-40B4-BE49-F238E27FC236}">
                  <a16:creationId xmlns="" xmlns:a16="http://schemas.microsoft.com/office/drawing/2014/main" id="{B459956C-1A26-20D2-6030-DF0538707A83}"/>
                </a:ext>
              </a:extLst>
            </p:cNvPr>
            <p:cNvSpPr txBox="1"/>
            <p:nvPr/>
          </p:nvSpPr>
          <p:spPr>
            <a:xfrm>
              <a:off x="5870408" y="1492591"/>
              <a:ext cx="7315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/>
                <a:t>01</a:t>
              </a:r>
              <a:endParaRPr lang="zh-CN" altLang="en-US" sz="3200" dirty="0"/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2A8ED013-0917-CEA5-7ECC-05819E568CD1}"/>
              </a:ext>
            </a:extLst>
          </p:cNvPr>
          <p:cNvSpPr txBox="1"/>
          <p:nvPr/>
        </p:nvSpPr>
        <p:spPr>
          <a:xfrm>
            <a:off x="5504658" y="3138362"/>
            <a:ext cx="65900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7970">
              <a:spcBef>
                <a:spcPts val="500"/>
              </a:spcBef>
              <a:spcAft>
                <a:spcPts val="500"/>
              </a:spcAft>
            </a:pPr>
            <a:r>
              <a:rPr lang="zh-CN" altLang="en-US" sz="3200" kern="0" dirty="0"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弹簧的形变量大小不定的多解问题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7802945D-B1FB-677F-7AF8-C138FF18AD6A}"/>
              </a:ext>
            </a:extLst>
          </p:cNvPr>
          <p:cNvSpPr txBox="1"/>
          <p:nvPr/>
        </p:nvSpPr>
        <p:spPr>
          <a:xfrm>
            <a:off x="3847739" y="4798037"/>
            <a:ext cx="82470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7970">
              <a:spcBef>
                <a:spcPts val="500"/>
              </a:spcBef>
              <a:spcAft>
                <a:spcPts val="500"/>
              </a:spcAft>
            </a:pPr>
            <a:r>
              <a:rPr lang="zh-CN" altLang="en-US" sz="3200" kern="0" dirty="0"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弹簧的形变类型与形变量均不定的多解问题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81C654E-9F03-5CBB-BD81-35E438DE3D00}"/>
              </a:ext>
            </a:extLst>
          </p:cNvPr>
          <p:cNvGrpSpPr/>
          <p:nvPr/>
        </p:nvGrpSpPr>
        <p:grpSpPr>
          <a:xfrm>
            <a:off x="3241341" y="4761318"/>
            <a:ext cx="730584" cy="720000"/>
            <a:chOff x="5790283" y="1428207"/>
            <a:chExt cx="788160" cy="720000"/>
          </a:xfrm>
        </p:grpSpPr>
        <p:sp>
          <p:nvSpPr>
            <p:cNvPr id="3" name="椭圆 2">
              <a:extLst>
                <a:ext uri="{FF2B5EF4-FFF2-40B4-BE49-F238E27FC236}">
                  <a16:creationId xmlns="" xmlns:a16="http://schemas.microsoft.com/office/drawing/2014/main" id="{2BAE3A02-5166-C9E9-660F-D0DB3AF02A7C}"/>
                </a:ext>
              </a:extLst>
            </p:cNvPr>
            <p:cNvSpPr/>
            <p:nvPr/>
          </p:nvSpPr>
          <p:spPr>
            <a:xfrm>
              <a:off x="5790283" y="1428207"/>
              <a:ext cx="776742" cy="7200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>
              <a:extLst>
                <a:ext uri="{FF2B5EF4-FFF2-40B4-BE49-F238E27FC236}">
                  <a16:creationId xmlns="" xmlns:a16="http://schemas.microsoft.com/office/drawing/2014/main" id="{0DFCB83C-73F6-84B0-B074-7F3E2E375E62}"/>
                </a:ext>
              </a:extLst>
            </p:cNvPr>
            <p:cNvSpPr txBox="1"/>
            <p:nvPr/>
          </p:nvSpPr>
          <p:spPr>
            <a:xfrm>
              <a:off x="5846922" y="1492591"/>
              <a:ext cx="7315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/>
                <a:t>03</a:t>
              </a:r>
              <a:endParaRPr lang="zh-CN" altLang="en-US" sz="3200" dirty="0"/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="" xmlns:a16="http://schemas.microsoft.com/office/drawing/2014/main" id="{772EFA1A-74D5-1BF1-7FCA-C9DD0DE81D5A}"/>
              </a:ext>
            </a:extLst>
          </p:cNvPr>
          <p:cNvGrpSpPr/>
          <p:nvPr/>
        </p:nvGrpSpPr>
        <p:grpSpPr>
          <a:xfrm>
            <a:off x="4941139" y="3107034"/>
            <a:ext cx="727256" cy="720000"/>
            <a:chOff x="5790283" y="1428207"/>
            <a:chExt cx="784570" cy="720000"/>
          </a:xfrm>
        </p:grpSpPr>
        <p:sp>
          <p:nvSpPr>
            <p:cNvPr id="22" name="椭圆 21">
              <a:extLst>
                <a:ext uri="{FF2B5EF4-FFF2-40B4-BE49-F238E27FC236}">
                  <a16:creationId xmlns="" xmlns:a16="http://schemas.microsoft.com/office/drawing/2014/main" id="{D51A5DFA-C6FA-0909-6CF8-E3C991371DD3}"/>
                </a:ext>
              </a:extLst>
            </p:cNvPr>
            <p:cNvSpPr/>
            <p:nvPr/>
          </p:nvSpPr>
          <p:spPr>
            <a:xfrm>
              <a:off x="5790283" y="1428207"/>
              <a:ext cx="776742" cy="72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>
              <a:extLst>
                <a:ext uri="{FF2B5EF4-FFF2-40B4-BE49-F238E27FC236}">
                  <a16:creationId xmlns="" xmlns:a16="http://schemas.microsoft.com/office/drawing/2014/main" id="{9DB97F02-7649-F4AF-234D-0432C2105567}"/>
                </a:ext>
              </a:extLst>
            </p:cNvPr>
            <p:cNvSpPr txBox="1"/>
            <p:nvPr/>
          </p:nvSpPr>
          <p:spPr>
            <a:xfrm>
              <a:off x="5843332" y="1488562"/>
              <a:ext cx="7315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</a:rPr>
                <a:t>02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979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: 圆角 16">
            <a:extLst>
              <a:ext uri="{FF2B5EF4-FFF2-40B4-BE49-F238E27FC236}">
                <a16:creationId xmlns="" xmlns:a16="http://schemas.microsoft.com/office/drawing/2014/main" id="{81D9A538-4B36-48B3-FA9C-5DFFF0C555D1}"/>
              </a:ext>
            </a:extLst>
          </p:cNvPr>
          <p:cNvSpPr/>
          <p:nvPr/>
        </p:nvSpPr>
        <p:spPr>
          <a:xfrm>
            <a:off x="529770" y="354031"/>
            <a:ext cx="6888385" cy="7200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016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8737755F-01FD-0A5C-AE95-FEC63D190235}"/>
              </a:ext>
            </a:extLst>
          </p:cNvPr>
          <p:cNvGrpSpPr/>
          <p:nvPr/>
        </p:nvGrpSpPr>
        <p:grpSpPr>
          <a:xfrm>
            <a:off x="9399078" y="5022933"/>
            <a:ext cx="2300792" cy="1169728"/>
            <a:chOff x="9399078" y="5022933"/>
            <a:chExt cx="2300792" cy="1169728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2CC6857A-81C8-09AC-9FFD-2C3A81FC8B96}"/>
                </a:ext>
              </a:extLst>
            </p:cNvPr>
            <p:cNvGrpSpPr/>
            <p:nvPr/>
          </p:nvGrpSpPr>
          <p:grpSpPr>
            <a:xfrm>
              <a:off x="9845988" y="5022933"/>
              <a:ext cx="1853882" cy="1156465"/>
              <a:chOff x="1159189" y="305576"/>
              <a:chExt cx="1853882" cy="1156465"/>
            </a:xfrm>
          </p:grpSpPr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B49B8BF6-F899-A52F-CB89-74F4D0F364E8}"/>
                  </a:ext>
                </a:extLst>
              </p:cNvPr>
              <p:cNvSpPr/>
              <p:nvPr/>
            </p:nvSpPr>
            <p:spPr>
              <a:xfrm>
                <a:off x="1159189" y="501693"/>
                <a:ext cx="900000" cy="90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93DC5D1B-375A-0F5F-9C29-B6933F31BF20}"/>
                  </a:ext>
                </a:extLst>
              </p:cNvPr>
              <p:cNvSpPr/>
              <p:nvPr/>
            </p:nvSpPr>
            <p:spPr>
              <a:xfrm>
                <a:off x="2281551" y="305576"/>
                <a:ext cx="731520" cy="72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等腰三角形 9">
                <a:extLst>
                  <a:ext uri="{FF2B5EF4-FFF2-40B4-BE49-F238E27FC236}">
                    <a16:creationId xmlns="" xmlns:a16="http://schemas.microsoft.com/office/drawing/2014/main" id="{965F31D4-C731-A2A3-939D-E53A493E1FF6}"/>
                  </a:ext>
                </a:extLst>
              </p:cNvPr>
              <p:cNvSpPr/>
              <p:nvPr/>
            </p:nvSpPr>
            <p:spPr>
              <a:xfrm rot="1617963">
                <a:off x="1824599" y="823154"/>
                <a:ext cx="723687" cy="638887"/>
              </a:xfrm>
              <a:prstGeom prst="triangle">
                <a:avLst>
                  <a:gd name="adj" fmla="val 46592"/>
                </a:avLst>
              </a:prstGeom>
              <a:noFill/>
              <a:ln w="63500"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文本框 11">
                <a:extLst>
                  <a:ext uri="{FF2B5EF4-FFF2-40B4-BE49-F238E27FC236}">
                    <a16:creationId xmlns="" xmlns:a16="http://schemas.microsoft.com/office/drawing/2014/main" id="{F08120D2-8E95-3E67-AF14-5657EE2B77F9}"/>
                  </a:ext>
                </a:extLst>
              </p:cNvPr>
              <p:cNvSpPr txBox="1"/>
              <p:nvPr/>
            </p:nvSpPr>
            <p:spPr>
              <a:xfrm>
                <a:off x="1174281" y="311994"/>
                <a:ext cx="1746722" cy="11387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4000" dirty="0">
                    <a:latin typeface="华文琥珀" panose="02010800040101010101" pitchFamily="2" charset="-122"/>
                    <a:ea typeface="华文琥珀" panose="02010800040101010101" pitchFamily="2" charset="-122"/>
                  </a:rPr>
                  <a:t>弹簧</a:t>
                </a:r>
                <a:r>
                  <a:rPr lang="zh-CN" altLang="en-US" sz="3200" dirty="0"/>
                  <a:t>的</a:t>
                </a:r>
                <a:endParaRPr lang="en-US" altLang="zh-CN" dirty="0"/>
              </a:p>
              <a:p>
                <a:r>
                  <a:rPr lang="zh-CN" altLang="en-US" sz="2800" dirty="0">
                    <a:latin typeface="幼圆" panose="02010509060101010101" pitchFamily="49" charset="-122"/>
                    <a:ea typeface="幼圆" panose="02010509060101010101" pitchFamily="49" charset="-122"/>
                  </a:rPr>
                  <a:t>多解问题</a:t>
                </a:r>
                <a:endPara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endParaRPr>
              </a:p>
            </p:txBody>
          </p:sp>
          <p:sp>
            <p:nvSpPr>
              <p:cNvPr id="13" name="椭圆 12">
                <a:extLst>
                  <a:ext uri="{FF2B5EF4-FFF2-40B4-BE49-F238E27FC236}">
                    <a16:creationId xmlns="" xmlns:a16="http://schemas.microsoft.com/office/drawing/2014/main" id="{57E35A4C-3DDE-C3DB-8029-824399939BA6}"/>
                  </a:ext>
                </a:extLst>
              </p:cNvPr>
              <p:cNvSpPr/>
              <p:nvPr/>
            </p:nvSpPr>
            <p:spPr>
              <a:xfrm>
                <a:off x="2647311" y="851994"/>
                <a:ext cx="360000" cy="36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>
              <a:extLst>
                <a:ext uri="{FF2B5EF4-FFF2-40B4-BE49-F238E27FC236}">
                  <a16:creationId xmlns="" xmlns:a16="http://schemas.microsoft.com/office/drawing/2014/main" id="{7C556BDB-AF5E-CE51-650F-0B6C8FB9F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99078" y="5450444"/>
              <a:ext cx="528060" cy="742217"/>
            </a:xfrm>
            <a:prstGeom prst="rect">
              <a:avLst/>
            </a:prstGeom>
          </p:spPr>
        </p:pic>
      </p:grp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F59C2D34-474E-0FEE-716D-CD00F0B946AE}"/>
              </a:ext>
            </a:extLst>
          </p:cNvPr>
          <p:cNvSpPr txBox="1"/>
          <p:nvPr/>
        </p:nvSpPr>
        <p:spPr>
          <a:xfrm>
            <a:off x="624114" y="392627"/>
            <a:ext cx="6888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>
              <a:spcBef>
                <a:spcPts val="500"/>
              </a:spcBef>
              <a:spcAft>
                <a:spcPts val="500"/>
              </a:spcAft>
            </a:pPr>
            <a:r>
              <a:rPr lang="en-US" altLang="zh-CN" sz="3200" kern="0" dirty="0"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01  </a:t>
            </a:r>
            <a:r>
              <a:rPr lang="zh-CN" altLang="en-US" sz="3200" kern="0" dirty="0">
                <a:effectLst/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弹簧的形变类型不定的多解问题</a:t>
            </a:r>
            <a:endParaRPr lang="zh-CN" altLang="en-US" sz="3200" kern="100" dirty="0">
              <a:effectLst/>
              <a:latin typeface="幼圆" panose="02010509060101010101" pitchFamily="49" charset="-122"/>
              <a:ea typeface="幼圆" panose="020105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A52B2332-C689-2F65-63C1-8D4CE4F1B61F}"/>
              </a:ext>
            </a:extLst>
          </p:cNvPr>
          <p:cNvSpPr txBox="1"/>
          <p:nvPr/>
        </p:nvSpPr>
        <p:spPr>
          <a:xfrm>
            <a:off x="1074057" y="1835067"/>
            <a:ext cx="10043886" cy="1930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对于涉及弹簧的力学问题，当弹簧的形变属于伸长还是压缩不能唯一确定时，弹簧的弹力方向就不能唯一确定。这时要按伸长、压缩两种可能情况进行分析求解。</a:t>
            </a:r>
          </a:p>
        </p:txBody>
      </p:sp>
    </p:spTree>
    <p:extLst>
      <p:ext uri="{BB962C8B-B14F-4D97-AF65-F5344CB8AC3E}">
        <p14:creationId xmlns:p14="http://schemas.microsoft.com/office/powerpoint/2010/main" val="3020419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流程图: 手动输入 4">
            <a:extLst>
              <a:ext uri="{FF2B5EF4-FFF2-40B4-BE49-F238E27FC236}">
                <a16:creationId xmlns="" xmlns:a16="http://schemas.microsoft.com/office/drawing/2014/main" id="{7A0D251D-9A7D-313B-07EB-7ABBC842CD1E}"/>
              </a:ext>
            </a:extLst>
          </p:cNvPr>
          <p:cNvSpPr/>
          <p:nvPr/>
        </p:nvSpPr>
        <p:spPr>
          <a:xfrm rot="5400000">
            <a:off x="465922" y="-455737"/>
            <a:ext cx="6858000" cy="7769474"/>
          </a:xfrm>
          <a:prstGeom prst="flowChartManualInpu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A52B2332-C689-2F65-63C1-8D4CE4F1B61F}"/>
              </a:ext>
            </a:extLst>
          </p:cNvPr>
          <p:cNvSpPr txBox="1"/>
          <p:nvPr/>
        </p:nvSpPr>
        <p:spPr>
          <a:xfrm>
            <a:off x="1074057" y="1225467"/>
            <a:ext cx="10178608" cy="2604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如图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1 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所示，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两物体所的重力分别为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6 N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8 N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。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用轻线悬挂在天花板上，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在水平地板上，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间连接轻弹簧，当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都处于静止状态时，弹簧的弹力为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4 N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。求轻线及水平地面的弹力。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71224827-B346-63AF-EB54-7049989E4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69" y="319495"/>
            <a:ext cx="528060" cy="742217"/>
          </a:xfrm>
          <a:prstGeom prst="rect">
            <a:avLst/>
          </a:prstGeom>
        </p:spPr>
      </p:pic>
      <p:grpSp>
        <p:nvGrpSpPr>
          <p:cNvPr id="9" name="组合 8">
            <a:extLst>
              <a:ext uri="{FF2B5EF4-FFF2-40B4-BE49-F238E27FC236}">
                <a16:creationId xmlns="" xmlns:a16="http://schemas.microsoft.com/office/drawing/2014/main" id="{74AE3927-F913-43CE-E975-0ADDD5EE762C}"/>
              </a:ext>
            </a:extLst>
          </p:cNvPr>
          <p:cNvGrpSpPr/>
          <p:nvPr/>
        </p:nvGrpSpPr>
        <p:grpSpPr>
          <a:xfrm>
            <a:off x="1170454" y="341712"/>
            <a:ext cx="1341038" cy="720000"/>
            <a:chOff x="444740" y="278515"/>
            <a:chExt cx="1341038" cy="720000"/>
          </a:xfrm>
        </p:grpSpPr>
        <p:grpSp>
          <p:nvGrpSpPr>
            <p:cNvPr id="11" name="组合 10">
              <a:extLst>
                <a:ext uri="{FF2B5EF4-FFF2-40B4-BE49-F238E27FC236}">
                  <a16:creationId xmlns="" xmlns:a16="http://schemas.microsoft.com/office/drawing/2014/main" id="{985BE51C-E7C9-879B-E834-61DA374D2973}"/>
                </a:ext>
              </a:extLst>
            </p:cNvPr>
            <p:cNvGrpSpPr/>
            <p:nvPr/>
          </p:nvGrpSpPr>
          <p:grpSpPr>
            <a:xfrm>
              <a:off x="943425" y="278515"/>
              <a:ext cx="842353" cy="720000"/>
              <a:chOff x="5790283" y="1428207"/>
              <a:chExt cx="908738" cy="720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="" xmlns:a16="http://schemas.microsoft.com/office/drawing/2014/main" id="{0EC88743-F4FF-89D4-BC01-6F027D83245F}"/>
                  </a:ext>
                </a:extLst>
              </p:cNvPr>
              <p:cNvSpPr/>
              <p:nvPr/>
            </p:nvSpPr>
            <p:spPr>
              <a:xfrm>
                <a:off x="5790283" y="1428207"/>
                <a:ext cx="776742" cy="72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="" xmlns:a16="http://schemas.microsoft.com/office/drawing/2014/main" id="{46F3A1B9-E4CC-527A-AA59-2C13B3AE0CA1}"/>
                  </a:ext>
                </a:extLst>
              </p:cNvPr>
              <p:cNvSpPr txBox="1"/>
              <p:nvPr/>
            </p:nvSpPr>
            <p:spPr>
              <a:xfrm>
                <a:off x="5967500" y="1478111"/>
                <a:ext cx="7315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</a:rPr>
                  <a:t>1</a:t>
                </a:r>
                <a:endParaRPr lang="zh-CN" altLang="en-US" sz="3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" name="组合 14">
              <a:extLst>
                <a:ext uri="{FF2B5EF4-FFF2-40B4-BE49-F238E27FC236}">
                  <a16:creationId xmlns="" xmlns:a16="http://schemas.microsoft.com/office/drawing/2014/main" id="{7F9F0D54-8D8B-2ABC-F328-E27431F5F875}"/>
                </a:ext>
              </a:extLst>
            </p:cNvPr>
            <p:cNvGrpSpPr/>
            <p:nvPr/>
          </p:nvGrpSpPr>
          <p:grpSpPr>
            <a:xfrm>
              <a:off x="444740" y="278515"/>
              <a:ext cx="727256" cy="720000"/>
              <a:chOff x="5790283" y="1428207"/>
              <a:chExt cx="784570" cy="720000"/>
            </a:xfrm>
          </p:grpSpPr>
          <p:sp>
            <p:nvSpPr>
              <p:cNvPr id="16" name="椭圆 15">
                <a:extLst>
                  <a:ext uri="{FF2B5EF4-FFF2-40B4-BE49-F238E27FC236}">
                    <a16:creationId xmlns="" xmlns:a16="http://schemas.microsoft.com/office/drawing/2014/main" id="{2DB57583-E4CA-0095-2371-A185AA9DE62F}"/>
                  </a:ext>
                </a:extLst>
              </p:cNvPr>
              <p:cNvSpPr/>
              <p:nvPr/>
            </p:nvSpPr>
            <p:spPr>
              <a:xfrm>
                <a:off x="5790283" y="1428207"/>
                <a:ext cx="776742" cy="72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="" xmlns:a16="http://schemas.microsoft.com/office/drawing/2014/main" id="{1F0DCA5D-ACCF-D04D-E529-AB18067D4351}"/>
                  </a:ext>
                </a:extLst>
              </p:cNvPr>
              <p:cNvSpPr txBox="1"/>
              <p:nvPr/>
            </p:nvSpPr>
            <p:spPr>
              <a:xfrm>
                <a:off x="5843332" y="1488562"/>
                <a:ext cx="7315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</a:rPr>
                  <a:t>例</a:t>
                </a:r>
              </a:p>
            </p:txBody>
          </p:sp>
        </p:grpSp>
      </p:grpSp>
      <p:pic>
        <p:nvPicPr>
          <p:cNvPr id="22" name="图片 21">
            <a:extLst>
              <a:ext uri="{FF2B5EF4-FFF2-40B4-BE49-F238E27FC236}">
                <a16:creationId xmlns="" xmlns:a16="http://schemas.microsoft.com/office/drawing/2014/main" id="{1CA3156E-5F6A-219F-E379-C15DDE932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77715" y="3560449"/>
            <a:ext cx="874950" cy="26043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3719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6EBCD554-E594-6CA8-6F9C-11240B239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69" y="319495"/>
            <a:ext cx="528060" cy="742217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60A6576A-E91C-5139-9271-35E907851799}"/>
              </a:ext>
            </a:extLst>
          </p:cNvPr>
          <p:cNvSpPr txBox="1"/>
          <p:nvPr/>
        </p:nvSpPr>
        <p:spPr>
          <a:xfrm>
            <a:off x="1197427" y="398215"/>
            <a:ext cx="2801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C00000"/>
                </a:solidFill>
              </a:rPr>
              <a:t>例</a:t>
            </a:r>
            <a:r>
              <a:rPr lang="en-US" altLang="zh-CN" sz="3200" dirty="0">
                <a:solidFill>
                  <a:srgbClr val="C00000"/>
                </a:solidFill>
              </a:rPr>
              <a:t>1——</a:t>
            </a:r>
            <a:r>
              <a:rPr lang="zh-CN" altLang="en-US" sz="3200" dirty="0">
                <a:solidFill>
                  <a:srgbClr val="C00000"/>
                </a:solidFill>
              </a:rPr>
              <a:t>解析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文本框 25">
                <a:extLst>
                  <a:ext uri="{FF2B5EF4-FFF2-40B4-BE49-F238E27FC236}">
                    <a16:creationId xmlns="" xmlns:a16="http://schemas.microsoft.com/office/drawing/2014/main" id="{9F842ED9-A6B4-A213-0246-D2297B46628E}"/>
                  </a:ext>
                </a:extLst>
              </p:cNvPr>
              <p:cNvSpPr txBox="1"/>
              <p:nvPr/>
            </p:nvSpPr>
            <p:spPr>
              <a:xfrm>
                <a:off x="1074056" y="1225467"/>
                <a:ext cx="10355943" cy="46166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zh-CN" altLang="en-US" sz="2800" kern="0" dirty="0" smtClean="0">
                    <a:latin typeface="+mn-ea"/>
                    <a:cs typeface="Times New Roman" panose="02020603050405020304" pitchFamily="18" charset="0"/>
                  </a:rPr>
                  <a:t>若弹簧处于压缩状态则对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作用竖直向上的弹力，对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作用竖直向下的弹力，对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、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分别运用同直线两力的合力法则及二力平衡条件有：</a:t>
                </a:r>
                <a14:m>
                  <m:oMath xmlns:m="http://schemas.openxmlformats.org/officeDocument/2006/math"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 和</a:t>
                </a:r>
                <a14:m>
                  <m:oMath xmlns:m="http://schemas.openxmlformats.org/officeDocument/2006/math">
                    <m:r>
                      <a:rPr lang="en-US" altLang="zh-CN" sz="2800" b="0" i="1" kern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zh-CN" sz="2800" b="0" i="1" kern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800" b="0" i="1" kern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altLang="zh-CN" sz="2800" b="0" i="1" kern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2800" b="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2800" b="0" i="1" kern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 ；若弹簧处于伸长形变，则对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作用竖直向下的弹力，对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作用竖直向上的弹力，同理有：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en-US" altLang="zh-CN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 和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。代入数据解得：</a:t>
                </a:r>
                <a14:m>
                  <m:oMath xmlns:m="http://schemas.openxmlformats.org/officeDocument/2006/math"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 </m:t>
                    </m:r>
                    <m:r>
                      <m:rPr>
                        <m:sty m:val="p"/>
                      </m:rPr>
                      <a:rPr lang="en-US" altLang="zh-CN" sz="2800" b="0" i="0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zh-CN" altLang="en-US" sz="2800" i="1" ker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sSup>
                      <m:sSupPr>
                        <m:ctrlPr>
                          <a:rPr lang="en-US" altLang="zh-CN" sz="280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en-US" altLang="zh-CN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</m:t>
                    </m:r>
                    <m:r>
                      <a:rPr lang="en-US" altLang="zh-CN" sz="2800" b="0" i="0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b="0" i="0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zh-CN" altLang="en-US" sz="2800" i="1" ker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；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=12</m:t>
                    </m:r>
                    <m:r>
                      <a:rPr lang="en-US" altLang="zh-CN" sz="2800" b="0" i="0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b="0" i="0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zh-CN" altLang="en-US" sz="2800" i="1" ker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sSup>
                      <m:sSupPr>
                        <m:ctrlPr>
                          <a:rPr lang="en-US" altLang="zh-CN" sz="280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en-US" altLang="zh-CN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sz="2800" b="0" i="1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en-US" altLang="zh-CN" sz="2800" b="0" i="0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800" b="0" i="0" kern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</m:oMath>
                </a14:m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。故，当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、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都处于静止状态时轻线的弹力可能为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2 N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或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4 N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，水平地面的弹力可能为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12 N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或</a:t>
                </a:r>
                <a:r>
                  <a:rPr lang="en-US" altLang="zh-CN" sz="2800" kern="0" dirty="0">
                    <a:latin typeface="+mn-ea"/>
                    <a:cs typeface="Times New Roman" panose="02020603050405020304" pitchFamily="18" charset="0"/>
                  </a:rPr>
                  <a:t>4 N</a:t>
                </a:r>
                <a:r>
                  <a:rPr lang="zh-CN" altLang="en-US" sz="2800" kern="0" dirty="0">
                    <a:latin typeface="+mn-ea"/>
                    <a:cs typeface="Times New Roman" panose="02020603050405020304" pitchFamily="18" charset="0"/>
                  </a:rPr>
                  <a:t>。</a:t>
                </a:r>
              </a:p>
            </p:txBody>
          </p:sp>
        </mc:Choice>
        <mc:Fallback>
          <p:sp>
            <p:nvSpPr>
              <p:cNvPr id="26" name="文本框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F842ED9-A6B4-A213-0246-D2297B4662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056" y="1225467"/>
                <a:ext cx="10355943" cy="4616648"/>
              </a:xfrm>
              <a:prstGeom prst="rect">
                <a:avLst/>
              </a:prstGeom>
              <a:blipFill rotWithShape="0">
                <a:blip r:embed="rId3"/>
                <a:stretch>
                  <a:fillRect l="-1177" r="-412" b="-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5624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: 圆角 16">
            <a:extLst>
              <a:ext uri="{FF2B5EF4-FFF2-40B4-BE49-F238E27FC236}">
                <a16:creationId xmlns="" xmlns:a16="http://schemas.microsoft.com/office/drawing/2014/main" id="{81D9A538-4B36-48B3-FA9C-5DFFF0C555D1}"/>
              </a:ext>
            </a:extLst>
          </p:cNvPr>
          <p:cNvSpPr/>
          <p:nvPr/>
        </p:nvSpPr>
        <p:spPr>
          <a:xfrm>
            <a:off x="529770" y="354031"/>
            <a:ext cx="7300687" cy="7200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016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8737755F-01FD-0A5C-AE95-FEC63D190235}"/>
              </a:ext>
            </a:extLst>
          </p:cNvPr>
          <p:cNvGrpSpPr/>
          <p:nvPr/>
        </p:nvGrpSpPr>
        <p:grpSpPr>
          <a:xfrm>
            <a:off x="9399078" y="5022933"/>
            <a:ext cx="2300792" cy="1169728"/>
            <a:chOff x="9399078" y="5022933"/>
            <a:chExt cx="2300792" cy="1169728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2CC6857A-81C8-09AC-9FFD-2C3A81FC8B96}"/>
                </a:ext>
              </a:extLst>
            </p:cNvPr>
            <p:cNvGrpSpPr/>
            <p:nvPr/>
          </p:nvGrpSpPr>
          <p:grpSpPr>
            <a:xfrm>
              <a:off x="9845988" y="5022933"/>
              <a:ext cx="1853882" cy="1156465"/>
              <a:chOff x="1159189" y="305576"/>
              <a:chExt cx="1853882" cy="1156465"/>
            </a:xfrm>
          </p:grpSpPr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B49B8BF6-F899-A52F-CB89-74F4D0F364E8}"/>
                  </a:ext>
                </a:extLst>
              </p:cNvPr>
              <p:cNvSpPr/>
              <p:nvPr/>
            </p:nvSpPr>
            <p:spPr>
              <a:xfrm>
                <a:off x="1159189" y="501693"/>
                <a:ext cx="900000" cy="90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93DC5D1B-375A-0F5F-9C29-B6933F31BF20}"/>
                  </a:ext>
                </a:extLst>
              </p:cNvPr>
              <p:cNvSpPr/>
              <p:nvPr/>
            </p:nvSpPr>
            <p:spPr>
              <a:xfrm>
                <a:off x="2281551" y="305576"/>
                <a:ext cx="731520" cy="7200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等腰三角形 9">
                <a:extLst>
                  <a:ext uri="{FF2B5EF4-FFF2-40B4-BE49-F238E27FC236}">
                    <a16:creationId xmlns="" xmlns:a16="http://schemas.microsoft.com/office/drawing/2014/main" id="{965F31D4-C731-A2A3-939D-E53A493E1FF6}"/>
                  </a:ext>
                </a:extLst>
              </p:cNvPr>
              <p:cNvSpPr/>
              <p:nvPr/>
            </p:nvSpPr>
            <p:spPr>
              <a:xfrm rot="1617963">
                <a:off x="1824599" y="823154"/>
                <a:ext cx="723687" cy="638887"/>
              </a:xfrm>
              <a:prstGeom prst="triangle">
                <a:avLst>
                  <a:gd name="adj" fmla="val 46592"/>
                </a:avLst>
              </a:prstGeom>
              <a:noFill/>
              <a:ln w="63500"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文本框 11">
                <a:extLst>
                  <a:ext uri="{FF2B5EF4-FFF2-40B4-BE49-F238E27FC236}">
                    <a16:creationId xmlns="" xmlns:a16="http://schemas.microsoft.com/office/drawing/2014/main" id="{F08120D2-8E95-3E67-AF14-5657EE2B77F9}"/>
                  </a:ext>
                </a:extLst>
              </p:cNvPr>
              <p:cNvSpPr txBox="1"/>
              <p:nvPr/>
            </p:nvSpPr>
            <p:spPr>
              <a:xfrm>
                <a:off x="1174281" y="311994"/>
                <a:ext cx="1746722" cy="11387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4000" dirty="0">
                    <a:latin typeface="华文琥珀" panose="02010800040101010101" pitchFamily="2" charset="-122"/>
                    <a:ea typeface="华文琥珀" panose="02010800040101010101" pitchFamily="2" charset="-122"/>
                  </a:rPr>
                  <a:t>弹簧</a:t>
                </a:r>
                <a:r>
                  <a:rPr lang="zh-CN" altLang="en-US" sz="3200" dirty="0"/>
                  <a:t>的</a:t>
                </a:r>
                <a:endParaRPr lang="en-US" altLang="zh-CN" dirty="0"/>
              </a:p>
              <a:p>
                <a:r>
                  <a:rPr lang="zh-CN" altLang="en-US" sz="2800" dirty="0">
                    <a:latin typeface="幼圆" panose="02010509060101010101" pitchFamily="49" charset="-122"/>
                    <a:ea typeface="幼圆" panose="02010509060101010101" pitchFamily="49" charset="-122"/>
                  </a:rPr>
                  <a:t>多解问题</a:t>
                </a:r>
                <a:endParaRPr lang="zh-CN" altLang="en-US" sz="2000" dirty="0">
                  <a:latin typeface="幼圆" panose="02010509060101010101" pitchFamily="49" charset="-122"/>
                  <a:ea typeface="幼圆" panose="02010509060101010101" pitchFamily="49" charset="-122"/>
                </a:endParaRPr>
              </a:p>
            </p:txBody>
          </p:sp>
          <p:sp>
            <p:nvSpPr>
              <p:cNvPr id="13" name="椭圆 12">
                <a:extLst>
                  <a:ext uri="{FF2B5EF4-FFF2-40B4-BE49-F238E27FC236}">
                    <a16:creationId xmlns="" xmlns:a16="http://schemas.microsoft.com/office/drawing/2014/main" id="{57E35A4C-3DDE-C3DB-8029-824399939BA6}"/>
                  </a:ext>
                </a:extLst>
              </p:cNvPr>
              <p:cNvSpPr/>
              <p:nvPr/>
            </p:nvSpPr>
            <p:spPr>
              <a:xfrm>
                <a:off x="2647311" y="851994"/>
                <a:ext cx="360000" cy="36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>
              <a:extLst>
                <a:ext uri="{FF2B5EF4-FFF2-40B4-BE49-F238E27FC236}">
                  <a16:creationId xmlns="" xmlns:a16="http://schemas.microsoft.com/office/drawing/2014/main" id="{7C556BDB-AF5E-CE51-650F-0B6C8FB9F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99078" y="5450444"/>
              <a:ext cx="528060" cy="742217"/>
            </a:xfrm>
            <a:prstGeom prst="rect">
              <a:avLst/>
            </a:prstGeom>
          </p:spPr>
        </p:pic>
      </p:grp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F59C2D34-474E-0FEE-716D-CD00F0B946AE}"/>
              </a:ext>
            </a:extLst>
          </p:cNvPr>
          <p:cNvSpPr txBox="1"/>
          <p:nvPr/>
        </p:nvSpPr>
        <p:spPr>
          <a:xfrm>
            <a:off x="624114" y="392627"/>
            <a:ext cx="736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>
              <a:spcBef>
                <a:spcPts val="500"/>
              </a:spcBef>
              <a:spcAft>
                <a:spcPts val="500"/>
              </a:spcAft>
            </a:pPr>
            <a:r>
              <a:rPr lang="en-US" altLang="zh-CN" sz="3200" kern="0" dirty="0"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02</a:t>
            </a:r>
            <a:r>
              <a:rPr lang="zh-CN" altLang="en-US" sz="3200" kern="0" dirty="0">
                <a:latin typeface="幼圆" panose="02010509060101010101" pitchFamily="49" charset="-122"/>
                <a:ea typeface="幼圆" panose="02010509060101010101" pitchFamily="49" charset="-122"/>
                <a:cs typeface="Times New Roman" panose="02020603050405020304" pitchFamily="18" charset="0"/>
              </a:rPr>
              <a:t>  弹簧的形变量大小不定的多解问题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04EEC941-0267-263A-88FC-6EEFFA82AF62}"/>
              </a:ext>
            </a:extLst>
          </p:cNvPr>
          <p:cNvSpPr txBox="1"/>
          <p:nvPr/>
        </p:nvSpPr>
        <p:spPr>
          <a:xfrm>
            <a:off x="1074057" y="1835067"/>
            <a:ext cx="10043886" cy="1930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当弹簧的形变是伸长还是缩短确定时，若弹簧的形变量不能唯一确定，则弹力的大小不能唯一确定。可根据题义，针对弹力大小的各种可能情况，分别分析求解。</a:t>
            </a:r>
          </a:p>
        </p:txBody>
      </p:sp>
    </p:spTree>
    <p:extLst>
      <p:ext uri="{BB962C8B-B14F-4D97-AF65-F5344CB8AC3E}">
        <p14:creationId xmlns:p14="http://schemas.microsoft.com/office/powerpoint/2010/main" val="244074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流程图: 手动输入 4">
            <a:extLst>
              <a:ext uri="{FF2B5EF4-FFF2-40B4-BE49-F238E27FC236}">
                <a16:creationId xmlns="" xmlns:a16="http://schemas.microsoft.com/office/drawing/2014/main" id="{7A0D251D-9A7D-313B-07EB-7ABBC842CD1E}"/>
              </a:ext>
            </a:extLst>
          </p:cNvPr>
          <p:cNvSpPr/>
          <p:nvPr/>
        </p:nvSpPr>
        <p:spPr>
          <a:xfrm rot="5400000">
            <a:off x="465922" y="-455737"/>
            <a:ext cx="6858000" cy="7769474"/>
          </a:xfrm>
          <a:prstGeom prst="flowChartManualInpu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71224827-B346-63AF-EB54-7049989E4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69" y="319495"/>
            <a:ext cx="528060" cy="742217"/>
          </a:xfrm>
          <a:prstGeom prst="rect">
            <a:avLst/>
          </a:prstGeom>
        </p:spPr>
      </p:pic>
      <p:grpSp>
        <p:nvGrpSpPr>
          <p:cNvPr id="9" name="组合 8">
            <a:extLst>
              <a:ext uri="{FF2B5EF4-FFF2-40B4-BE49-F238E27FC236}">
                <a16:creationId xmlns="" xmlns:a16="http://schemas.microsoft.com/office/drawing/2014/main" id="{74AE3927-F913-43CE-E975-0ADDD5EE762C}"/>
              </a:ext>
            </a:extLst>
          </p:cNvPr>
          <p:cNvGrpSpPr/>
          <p:nvPr/>
        </p:nvGrpSpPr>
        <p:grpSpPr>
          <a:xfrm>
            <a:off x="1170454" y="341712"/>
            <a:ext cx="1341038" cy="720000"/>
            <a:chOff x="444740" y="278515"/>
            <a:chExt cx="1341038" cy="720000"/>
          </a:xfrm>
        </p:grpSpPr>
        <p:grpSp>
          <p:nvGrpSpPr>
            <p:cNvPr id="11" name="组合 10">
              <a:extLst>
                <a:ext uri="{FF2B5EF4-FFF2-40B4-BE49-F238E27FC236}">
                  <a16:creationId xmlns="" xmlns:a16="http://schemas.microsoft.com/office/drawing/2014/main" id="{985BE51C-E7C9-879B-E834-61DA374D2973}"/>
                </a:ext>
              </a:extLst>
            </p:cNvPr>
            <p:cNvGrpSpPr/>
            <p:nvPr/>
          </p:nvGrpSpPr>
          <p:grpSpPr>
            <a:xfrm>
              <a:off x="943425" y="278515"/>
              <a:ext cx="842353" cy="720000"/>
              <a:chOff x="5790283" y="1428207"/>
              <a:chExt cx="908738" cy="720000"/>
            </a:xfrm>
          </p:grpSpPr>
          <p:sp>
            <p:nvSpPr>
              <p:cNvPr id="20" name="椭圆 19">
                <a:extLst>
                  <a:ext uri="{FF2B5EF4-FFF2-40B4-BE49-F238E27FC236}">
                    <a16:creationId xmlns="" xmlns:a16="http://schemas.microsoft.com/office/drawing/2014/main" id="{0EC88743-F4FF-89D4-BC01-6F027D83245F}"/>
                  </a:ext>
                </a:extLst>
              </p:cNvPr>
              <p:cNvSpPr/>
              <p:nvPr/>
            </p:nvSpPr>
            <p:spPr>
              <a:xfrm>
                <a:off x="5790283" y="1428207"/>
                <a:ext cx="776742" cy="72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="" xmlns:a16="http://schemas.microsoft.com/office/drawing/2014/main" id="{46F3A1B9-E4CC-527A-AA59-2C13B3AE0CA1}"/>
                  </a:ext>
                </a:extLst>
              </p:cNvPr>
              <p:cNvSpPr txBox="1"/>
              <p:nvPr/>
            </p:nvSpPr>
            <p:spPr>
              <a:xfrm>
                <a:off x="5967500" y="1478111"/>
                <a:ext cx="7315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</a:rPr>
                  <a:t>2</a:t>
                </a:r>
                <a:endParaRPr lang="zh-CN" altLang="en-US" sz="3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" name="组合 14">
              <a:extLst>
                <a:ext uri="{FF2B5EF4-FFF2-40B4-BE49-F238E27FC236}">
                  <a16:creationId xmlns="" xmlns:a16="http://schemas.microsoft.com/office/drawing/2014/main" id="{7F9F0D54-8D8B-2ABC-F328-E27431F5F875}"/>
                </a:ext>
              </a:extLst>
            </p:cNvPr>
            <p:cNvGrpSpPr/>
            <p:nvPr/>
          </p:nvGrpSpPr>
          <p:grpSpPr>
            <a:xfrm>
              <a:off x="444740" y="278515"/>
              <a:ext cx="727256" cy="720000"/>
              <a:chOff x="5790283" y="1428207"/>
              <a:chExt cx="784570" cy="720000"/>
            </a:xfrm>
          </p:grpSpPr>
          <p:sp>
            <p:nvSpPr>
              <p:cNvPr id="16" name="椭圆 15">
                <a:extLst>
                  <a:ext uri="{FF2B5EF4-FFF2-40B4-BE49-F238E27FC236}">
                    <a16:creationId xmlns="" xmlns:a16="http://schemas.microsoft.com/office/drawing/2014/main" id="{2DB57583-E4CA-0095-2371-A185AA9DE62F}"/>
                  </a:ext>
                </a:extLst>
              </p:cNvPr>
              <p:cNvSpPr/>
              <p:nvPr/>
            </p:nvSpPr>
            <p:spPr>
              <a:xfrm>
                <a:off x="5790283" y="1428207"/>
                <a:ext cx="776742" cy="72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="" xmlns:a16="http://schemas.microsoft.com/office/drawing/2014/main" id="{1F0DCA5D-ACCF-D04D-E529-AB18067D4351}"/>
                  </a:ext>
                </a:extLst>
              </p:cNvPr>
              <p:cNvSpPr txBox="1"/>
              <p:nvPr/>
            </p:nvSpPr>
            <p:spPr>
              <a:xfrm>
                <a:off x="5843332" y="1488562"/>
                <a:ext cx="7315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</a:rPr>
                  <a:t>例</a:t>
                </a:r>
              </a:p>
            </p:txBody>
          </p:sp>
        </p:grpSp>
      </p:grp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88E9C1D3-47CB-FD34-28F5-3489E3455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92899" y="3753627"/>
            <a:ext cx="1917202" cy="237853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B77925EA-485E-3784-808A-77D234D99552}"/>
              </a:ext>
            </a:extLst>
          </p:cNvPr>
          <p:cNvSpPr txBox="1"/>
          <p:nvPr/>
        </p:nvSpPr>
        <p:spPr>
          <a:xfrm>
            <a:off x="1074057" y="1225467"/>
            <a:ext cx="10178608" cy="5056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如图</a:t>
            </a: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所示，水平地面上静止的木箱内有一竖直放置的弹簧，弹簧上方有一物块，物块处于静止状态并与木箱的水平顶部接触（无粘连），则物块与木箱的顶部（     ）</a:t>
            </a:r>
          </a:p>
          <a:p>
            <a:pPr marR="0"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．有弹力作用</a:t>
            </a:r>
          </a:p>
          <a:p>
            <a:pPr marR="0"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．无弹力作用</a:t>
            </a:r>
          </a:p>
          <a:p>
            <a:pPr marR="0"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C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．可能有弹力作用，也可能没有弹力作用</a:t>
            </a:r>
          </a:p>
          <a:p>
            <a:pPr marR="0"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CN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D</a:t>
            </a:r>
            <a:r>
              <a:rPr lang="zh-CN" altLang="en-US" sz="2800" kern="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．无法确定是否有弹力作用</a:t>
            </a:r>
          </a:p>
        </p:txBody>
      </p:sp>
    </p:spTree>
    <p:extLst>
      <p:ext uri="{BB962C8B-B14F-4D97-AF65-F5344CB8AC3E}">
        <p14:creationId xmlns:p14="http://schemas.microsoft.com/office/powerpoint/2010/main" val="2416358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6EBCD554-E594-6CA8-6F9C-11240B239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69" y="319495"/>
            <a:ext cx="528060" cy="742217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60A6576A-E91C-5139-9271-35E907851799}"/>
              </a:ext>
            </a:extLst>
          </p:cNvPr>
          <p:cNvSpPr txBox="1"/>
          <p:nvPr/>
        </p:nvSpPr>
        <p:spPr>
          <a:xfrm>
            <a:off x="1197427" y="398215"/>
            <a:ext cx="2801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例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2——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解析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9F842ED9-A6B4-A213-0246-D2297B46628E}"/>
              </a:ext>
            </a:extLst>
          </p:cNvPr>
          <p:cNvSpPr txBox="1"/>
          <p:nvPr/>
        </p:nvSpPr>
        <p:spPr>
          <a:xfrm>
            <a:off x="1074056" y="1225467"/>
            <a:ext cx="10355943" cy="5197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19138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由于物块压在弹簧的上端，物块静止时弹簧肯定处于压缩状态，但压缩量的大小无法唯一确定，即弹簧产生的竖直向上的弹力的大小无法唯一确定，但可以肯定物块静止时，弹簧的弹力肯定不会小于物块的重力，它有可能等于物块重力，也可能大于物块的重力。如果弹簧的弹力等于物块的重力，则物块不会挤压木箱的顶部，它们之间无弹力作用；如果弹簧的弹力大于物块的重力，则物块将挤压木箱的顶部，它两之间将有弹力作用。本题选</a:t>
            </a:r>
            <a:r>
              <a:rPr lang="en-US" altLang="zh-CN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2800" kern="0" dirty="0">
                <a:solidFill>
                  <a:prstClr val="black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50581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947</Words>
  <Application>Microsoft Office PowerPoint</Application>
  <PresentationFormat>宽屏</PresentationFormat>
  <Paragraphs>57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等线</vt:lpstr>
      <vt:lpstr>等线 Light</vt:lpstr>
      <vt:lpstr>华文琥珀</vt:lpstr>
      <vt:lpstr>宋体</vt:lpstr>
      <vt:lpstr>微软雅黑 Light</vt:lpstr>
      <vt:lpstr>幼圆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弹簧的多解问题</dc:title>
  <cp:lastModifiedBy>Windows</cp:lastModifiedBy>
  <cp:revision>11</cp:revision>
  <dcterms:created xsi:type="dcterms:W3CDTF">2022-09-27T08:21:04Z</dcterms:created>
  <dcterms:modified xsi:type="dcterms:W3CDTF">2022-10-17T08:01:57Z</dcterms:modified>
</cp:coreProperties>
</file>