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59" r:id="rId5"/>
    <p:sldId id="261" r:id="rId6"/>
    <p:sldId id="263" r:id="rId7"/>
    <p:sldId id="264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6" r:id="rId22"/>
    <p:sldId id="283" r:id="rId23"/>
    <p:sldId id="284" r:id="rId24"/>
    <p:sldId id="285" r:id="rId25"/>
    <p:sldId id="282" r:id="rId26"/>
    <p:sldId id="286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C45"/>
    <a:srgbClr val="E6DAC2"/>
    <a:srgbClr val="ECE595"/>
    <a:srgbClr val="E5A440"/>
    <a:srgbClr val="8A8E30"/>
    <a:srgbClr val="E6A53F"/>
    <a:srgbClr val="DABB7A"/>
    <a:srgbClr val="8E4B43"/>
    <a:srgbClr val="9A5A41"/>
    <a:srgbClr val="C89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7A72-2CC1-43B2-989A-C7A9953F5681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D539-354C-4571-B08B-B6BEE4BCAD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0" y="1959428"/>
            <a:ext cx="12192000" cy="2286000"/>
          </a:xfrm>
          <a:prstGeom prst="roundRect">
            <a:avLst>
              <a:gd name="adj" fmla="val 0"/>
            </a:avLst>
          </a:prstGeom>
          <a:solidFill>
            <a:srgbClr val="AC5C45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3081917"/>
            <a:ext cx="12281836" cy="0"/>
          </a:xfrm>
          <a:prstGeom prst="line">
            <a:avLst/>
          </a:prstGeom>
          <a:ln w="101600" cmpd="thickThin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233295" y="2470314"/>
            <a:ext cx="7725410" cy="1200329"/>
          </a:xfrm>
          <a:prstGeom prst="rect">
            <a:avLst/>
          </a:prstGeom>
          <a:solidFill>
            <a:srgbClr val="AC5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300" dirty="0">
                <a:solidFill>
                  <a:srgbClr val="E6D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变力做功的计算</a:t>
            </a:r>
            <a:endParaRPr lang="en-US" altLang="zh-CN" sz="4000" spc="300" dirty="0">
              <a:solidFill>
                <a:srgbClr val="E6DAC2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07483" cy="2893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所示，用恒力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作用在细绳一端，通过光滑定滑轮把静止在水平面的物体从位置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拉到位置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，物体的质量为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，定滑轮距水平面的高度为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，物体在水平面上位置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时细绳与水平方向的夹角分别为</a:t>
                </a:r>
                <a14:m>
                  <m:oMath xmlns:m="http://schemas.openxmlformats.org/officeDocument/2006/math">
                    <m:r>
                      <a:rPr lang="zh-CN" altLang="en-US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lang="zh-CN" altLang="en-US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。求拉动过程中拉力对物体做的功。</a:t>
                </a:r>
                <a:endParaRPr lang="en-US" altLang="zh-CN" sz="1800" b="1" kern="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07483" cy="2893100"/>
              </a:xfrm>
              <a:prstGeom prst="rect">
                <a:avLst/>
              </a:prstGeom>
              <a:blipFill rotWithShape="1">
                <a:blip r:embed="rId2"/>
                <a:stretch>
                  <a:fillRect l="-1" t="-10" r="2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5542" y="3362056"/>
            <a:ext cx="2975428" cy="331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56353" y="1141502"/>
            <a:ext cx="11061579" cy="5083882"/>
          </a:xfrm>
          <a:prstGeom prst="roundRect">
            <a:avLst>
              <a:gd name="adj" fmla="val 5675"/>
            </a:avLst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507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3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拉动物体过程中，人作用在细绳一端的拉力大小、方向均不变，由于定滑轮不改变力的大小，因此，作用在物体上的拉力大小亦保持不变。拉动过程中，物体在水平方向发生位移，作用在物体上的拉力的方向与位移方向间的夹角在发生变化，即拉动过中，作用在物体上的拉力是变力，若以物体为研究对象，无法用公式</a:t>
                </a:r>
                <a14:m>
                  <m:oMath xmlns:m="http://schemas.openxmlformats.org/officeDocument/2006/math">
                    <m:r>
                      <a:rPr lang="en-US" altLang="zh-CN" sz="2800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𝐹𝑠</m:t>
                    </m:r>
                    <m:func>
                      <m:funcPr>
                        <m:ctrlP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m:rPr>
                        <m:nor/>
                      </m:rPr>
                      <a:rPr lang="zh-CN" altLang="en-US" sz="2800" kern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计算出拉力对物体做的功。</m:t>
                    </m:r>
                  </m:oMath>
                </a14:m>
                <a:endParaRPr lang="zh-CN" altLang="en-US" sz="2800" kern="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indent="719455" algn="just">
                  <a:lnSpc>
                    <a:spcPct val="13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由于题中的滑轮是光滑的，因此，拉力对物体做的功等于人对细绳一端做的功，由于作用在细绳一端的力是恒力，其功可用公式</a:t>
                </a:r>
                <a14:m>
                  <m:oMath xmlns:m="http://schemas.openxmlformats.org/officeDocument/2006/math">
                    <m:r>
                      <a:rPr lang="en-US" altLang="zh-CN" sz="2800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𝐹𝑠</m:t>
                    </m:r>
                    <m:func>
                      <m:funcPr>
                        <m:ctrlP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 求解。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5070042"/>
              </a:xfrm>
              <a:prstGeom prst="rect">
                <a:avLst/>
              </a:prstGeom>
              <a:blipFill rotWithShape="1">
                <a:blip r:embed="rId2"/>
                <a:stretch>
                  <a:fillRect l="-1" t="-6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56353" y="1141502"/>
            <a:ext cx="11061579" cy="4388441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4475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以细绳被拉一端为研究对象，则物体被从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拉至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过程中，细绳被拉端的位移大小为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  <m: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方向竖直向下，与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方向一致，故人对细绳被拉端做的功为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𝐹𝑠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𝐹𝑠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𝐹h</m:t>
                    </m:r>
                    <m:d>
                      <m:d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  <m: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由于滑轮是光滑的，所以，拉力对物体做的功与拉力（人）对细绳被拉端做的功相等，也是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𝐹h</m:t>
                    </m:r>
                    <m:d>
                      <m:d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</m:den>
                        </m:f>
                        <m: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altLang="zh-CN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800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CN" altLang="en-US" sz="2800" i="1" kern="0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kern="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4475071"/>
              </a:xfrm>
              <a:prstGeom prst="rect">
                <a:avLst/>
              </a:prstGeom>
              <a:blipFill rotWithShape="0">
                <a:blip r:embed="rId2"/>
                <a:stretch>
                  <a:fillRect l="-1165" r="-43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9608" y="349183"/>
            <a:ext cx="870552" cy="825099"/>
            <a:chOff x="804244" y="609065"/>
            <a:chExt cx="870552" cy="825099"/>
          </a:xfrm>
        </p:grpSpPr>
        <p:sp>
          <p:nvSpPr>
            <p:cNvPr id="8" name="矩形 7"/>
            <p:cNvSpPr/>
            <p:nvPr/>
          </p:nvSpPr>
          <p:spPr>
            <a:xfrm>
              <a:off x="804244" y="609065"/>
              <a:ext cx="666817" cy="6598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07979" y="774299"/>
              <a:ext cx="666817" cy="659865"/>
            </a:xfrm>
            <a:prstGeom prst="rect">
              <a:avLst/>
            </a:prstGeom>
            <a:solidFill>
              <a:srgbClr val="AC5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8471" y="485828"/>
            <a:ext cx="40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如何计算变力的功？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544286" y="1363081"/>
            <a:ext cx="11061580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544285" y="2434362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44285" y="3505643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544285" y="4576924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544285" y="5648205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微元分析，化“变”为“恒”，运用公式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30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转换研究对象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，化“变”为“恒”，运用公式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" t="-37" r="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43016" y="3686760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巧用“面积”，运用图像求解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988457" cy="6858000"/>
          </a:xfrm>
          <a:prstGeom prst="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0943" y="1562067"/>
            <a:ext cx="1246567" cy="478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巧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﹃</a:t>
            </a: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积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﹄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287486" y="1211720"/>
                <a:ext cx="7859486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由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𝐹𝑠</m:t>
                    </m:r>
                    <m:func>
                      <m:func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 可知，当力的方向与位移方向一致（</a:t>
                </a:r>
                <a14:m>
                  <m:oMath xmlns:m="http://schemas.openxmlformats.org/officeDocument/2006/math">
                    <m:r>
                      <a:rPr lang="zh-CN" altLang="en-US" sz="280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）时，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𝐹𝑠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。在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altLang="zh-CN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图像中，功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可以用图线与坐标轴所围成的图形的面积来表示。因此，可建立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en-US" altLang="zh-CN" sz="2800" kern="0" dirty="0">
                        <a:latin typeface="仿宋" panose="02010609060101010101" pitchFamily="49" charset="-122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-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图像，通过计算“面积”求解变力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的功。</a:t>
                </a:r>
                <a:endParaRPr lang="en-US" altLang="zh-CN" sz="1800" b="1" kern="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6" y="1211720"/>
                <a:ext cx="7859486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550" r="-6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14421" y="238628"/>
            <a:ext cx="9596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07483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一辆汽车质量为</a:t>
                </a:r>
                <a:r>
                  <a:rPr lang="en-US" altLang="zh-CN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1×10</a:t>
                </a:r>
                <a:r>
                  <a:rPr lang="en-US" altLang="zh-CN" sz="2800" kern="0" baseline="3000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5 </a:t>
                </a:r>
                <a:r>
                  <a:rPr lang="en-US" altLang="zh-CN" sz="2800" kern="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kg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，从静止开始运动，其阻力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为车重的</a:t>
                </a:r>
                <a:r>
                  <a:rPr lang="en-US" altLang="zh-CN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05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倍。牵引力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的大小与车前进的距离是线性关系，且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，当该车前进</a:t>
                </a:r>
                <a:r>
                  <a:rPr lang="en-US" altLang="zh-CN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100 </a:t>
                </a:r>
                <a:r>
                  <a:rPr lang="en-US" altLang="zh-CN" sz="2800" kern="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时，牵引力做了多少功？</a:t>
                </a:r>
                <a:endParaRPr lang="en-US" altLang="zh-CN" sz="2800" kern="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07483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1174" r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456353" y="1141503"/>
            <a:ext cx="11061579" cy="2145984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2591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由题知，阻力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=0.05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=5×</m:t>
                    </m:r>
                    <m:sSup>
                      <m:sSup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。牵引力为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+5×</m:t>
                        </m:r>
                        <m:sSup>
                          <m:sSup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altLang="zh-CN" sz="2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。作出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图像如图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所示，图中梯形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OABD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的面积表示牵引力的功，所以：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=1.0×</m:t>
                    </m:r>
                    <m:sSup>
                      <m:sSup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sz="2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indent="719455" algn="just">
                  <a:lnSpc>
                    <a:spcPct val="130000"/>
                  </a:lnSpc>
                </a:pPr>
                <a:endParaRPr lang="en-US" altLang="zh-CN" sz="2800" kern="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2591479"/>
              </a:xfrm>
              <a:prstGeom prst="rect">
                <a:avLst/>
              </a:prstGeom>
              <a:blipFill rotWithShape="0">
                <a:blip r:embed="rId2"/>
                <a:stretch>
                  <a:fillRect l="-1165" r="-1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18" y="3429000"/>
            <a:ext cx="2952659" cy="335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9608" y="349183"/>
            <a:ext cx="870552" cy="825099"/>
            <a:chOff x="804244" y="609065"/>
            <a:chExt cx="870552" cy="825099"/>
          </a:xfrm>
        </p:grpSpPr>
        <p:sp>
          <p:nvSpPr>
            <p:cNvPr id="8" name="矩形 7"/>
            <p:cNvSpPr/>
            <p:nvPr/>
          </p:nvSpPr>
          <p:spPr>
            <a:xfrm>
              <a:off x="804244" y="609065"/>
              <a:ext cx="666817" cy="6598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07979" y="774299"/>
              <a:ext cx="666817" cy="659865"/>
            </a:xfrm>
            <a:prstGeom prst="rect">
              <a:avLst/>
            </a:prstGeom>
            <a:solidFill>
              <a:srgbClr val="AC5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8471" y="485828"/>
            <a:ext cx="40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如何计算变力的功？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544286" y="1363081"/>
            <a:ext cx="11061580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544285" y="2434362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44285" y="3505643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544285" y="4576924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544285" y="5648205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微元分析，化“变”为“恒”，运用公式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30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转换研究对象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，化“变”为“恒”，运用公式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" t="-37" r="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43016" y="3686760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巧用“面积”，运用图像求解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3016" y="4753929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等量代换，运用动能定理求解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988457" cy="6858000"/>
          </a:xfrm>
          <a:prstGeom prst="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0943" y="1562067"/>
            <a:ext cx="1246567" cy="317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代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87486" y="1211720"/>
            <a:ext cx="7859486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由动能定理知，作用在物体上的外力的功的代数和等于物体动能的增量。这些外力中，有些是恒力，有些是变力。那么，通过计算物体动能的变化量，也就可求得变力的功。</a:t>
            </a:r>
          </a:p>
          <a:p>
            <a:pPr indent="719455" algn="just">
              <a:lnSpc>
                <a:spcPct val="150000"/>
              </a:lnSpc>
            </a:pPr>
            <a:endParaRPr lang="en-US" altLang="zh-CN" sz="1800" b="1" kern="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14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421" y="238628"/>
            <a:ext cx="9596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3487" y="1155344"/>
            <a:ext cx="109074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所示，物体沿曲面从</a:t>
            </a:r>
            <a:r>
              <a:rPr lang="en-US" altLang="zh-CN" sz="2800" i="1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点无初速度滑下，滑至曲面的最低点</a:t>
            </a:r>
            <a:r>
              <a:rPr lang="en-US" altLang="zh-CN" sz="2800" i="1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时，下滑的高度为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5 m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，速度为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6 m/s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。若物体的质量为</a:t>
            </a:r>
            <a:r>
              <a:rPr lang="en-US" altLang="zh-CN" sz="2800" kern="0" dirty="0" smtClean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 kg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。则下滑过程中物体克服阻力所做的功为多少？</a:t>
            </a:r>
            <a:endParaRPr lang="en-US" altLang="zh-CN" sz="2800" kern="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14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6065" y="3087324"/>
            <a:ext cx="2763112" cy="2971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AC006D2-18AD-7C25-EEB4-110AEF15675D}"/>
              </a:ext>
            </a:extLst>
          </p:cNvPr>
          <p:cNvSpPr/>
          <p:nvPr/>
        </p:nvSpPr>
        <p:spPr>
          <a:xfrm>
            <a:off x="407469" y="916691"/>
            <a:ext cx="10674417" cy="4186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492AFA8-B7B4-71D2-2ECA-895FD5881785}"/>
              </a:ext>
            </a:extLst>
          </p:cNvPr>
          <p:cNvSpPr/>
          <p:nvPr/>
        </p:nvSpPr>
        <p:spPr>
          <a:xfrm>
            <a:off x="641684" y="1156177"/>
            <a:ext cx="10674417" cy="4186990"/>
          </a:xfrm>
          <a:prstGeom prst="rect">
            <a:avLst/>
          </a:prstGeom>
          <a:solidFill>
            <a:srgbClr val="AC5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75899" y="1395663"/>
            <a:ext cx="10674417" cy="4186990"/>
          </a:xfrm>
          <a:prstGeom prst="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08462" y="1598867"/>
            <a:ext cx="9575075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功是表示力在空间上的累积作用效果的物理量，被定义为力、物体的位移、力的方向与物体位移方向间夹角余弦三者的积。</a:t>
            </a:r>
            <a:endParaRPr lang="zh-CN" altLang="en-US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150669" y="4614241"/>
                <a:ext cx="58906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altLang="zh-CN" sz="3200" b="0" i="0" smtClean="0">
                          <a:latin typeface="Cambria Math" panose="02040503050406030204" pitchFamily="18" charset="0"/>
                        </a:rPr>
                        <m:t>s</m:t>
                      </m:r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69" y="4614241"/>
                <a:ext cx="5890661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7" t="-57" r="3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456353" y="1141503"/>
            <a:ext cx="11061579" cy="30894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2995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物体从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运动到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的过程中，所受的阻力是变力，不能用公式 </a:t>
                </a:r>
                <a14:m>
                  <m:oMath xmlns:m="http://schemas.openxmlformats.org/officeDocument/2006/math">
                    <m:r>
                      <a:rPr lang="en-US" altLang="zh-CN" sz="2800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𝐹𝑠</m:t>
                    </m:r>
                    <m:func>
                      <m:funcPr>
                        <m:ctrlP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计算其功。对物体的这一运动过程运用动能定理有：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𝑚𝑔h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𝑚𝑣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𝑚𝑣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，代入已知数据解得：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=−32</m:t>
                    </m:r>
                    <m:r>
                      <a:rPr lang="en-US" altLang="zh-CN" sz="2800" b="0" i="0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。即物体克服阻力做的功为</a:t>
                </a:r>
                <a:r>
                  <a:rPr lang="en-US" altLang="zh-CN" sz="2800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800" kern="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2995628"/>
              </a:xfrm>
              <a:prstGeom prst="rect">
                <a:avLst/>
              </a:prstGeom>
              <a:blipFill rotWithShape="0">
                <a:blip r:embed="rId2"/>
                <a:stretch>
                  <a:fillRect l="-1165" r="-1110" b="-1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4——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9608" y="349183"/>
            <a:ext cx="870552" cy="825099"/>
            <a:chOff x="804244" y="609065"/>
            <a:chExt cx="870552" cy="825099"/>
          </a:xfrm>
        </p:grpSpPr>
        <p:sp>
          <p:nvSpPr>
            <p:cNvPr id="8" name="矩形 7"/>
            <p:cNvSpPr/>
            <p:nvPr/>
          </p:nvSpPr>
          <p:spPr>
            <a:xfrm>
              <a:off x="804244" y="609065"/>
              <a:ext cx="666817" cy="6598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07979" y="774299"/>
              <a:ext cx="666817" cy="659865"/>
            </a:xfrm>
            <a:prstGeom prst="rect">
              <a:avLst/>
            </a:prstGeom>
            <a:solidFill>
              <a:srgbClr val="AC5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8471" y="485828"/>
            <a:ext cx="40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如何计算变力的功？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544286" y="1363081"/>
            <a:ext cx="11061580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544285" y="2434362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44285" y="3505643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544285" y="4576924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544285" y="5648205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微元分析，化“变”为“恒”，运用公式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30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转换研究对象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，化“变”为“恒”，运用公式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" t="-37" r="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43016" y="3686760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巧用“面积”，运用图像求解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3016" y="4753929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等量代换，运用动能定理求解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3016" y="5820363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8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寻找守恒量，运用守恒定律求解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988457" cy="6858000"/>
          </a:xfrm>
          <a:prstGeom prst="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0943" y="1562067"/>
            <a:ext cx="1246567" cy="3979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寻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守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恒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87486" y="1211720"/>
            <a:ext cx="785948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455" algn="just">
              <a:lnSpc>
                <a:spcPct val="150000"/>
              </a:lnSpc>
            </a:pP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寻找守恒量是求解变力做功的重要途径，如利用机械能守恒定律、能量守恒定律等。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14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421" y="238628"/>
            <a:ext cx="9596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07483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所示，质量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</m:t>
                    </m:r>
                    <m:r>
                      <a:rPr lang="zh-CN" altLang="en-US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800" b="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kg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的小球系在轻细橡皮条一端，另一端固定在悬</a:t>
                </a: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800" i="1" kern="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处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。将橡皮条拉直至水平位置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OA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处（橡皮条无形变）然后将小球从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处由静止释放，小球到达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点正下方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zh-CN" altLang="en-US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800" b="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2800" b="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处</a:t>
                </a: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点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时的速度为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zh-CN" altLang="en-US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800" b="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。求小球从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运动到</a:t>
                </a:r>
                <a:r>
                  <a:rPr lang="en-US" altLang="zh-CN" sz="2800" i="1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的过程中橡皮条的弹力对小球所做的功。取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𝑔</m:t>
                    </m:r>
                    <m:r>
                      <a:rPr lang="zh-CN" altLang="en-US" sz="280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2800" b="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altLang="zh-CN" sz="2800" i="0" kern="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altLang="zh-CN" sz="2800" i="1" kern="0" baseline="30000" dirty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kern="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07483" cy="3539430"/>
              </a:xfrm>
              <a:prstGeom prst="rect">
                <a:avLst/>
              </a:prstGeom>
              <a:blipFill rotWithShape="0">
                <a:blip r:embed="rId2"/>
                <a:stretch>
                  <a:fillRect l="-1174" r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2591" y="3768088"/>
            <a:ext cx="2358209" cy="308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456353" y="1141502"/>
            <a:ext cx="11061579" cy="5092384"/>
          </a:xfrm>
          <a:prstGeom prst="roundRect">
            <a:avLst>
              <a:gd name="adj" fmla="val 7119"/>
            </a:avLst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5054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719455" algn="just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取小球、橡皮条和地球组成的系统为研究对象，在小球从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运动到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的过程中，只有系统内的重力和弹力做功，机械能守恒。</a:t>
                </a:r>
              </a:p>
              <a:p>
                <a:pPr marR="0" indent="71945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取过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点的水平面为零重力势能参考平面，橡皮条为原长时的弹性势能为零。设在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时橡皮条的弹性势能为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800" i="1" kern="0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0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，由机械能守恒定律得：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𝑚𝑣</m:t>
                        </m:r>
                      </m:e>
                      <m:sup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𝑚𝑔h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，代入已知数据解得，小球由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运动至</a:t>
                </a:r>
                <a:r>
                  <a:rPr lang="en-US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过程中，橡皮条的弹性势能增加了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sz="2800" i="1" kern="0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0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CN" sz="2800" b="0" i="1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=6</m:t>
                    </m:r>
                    <m:r>
                      <a:rPr lang="en-US" altLang="zh-CN" sz="2800" b="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。故，橡皮条的弹力对小球做的功是</a:t>
                </a:r>
                <a:r>
                  <a:rPr lang="zh-CN" altLang="en-US" sz="2800" kern="0" dirty="0" smtClean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800" kern="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kern="0" dirty="0" smtClean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6 J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5054332"/>
              </a:xfrm>
              <a:prstGeom prst="rect">
                <a:avLst/>
              </a:prstGeom>
              <a:blipFill rotWithShape="0">
                <a:blip r:embed="rId2"/>
                <a:stretch>
                  <a:fillRect l="-1165" r="-4384" b="-1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5——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9608" y="349183"/>
            <a:ext cx="870552" cy="825099"/>
            <a:chOff x="804244" y="609065"/>
            <a:chExt cx="870552" cy="825099"/>
          </a:xfrm>
        </p:grpSpPr>
        <p:sp>
          <p:nvSpPr>
            <p:cNvPr id="8" name="矩形 7"/>
            <p:cNvSpPr/>
            <p:nvPr/>
          </p:nvSpPr>
          <p:spPr>
            <a:xfrm>
              <a:off x="804244" y="609065"/>
              <a:ext cx="666817" cy="6598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07979" y="774299"/>
              <a:ext cx="666817" cy="659865"/>
            </a:xfrm>
            <a:prstGeom prst="rect">
              <a:avLst/>
            </a:prstGeom>
            <a:solidFill>
              <a:srgbClr val="AC5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868450" y="526733"/>
            <a:ext cx="371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C5C45"/>
                </a:solidFill>
              </a:rPr>
              <a:t>如何计算变力的功？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544286" y="1363081"/>
            <a:ext cx="11061580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544285" y="2434362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44285" y="3505643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544285" y="4576924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544285" y="5648205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微元分析，化“变”为“恒”，运用公式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30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转换研究对象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，化“变”为“恒”，运用公式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" t="-37" r="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43016" y="3686760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巧用“面积”，运用图像求解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43016" y="4753929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等量代换，运用动能定理求解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3016" y="5820363"/>
            <a:ext cx="107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寻找守恒量，运用守恒定律求解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83895" y="526733"/>
            <a:ext cx="40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小结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5515369" y="2823030"/>
            <a:ext cx="888246" cy="935222"/>
          </a:xfrm>
          <a:prstGeom prst="roundRect">
            <a:avLst>
              <a:gd name="adj" fmla="val 0"/>
            </a:avLst>
          </a:prstGeom>
          <a:solidFill>
            <a:srgbClr val="AC5C45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3875317" y="2561771"/>
            <a:ext cx="1178674" cy="1215143"/>
          </a:xfrm>
          <a:prstGeom prst="roundRect">
            <a:avLst>
              <a:gd name="adj" fmla="val 0"/>
            </a:avLst>
          </a:prstGeom>
          <a:solidFill>
            <a:srgbClr val="AC5C45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3776914"/>
            <a:ext cx="12281836" cy="0"/>
          </a:xfrm>
          <a:prstGeom prst="line">
            <a:avLst/>
          </a:prstGeom>
          <a:ln w="101600" cmpd="thickThin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142209" y="2650256"/>
            <a:ext cx="5997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E6D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   </a:t>
            </a:r>
            <a:r>
              <a:rPr lang="zh-CN" altLang="en-US" sz="4800" dirty="0">
                <a:solidFill>
                  <a:srgbClr val="E6D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 </a:t>
            </a:r>
            <a:r>
              <a:rPr lang="zh-CN" altLang="en-US" sz="4800" dirty="0">
                <a:solidFill>
                  <a:srgbClr val="AC5C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 息</a:t>
            </a:r>
            <a:endParaRPr lang="en-US" altLang="zh-CN" sz="3200" dirty="0">
              <a:solidFill>
                <a:srgbClr val="AC5C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9608" y="349183"/>
            <a:ext cx="870552" cy="825099"/>
            <a:chOff x="804244" y="609065"/>
            <a:chExt cx="870552" cy="825099"/>
          </a:xfrm>
        </p:grpSpPr>
        <p:sp>
          <p:nvSpPr>
            <p:cNvPr id="8" name="矩形 7"/>
            <p:cNvSpPr/>
            <p:nvPr/>
          </p:nvSpPr>
          <p:spPr>
            <a:xfrm>
              <a:off x="804244" y="609065"/>
              <a:ext cx="666817" cy="6598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07979" y="774299"/>
              <a:ext cx="666817" cy="659865"/>
            </a:xfrm>
            <a:prstGeom prst="rect">
              <a:avLst/>
            </a:prstGeom>
            <a:solidFill>
              <a:srgbClr val="AC5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8471" y="485828"/>
            <a:ext cx="40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如何计算变力的功？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544286" y="1363081"/>
            <a:ext cx="11061580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544285" y="2434362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44285" y="3505643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544285" y="4576924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544285" y="5648205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016" y="1539034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微元分析，化“变”为“恒”，运用公式</a:t>
                </a:r>
                <a:r>
                  <a:rPr lang="en-US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solidFill>
                              <a:srgbClr val="AC5C4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AC5C4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solidFill>
                              <a:srgbClr val="AC5C4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zh-CN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1539034"/>
                <a:ext cx="1072443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82" r="6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988457" cy="6858000"/>
          </a:xfrm>
          <a:prstGeom prst="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0944" y="2029223"/>
            <a:ext cx="1246567" cy="317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微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87486" y="1211720"/>
                <a:ext cx="7859486" cy="4185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所谓微元分析，就是将变力做功的空间（位移）无限划分为相等的小段</a:t>
                </a:r>
                <a14:m>
                  <m:oMath xmlns:m="http://schemas.openxmlformats.org/officeDocument/2006/math">
                    <m:r>
                      <a:rPr lang="zh-CN" altLang="en-US" sz="2800" b="0" i="1" kern="0" smtClean="0">
                        <a:effectLst/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kern="0" smtClean="0">
                        <a:effectLst/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zh-CN" altLang="en-US" sz="28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这样，在每个小段里变力便可看作恒力，每个小段里的功可由公式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>
                    <a:latin typeface="仿宋" panose="02010609060101010101" pitchFamily="49" charset="-122"/>
                    <a:ea typeface="仿宋" panose="02010609060101010101" pitchFamily="49" charset="-122"/>
                  </a:rPr>
                  <a:t>计算，整个过程中变力的功就是各小段里“恒力”功的总和，即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e>
                    </m:nary>
                    <m:r>
                      <a:rPr lang="zh-CN" altLang="en-US" sz="2800" b="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sz="1800" b="1" kern="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6" y="1211720"/>
                <a:ext cx="7859486" cy="4185761"/>
              </a:xfrm>
              <a:prstGeom prst="rect">
                <a:avLst/>
              </a:prstGeom>
              <a:blipFill rotWithShape="1">
                <a:blip r:embed="rId2"/>
                <a:stretch>
                  <a:fillRect l="-1" t="-3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514422" y="438219"/>
            <a:ext cx="9596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CN" alt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3487" y="1155344"/>
            <a:ext cx="109074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945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用水平拉力拉着滑块沿半径为</a:t>
            </a:r>
            <a:r>
              <a:rPr lang="en-US" altLang="zh-CN" sz="2800" i="1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的水平圆轨道运动一周，如图</a:t>
            </a:r>
            <a:r>
              <a:rPr lang="en-US" altLang="zh-CN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所示，已知滑块的质量为</a:t>
            </a:r>
            <a:r>
              <a:rPr lang="en-US" altLang="zh-CN" sz="2800" i="1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，物块与轨道间的动摩擦因数为</a:t>
            </a:r>
            <a:r>
              <a:rPr lang="en-US" altLang="zh-CN" sz="2800" i="1" kern="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μ</a:t>
            </a:r>
            <a:r>
              <a:rPr lang="zh-CN" altLang="en-US" sz="2800" kern="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。求此过程中摩擦力所做的功。</a:t>
            </a:r>
          </a:p>
          <a:p>
            <a:pPr algn="just"/>
            <a:endParaRPr lang="zh-CN" altLang="en-US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altLang="zh-CN" sz="1800" b="1" kern="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zh-CN" altLang="en-US" sz="1400" b="1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2712" y="3155178"/>
            <a:ext cx="2505801" cy="3026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/>
        </p:nvSpPr>
        <p:spPr>
          <a:xfrm>
            <a:off x="456353" y="1141502"/>
            <a:ext cx="11061579" cy="3386953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由题可知，物块受的摩擦力在整个运动过程中大小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</m:oMath>
                </a14:m>
                <a:r>
                  <a:rPr lang="zh-CN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不变，方向时刻变化，是变力，不能直接用公式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zh-CN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求解。但是我们可以把圆周分成无数微元段，如图2所示，每一小段近似为直线，从而摩擦力在每一小段上的方向可认为不变，求出每一小段上摩擦力做的功，然后再累加起来，便可求得整个过程中摩擦力的功。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" t="-8" r="-757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857" y="4542297"/>
            <a:ext cx="1640113" cy="204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56353" y="1141502"/>
            <a:ext cx="11061579" cy="3386953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3487" y="1155344"/>
                <a:ext cx="10987313" cy="3323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把圆轨道分成无穷多个微元段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 i="1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800" i="1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、</m:t>
                    </m:r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1800" b="1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b="1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……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800" i="1" kern="0" dirty="0">
                    <a:latin typeface="Cambria Math" panose="020405030504060302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摩擦力在每一段上可认为是恒力，则每一段上摩擦力做的功分别为，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800" i="1" kern="0" dirty="0">
                    <a:latin typeface="Cambria Math" panose="020405030504060302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0" dirty="0"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800" i="1" kern="0" dirty="0">
                    <a:latin typeface="Cambria Math" panose="020405030504060302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0" dirty="0"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800" i="1" kern="0" dirty="0">
                    <a:latin typeface="Cambria Math" panose="020405030504060302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0" dirty="0">
                    <a:latin typeface="Cambria Math" panose="020405030504060302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……</a:t>
                </a:r>
                <a:r>
                  <a:rPr lang="en-US" altLang="zh-CN" sz="2800" kern="0" dirty="0"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摩擦力在一周内所做的功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𝑊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80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𝑚𝑔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zh-CN" altLang="en-US" sz="2800" b="0" i="0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π</m:t>
                    </m:r>
                    <m:r>
                      <a:rPr lang="zh-CN" altLang="en-US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800" b="0" i="1" kern="0" smtClea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𝑔𝑅</m:t>
                    </m:r>
                    <m:r>
                      <a:rPr lang="zh-CN" altLang="en-US" sz="2800" i="1" kern="0">
                        <a:latin typeface="Cambria Math" panose="020405030504060302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rPr>
                      <m:t>。</m:t>
                    </m:r>
                  </m:oMath>
                </a14:m>
                <a:endParaRPr lang="en-US" altLang="zh-CN" sz="2800" i="1" kern="0" dirty="0">
                  <a:latin typeface="Cambria Math" panose="020405030504060302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7" y="1155344"/>
                <a:ext cx="10987313" cy="3323987"/>
              </a:xfrm>
              <a:prstGeom prst="rect">
                <a:avLst/>
              </a:prstGeom>
              <a:blipFill rotWithShape="0">
                <a:blip r:embed="rId2"/>
                <a:stretch>
                  <a:fillRect l="-1165" r="-43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/>
          <p:cNvCxnSpPr/>
          <p:nvPr/>
        </p:nvCxnSpPr>
        <p:spPr>
          <a:xfrm>
            <a:off x="493487" y="878114"/>
            <a:ext cx="10987313" cy="0"/>
          </a:xfrm>
          <a:prstGeom prst="line">
            <a:avLst/>
          </a:prstGeom>
          <a:ln w="127000" cmpd="thinThick">
            <a:solidFill>
              <a:srgbClr val="E6DA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流程图: 决策 7"/>
          <p:cNvSpPr/>
          <p:nvPr/>
        </p:nvSpPr>
        <p:spPr>
          <a:xfrm rot="20126838">
            <a:off x="10958920" y="567890"/>
            <a:ext cx="500514" cy="211753"/>
          </a:xfrm>
          <a:prstGeom prst="flowChartDecision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1544" y="181086"/>
            <a:ext cx="407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1——</a:t>
            </a:r>
            <a:r>
              <a:rPr lang="zh-CN" altLang="en-US" sz="3200" dirty="0">
                <a:solidFill>
                  <a:srgbClr val="AC5C4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分析与求解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857" y="4542297"/>
            <a:ext cx="1640113" cy="204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09608" y="349183"/>
            <a:ext cx="870552" cy="825099"/>
            <a:chOff x="804244" y="609065"/>
            <a:chExt cx="870552" cy="825099"/>
          </a:xfrm>
        </p:grpSpPr>
        <p:sp>
          <p:nvSpPr>
            <p:cNvPr id="8" name="矩形 7"/>
            <p:cNvSpPr/>
            <p:nvPr/>
          </p:nvSpPr>
          <p:spPr>
            <a:xfrm>
              <a:off x="804244" y="609065"/>
              <a:ext cx="666817" cy="6598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07979" y="774299"/>
              <a:ext cx="666817" cy="659865"/>
            </a:xfrm>
            <a:prstGeom prst="rect">
              <a:avLst/>
            </a:prstGeom>
            <a:solidFill>
              <a:srgbClr val="AC5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58471" y="485828"/>
            <a:ext cx="402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如何计算变力的功？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544286" y="1363081"/>
            <a:ext cx="11061580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: 圆角 3"/>
          <p:cNvSpPr/>
          <p:nvPr/>
        </p:nvSpPr>
        <p:spPr>
          <a:xfrm>
            <a:off x="544285" y="2434362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: 圆角 4"/>
          <p:cNvSpPr/>
          <p:nvPr/>
        </p:nvSpPr>
        <p:spPr>
          <a:xfrm>
            <a:off x="544285" y="3505643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544285" y="4576924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544285" y="5648205"/>
            <a:ext cx="11061579" cy="860612"/>
          </a:xfrm>
          <a:prstGeom prst="round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微元分析，化“变”为“恒”，运用公式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/>
                  <a:t> </a:t>
                </a:r>
                <a:r>
                  <a:rPr lang="zh-CN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1531777"/>
                <a:ext cx="1072443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" t="-30" r="6" b="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:r>
                  <a:rPr lang="zh-CN" altLang="en-US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转换研究对象</a:t>
                </a:r>
                <a:r>
                  <a:rPr lang="zh-CN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，化“变”为“恒”，运用公式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AC5C4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s</m:t>
                    </m:r>
                    <m:func>
                      <m:funcPr>
                        <m:ctrlPr>
                          <a:rPr lang="en-US" altLang="zh-CN" sz="2800" b="0" i="1" smtClean="0">
                            <a:solidFill>
                              <a:srgbClr val="AC5C4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solidFill>
                              <a:srgbClr val="AC5C4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solidFill>
                              <a:srgbClr val="AC5C4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zh-CN" altLang="en-US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zh-CN" altLang="zh-CN" sz="2800" dirty="0">
                    <a:solidFill>
                      <a:srgbClr val="AC5C4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16" y="2603058"/>
                <a:ext cx="1072443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" t="-37" r="6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988457" cy="6858000"/>
          </a:xfrm>
          <a:prstGeom prst="rect">
            <a:avLst/>
          </a:prstGeom>
          <a:solidFill>
            <a:srgbClr val="E6D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0943" y="1562067"/>
            <a:ext cx="1246567" cy="478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转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换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研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究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endParaRPr lang="en-US" altLang="zh-CN" sz="4000" dirty="0">
              <a:solidFill>
                <a:srgbClr val="AC5C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AC5C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87486" y="1211720"/>
                <a:ext cx="7859486" cy="3308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455" algn="just">
                  <a:lnSpc>
                    <a:spcPct val="150000"/>
                  </a:lnSpc>
                </a:pPr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牵引运动问题中，在一些特定条件下，可以找到与变力功相等的恒力的功，这样，就可将计算变力的功转化为计算恒力的功，运用公式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𝐹𝑠</m:t>
                    </m:r>
                    <m:func>
                      <m:func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kern="0" dirty="0"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计算。</a:t>
                </a:r>
              </a:p>
              <a:p>
                <a:pPr indent="719455" algn="just">
                  <a:lnSpc>
                    <a:spcPct val="150000"/>
                  </a:lnSpc>
                </a:pPr>
                <a:endParaRPr lang="en-US" altLang="zh-CN" sz="1800" b="1" kern="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kern="10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486" y="1211720"/>
                <a:ext cx="7859486" cy="3308598"/>
              </a:xfrm>
              <a:prstGeom prst="rect">
                <a:avLst/>
              </a:prstGeom>
              <a:blipFill rotWithShape="1">
                <a:blip r:embed="rId2"/>
                <a:stretch>
                  <a:fillRect l="-1" t="-4" r="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14421" y="238628"/>
            <a:ext cx="9596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d75f787-2c2a-42c0-899a-577788c4ed4d"/>
  <p:tag name="COMMONDATA" val="eyJoZGlkIjoiMGIyYWEwMzM0NGI1ZmZjZTM5NjE2NjhkZDlmMzE5N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1187</Words>
  <Application>Microsoft Office PowerPoint</Application>
  <PresentationFormat>宽屏</PresentationFormat>
  <Paragraphs>93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仿宋</vt:lpstr>
      <vt:lpstr>黑体</vt:lpstr>
      <vt:lpstr>微软雅黑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变力做功的计算</dc:title>
  <cp:lastModifiedBy>Windows</cp:lastModifiedBy>
  <cp:revision>9</cp:revision>
  <dcterms:created xsi:type="dcterms:W3CDTF">2022-09-27T06:24:00Z</dcterms:created>
  <dcterms:modified xsi:type="dcterms:W3CDTF">2022-10-17T07:38:32Z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14B8F6A52D47402B85BC5F91BA822B51</vt:lpwstr>
  </property>
  <property fmtid="{D5CDD505-2E9C-101B-9397-08002B2CF9AE}" pid="3" name="KSOProductBuildVer">
    <vt:lpwstr>2052-11.1.0.12358</vt:lpwstr>
  </property>
</Properties>
</file>