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ink/ink3.xml" ContentType="application/inkml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ink/ink4.xml" ContentType="application/inkml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ink/ink5.xml" ContentType="application/inkml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8" r:id="rId3"/>
    <p:sldMasterId id="2147483663" r:id="rId4"/>
    <p:sldMasterId id="2147483668" r:id="rId5"/>
  </p:sldMasterIdLst>
  <p:notesMasterIdLst>
    <p:notesMasterId r:id="rId18"/>
  </p:notesMasterIdLst>
  <p:handoutMasterIdLst>
    <p:handoutMasterId r:id="rId19"/>
  </p:handoutMasterIdLst>
  <p:sldIdLst>
    <p:sldId id="256" r:id="rId6"/>
    <p:sldId id="393" r:id="rId7"/>
    <p:sldId id="364" r:id="rId8"/>
    <p:sldId id="406" r:id="rId9"/>
    <p:sldId id="327" r:id="rId10"/>
    <p:sldId id="407" r:id="rId11"/>
    <p:sldId id="418" r:id="rId12"/>
    <p:sldId id="386" r:id="rId13"/>
    <p:sldId id="342" r:id="rId14"/>
    <p:sldId id="419" r:id="rId15"/>
    <p:sldId id="348" r:id="rId16"/>
    <p:sldId id="303" r:id="rId17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82"/>
  </p:normalViewPr>
  <p:slideViewPr>
    <p:cSldViewPr showGuides="1">
      <p:cViewPr varScale="1">
        <p:scale>
          <a:sx n="150" d="100"/>
          <a:sy n="150" d="100"/>
        </p:scale>
        <p:origin x="450" y="120"/>
      </p:cViewPr>
      <p:guideLst>
        <p:guide orient="horz" pos="16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3708733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869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4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5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5123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5D3E8142-C862-4FE8-7CE6-F2955A7B6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1741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5123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AC820467-A243-E093-DB69-5C56194E5E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9219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7.3.3  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正态分布（第</a:t>
            </a: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468313" y="771525"/>
            <a:ext cx="593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．正态曲线的形状及其特点；</a:t>
            </a:r>
          </a:p>
        </p:txBody>
      </p:sp>
      <p:sp>
        <p:nvSpPr>
          <p:cNvPr id="33814" name="Text Box 66"/>
          <p:cNvSpPr txBox="1"/>
          <p:nvPr/>
        </p:nvSpPr>
        <p:spPr>
          <a:xfrm>
            <a:off x="538799" y="3335511"/>
            <a:ext cx="3169106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．熟知“3σ原则”．</a:t>
            </a:r>
          </a:p>
        </p:txBody>
      </p:sp>
      <p:sp>
        <p:nvSpPr>
          <p:cNvPr id="4" name="Text Box 24"/>
          <p:cNvSpPr txBox="1"/>
          <p:nvPr>
            <p:custDataLst>
              <p:tags r:id="rId1"/>
            </p:custDataLst>
          </p:nvPr>
        </p:nvSpPr>
        <p:spPr>
          <a:xfrm>
            <a:off x="467360" y="1325245"/>
            <a:ext cx="5544800" cy="189564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  <a:buFontTx/>
            </a:pP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曲线在</a:t>
            </a:r>
            <a:r>
              <a:rPr lang="zh-CN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轴的上方，并且关于直线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对称．</a:t>
            </a:r>
          </a:p>
          <a:p>
            <a:pPr marL="342900" indent="-342900">
              <a:lnSpc>
                <a:spcPct val="110000"/>
              </a:lnSpc>
              <a:buFontTx/>
              <a:buAutoNum type="arabicParenBoth" startAt="2"/>
            </a:pP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曲线在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时处于最高点，并由此处向左右两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边延伸时，曲线逐渐降低，呈现 “中间高，两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边低”的形状．</a:t>
            </a:r>
          </a:p>
          <a:p>
            <a:pPr>
              <a:lnSpc>
                <a:spcPct val="110000"/>
              </a:lnSpc>
              <a:buFontTx/>
            </a:pP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曲线的形状由正参数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确定，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越大，曲线越 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Tx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“矮胖”；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越小，曲线越“高瘦”．</a:t>
            </a:r>
          </a:p>
        </p:txBody>
      </p:sp>
      <p:pic>
        <p:nvPicPr>
          <p:cNvPr id="28677" name="图片 2"/>
          <p:cNvPicPr>
            <a:picLocks noChangeAspect="1"/>
          </p:cNvPicPr>
          <p:nvPr/>
        </p:nvPicPr>
        <p:blipFill rotWithShape="1">
          <a:blip r:embed="rId3"/>
          <a:srcRect b="23464"/>
          <a:stretch/>
        </p:blipFill>
        <p:spPr>
          <a:xfrm>
            <a:off x="1403033" y="3854827"/>
            <a:ext cx="5849937" cy="1165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D2CB966-543C-9F8A-B016-44B0621CD0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893245"/>
            <a:ext cx="2897330" cy="29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14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7890" name="Text Box 5"/>
          <p:cNvSpPr txBox="1"/>
          <p:nvPr/>
        </p:nvSpPr>
        <p:spPr>
          <a:xfrm>
            <a:off x="1863725" y="1552575"/>
            <a:ext cx="5445125" cy="71474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237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知识回顾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5C6CF74-E39F-DC47-C517-D10CF0F2E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58850"/>
            <a:ext cx="593725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．概率密度曲线的概念．</a:t>
            </a:r>
          </a:p>
        </p:txBody>
      </p:sp>
      <p:sp>
        <p:nvSpPr>
          <p:cNvPr id="3" name="Text Box 66">
            <a:extLst>
              <a:ext uri="{FF2B5EF4-FFF2-40B4-BE49-F238E27FC236}">
                <a16:creationId xmlns:a16="http://schemas.microsoft.com/office/drawing/2014/main" id="{03E72906-9B4A-DF27-36AF-B58DDA1B8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563688"/>
            <a:ext cx="6562725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．正态分布相关概念及正态曲线的形状．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7179BE-CC9B-6E4C-F1C2-DFB6001C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211388"/>
            <a:ext cx="50609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graphicFrame>
        <p:nvGraphicFramePr>
          <p:cNvPr id="26627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76750" y="2362200"/>
          <a:ext cx="19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500" imgH="419100" progId="Equation.KSEE3">
                  <p:embed/>
                </p:oleObj>
              </mc:Choice>
              <mc:Fallback>
                <p:oleObj r:id="rId2" imgW="190500" imgH="419100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76750" y="2362200"/>
                        <a:ext cx="190500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76750" y="2362200"/>
          <a:ext cx="19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0500" imgH="419100" progId="Equation.KSEE3">
                  <p:embed/>
                </p:oleObj>
              </mc:Choice>
              <mc:Fallback>
                <p:oleObj r:id="rId4" imgW="190500" imgH="4191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76750" y="2362200"/>
                        <a:ext cx="190500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7863825A-7901-873A-7014-B656576FD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235388"/>
            <a:ext cx="2897330" cy="293211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FC1BEFD-260E-D3A7-2B1F-66E04F6D2942}"/>
              </a:ext>
            </a:extLst>
          </p:cNvPr>
          <p:cNvGrpSpPr/>
          <p:nvPr/>
        </p:nvGrpSpPr>
        <p:grpSpPr>
          <a:xfrm>
            <a:off x="539552" y="1203598"/>
            <a:ext cx="4589244" cy="2647933"/>
            <a:chOff x="323528" y="1099800"/>
            <a:chExt cx="4589244" cy="264793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BC61B05-46D8-D6A3-6813-5B1EC491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36" y="1131590"/>
              <a:ext cx="4517236" cy="2616143"/>
            </a:xfrm>
            <a:prstGeom prst="rect">
              <a:avLst/>
            </a:prstGeom>
          </p:spPr>
        </p:pic>
        <p:sp>
          <p:nvSpPr>
            <p:cNvPr id="7" name="Rectangle 124">
              <a:extLst>
                <a:ext uri="{FF2B5EF4-FFF2-40B4-BE49-F238E27FC236}">
                  <a16:creationId xmlns:a16="http://schemas.microsoft.com/office/drawing/2014/main" id="{1B78E9AF-205F-6688-9537-2FFE07E28792}"/>
                </a:ext>
              </a:extLst>
            </p:cNvPr>
            <p:cNvSpPr/>
            <p:nvPr/>
          </p:nvSpPr>
          <p:spPr>
            <a:xfrm>
              <a:off x="323528" y="1099800"/>
              <a:ext cx="748923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2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思考</a:t>
              </a:r>
              <a:endParaRPr lang="en-US" altLang="zh-CN" sz="22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graphicFrame>
        <p:nvGraphicFramePr>
          <p:cNvPr id="27650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76750" y="2362200"/>
          <a:ext cx="19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0500" imgH="419100" progId="Equation.KSEE3">
                  <p:embed/>
                </p:oleObj>
              </mc:Choice>
              <mc:Fallback>
                <p:oleObj r:id="rId3" imgW="190500" imgH="4191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0" y="2362200"/>
                        <a:ext cx="190500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76750" y="2362200"/>
          <a:ext cx="19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0500" imgH="419100" progId="Equation.KSEE3">
                  <p:embed/>
                </p:oleObj>
              </mc:Choice>
              <mc:Fallback>
                <p:oleObj r:id="rId5" imgW="190500" imgH="4191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0" y="2362200"/>
                        <a:ext cx="190500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4"/>
          <p:cNvSpPr txBox="1"/>
          <p:nvPr>
            <p:custDataLst>
              <p:tags r:id="rId1"/>
            </p:custDataLst>
          </p:nvPr>
        </p:nvSpPr>
        <p:spPr>
          <a:xfrm>
            <a:off x="35496" y="1131590"/>
            <a:ext cx="6120680" cy="32655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0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从图中可以看出，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正态曲线有以下特点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 曲线在</a:t>
            </a:r>
            <a:r>
              <a:rPr lang="zh-CN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轴的上方，并且关于直线</a:t>
            </a:r>
            <a:r>
              <a:rPr lang="zh-CN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zh-CN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对称．</a:t>
            </a: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 曲线在</a:t>
            </a:r>
            <a:r>
              <a:rPr lang="zh-CN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zh-CN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时处于最高点，并由此处向左右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   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两边延伸时，曲线逐渐降低，呈现 “中间高，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两边低”的形状．</a:t>
            </a: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 曲线的形状由正参数 </a:t>
            </a:r>
            <a:r>
              <a:rPr lang="zh-CN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确定，</a:t>
            </a:r>
            <a:r>
              <a:rPr lang="zh-CN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越大，曲线越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“矮胖”；</a:t>
            </a:r>
            <a:r>
              <a:rPr lang="zh-CN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越小，曲线越“高瘦”．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2AD55B-1AE9-BB3F-3BAF-B35059394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166" y="1235388"/>
            <a:ext cx="2897330" cy="293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Rectangle 19"/>
          <p:cNvSpPr txBox="1"/>
          <p:nvPr/>
        </p:nvSpPr>
        <p:spPr>
          <a:xfrm>
            <a:off x="684000" y="1219200"/>
            <a:ext cx="7776000" cy="1296987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从理论上可以证明，正态变量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)在区间(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)，(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－2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＋2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)，(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－3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＋3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)内，取值的概率分别是 68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3％，95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4％，99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7％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如图所示．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240347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3σ原则</a:t>
            </a:r>
            <a:r>
              <a:rPr lang="en-US" alt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4000" y="3798465"/>
            <a:ext cx="7776000" cy="957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例如，当 </a:t>
            </a:r>
            <a:r>
              <a:rPr lang="zh-CN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＝0，</a:t>
            </a:r>
            <a:r>
              <a:rPr lang="zh-CN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＝1 时，正态变量在区间( －1，1 )，(－2，2 )，(－3，3) 内取值的概率分别是 68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3％， 95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4％，99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7％．</a:t>
            </a:r>
          </a:p>
        </p:txBody>
      </p:sp>
      <p:pic>
        <p:nvPicPr>
          <p:cNvPr id="28677" name="图片 2"/>
          <p:cNvPicPr>
            <a:picLocks noChangeAspect="1"/>
          </p:cNvPicPr>
          <p:nvPr/>
        </p:nvPicPr>
        <p:blipFill rotWithShape="1">
          <a:blip r:embed="rId2"/>
          <a:srcRect b="24322"/>
          <a:stretch/>
        </p:blipFill>
        <p:spPr>
          <a:xfrm>
            <a:off x="1647031" y="2643744"/>
            <a:ext cx="5849937" cy="115212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435" grpId="0"/>
      <p:bldP spid="17435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Rectangle 19"/>
          <p:cNvSpPr txBox="1"/>
          <p:nvPr/>
        </p:nvSpPr>
        <p:spPr>
          <a:xfrm>
            <a:off x="684000" y="1275606"/>
            <a:ext cx="7776000" cy="1458912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        由于正态变量在(－∞，＋∞)内取值的概率是 1，上面所述表明，它在区 间(</a:t>
            </a:r>
            <a:r>
              <a:rPr lang="zh-CN" altLang="en-US" i="1" dirty="0"/>
              <a:t>μ</a:t>
            </a:r>
            <a:r>
              <a:rPr lang="zh-CN" altLang="en-US" dirty="0"/>
              <a:t>－3</a:t>
            </a:r>
            <a:r>
              <a:rPr lang="zh-CN" altLang="en-US" i="1" dirty="0"/>
              <a:t>σ</a:t>
            </a:r>
            <a:r>
              <a:rPr lang="zh-CN" altLang="en-US" dirty="0"/>
              <a:t>，</a:t>
            </a:r>
            <a:r>
              <a:rPr lang="zh-CN" altLang="en-US" i="1" dirty="0"/>
              <a:t>μ</a:t>
            </a:r>
            <a:r>
              <a:rPr lang="zh-CN" altLang="en-US" dirty="0"/>
              <a:t>＋3</a:t>
            </a:r>
            <a:r>
              <a:rPr lang="zh-CN" altLang="en-US" i="1" dirty="0"/>
              <a:t>σ</a:t>
            </a:r>
            <a:r>
              <a:rPr lang="zh-CN" altLang="en-US" dirty="0"/>
              <a:t>)之外取值的概率是 0</a:t>
            </a:r>
            <a:r>
              <a:rPr lang="en-US" altLang="zh-CN" dirty="0"/>
              <a:t>.</a:t>
            </a:r>
            <a:r>
              <a:rPr lang="zh-CN" altLang="en-US" dirty="0"/>
              <a:t>3％，这一结论通常称为正态分布的 “3</a:t>
            </a:r>
            <a:r>
              <a:rPr lang="zh-CN" altLang="en-US" i="1" dirty="0"/>
              <a:t>σ</a:t>
            </a:r>
            <a:r>
              <a:rPr lang="zh-CN" altLang="en-US" dirty="0"/>
              <a:t>原则”．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240347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3σ原则</a:t>
            </a:r>
            <a:r>
              <a:rPr lang="en-US" alt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</p:txBody>
      </p:sp>
      <p:pic>
        <p:nvPicPr>
          <p:cNvPr id="29700" name="图片 2"/>
          <p:cNvPicPr>
            <a:picLocks noChangeAspect="1"/>
          </p:cNvPicPr>
          <p:nvPr/>
        </p:nvPicPr>
        <p:blipFill rotWithShape="1">
          <a:blip r:embed="rId2"/>
          <a:srcRect b="24589"/>
          <a:stretch/>
        </p:blipFill>
        <p:spPr>
          <a:xfrm>
            <a:off x="978694" y="2931790"/>
            <a:ext cx="7186612" cy="1410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435" grpId="0"/>
      <p:bldP spid="174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1" name="Text Box 77"/>
              <p:cNvSpPr txBox="1"/>
              <p:nvPr/>
            </p:nvSpPr>
            <p:spPr>
              <a:xfrm>
                <a:off x="467360" y="771550"/>
                <a:ext cx="8420100" cy="18675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>
                  <a:lnSpc>
                    <a:spcPct val="150000"/>
                  </a:lnSpc>
                  <a:buFontTx/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例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　假设某厂包装食盐的生产线，正常情况下生产出来的食盐质量服从正态分布</a:t>
                </a:r>
                <a:r>
                  <a:rPr lang="zh-CN" altLang="en-US" sz="20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(500，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𝟓</m:t>
                        </m:r>
                      </m:e>
                      <m:sup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)(单位：g)，该生产线上的检测员某天随机抽取了两包食盐，称得其质量均大于515 g．</a:t>
                </a:r>
              </a:p>
              <a:p>
                <a:pPr>
                  <a:lnSpc>
                    <a:spcPct val="150000"/>
                  </a:lnSpc>
                  <a:buFontTx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求正常情况下，任意抽取一包食盐，质量大于 515 g 的概率为多少．</a:t>
                </a:r>
              </a:p>
              <a:p>
                <a:pPr>
                  <a:lnSpc>
                    <a:spcPct val="150000"/>
                  </a:lnSpc>
                  <a:buFontTx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</a:t>
                </a:r>
              </a:p>
              <a:p>
                <a:pPr>
                  <a:lnSpc>
                    <a:spcPct val="150000"/>
                  </a:lnSpc>
                  <a:buFontTx/>
                </a:pPr>
                <a:endParaRPr lang="zh-CN" altLang="en-US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Tx/>
                </a:pPr>
                <a:endParaRPr lang="zh-CN" altLang="en-US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Tx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30721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771550"/>
                <a:ext cx="8420100" cy="1867535"/>
              </a:xfrm>
              <a:prstGeom prst="rect">
                <a:avLst/>
              </a:prstGeom>
              <a:blipFill>
                <a:blip r:embed="rId3"/>
                <a:stretch>
                  <a:fillRect l="-797" r="-579" b="-653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69" name="Text Box 7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67360" y="2733000"/>
                <a:ext cx="8195945" cy="21609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>
                  <a:lnSpc>
                    <a:spcPct val="150000"/>
                  </a:lnSpc>
                  <a:buFontTx/>
                </a:pPr>
                <a:r>
                  <a:rPr lang="zh-C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设正常情况下，该生产线上包装出来的食盐质量为 </a:t>
                </a:r>
                <a:r>
                  <a:rPr lang="zh-CN" altLang="en-US" sz="20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g，由题意可知</a:t>
                </a:r>
                <a:r>
                  <a:rPr lang="zh-CN" altLang="en-US" sz="20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~</a:t>
                </a:r>
                <a:r>
                  <a:rPr lang="zh-CN" altLang="en-US" sz="20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(500，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𝟓</m:t>
                        </m:r>
                      </m:e>
                      <m:sup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)．</a:t>
                </a:r>
                <a:endParaRPr lang="en-US" altLang="zh-CN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Tx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由于 515＝500＋3×5，所以根据正态分布的对称性与 “3σ原则”可知</a:t>
                </a:r>
              </a:p>
              <a:p>
                <a:pPr>
                  <a:lnSpc>
                    <a:spcPct val="150000"/>
                  </a:lnSpc>
                  <a:buFontTx/>
                </a:pPr>
                <a:r>
                  <a:rPr lang="zh-CN" altLang="en-US" sz="20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0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＞515) ＝</a:t>
                </a:r>
                <a:r>
                  <a:rPr lang="zh-CN" altLang="en-US" sz="20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(|</a:t>
                </a:r>
                <a:r>
                  <a:rPr lang="zh-CN" altLang="en-US" sz="20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－500| ＞3×5)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÷2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≈ 0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3％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÷2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＝0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15％．    </a:t>
                </a:r>
              </a:p>
              <a:p>
                <a:pPr>
                  <a:lnSpc>
                    <a:spcPct val="150000"/>
                  </a:lnSpc>
                  <a:buFontTx/>
                </a:pPr>
                <a:endParaRPr lang="zh-CN" altLang="en-US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Tx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32769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67360" y="2733000"/>
                <a:ext cx="8195945" cy="2160905"/>
              </a:xfrm>
              <a:prstGeom prst="rect">
                <a:avLst/>
              </a:prstGeom>
              <a:blipFill>
                <a:blip r:embed="rId5"/>
                <a:stretch>
                  <a:fillRect l="-818" r="-37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77"/>
          <p:cNvSpPr txBox="1"/>
          <p:nvPr/>
        </p:nvSpPr>
        <p:spPr>
          <a:xfrm>
            <a:off x="611188" y="733425"/>
            <a:ext cx="7886700" cy="3854549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50000"/>
              </a:lnSpc>
              <a:buFontTx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　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医疗卫生工作中，经常用到人的各种生理生化指标(如身高、红细胞数、血糖浓度等)的正常值．所谓正常值是指正常人的各种生理生化指标的观察值．由于生物的变异和环境条件不同，这些值是有波动的．如果已知正常人的某项生化指标服从正态分布，可根据大量的调查资料求出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，然后把在(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－2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＋2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)(或 (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－3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＋3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))区间的观察值作为95.4％(或 99.7％)的正常值范围．已知某地12岁男孩身高(单位：cm)服从正态分布，已求出 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＝143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1，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＝5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668．求该地12岁男孩身高的 95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4％和 99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7％正常值范围．   </a:t>
            </a:r>
          </a:p>
          <a:p>
            <a:pPr>
              <a:lnSpc>
                <a:spcPct val="150000"/>
              </a:lnSpc>
              <a:buFontTx/>
            </a:pP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468313" y="771525"/>
            <a:ext cx="593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．正态曲线的形状及其特点；</a:t>
            </a:r>
          </a:p>
        </p:txBody>
      </p:sp>
      <p:sp>
        <p:nvSpPr>
          <p:cNvPr id="33814" name="Text Box 66"/>
          <p:cNvSpPr txBox="1"/>
          <p:nvPr/>
        </p:nvSpPr>
        <p:spPr>
          <a:xfrm>
            <a:off x="538799" y="3335511"/>
            <a:ext cx="3169106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．熟知“3σ原则”．</a:t>
            </a:r>
          </a:p>
        </p:txBody>
      </p:sp>
      <p:sp>
        <p:nvSpPr>
          <p:cNvPr id="4" name="Text Box 24"/>
          <p:cNvSpPr txBox="1"/>
          <p:nvPr>
            <p:custDataLst>
              <p:tags r:id="rId1"/>
            </p:custDataLst>
          </p:nvPr>
        </p:nvSpPr>
        <p:spPr>
          <a:xfrm>
            <a:off x="467360" y="1325245"/>
            <a:ext cx="5544800" cy="189564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  <a:buFontTx/>
            </a:pP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曲线在</a:t>
            </a:r>
            <a:r>
              <a:rPr lang="zh-CN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轴的上方，并且关于直线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对称．</a:t>
            </a:r>
          </a:p>
          <a:p>
            <a:pPr marL="342900" indent="-342900">
              <a:lnSpc>
                <a:spcPct val="110000"/>
              </a:lnSpc>
              <a:buFontTx/>
              <a:buAutoNum type="arabicParenBoth" startAt="2"/>
            </a:pP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曲线在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时处于最高点，并由此处向左右两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边延伸时，曲线逐渐降低，呈现 “中间高，两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边低”的形状．</a:t>
            </a:r>
          </a:p>
          <a:p>
            <a:pPr>
              <a:lnSpc>
                <a:spcPct val="110000"/>
              </a:lnSpc>
              <a:buFontTx/>
            </a:pP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曲线的形状由正参数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确定，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越大，曲线越 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Tx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“矮胖”；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越小，曲线越“高瘦”．</a:t>
            </a:r>
          </a:p>
        </p:txBody>
      </p:sp>
      <p:pic>
        <p:nvPicPr>
          <p:cNvPr id="28677" name="图片 2"/>
          <p:cNvPicPr>
            <a:picLocks noChangeAspect="1"/>
          </p:cNvPicPr>
          <p:nvPr/>
        </p:nvPicPr>
        <p:blipFill rotWithShape="1">
          <a:blip r:embed="rId3"/>
          <a:srcRect b="23464"/>
          <a:stretch/>
        </p:blipFill>
        <p:spPr>
          <a:xfrm>
            <a:off x="1403033" y="3854827"/>
            <a:ext cx="5849937" cy="1165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D2CB966-543C-9F8A-B016-44B0621CD0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893245"/>
            <a:ext cx="2897330" cy="293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14" grpId="0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a3df190-0dbf-4fc6-810c-98493107a36c"/>
  <p:tag name="COMMONDATA" val="eyJoZGlkIjoiMzM1ODAwNGY2NTVhMWM3OWMxOGFmNTQ5ZDU0YzQzY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867</Words>
  <Application>Microsoft Office PowerPoint</Application>
  <PresentationFormat>全屏显示(16:9)</PresentationFormat>
  <Paragraphs>59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黑体</vt:lpstr>
      <vt:lpstr>华文楷体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1_Office 主题</vt:lpstr>
      <vt:lpstr>2_Office 主题</vt:lpstr>
      <vt:lpstr>3_Office 主题</vt:lpstr>
      <vt:lpstr>4_Office 主题</vt:lpstr>
      <vt:lpstr>Equation.KSEE3</vt:lpstr>
      <vt:lpstr>7.3.3  正态分布（第2课时）</vt:lpstr>
      <vt:lpstr>知识回顾</vt:lpstr>
      <vt:lpstr>问题导入</vt:lpstr>
      <vt:lpstr>问题导入</vt:lpstr>
      <vt:lpstr>新知探究</vt:lpstr>
      <vt:lpstr>新知探究</vt:lpstr>
      <vt:lpstr>新知探究</vt:lpstr>
      <vt:lpstr>新知探究</vt:lpstr>
      <vt:lpstr>温故知新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288</cp:revision>
  <dcterms:created xsi:type="dcterms:W3CDTF">2013-12-23T07:18:00Z</dcterms:created>
  <dcterms:modified xsi:type="dcterms:W3CDTF">2023-09-08T09:44:22Z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9E1AA3455559416C896FB45DF7D9EBA5_12</vt:lpwstr>
  </property>
  <property fmtid="{D5CDD505-2E9C-101B-9397-08002B2CF9AE}" pid="3" name="KSOProductBuildVer">
    <vt:lpwstr>2052-11.1.0.14309</vt:lpwstr>
  </property>
</Properties>
</file>