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457" r:id="rId2"/>
    <p:sldId id="335" r:id="rId3"/>
    <p:sldId id="346" r:id="rId4"/>
    <p:sldId id="417" r:id="rId5"/>
    <p:sldId id="347" r:id="rId6"/>
    <p:sldId id="337" r:id="rId7"/>
    <p:sldId id="418" r:id="rId8"/>
    <p:sldId id="306" r:id="rId9"/>
    <p:sldId id="410" r:id="rId10"/>
    <p:sldId id="390" r:id="rId11"/>
    <p:sldId id="348" r:id="rId12"/>
    <p:sldId id="303" r:id="rId13"/>
  </p:sldIdLst>
  <p:sldSz cx="9144000" cy="5143500" type="screen16x9"/>
  <p:notesSz cx="6858000" cy="9144000"/>
  <p:custDataLst>
    <p:tags r:id="rId16"/>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29" userDrawn="1">
          <p15:clr>
            <a:srgbClr val="A4A3A4"/>
          </p15:clr>
        </p15:guide>
        <p15:guide id="2" pos="29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ACA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82"/>
  </p:normalViewPr>
  <p:slideViewPr>
    <p:cSldViewPr showGuides="1">
      <p:cViewPr varScale="1">
        <p:scale>
          <a:sx n="142" d="100"/>
          <a:sy n="142" d="100"/>
        </p:scale>
        <p:origin x="714" y="120"/>
      </p:cViewPr>
      <p:guideLst>
        <p:guide orient="horz" pos="1529"/>
        <p:guide pos="291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70A05EE-AE6D-4E3E-9DD9-0FCE10642EEF}"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2023/9/8</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p>
            <a:pPr lvl="0" algn="r">
              <a:buNone/>
            </a:pPr>
            <a:fld id="{9A0DB2DC-4C9A-4742-B13C-FB6460FD3503}" type="slidenum">
              <a:rPr lang="zh-CN" altLang="en-US" sz="1200" dirty="0"/>
              <a:t>‹#›</a:t>
            </a:fld>
            <a:endParaRPr lang="zh-CN" altLang="en-US" sz="12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04T02:44:01"/>
    </inkml:context>
    <inkml:brush xml:id="br0">
      <inkml:brushProperty name="width" value="0.05" units="cm"/>
      <inkml:brushProperty name="height" value="0.05" units="cm"/>
    </inkml:brush>
  </inkml:definitions>
  <inkml:trace contextRef="#ctx0" brushRef="#br0">0 4 560 0 0,'0'0'1103'0'0,"0"0"-282"0"0,0 0-476 0 0,0 0-226 0 0,0 0-67 0 0,0 0 112 0 0,0 0 84 0 0,0 0-32 0 0,0 0-82 0 0,0 0-65 0 0,0 0-41 0 0,0 0 9 0 0,0 0-24 0 0,0 0-18 0 0,0 0-60 0 0,0 0-70 0 0,0 0-88 0 0,0 0-296 0 0,0 0-296 0 0,0-2-1307 0 0,0 0 2097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AF170A9-0386-45EC-9852-F1471DF6FD51}"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ln>
            <a:solidFill>
              <a:srgbClr val="000000">
                <a:alpha val="100000"/>
              </a:srgbClr>
            </a:solidFill>
            <a:miter lim="800000"/>
          </a:ln>
        </p:spPr>
      </p:sp>
      <p:sp>
        <p:nvSpPr>
          <p:cNvPr id="9219"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p>
        </p:txBody>
      </p:sp>
      <p:sp>
        <p:nvSpPr>
          <p:cNvPr id="922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latin typeface="Calibri" panose="020F0502020204030204" pitchFamily="34" charset="0"/>
              </a:rPr>
              <a:t>1</a:t>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墨迹 1"/>
              <p14:cNvContentPartPr/>
              <p14:nvPr/>
            </p14:nvContentPartPr>
            <p14:xfrm>
              <a:off x="461952" y="754591"/>
              <a:ext cx="360" cy="1800"/>
            </p14:xfrm>
          </p:contentPart>
        </mc:Choice>
        <mc:Fallback xmlns="">
          <p:pic>
            <p:nvPicPr>
              <p:cNvPr id="2" name="墨迹 1"/>
            </p:nvPicPr>
            <p:blipFill>
              <a:blip r:embed="rId3"/>
            </p:blipFill>
            <p:spPr>
              <a:xfrm>
                <a:off x="461952" y="754591"/>
                <a:ext cx="360" cy="1800"/>
              </a:xfrm>
              <a:prstGeom prst="rect"/>
            </p:spPr>
          </p:pic>
        </mc:Fallback>
      </mc:AlternateContent>
      <p:pic>
        <p:nvPicPr>
          <p:cNvPr id="2051" name="图片 7"/>
          <p:cNvPicPr>
            <a:picLocks noChangeAspect="1"/>
          </p:cNvPicPr>
          <p:nvPr userDrawn="1"/>
        </p:nvPicPr>
        <p:blipFill>
          <a:blip r:embed="rId4"/>
          <a:stretch>
            <a:fillRect/>
          </a:stretch>
        </p:blipFill>
        <p:spPr>
          <a:xfrm>
            <a:off x="0" y="1588"/>
            <a:ext cx="9144000" cy="5140325"/>
          </a:xfrm>
          <a:prstGeom prst="rect">
            <a:avLst/>
          </a:prstGeom>
          <a:noFill/>
          <a:ln w="9525">
            <a:noFill/>
          </a:ln>
        </p:spPr>
      </p:pic>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6261728-258E-41E1-8CBE-2883727EE47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pic>
        <p:nvPicPr>
          <p:cNvPr id="7" name="图片 6">
            <a:extLst>
              <a:ext uri="{FF2B5EF4-FFF2-40B4-BE49-F238E27FC236}">
                <a16:creationId xmlns:a16="http://schemas.microsoft.com/office/drawing/2014/main" id="{4925C053-F474-AE2D-3F88-642AAC73907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15566"/>
            <a:ext cx="8229600" cy="3960440"/>
          </a:xfrm>
        </p:spPr>
        <p:txBody>
          <a:bodyPr/>
          <a:lstStyle>
            <a:lvl1pPr>
              <a:lnSpc>
                <a:spcPct val="150000"/>
              </a:lnSpc>
              <a:defRPr sz="2800">
                <a:latin typeface="黑体" panose="02010609060101010101" pitchFamily="2" charset="-122"/>
                <a:ea typeface="黑体" panose="02010609060101010101" pitchFamily="2" charset="-122"/>
              </a:defRPr>
            </a:lvl1pPr>
            <a:lvl2pPr>
              <a:lnSpc>
                <a:spcPct val="150000"/>
              </a:lnSpc>
              <a:defRPr sz="2800">
                <a:latin typeface="黑体" panose="02010609060101010101" pitchFamily="2" charset="-122"/>
                <a:ea typeface="黑体" panose="02010609060101010101" pitchFamily="2" charset="-122"/>
              </a:defRPr>
            </a:lvl2pPr>
            <a:lvl3pPr>
              <a:lnSpc>
                <a:spcPct val="150000"/>
              </a:lnSpc>
              <a:defRPr sz="2800">
                <a:latin typeface="黑体" panose="02010609060101010101" pitchFamily="2" charset="-122"/>
                <a:ea typeface="黑体" panose="02010609060101010101" pitchFamily="2" charset="-122"/>
              </a:defRPr>
            </a:lvl3pPr>
            <a:lvl4pPr>
              <a:lnSpc>
                <a:spcPct val="150000"/>
              </a:lnSpc>
              <a:defRPr sz="2800">
                <a:latin typeface="黑体" panose="02010609060101010101" pitchFamily="2" charset="-122"/>
                <a:ea typeface="黑体" panose="02010609060101010101" pitchFamily="2" charset="-122"/>
              </a:defRPr>
            </a:lvl4pPr>
            <a:lvl5pPr>
              <a:lnSpc>
                <a:spcPct val="150000"/>
              </a:lnSpc>
              <a:defRPr sz="2800">
                <a:latin typeface="黑体" panose="02010609060101010101" pitchFamily="2" charset="-122"/>
                <a:ea typeface="黑体" panose="0201060906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标题占位符 1"/>
          <p:cNvSpPr>
            <a:spLocks noGrp="1"/>
          </p:cNvSpPr>
          <p:nvPr>
            <p:ph type="title"/>
          </p:nvPr>
        </p:nvSpPr>
        <p:spPr bwMode="auto">
          <a:xfrm>
            <a:off x="457200" y="123478"/>
            <a:ext cx="8219256" cy="565175"/>
          </a:xfrm>
          <a:prstGeom prst="rect">
            <a:avLst/>
          </a:prstGeom>
          <a:noFill/>
          <a:ln w="9525">
            <a:noFill/>
            <a:miter lim="800000"/>
          </a:ln>
        </p:spPr>
        <p:txBody>
          <a:bodyPr/>
          <a:lstStyle>
            <a:lvl1pPr algn="ctr">
              <a:defRPr>
                <a:latin typeface="黑体" panose="02010609060101010101" pitchFamily="2" charset="-122"/>
                <a:ea typeface="黑体" panose="02010609060101010101" pitchFamily="2" charset="-122"/>
              </a:defRPr>
            </a:lvl1pPr>
          </a:lstStyle>
          <a:p>
            <a:pPr lvl="0"/>
            <a:r>
              <a:rPr lang="zh-CN" altLang="en-US" dirty="0"/>
              <a:t>单击此处编辑母版标题样式</a:t>
            </a:r>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6261728-258E-41E1-8CBE-2883727EE47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15566"/>
            <a:ext cx="8229600" cy="3960440"/>
          </a:xfrm>
        </p:spPr>
        <p:txBody>
          <a:bodyPr/>
          <a:lstStyle>
            <a:lvl1pPr>
              <a:lnSpc>
                <a:spcPct val="150000"/>
              </a:lnSpc>
              <a:defRPr sz="2800">
                <a:latin typeface="黑体" panose="02010609060101010101" pitchFamily="2" charset="-122"/>
                <a:ea typeface="黑体" panose="02010609060101010101" pitchFamily="2" charset="-122"/>
              </a:defRPr>
            </a:lvl1pPr>
            <a:lvl2pPr>
              <a:lnSpc>
                <a:spcPct val="150000"/>
              </a:lnSpc>
              <a:defRPr sz="2800">
                <a:latin typeface="黑体" panose="02010609060101010101" pitchFamily="2" charset="-122"/>
                <a:ea typeface="黑体" panose="02010609060101010101" pitchFamily="2" charset="-122"/>
              </a:defRPr>
            </a:lvl2pPr>
            <a:lvl3pPr>
              <a:lnSpc>
                <a:spcPct val="150000"/>
              </a:lnSpc>
              <a:defRPr sz="2800">
                <a:latin typeface="黑体" panose="02010609060101010101" pitchFamily="2" charset="-122"/>
                <a:ea typeface="黑体" panose="02010609060101010101" pitchFamily="2" charset="-122"/>
              </a:defRPr>
            </a:lvl3pPr>
            <a:lvl4pPr>
              <a:lnSpc>
                <a:spcPct val="150000"/>
              </a:lnSpc>
              <a:defRPr sz="2800">
                <a:latin typeface="黑体" panose="02010609060101010101" pitchFamily="2" charset="-122"/>
                <a:ea typeface="黑体" panose="02010609060101010101" pitchFamily="2" charset="-122"/>
              </a:defRPr>
            </a:lvl4pPr>
            <a:lvl5pPr>
              <a:lnSpc>
                <a:spcPct val="150000"/>
              </a:lnSpc>
              <a:defRPr sz="2800">
                <a:latin typeface="黑体" panose="02010609060101010101" pitchFamily="2" charset="-122"/>
                <a:ea typeface="黑体" panose="0201060906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标题占位符 1"/>
          <p:cNvSpPr>
            <a:spLocks noGrp="1"/>
          </p:cNvSpPr>
          <p:nvPr>
            <p:ph type="title"/>
          </p:nvPr>
        </p:nvSpPr>
        <p:spPr bwMode="auto">
          <a:xfrm>
            <a:off x="457200" y="123478"/>
            <a:ext cx="8219256" cy="565175"/>
          </a:xfrm>
          <a:prstGeom prst="rect">
            <a:avLst/>
          </a:prstGeom>
          <a:noFill/>
          <a:ln w="9525">
            <a:noFill/>
            <a:miter lim="800000"/>
          </a:ln>
        </p:spPr>
        <p:txBody>
          <a:bodyPr/>
          <a:lstStyle>
            <a:lvl1pPr algn="l">
              <a:defRPr>
                <a:latin typeface="黑体" panose="02010609060101010101" pitchFamily="2" charset="-122"/>
                <a:ea typeface="黑体" panose="02010609060101010101" pitchFamily="2" charset="-122"/>
              </a:defRPr>
            </a:lvl1pPr>
          </a:lstStyle>
          <a:p>
            <a:pPr lvl="0"/>
            <a:r>
              <a:rPr lang="zh-CN" altLang="en-US" dirty="0"/>
              <a:t>单击此处编辑母版标题样式</a:t>
            </a:r>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6261728-258E-41E1-8CBE-2883727EE47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5122" name="图片 6"/>
          <p:cNvPicPr>
            <a:picLocks noChangeAspect="1"/>
          </p:cNvPicPr>
          <p:nvPr userDrawn="1"/>
        </p:nvPicPr>
        <p:blipFill>
          <a:blip r:embed="rId2"/>
          <a:stretch>
            <a:fillRect/>
          </a:stretch>
        </p:blipFill>
        <p:spPr>
          <a:xfrm>
            <a:off x="0" y="1588"/>
            <a:ext cx="9144000" cy="5140325"/>
          </a:xfrm>
          <a:prstGeom prst="rect">
            <a:avLst/>
          </a:prstGeom>
          <a:noFill/>
          <a:ln w="9525">
            <a:noFill/>
          </a:ln>
        </p:spPr>
      </p:pic>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6261728-258E-41E1-8CBE-2883727EE47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pic>
        <p:nvPicPr>
          <p:cNvPr id="6" name="图片 5">
            <a:extLst>
              <a:ext uri="{FF2B5EF4-FFF2-40B4-BE49-F238E27FC236}">
                <a16:creationId xmlns:a16="http://schemas.microsoft.com/office/drawing/2014/main" id="{3C92BAA5-4956-396A-3B17-6626F1859E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1187450" y="277813"/>
            <a:ext cx="7488238" cy="565150"/>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6261728-258E-41E1-8CBE-2883727EE47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2023/9/8</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rtl="0" eaLnBrk="0" fontAlgn="base" hangingPunct="0">
        <a:spcBef>
          <a:spcPct val="0"/>
        </a:spcBef>
        <a:spcAft>
          <a:spcPct val="0"/>
        </a:spcAft>
        <a:defRPr sz="4000" b="1" kern="1200">
          <a:solidFill>
            <a:schemeClr val="tx1"/>
          </a:solidFill>
          <a:latin typeface="黑体" panose="02010609060101010101" pitchFamily="2" charset="-122"/>
          <a:ea typeface="黑体" panose="02010609060101010101" pitchFamily="2" charset="-122"/>
          <a:cs typeface="+mj-cs"/>
        </a:defRPr>
      </a:lvl1pPr>
      <a:lvl2pPr algn="l" rtl="0" eaLnBrk="0" fontAlgn="base" hangingPunct="0">
        <a:spcBef>
          <a:spcPct val="0"/>
        </a:spcBef>
        <a:spcAft>
          <a:spcPct val="0"/>
        </a:spcAft>
        <a:defRPr sz="4000" b="1">
          <a:solidFill>
            <a:schemeClr val="tx1"/>
          </a:solidFill>
          <a:latin typeface="黑体" panose="02010609060101010101" pitchFamily="2" charset="-122"/>
          <a:ea typeface="黑体" panose="02010609060101010101" pitchFamily="2" charset="-122"/>
        </a:defRPr>
      </a:lvl2pPr>
      <a:lvl3pPr algn="l" rtl="0" eaLnBrk="0" fontAlgn="base" hangingPunct="0">
        <a:spcBef>
          <a:spcPct val="0"/>
        </a:spcBef>
        <a:spcAft>
          <a:spcPct val="0"/>
        </a:spcAft>
        <a:defRPr sz="4000" b="1">
          <a:solidFill>
            <a:schemeClr val="tx1"/>
          </a:solidFill>
          <a:latin typeface="黑体" panose="02010609060101010101" pitchFamily="2" charset="-122"/>
          <a:ea typeface="黑体" panose="02010609060101010101" pitchFamily="2" charset="-122"/>
        </a:defRPr>
      </a:lvl3pPr>
      <a:lvl4pPr algn="l" rtl="0" eaLnBrk="0" fontAlgn="base" hangingPunct="0">
        <a:spcBef>
          <a:spcPct val="0"/>
        </a:spcBef>
        <a:spcAft>
          <a:spcPct val="0"/>
        </a:spcAft>
        <a:defRPr sz="4000" b="1">
          <a:solidFill>
            <a:schemeClr val="tx1"/>
          </a:solidFill>
          <a:latin typeface="黑体" panose="02010609060101010101" pitchFamily="2" charset="-122"/>
          <a:ea typeface="黑体" panose="02010609060101010101" pitchFamily="2" charset="-122"/>
        </a:defRPr>
      </a:lvl4pPr>
      <a:lvl5pPr algn="l" rtl="0" eaLnBrk="0" fontAlgn="base" hangingPunct="0">
        <a:spcBef>
          <a:spcPct val="0"/>
        </a:spcBef>
        <a:spcAft>
          <a:spcPct val="0"/>
        </a:spcAft>
        <a:defRPr sz="4000" b="1">
          <a:solidFill>
            <a:schemeClr val="tx1"/>
          </a:solidFill>
          <a:latin typeface="黑体" panose="02010609060101010101" pitchFamily="2" charset="-122"/>
          <a:ea typeface="黑体" panose="0201060906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22.xml"/><Relationship Id="rId7"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image" Target="../media/image16.png"/><Relationship Id="rId4" Type="http://schemas.openxmlformats.org/officeDocument/2006/relationships/tags" Target="../tags/tag23.xml"/><Relationship Id="rId9" Type="http://schemas.openxmlformats.org/officeDocument/2006/relationships/image" Target="../media/image2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8.wmf"/><Relationship Id="rId18" Type="http://schemas.openxmlformats.org/officeDocument/2006/relationships/oleObject" Target="../embeddings/oleObject4.bin"/><Relationship Id="rId26" Type="http://schemas.openxmlformats.org/officeDocument/2006/relationships/image" Target="../media/image15.png"/><Relationship Id="rId3" Type="http://schemas.openxmlformats.org/officeDocument/2006/relationships/tags" Target="../tags/tag8.xml"/><Relationship Id="rId21" Type="http://schemas.openxmlformats.org/officeDocument/2006/relationships/image" Target="../media/image12.wmf"/><Relationship Id="rId7" Type="http://schemas.openxmlformats.org/officeDocument/2006/relationships/tags" Target="../tags/tag12.xml"/><Relationship Id="rId12" Type="http://schemas.openxmlformats.org/officeDocument/2006/relationships/oleObject" Target="../embeddings/oleObject1.bin"/><Relationship Id="rId17" Type="http://schemas.openxmlformats.org/officeDocument/2006/relationships/image" Target="../media/image10.wmf"/><Relationship Id="rId25" Type="http://schemas.openxmlformats.org/officeDocument/2006/relationships/image" Target="../media/image14.wmf"/><Relationship Id="rId2" Type="http://schemas.openxmlformats.org/officeDocument/2006/relationships/tags" Target="../tags/tag7.xml"/><Relationship Id="rId16" Type="http://schemas.openxmlformats.org/officeDocument/2006/relationships/oleObject" Target="../embeddings/oleObject3.bin"/><Relationship Id="rId20" Type="http://schemas.openxmlformats.org/officeDocument/2006/relationships/oleObject" Target="../embeddings/oleObject5.bin"/><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2.xml"/><Relationship Id="rId24" Type="http://schemas.openxmlformats.org/officeDocument/2006/relationships/oleObject" Target="../embeddings/oleObject7.bin"/><Relationship Id="rId5" Type="http://schemas.openxmlformats.org/officeDocument/2006/relationships/tags" Target="../tags/tag10.xml"/><Relationship Id="rId15" Type="http://schemas.openxmlformats.org/officeDocument/2006/relationships/image" Target="../media/image9.wmf"/><Relationship Id="rId23" Type="http://schemas.openxmlformats.org/officeDocument/2006/relationships/image" Target="../media/image13.wmf"/><Relationship Id="rId10" Type="http://schemas.openxmlformats.org/officeDocument/2006/relationships/tags" Target="../tags/tag15.xml"/><Relationship Id="rId19" Type="http://schemas.openxmlformats.org/officeDocument/2006/relationships/image" Target="../media/image11.wmf"/><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oleObject" Target="../embeddings/oleObject2.bin"/><Relationship Id="rId22" Type="http://schemas.openxmlformats.org/officeDocument/2006/relationships/oleObject" Target="../embeddings/oleObject6.bin"/><Relationship Id="rId27"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18.xml"/><Relationship Id="rId7" Type="http://schemas.openxmlformats.org/officeDocument/2006/relationships/oleObject" Target="../embeddings/oleObject9.bin"/><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slideLayout" Target="../slideLayouts/slideLayout2.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ctrTitle"/>
          </p:nvPr>
        </p:nvSpPr>
        <p:spPr>
          <a:xfrm>
            <a:off x="0" y="1887538"/>
            <a:ext cx="9144000" cy="936625"/>
          </a:xfrm>
        </p:spPr>
        <p:txBody>
          <a:bodyPr vert="horz" wrap="square" lIns="91440" tIns="45720" rIns="91440" bIns="45720" anchor="ctr" anchorCtr="0"/>
          <a:lstStyle>
            <a:lvl1pPr lvl="0">
              <a:buClrTx/>
              <a:buSzTx/>
              <a:buFontTx/>
              <a:defRPr/>
            </a:lvl1pPr>
          </a:lstStyle>
          <a:p>
            <a:pPr lvl="0" algn="ctr" eaLnBrk="1" hangingPunct="1"/>
            <a:r>
              <a:rPr lang="en-US" altLang="zh-CN" sz="4800" dirty="0">
                <a:solidFill>
                  <a:schemeClr val="bg1"/>
                </a:solidFill>
                <a:latin typeface="Times New Roman" panose="02020603050405020304" pitchFamily="18" charset="0"/>
                <a:cs typeface="Times New Roman" panose="02020603050405020304" pitchFamily="18" charset="0"/>
              </a:rPr>
              <a:t>5.4.1  </a:t>
            </a:r>
            <a:r>
              <a:rPr lang="zh-CN" altLang="en-US" sz="4800" dirty="0">
                <a:solidFill>
                  <a:schemeClr val="bg1"/>
                </a:solidFill>
                <a:latin typeface="Times New Roman" panose="02020603050405020304" pitchFamily="18" charset="0"/>
                <a:cs typeface="Times New Roman" panose="02020603050405020304" pitchFamily="18" charset="0"/>
                <a:sym typeface="+mn-ea"/>
              </a:rPr>
              <a:t>平面</a:t>
            </a:r>
            <a:r>
              <a:rPr lang="zh-CN" altLang="en-US" sz="4800" dirty="0">
                <a:solidFill>
                  <a:schemeClr val="bg1"/>
                </a:solidFill>
                <a:latin typeface="Times New Roman" panose="02020603050405020304" pitchFamily="18" charset="0"/>
                <a:cs typeface="Times New Roman" panose="02020603050405020304" pitchFamily="18" charset="0"/>
              </a:rPr>
              <a:t>与平面平行</a:t>
            </a:r>
            <a:br>
              <a:rPr lang="en-US" altLang="zh-CN" sz="4800" dirty="0">
                <a:solidFill>
                  <a:schemeClr val="bg1"/>
                </a:solidFill>
                <a:latin typeface="Times New Roman" panose="02020603050405020304" pitchFamily="18" charset="0"/>
                <a:cs typeface="Times New Roman" panose="02020603050405020304" pitchFamily="18" charset="0"/>
              </a:rPr>
            </a:br>
            <a:r>
              <a:rPr lang="zh-CN" altLang="en-US" sz="4800" dirty="0">
                <a:solidFill>
                  <a:schemeClr val="bg1"/>
                </a:solidFill>
                <a:latin typeface="Times New Roman" panose="02020603050405020304" pitchFamily="18" charset="0"/>
                <a:cs typeface="Times New Roman" panose="02020603050405020304" pitchFamily="18" charset="0"/>
              </a:rPr>
              <a:t>（第</a:t>
            </a:r>
            <a:r>
              <a:rPr lang="en-US" altLang="zh-CN" sz="4800" dirty="0">
                <a:solidFill>
                  <a:schemeClr val="bg1"/>
                </a:solidFill>
                <a:latin typeface="Times New Roman" panose="02020603050405020304" pitchFamily="18" charset="0"/>
                <a:cs typeface="Times New Roman" panose="02020603050405020304" pitchFamily="18" charset="0"/>
              </a:rPr>
              <a:t>2</a:t>
            </a:r>
            <a:r>
              <a:rPr lang="zh-CN" altLang="en-US" sz="4800" dirty="0">
                <a:solidFill>
                  <a:schemeClr val="bg1"/>
                </a:solidFill>
                <a:latin typeface="Times New Roman" panose="02020603050405020304" pitchFamily="18" charset="0"/>
                <a:cs typeface="Times New Roman" panose="02020603050405020304" pitchFamily="18" charset="0"/>
              </a:rPr>
              <a:t>课时）</a:t>
            </a:r>
            <a:endParaRPr lang="zh-CN" altLang="en-US" sz="48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2"/>
          <p:cNvSpPr>
            <a:spLocks noGrp="1"/>
          </p:cNvSpPr>
          <p:nvPr>
            <p:ph type="title"/>
          </p:nvPr>
        </p:nvSpPr>
        <p:spPr>
          <a:xfrm>
            <a:off x="0" y="112713"/>
            <a:ext cx="9144000" cy="565150"/>
          </a:xfrm>
        </p:spPr>
        <p:txBody>
          <a:bodyPr vert="horz" wrap="square" lIns="91440" tIns="45720" rIns="91440" bIns="45720" anchor="ctr" anchorCtr="0"/>
          <a:lstStyle/>
          <a:p>
            <a:r>
              <a:rPr lang="zh-CN" altLang="en-US" sz="2800" kern="1200" dirty="0">
                <a:latin typeface="黑体" panose="02010609060101010101" pitchFamily="2" charset="-122"/>
                <a:ea typeface="黑体" panose="02010609060101010101" pitchFamily="2" charset="-122"/>
                <a:cs typeface="+mj-cs"/>
              </a:rPr>
              <a:t>温故知新</a:t>
            </a:r>
          </a:p>
        </p:txBody>
      </p:sp>
      <p:sp>
        <p:nvSpPr>
          <p:cNvPr id="13" name="Text Box 66"/>
          <p:cNvSpPr txBox="1"/>
          <p:nvPr>
            <p:custDataLst>
              <p:tags r:id="rId1"/>
            </p:custDataLst>
          </p:nvPr>
        </p:nvSpPr>
        <p:spPr>
          <a:xfrm>
            <a:off x="611823" y="843280"/>
            <a:ext cx="5132387" cy="460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5pPr>
          </a:lstStyle>
          <a:p>
            <a:pPr marL="0" lvl="0" indent="0" eaLnBrk="1" hangingPunct="1">
              <a:spcBef>
                <a:spcPct val="0"/>
              </a:spcBef>
              <a:buFontTx/>
              <a:buNone/>
            </a:pPr>
            <a:r>
              <a:rPr lang="en-US" altLang="zh-CN" sz="2400" b="1" dirty="0">
                <a:solidFill>
                  <a:srgbClr val="0000CC"/>
                </a:solidFill>
                <a:latin typeface="Times New Roman" panose="02020603050405020304" pitchFamily="18" charset="0"/>
                <a:ea typeface="+mn-ea"/>
                <a:cs typeface="Times New Roman" panose="02020603050405020304" pitchFamily="18" charset="0"/>
                <a:sym typeface="+mn-ea"/>
              </a:rPr>
              <a:t>1</a:t>
            </a:r>
            <a:r>
              <a:rPr lang="zh-CN" altLang="en-US" sz="2400" b="1" dirty="0">
                <a:solidFill>
                  <a:srgbClr val="0000CC"/>
                </a:solidFill>
                <a:latin typeface="Times New Roman" panose="02020603050405020304" pitchFamily="18" charset="0"/>
                <a:ea typeface="+mn-ea"/>
                <a:cs typeface="Times New Roman" panose="02020603050405020304" pitchFamily="18" charset="0"/>
                <a:sym typeface="+mn-ea"/>
              </a:rPr>
              <a:t>．平面</a:t>
            </a:r>
            <a:r>
              <a:rPr lang="zh-CN" altLang="en-US" sz="2400" b="1" dirty="0">
                <a:solidFill>
                  <a:srgbClr val="0000CC"/>
                </a:solidFill>
                <a:latin typeface="Times New Roman" panose="02020603050405020304" pitchFamily="18" charset="0"/>
                <a:ea typeface="+mn-ea"/>
                <a:cs typeface="Times New Roman" panose="02020603050405020304" pitchFamily="18" charset="0"/>
              </a:rPr>
              <a:t>与平面平行的性质定理</a:t>
            </a:r>
          </a:p>
        </p:txBody>
      </p:sp>
      <p:sp>
        <p:nvSpPr>
          <p:cNvPr id="135" name="文本框 134"/>
          <p:cNvSpPr txBox="1"/>
          <p:nvPr>
            <p:custDataLst>
              <p:tags r:id="rId2"/>
            </p:custDataLst>
          </p:nvPr>
        </p:nvSpPr>
        <p:spPr>
          <a:xfrm>
            <a:off x="593835" y="1293275"/>
            <a:ext cx="8172000" cy="481863"/>
          </a:xfrm>
          <a:prstGeom prst="rect">
            <a:avLst/>
          </a:prstGeom>
          <a:noFill/>
          <a:ln w="9525">
            <a:noFill/>
          </a:ln>
        </p:spPr>
        <p:txBody>
          <a:bodyPr wrap="square">
            <a:spAutoFit/>
          </a:bodyPr>
          <a:lstStyle/>
          <a:p>
            <a:pPr indent="266700">
              <a:lnSpc>
                <a:spcPct val="150000"/>
              </a:lnSpc>
            </a:pPr>
            <a:r>
              <a:rPr lang="zh-CN" altLang="en-US" sz="2000" b="1" dirty="0">
                <a:latin typeface="宋体" panose="02010600030101010101" pitchFamily="2" charset="-122"/>
                <a:cs typeface="华文楷体" panose="02010600040101010101" pitchFamily="2" charset="-122"/>
              </a:rPr>
              <a:t>　</a:t>
            </a:r>
            <a:r>
              <a:rPr lang="zh-CN" sz="2000" b="1" dirty="0">
                <a:latin typeface="宋体" panose="02010600030101010101" pitchFamily="2" charset="-122"/>
                <a:cs typeface="华文楷体" panose="02010600040101010101" pitchFamily="2" charset="-122"/>
              </a:rPr>
              <a:t>如果两个平行平面同时与第三个平面相交，那么它们的交线平行．</a:t>
            </a:r>
            <a:endParaRPr lang="en-US" altLang="en-US" sz="2000" b="1" dirty="0">
              <a:latin typeface="宋体" panose="02010600030101010101" pitchFamily="2" charset="-122"/>
              <a:cs typeface="华文楷体" panose="02010600040101010101" pitchFamily="2" charset="-122"/>
            </a:endParaRPr>
          </a:p>
        </p:txBody>
      </p:sp>
      <p:grpSp>
        <p:nvGrpSpPr>
          <p:cNvPr id="10" name="组合 9"/>
          <p:cNvGrpSpPr/>
          <p:nvPr/>
        </p:nvGrpSpPr>
        <p:grpSpPr>
          <a:xfrm>
            <a:off x="899592" y="1931793"/>
            <a:ext cx="9008745" cy="509905"/>
            <a:chOff x="300" y="3808"/>
            <a:chExt cx="14187" cy="803"/>
          </a:xfrm>
        </p:grpSpPr>
        <p:grpSp>
          <p:nvGrpSpPr>
            <p:cNvPr id="8" name="组合 7"/>
            <p:cNvGrpSpPr/>
            <p:nvPr/>
          </p:nvGrpSpPr>
          <p:grpSpPr>
            <a:xfrm>
              <a:off x="300" y="3808"/>
              <a:ext cx="14187" cy="803"/>
              <a:chOff x="73" y="4050"/>
              <a:chExt cx="14187" cy="803"/>
            </a:xfrm>
          </p:grpSpPr>
          <p:sp>
            <p:nvSpPr>
              <p:cNvPr id="3" name="文本框 2"/>
              <p:cNvSpPr txBox="1"/>
              <p:nvPr>
                <p:custDataLst>
                  <p:tags r:id="rId5"/>
                </p:custDataLst>
              </p:nvPr>
            </p:nvSpPr>
            <p:spPr>
              <a:xfrm>
                <a:off x="73" y="4050"/>
                <a:ext cx="14187" cy="803"/>
              </a:xfrm>
              <a:prstGeom prst="rect">
                <a:avLst/>
              </a:prstGeom>
              <a:noFill/>
              <a:ln w="9525">
                <a:noFill/>
              </a:ln>
            </p:spPr>
            <p:txBody>
              <a:bodyPr wrap="square">
                <a:spAutoFit/>
              </a:bodyPr>
              <a:lstStyle/>
              <a:p>
                <a:pPr indent="266700">
                  <a:lnSpc>
                    <a:spcPct val="150000"/>
                  </a:lnSpc>
                </a:pPr>
                <a:r>
                  <a:rPr lang="en-US" altLang="zh-CN" sz="2000">
                    <a:latin typeface="华文楷体" panose="02010600040101010101" pitchFamily="2" charset="-122"/>
                    <a:ea typeface="华文楷体" panose="02010600040101010101" pitchFamily="2" charset="-122"/>
                    <a:cs typeface="华文楷体" panose="02010600040101010101" pitchFamily="2" charset="-122"/>
                  </a:rPr>
                  <a:t>                                             </a:t>
                </a:r>
                <a:endParaRPr lang="en-US" altLang="en-US" sz="2000">
                  <a:latin typeface="华文楷体" panose="02010600040101010101" pitchFamily="2" charset="-122"/>
                  <a:ea typeface="华文楷体" panose="02010600040101010101" pitchFamily="2" charset="-122"/>
                  <a:cs typeface="华文楷体" panose="02010600040101010101" pitchFamily="2" charset="-122"/>
                </a:endParaRPr>
              </a:p>
            </p:txBody>
          </p:sp>
          <p:graphicFrame>
            <p:nvGraphicFramePr>
              <p:cNvPr id="4" name="对象 -2147482618"/>
              <p:cNvGraphicFramePr>
                <a:graphicFrameLocks noChangeAspect="1"/>
              </p:cNvGraphicFramePr>
              <p:nvPr>
                <p:custDataLst>
                  <p:tags r:id="rId6"/>
                </p:custDataLst>
                <p:extLst>
                  <p:ext uri="{D42A27DB-BD31-4B8C-83A1-F6EECF244321}">
                    <p14:modId xmlns:p14="http://schemas.microsoft.com/office/powerpoint/2010/main" val="2735491551"/>
                  </p:ext>
                </p:extLst>
              </p:nvPr>
            </p:nvGraphicFramePr>
            <p:xfrm>
              <a:off x="2568" y="4094"/>
              <a:ext cx="7994" cy="665"/>
            </p:xfrm>
            <a:graphic>
              <a:graphicData uri="http://schemas.openxmlformats.org/presentationml/2006/ole">
                <mc:AlternateContent xmlns:mc="http://schemas.openxmlformats.org/markup-compatibility/2006">
                  <mc:Choice xmlns:v="urn:schemas-microsoft-com:vml" Requires="v">
                    <p:oleObj r:id="rId8" imgW="2590800" imgH="215900" progId="Equation.KSEE3">
                      <p:embed/>
                    </p:oleObj>
                  </mc:Choice>
                  <mc:Fallback>
                    <p:oleObj r:id="rId8" imgW="2590800" imgH="215900" progId="Equation.KSEE3">
                      <p:embed/>
                      <p:pic>
                        <p:nvPicPr>
                          <p:cNvPr id="0" name="图片 3075"/>
                          <p:cNvPicPr/>
                          <p:nvPr/>
                        </p:nvPicPr>
                        <p:blipFill>
                          <a:blip r:embed="rId9"/>
                          <a:stretch>
                            <a:fillRect/>
                          </a:stretch>
                        </p:blipFill>
                        <p:spPr>
                          <a:xfrm>
                            <a:off x="2568" y="4094"/>
                            <a:ext cx="7994" cy="665"/>
                          </a:xfrm>
                          <a:prstGeom prst="rect">
                            <a:avLst/>
                          </a:prstGeom>
                          <a:noFill/>
                          <a:ln w="38100">
                            <a:noFill/>
                            <a:miter/>
                          </a:ln>
                        </p:spPr>
                      </p:pic>
                    </p:oleObj>
                  </mc:Fallback>
                </mc:AlternateContent>
              </a:graphicData>
            </a:graphic>
          </p:graphicFrame>
        </p:grpSp>
        <p:sp>
          <p:nvSpPr>
            <p:cNvPr id="9" name="文本框 8"/>
            <p:cNvSpPr txBox="1"/>
            <p:nvPr/>
          </p:nvSpPr>
          <p:spPr>
            <a:xfrm>
              <a:off x="396" y="3823"/>
              <a:ext cx="3443" cy="630"/>
            </a:xfrm>
            <a:prstGeom prst="rect">
              <a:avLst/>
            </a:prstGeom>
            <a:noFill/>
          </p:spPr>
          <p:txBody>
            <a:bodyPr wrap="square" rtlCol="0" anchor="t">
              <a:spAutoFit/>
            </a:bodyPr>
            <a:lstStyle/>
            <a:p>
              <a:r>
                <a:rPr lang="en-US" altLang="zh-CN" sz="2000" b="1" dirty="0">
                  <a:latin typeface="宋体" panose="02010600030101010101" pitchFamily="2" charset="-122"/>
                  <a:cs typeface="宋体" panose="02010600030101010101" pitchFamily="2" charset="-122"/>
                  <a:sym typeface="+mn-ea"/>
                </a:rPr>
                <a:t> </a:t>
              </a:r>
              <a:r>
                <a:rPr lang="zh-CN" altLang="en-US" sz="2000" b="1" dirty="0">
                  <a:latin typeface="宋体" panose="02010600030101010101" pitchFamily="2" charset="-122"/>
                  <a:cs typeface="宋体" panose="02010600030101010101" pitchFamily="2" charset="-122"/>
                  <a:sym typeface="+mn-ea"/>
                </a:rPr>
                <a:t>符号表示</a:t>
              </a:r>
              <a:r>
                <a:rPr lang="zh-CN" sz="2000" b="1" dirty="0">
                  <a:latin typeface="宋体" panose="02010600030101010101" pitchFamily="2" charset="-122"/>
                  <a:cs typeface="宋体" panose="02010600030101010101" pitchFamily="2" charset="-122"/>
                  <a:sym typeface="+mn-ea"/>
                </a:rPr>
                <a:t>：</a:t>
              </a:r>
              <a:endParaRPr lang="zh-CN" altLang="en-US" sz="2000" b="1" dirty="0">
                <a:latin typeface="宋体" panose="02010600030101010101" pitchFamily="2" charset="-122"/>
                <a:cs typeface="宋体" panose="02010600030101010101" pitchFamily="2" charset="-122"/>
                <a:sym typeface="+mn-ea"/>
              </a:endParaRPr>
            </a:p>
          </p:txBody>
        </p:sp>
      </p:grpSp>
      <p:grpSp>
        <p:nvGrpSpPr>
          <p:cNvPr id="16" name="组合 15"/>
          <p:cNvGrpSpPr/>
          <p:nvPr/>
        </p:nvGrpSpPr>
        <p:grpSpPr>
          <a:xfrm>
            <a:off x="2032000" y="2525226"/>
            <a:ext cx="5080000" cy="521970"/>
            <a:chOff x="3004" y="6545"/>
            <a:chExt cx="8000" cy="822"/>
          </a:xfrm>
        </p:grpSpPr>
        <p:sp>
          <p:nvSpPr>
            <p:cNvPr id="19" name="文本框 18"/>
            <p:cNvSpPr txBox="1"/>
            <p:nvPr>
              <p:custDataLst>
                <p:tags r:id="rId3"/>
              </p:custDataLst>
            </p:nvPr>
          </p:nvSpPr>
          <p:spPr>
            <a:xfrm>
              <a:off x="3004" y="6545"/>
              <a:ext cx="8000" cy="822"/>
            </a:xfrm>
            <a:prstGeom prst="rect">
              <a:avLst/>
            </a:prstGeom>
            <a:noFill/>
            <a:ln w="9525">
              <a:noFill/>
            </a:ln>
          </p:spPr>
          <p:txBody>
            <a:bodyPr>
              <a:spAutoFit/>
            </a:bodyPr>
            <a:lstStyle/>
            <a:p>
              <a:r>
                <a:rPr lang="zh-CN" sz="2800" b="1" dirty="0">
                  <a:solidFill>
                    <a:srgbClr val="0000CC"/>
                  </a:solidFill>
                  <a:latin typeface="华文楷体" panose="02010600040101010101" pitchFamily="2" charset="-122"/>
                  <a:ea typeface="华文楷体" panose="02010600040101010101" pitchFamily="2" charset="-122"/>
                  <a:cs typeface="华文楷体" panose="02010600040101010101" pitchFamily="2" charset="-122"/>
                </a:rPr>
                <a:t>面面平行</a:t>
              </a:r>
              <a:r>
                <a:rPr lang="en-US" sz="2800" dirty="0">
                  <a:latin typeface="华文楷体" panose="02010600040101010101" pitchFamily="2" charset="-122"/>
                  <a:ea typeface="华文楷体" panose="02010600040101010101" pitchFamily="2" charset="-122"/>
                  <a:cs typeface="华文楷体" panose="02010600040101010101" pitchFamily="2" charset="-122"/>
                </a:rPr>
                <a:t>               </a:t>
              </a:r>
              <a:r>
                <a:rPr lang="zh-CN" sz="2800" b="1" dirty="0">
                  <a:solidFill>
                    <a:srgbClr val="0000CC"/>
                  </a:solidFill>
                  <a:latin typeface="华文楷体" panose="02010600040101010101" pitchFamily="2" charset="-122"/>
                  <a:ea typeface="华文楷体" panose="02010600040101010101" pitchFamily="2" charset="-122"/>
                  <a:cs typeface="华文楷体" panose="02010600040101010101" pitchFamily="2" charset="-122"/>
                </a:rPr>
                <a:t>线线平行</a:t>
              </a:r>
              <a:endParaRPr lang="zh-CN" altLang="en-US" sz="2800" b="1" dirty="0">
                <a:solidFill>
                  <a:srgbClr val="0000CC"/>
                </a:solidFill>
                <a:latin typeface="华文楷体" panose="02010600040101010101" pitchFamily="2" charset="-122"/>
                <a:ea typeface="华文楷体" panose="02010600040101010101" pitchFamily="2" charset="-122"/>
                <a:cs typeface="华文楷体" panose="02010600040101010101" pitchFamily="2" charset="-122"/>
              </a:endParaRPr>
            </a:p>
          </p:txBody>
        </p:sp>
        <p:pic>
          <p:nvPicPr>
            <p:cNvPr id="20" name="图片 9"/>
            <p:cNvPicPr>
              <a:picLocks noChangeAspect="1"/>
            </p:cNvPicPr>
            <p:nvPr>
              <p:custDataLst>
                <p:tags r:id="rId4"/>
              </p:custDataLst>
            </p:nvPr>
          </p:nvPicPr>
          <p:blipFill>
            <a:blip r:embed="rId10"/>
            <a:stretch>
              <a:fillRect/>
            </a:stretch>
          </p:blipFill>
          <p:spPr>
            <a:xfrm>
              <a:off x="5725" y="6699"/>
              <a:ext cx="1408" cy="515"/>
            </a:xfrm>
            <a:prstGeom prst="rect">
              <a:avLst/>
            </a:prstGeom>
            <a:noFill/>
            <a:ln>
              <a:noFill/>
            </a:ln>
          </p:spPr>
        </p:pic>
      </p:grpSp>
      <p:sp>
        <p:nvSpPr>
          <p:cNvPr id="100" name="文本框 99"/>
          <p:cNvSpPr txBox="1"/>
          <p:nvPr/>
        </p:nvSpPr>
        <p:spPr>
          <a:xfrm>
            <a:off x="611822" y="3135561"/>
            <a:ext cx="7776601" cy="1130246"/>
          </a:xfrm>
          <a:prstGeom prst="rect">
            <a:avLst/>
          </a:prstGeom>
          <a:noFill/>
          <a:ln w="9525">
            <a:noFill/>
          </a:ln>
        </p:spPr>
        <p:txBody>
          <a:bodyPr wrap="square">
            <a:spAutoFit/>
          </a:bodyPr>
          <a:lstStyle/>
          <a:p>
            <a:pPr>
              <a:lnSpc>
                <a:spcPct val="150000"/>
              </a:lnSpc>
            </a:pPr>
            <a:r>
              <a:rPr lang="en-US" altLang="zh-CN" sz="2400" b="1" dirty="0">
                <a:solidFill>
                  <a:srgbClr val="0000CC"/>
                </a:solidFill>
                <a:latin typeface="Times New Roman" panose="02020603050405020304" pitchFamily="18" charset="0"/>
                <a:ea typeface="+mn-ea"/>
                <a:cs typeface="Times New Roman" panose="02020603050405020304" pitchFamily="18" charset="0"/>
              </a:rPr>
              <a:t>2</a:t>
            </a:r>
            <a:r>
              <a:rPr lang="zh-CN" altLang="en-US" sz="2400" b="1" dirty="0">
                <a:solidFill>
                  <a:srgbClr val="0000CC"/>
                </a:solidFill>
                <a:latin typeface="Times New Roman" panose="02020603050405020304" pitchFamily="18" charset="0"/>
                <a:ea typeface="+mn-ea"/>
                <a:cs typeface="Times New Roman" panose="02020603050405020304" pitchFamily="18" charset="0"/>
              </a:rPr>
              <a:t>．</a:t>
            </a:r>
            <a:r>
              <a:rPr lang="zh-CN" sz="2400" b="1" dirty="0">
                <a:solidFill>
                  <a:srgbClr val="0000CC"/>
                </a:solidFill>
                <a:latin typeface="Times New Roman" panose="02020603050405020304" pitchFamily="18" charset="0"/>
                <a:ea typeface="+mn-ea"/>
                <a:cs typeface="Times New Roman" panose="02020603050405020304" pitchFamily="18" charset="0"/>
              </a:rPr>
              <a:t>梳理直线与直线平行、直线与平面平行、平面与平面</a:t>
            </a:r>
            <a:endParaRPr lang="en-US" altLang="zh-CN" sz="2400" b="1" dirty="0">
              <a:solidFill>
                <a:srgbClr val="0000CC"/>
              </a:solidFill>
              <a:latin typeface="Times New Roman" panose="02020603050405020304" pitchFamily="18" charset="0"/>
              <a:ea typeface="+mn-ea"/>
              <a:cs typeface="Times New Roman" panose="02020603050405020304" pitchFamily="18" charset="0"/>
            </a:endParaRPr>
          </a:p>
          <a:p>
            <a:pPr>
              <a:lnSpc>
                <a:spcPct val="150000"/>
              </a:lnSpc>
            </a:pPr>
            <a:r>
              <a:rPr lang="zh-CN" altLang="en-US" sz="2400" b="1" dirty="0">
                <a:solidFill>
                  <a:srgbClr val="0000CC"/>
                </a:solidFill>
                <a:latin typeface="Times New Roman" panose="02020603050405020304" pitchFamily="18" charset="0"/>
                <a:ea typeface="+mn-ea"/>
                <a:cs typeface="Times New Roman" panose="02020603050405020304" pitchFamily="18" charset="0"/>
              </a:rPr>
              <a:t>　  </a:t>
            </a:r>
            <a:r>
              <a:rPr lang="zh-CN" sz="2400" b="1" dirty="0">
                <a:solidFill>
                  <a:srgbClr val="0000CC"/>
                </a:solidFill>
                <a:latin typeface="Times New Roman" panose="02020603050405020304" pitchFamily="18" charset="0"/>
                <a:ea typeface="+mn-ea"/>
                <a:cs typeface="Times New Roman" panose="02020603050405020304" pitchFamily="18" charset="0"/>
              </a:rPr>
              <a:t>平行的性质，发现其规律</a:t>
            </a:r>
            <a:r>
              <a:rPr lang="zh-CN" altLang="en-US" sz="2400" b="1" dirty="0">
                <a:solidFill>
                  <a:srgbClr val="0000CC"/>
                </a:solidFill>
                <a:latin typeface="Times New Roman" panose="02020603050405020304" pitchFamily="18" charset="0"/>
                <a:ea typeface="+mn-ea"/>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2" charset="-122"/>
                <a:ea typeface="黑体" panose="02010609060101010101" pitchFamily="2" charset="-122"/>
                <a:cs typeface="+mj-cs"/>
              </a:rPr>
              <a:t>作业布置</a:t>
            </a:r>
          </a:p>
        </p:txBody>
      </p:sp>
      <p:sp>
        <p:nvSpPr>
          <p:cNvPr id="32771" name="Text Box 5"/>
          <p:cNvSpPr txBox="1"/>
          <p:nvPr/>
        </p:nvSpPr>
        <p:spPr>
          <a:xfrm>
            <a:off x="2461146" y="1563638"/>
            <a:ext cx="4221708" cy="7130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5pPr>
          </a:lstStyle>
          <a:p>
            <a:pPr marL="0" lvl="0" indent="0" eaLnBrk="1" hangingPunct="1">
              <a:lnSpc>
                <a:spcPct val="200000"/>
              </a:lnSpc>
              <a:spcBef>
                <a:spcPct val="0"/>
              </a:spcBef>
              <a:buFontTx/>
              <a:buNone/>
            </a:pPr>
            <a:r>
              <a:rPr lang="zh-CN" altLang="en-US" sz="2400" b="1" dirty="0">
                <a:solidFill>
                  <a:srgbClr val="0000CC"/>
                </a:solidFill>
                <a:latin typeface="宋体" panose="02010600030101010101" pitchFamily="2" charset="-122"/>
                <a:ea typeface="宋体" panose="02010600030101010101" pitchFamily="2" charset="-122"/>
              </a:rPr>
              <a:t>必做题  </a:t>
            </a:r>
            <a:r>
              <a:rPr lang="zh-CN" altLang="en-US" sz="2400" b="1" dirty="0">
                <a:latin typeface="宋体" panose="02010600030101010101" pitchFamily="2" charset="-122"/>
                <a:ea typeface="宋体" panose="02010600030101010101" pitchFamily="2" charset="-122"/>
              </a:rPr>
              <a:t>同步练习配套习题</a:t>
            </a:r>
            <a:r>
              <a:rPr lang="en-US" altLang="zh-CN" sz="2400" b="1" dirty="0">
                <a:latin typeface="宋体" panose="02010600030101010101" pitchFamily="2" charset="-122"/>
                <a:ea typeface="宋体" panose="02010600030101010101" pitchFamily="2" charset="-122"/>
              </a:rPr>
              <a:t>.</a:t>
            </a:r>
            <a:endParaRPr lang="en-US" altLang="zh-CN" sz="18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txBox="1"/>
          <p:nvPr/>
        </p:nvSpPr>
        <p:spPr>
          <a:xfrm>
            <a:off x="2987675" y="1347788"/>
            <a:ext cx="3330575" cy="1944687"/>
          </a:xfrm>
          <a:prstGeom prst="rect">
            <a:avLst/>
          </a:prstGeom>
          <a:no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5pPr>
          </a:lstStyle>
          <a:p>
            <a:pPr marL="0" lvl="0" indent="0" algn="ctr" eaLnBrk="1" hangingPunct="1">
              <a:spcBef>
                <a:spcPct val="0"/>
              </a:spcBef>
              <a:buFontTx/>
              <a:buNone/>
            </a:pPr>
            <a:r>
              <a:rPr lang="zh-CN" altLang="en-US" sz="7200" b="1" dirty="0">
                <a:solidFill>
                  <a:schemeClr val="bg1"/>
                </a:solidFill>
                <a:cs typeface="Times New Roman" panose="02020603050405020304" pitchFamily="18" charset="0"/>
              </a:rPr>
              <a:t>再 见</a:t>
            </a:r>
            <a:endParaRPr lang="zh-CN" altLang="en-US" sz="7200" b="1" dirty="0">
              <a:solidFill>
                <a:schemeClr val="bg1"/>
              </a:solidFill>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2" charset="-122"/>
                <a:ea typeface="黑体" panose="02010609060101010101" pitchFamily="2" charset="-122"/>
                <a:cs typeface="+mj-cs"/>
              </a:rPr>
              <a:t>复习回顾</a:t>
            </a:r>
          </a:p>
        </p:txBody>
      </p:sp>
      <p:sp>
        <p:nvSpPr>
          <p:cNvPr id="100" name="文本框 99"/>
          <p:cNvSpPr txBox="1"/>
          <p:nvPr/>
        </p:nvSpPr>
        <p:spPr>
          <a:xfrm>
            <a:off x="791527" y="878267"/>
            <a:ext cx="7560945" cy="1128579"/>
          </a:xfrm>
          <a:prstGeom prst="rect">
            <a:avLst/>
          </a:prstGeom>
          <a:noFill/>
          <a:ln w="9525">
            <a:noFill/>
          </a:ln>
        </p:spPr>
        <p:txBody>
          <a:bodyPr wrap="square">
            <a:spAutoFit/>
          </a:bodyPr>
          <a:lstStyle/>
          <a:p>
            <a:pPr>
              <a:lnSpc>
                <a:spcPct val="150000"/>
              </a:lnSpc>
            </a:pPr>
            <a:r>
              <a:rPr lang="en-US" altLang="zh-CN" sz="2400" dirty="0">
                <a:ea typeface="宋体" panose="02010600030101010101" pitchFamily="2" charset="-122"/>
              </a:rPr>
              <a:t>        </a:t>
            </a:r>
            <a:r>
              <a:rPr lang="zh-CN" sz="2400" dirty="0">
                <a:ea typeface="宋体" panose="02010600030101010101" pitchFamily="2" charset="-122"/>
              </a:rPr>
              <a:t>在长方体</a:t>
            </a:r>
            <a:r>
              <a:rPr lang="en-US" sz="2400" i="1" dirty="0">
                <a:latin typeface="Times New Roman" panose="02020603050405020304" pitchFamily="18" charset="0"/>
                <a:ea typeface="宋体" panose="02010600030101010101" pitchFamily="2" charset="-122"/>
              </a:rPr>
              <a:t>ABCD</a:t>
            </a:r>
            <a:r>
              <a:rPr lang="en-US" sz="2400" i="1" dirty="0">
                <a:latin typeface="宋体" panose="02010600030101010101" pitchFamily="2" charset="-122"/>
                <a:cs typeface="Times New Roman" panose="02020603050405020304" pitchFamily="18" charset="0"/>
              </a:rPr>
              <a:t>-</a:t>
            </a:r>
            <a:r>
              <a:rPr lang="en-US" sz="2400" i="1" dirty="0">
                <a:latin typeface="Times New Roman" panose="02020603050405020304" pitchFamily="18" charset="0"/>
                <a:ea typeface="宋体" panose="02010600030101010101" pitchFamily="2" charset="-122"/>
              </a:rPr>
              <a:t>A</a:t>
            </a:r>
            <a:r>
              <a:rPr lang="en-US" sz="2400" baseline="-25000" dirty="0">
                <a:latin typeface="Times New Roman" panose="02020603050405020304" pitchFamily="18" charset="0"/>
                <a:ea typeface="宋体" panose="02010600030101010101" pitchFamily="2" charset="-122"/>
              </a:rPr>
              <a:t>1</a:t>
            </a:r>
            <a:r>
              <a:rPr lang="en-US" sz="2400" i="1" dirty="0">
                <a:latin typeface="Times New Roman" panose="02020603050405020304" pitchFamily="18" charset="0"/>
                <a:ea typeface="宋体" panose="02010600030101010101" pitchFamily="2" charset="-122"/>
              </a:rPr>
              <a:t>B</a:t>
            </a:r>
            <a:r>
              <a:rPr lang="en-US" sz="2400" baseline="-25000" dirty="0">
                <a:latin typeface="Times New Roman" panose="02020603050405020304" pitchFamily="18" charset="0"/>
                <a:ea typeface="宋体" panose="02010600030101010101" pitchFamily="2" charset="-122"/>
              </a:rPr>
              <a:t>1</a:t>
            </a:r>
            <a:r>
              <a:rPr lang="en-US" sz="2400" i="1" dirty="0">
                <a:latin typeface="Times New Roman" panose="02020603050405020304" pitchFamily="18" charset="0"/>
                <a:ea typeface="宋体" panose="02010600030101010101" pitchFamily="2" charset="-122"/>
              </a:rPr>
              <a:t>C</a:t>
            </a:r>
            <a:r>
              <a:rPr lang="en-US" sz="2400" baseline="-25000" dirty="0">
                <a:latin typeface="Times New Roman" panose="02020603050405020304" pitchFamily="18" charset="0"/>
                <a:ea typeface="宋体" panose="02010600030101010101" pitchFamily="2" charset="-122"/>
              </a:rPr>
              <a:t>1</a:t>
            </a:r>
            <a:r>
              <a:rPr lang="en-US" sz="2400" i="1" dirty="0">
                <a:latin typeface="Times New Roman" panose="02020603050405020304" pitchFamily="18" charset="0"/>
                <a:ea typeface="宋体" panose="02010600030101010101" pitchFamily="2" charset="-122"/>
              </a:rPr>
              <a:t>D</a:t>
            </a:r>
            <a:r>
              <a:rPr lang="en-US" sz="2400" baseline="-25000" dirty="0">
                <a:latin typeface="Times New Roman" panose="02020603050405020304" pitchFamily="18" charset="0"/>
                <a:ea typeface="宋体" panose="02010600030101010101" pitchFamily="2" charset="-122"/>
              </a:rPr>
              <a:t>1</a:t>
            </a:r>
            <a:r>
              <a:rPr lang="en-US" sz="2400" baseline="-25000" dirty="0">
                <a:latin typeface="宋体" panose="02010600030101010101" pitchFamily="2" charset="-122"/>
                <a:cs typeface="Times New Roman" panose="02020603050405020304" pitchFamily="18" charset="0"/>
              </a:rPr>
              <a:t> </a:t>
            </a:r>
            <a:r>
              <a:rPr lang="zh-CN" sz="2400" dirty="0">
                <a:ea typeface="宋体" panose="02010600030101010101" pitchFamily="2" charset="-122"/>
              </a:rPr>
              <a:t>中，两两相对的两</a:t>
            </a:r>
            <a:r>
              <a:rPr lang="zh-CN" sz="2400">
                <a:ea typeface="宋体" panose="02010600030101010101" pitchFamily="2" charset="-122"/>
              </a:rPr>
              <a:t>个面</a:t>
            </a:r>
            <a:r>
              <a:rPr lang="zh-CN" altLang="en-US" sz="2400">
                <a:ea typeface="宋体" panose="02010600030101010101" pitchFamily="2" charset="-122"/>
              </a:rPr>
              <a:t>有</a:t>
            </a:r>
            <a:r>
              <a:rPr lang="zh-CN" sz="2400">
                <a:ea typeface="宋体" panose="02010600030101010101" pitchFamily="2" charset="-122"/>
              </a:rPr>
              <a:t>什么</a:t>
            </a:r>
            <a:r>
              <a:rPr lang="zh-CN" sz="2400" dirty="0">
                <a:ea typeface="宋体" panose="02010600030101010101" pitchFamily="2" charset="-122"/>
              </a:rPr>
              <a:t>位置关系？</a:t>
            </a:r>
            <a:endParaRPr lang="zh-CN" altLang="en-US" sz="2400" dirty="0">
              <a:ea typeface="宋体" panose="02010600030101010101" pitchFamily="2" charset="-122"/>
            </a:endParaRPr>
          </a:p>
        </p:txBody>
      </p:sp>
      <p:sp>
        <p:nvSpPr>
          <p:cNvPr id="6" name="Text Box 99"/>
          <p:cNvSpPr txBox="1"/>
          <p:nvPr>
            <p:custDataLst>
              <p:tags r:id="rId1"/>
            </p:custDataLst>
          </p:nvPr>
        </p:nvSpPr>
        <p:spPr>
          <a:xfrm>
            <a:off x="1475656" y="2903931"/>
            <a:ext cx="2204085" cy="46544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5pPr>
          </a:lstStyle>
          <a:p>
            <a:pPr marL="0" lvl="0" indent="0" eaLnBrk="1" hangingPunct="1">
              <a:lnSpc>
                <a:spcPct val="110000"/>
              </a:lnSpc>
              <a:spcBef>
                <a:spcPct val="0"/>
              </a:spcBef>
              <a:buFontTx/>
              <a:buNone/>
            </a:pPr>
            <a:r>
              <a:rPr lang="zh-CN" altLang="en-US" sz="2400" b="1" dirty="0">
                <a:solidFill>
                  <a:srgbClr val="0000CC"/>
                </a:solidFill>
                <a:latin typeface="Times New Roman" panose="02020603050405020304" pitchFamily="18" charset="0"/>
                <a:ea typeface="宋体" panose="02010600030101010101" pitchFamily="2" charset="-122"/>
              </a:rPr>
              <a:t>互相平行</a:t>
            </a:r>
          </a:p>
        </p:txBody>
      </p:sp>
      <p:pic>
        <p:nvPicPr>
          <p:cNvPr id="2" name="图片 5"/>
          <p:cNvPicPr>
            <a:picLocks noChangeAspect="1"/>
          </p:cNvPicPr>
          <p:nvPr>
            <p:custDataLst>
              <p:tags r:id="rId2"/>
            </p:custDataLst>
          </p:nvPr>
        </p:nvPicPr>
        <p:blipFill>
          <a:blip r:embed="rId4"/>
          <a:srcRect b="18617"/>
          <a:stretch>
            <a:fillRect/>
          </a:stretch>
        </p:blipFill>
        <p:spPr>
          <a:xfrm>
            <a:off x="3664536" y="2105598"/>
            <a:ext cx="4502785" cy="21596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2" charset="-122"/>
                <a:ea typeface="黑体" panose="02010609060101010101" pitchFamily="2" charset="-122"/>
                <a:cs typeface="+mj-cs"/>
              </a:rPr>
              <a:t>新知探究</a:t>
            </a:r>
          </a:p>
        </p:txBody>
      </p:sp>
      <p:sp>
        <p:nvSpPr>
          <p:cNvPr id="10" name="文本框 9"/>
          <p:cNvSpPr txBox="1"/>
          <p:nvPr/>
        </p:nvSpPr>
        <p:spPr>
          <a:xfrm>
            <a:off x="360000" y="815059"/>
            <a:ext cx="8424000" cy="1147558"/>
          </a:xfrm>
          <a:prstGeom prst="rect">
            <a:avLst/>
          </a:prstGeom>
          <a:noFill/>
        </p:spPr>
        <p:txBody>
          <a:bodyPr wrap="square" rtlCol="0">
            <a:spAutoFit/>
          </a:bodyPr>
          <a:lstStyle/>
          <a:p>
            <a:pPr>
              <a:lnSpc>
                <a:spcPct val="150000"/>
              </a:lnSpc>
            </a:pPr>
            <a:r>
              <a:rPr lang="zh-CN" altLang="en-US" sz="2400" dirty="0">
                <a:ea typeface="华文楷体" panose="02010600040101010101" pitchFamily="2" charset="-122"/>
              </a:rPr>
              <a:t>        观察教室内的天花板与黑板所在墙面的交线所在直线和地面与黑板所在墙面的交线所在直线，它们有什么关系？</a:t>
            </a: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 </a:t>
            </a:r>
            <a:r>
              <a:rPr lang="en-US" altLang="zh-CN" sz="2400" dirty="0">
                <a:latin typeface="华文楷体" panose="02010600040101010101" pitchFamily="2" charset="-122"/>
                <a:ea typeface="华文楷体" panose="02010600040101010101" pitchFamily="2" charset="-122"/>
                <a:cs typeface="华文楷体" panose="02010600040101010101" pitchFamily="2" charset="-122"/>
              </a:rPr>
              <a:t> </a:t>
            </a:r>
            <a:endParaRPr lang="zh-CN"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pic>
        <p:nvPicPr>
          <p:cNvPr id="2" name="图片 1"/>
          <p:cNvPicPr>
            <a:picLocks noChangeAspect="1"/>
          </p:cNvPicPr>
          <p:nvPr/>
        </p:nvPicPr>
        <p:blipFill>
          <a:blip r:embed="rId3"/>
          <a:stretch>
            <a:fillRect/>
          </a:stretch>
        </p:blipFill>
        <p:spPr>
          <a:xfrm>
            <a:off x="3347720" y="2139950"/>
            <a:ext cx="3576320" cy="2690495"/>
          </a:xfrm>
          <a:prstGeom prst="rect">
            <a:avLst/>
          </a:prstGeom>
        </p:spPr>
      </p:pic>
      <p:sp>
        <p:nvSpPr>
          <p:cNvPr id="6" name="Text Box 99"/>
          <p:cNvSpPr txBox="1"/>
          <p:nvPr>
            <p:custDataLst>
              <p:tags r:id="rId1"/>
            </p:custDataLst>
          </p:nvPr>
        </p:nvSpPr>
        <p:spPr>
          <a:xfrm>
            <a:off x="1619672" y="3075806"/>
            <a:ext cx="936154" cy="46544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5pPr>
          </a:lstStyle>
          <a:p>
            <a:pPr marL="0" lvl="0" indent="0" eaLnBrk="1" hangingPunct="1">
              <a:lnSpc>
                <a:spcPct val="110000"/>
              </a:lnSpc>
              <a:spcBef>
                <a:spcPct val="0"/>
              </a:spcBef>
              <a:buFontTx/>
              <a:buNone/>
            </a:pPr>
            <a:r>
              <a:rPr lang="zh-CN" altLang="en-US" sz="2400" b="1" dirty="0">
                <a:solidFill>
                  <a:srgbClr val="0000CC"/>
                </a:solidFill>
                <a:latin typeface="Times New Roman" panose="02020603050405020304" pitchFamily="18" charset="0"/>
                <a:ea typeface="宋体" panose="02010600030101010101" pitchFamily="2" charset="-122"/>
              </a:rPr>
              <a:t>平行 </a:t>
            </a:r>
          </a:p>
        </p:txBody>
      </p:sp>
      <p:cxnSp>
        <p:nvCxnSpPr>
          <p:cNvPr id="4" name="直接连接符 3">
            <a:extLst>
              <a:ext uri="{FF2B5EF4-FFF2-40B4-BE49-F238E27FC236}">
                <a16:creationId xmlns:a16="http://schemas.microsoft.com/office/drawing/2014/main" id="{1C15821F-B2DC-1776-A576-B0B09646CF3E}"/>
              </a:ext>
            </a:extLst>
          </p:cNvPr>
          <p:cNvCxnSpPr>
            <a:cxnSpLocks/>
          </p:cNvCxnSpPr>
          <p:nvPr/>
        </p:nvCxnSpPr>
        <p:spPr>
          <a:xfrm flipV="1">
            <a:off x="3059832" y="2597525"/>
            <a:ext cx="4176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0FED0BFB-D178-3A05-D5AF-B6223B9A9105}"/>
              </a:ext>
            </a:extLst>
          </p:cNvPr>
          <p:cNvCxnSpPr>
            <a:cxnSpLocks/>
          </p:cNvCxnSpPr>
          <p:nvPr/>
        </p:nvCxnSpPr>
        <p:spPr>
          <a:xfrm flipV="1">
            <a:off x="3059832" y="3896360"/>
            <a:ext cx="4176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2" charset="-122"/>
                <a:ea typeface="黑体" panose="02010609060101010101" pitchFamily="2" charset="-122"/>
                <a:cs typeface="+mj-cs"/>
              </a:rPr>
              <a:t>新知探究</a:t>
            </a:r>
          </a:p>
        </p:txBody>
      </p:sp>
      <p:sp>
        <p:nvSpPr>
          <p:cNvPr id="10" name="文本框 9"/>
          <p:cNvSpPr txBox="1"/>
          <p:nvPr/>
        </p:nvSpPr>
        <p:spPr>
          <a:xfrm>
            <a:off x="360000" y="771550"/>
            <a:ext cx="8424000" cy="1147558"/>
          </a:xfrm>
          <a:prstGeom prst="rect">
            <a:avLst/>
          </a:prstGeom>
          <a:noFill/>
        </p:spPr>
        <p:txBody>
          <a:bodyPr wrap="square" rtlCol="0">
            <a:spAutoFit/>
          </a:bodyPr>
          <a:lstStyle/>
          <a:p>
            <a:pPr>
              <a:lnSpc>
                <a:spcPct val="150000"/>
              </a:lnSpc>
            </a:pPr>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        类比直线与平面平行的性质，如果两个平面平行，是否也能由面面平行得出线线平行的结论？</a:t>
            </a:r>
          </a:p>
        </p:txBody>
      </p:sp>
      <p:sp>
        <p:nvSpPr>
          <p:cNvPr id="100" name="文本框 99"/>
          <p:cNvSpPr txBox="1"/>
          <p:nvPr/>
        </p:nvSpPr>
        <p:spPr>
          <a:xfrm>
            <a:off x="467544" y="3424176"/>
            <a:ext cx="8316456" cy="1226554"/>
          </a:xfrm>
          <a:prstGeom prst="rect">
            <a:avLst/>
          </a:prstGeom>
          <a:noFill/>
          <a:ln w="9525">
            <a:noFill/>
          </a:ln>
        </p:spPr>
        <p:txBody>
          <a:bodyPr wrap="square">
            <a:spAutoFit/>
          </a:bodyPr>
          <a:lstStyle/>
          <a:p>
            <a:pPr>
              <a:lnSpc>
                <a:spcPct val="200000"/>
              </a:lnSpc>
            </a:pPr>
            <a:r>
              <a:rPr lang="zh-CN" altLang="en-US" sz="2000" dirty="0"/>
              <a:t>　　例如，</a:t>
            </a:r>
            <a:r>
              <a:rPr lang="zh-CN" sz="2000" dirty="0"/>
              <a:t>如</a:t>
            </a:r>
            <a:r>
              <a:rPr lang="zh-CN" sz="2000" dirty="0">
                <a:latin typeface="Times New Roman" panose="02020603050405020304" pitchFamily="18" charset="0"/>
              </a:rPr>
              <a:t>平面</a:t>
            </a:r>
            <a:r>
              <a:rPr lang="en-US" sz="2000" i="1" dirty="0">
                <a:latin typeface="Times New Roman" panose="02020603050405020304" pitchFamily="18" charset="0"/>
              </a:rPr>
              <a:t>A</a:t>
            </a:r>
            <a:r>
              <a:rPr lang="en-US" sz="2000" baseline="-25000" dirty="0">
                <a:latin typeface="Times New Roman" panose="02020603050405020304" pitchFamily="18" charset="0"/>
              </a:rPr>
              <a:t>1</a:t>
            </a:r>
            <a:r>
              <a:rPr lang="en-US" sz="2000" i="1" dirty="0">
                <a:latin typeface="Times New Roman" panose="02020603050405020304" pitchFamily="18" charset="0"/>
              </a:rPr>
              <a:t>C</a:t>
            </a:r>
            <a:r>
              <a:rPr lang="en-US" sz="2000" baseline="-25000" dirty="0">
                <a:latin typeface="Times New Roman" panose="02020603050405020304" pitchFamily="18" charset="0"/>
              </a:rPr>
              <a:t>1</a:t>
            </a:r>
            <a:r>
              <a:rPr lang="en-US" sz="2000" dirty="0">
                <a:latin typeface="Times New Roman" panose="02020603050405020304" pitchFamily="18" charset="0"/>
              </a:rPr>
              <a:t>//</a:t>
            </a:r>
            <a:r>
              <a:rPr lang="zh-CN" sz="2000" dirty="0">
                <a:latin typeface="Times New Roman" panose="02020603050405020304" pitchFamily="18" charset="0"/>
              </a:rPr>
              <a:t>平面</a:t>
            </a:r>
            <a:r>
              <a:rPr lang="en-US" sz="2000" i="1" dirty="0">
                <a:latin typeface="Times New Roman" panose="02020603050405020304" pitchFamily="18" charset="0"/>
              </a:rPr>
              <a:t>AC</a:t>
            </a:r>
            <a:r>
              <a:rPr lang="zh-CN" altLang="en-US" sz="2000" dirty="0">
                <a:latin typeface="Times New Roman" panose="02020603050405020304" pitchFamily="18" charset="0"/>
              </a:rPr>
              <a:t>，</a:t>
            </a:r>
            <a:r>
              <a:rPr lang="zh-CN" sz="2000" dirty="0">
                <a:latin typeface="Times New Roman" panose="02020603050405020304" pitchFamily="18" charset="0"/>
              </a:rPr>
              <a:t>平面</a:t>
            </a:r>
            <a:r>
              <a:rPr lang="en-US" sz="2000" i="1" dirty="0">
                <a:latin typeface="Times New Roman" panose="02020603050405020304" pitchFamily="18" charset="0"/>
              </a:rPr>
              <a:t>A</a:t>
            </a:r>
            <a:r>
              <a:rPr lang="en-US" sz="2000" baseline="-25000" dirty="0">
                <a:latin typeface="Times New Roman" panose="02020603050405020304" pitchFamily="18" charset="0"/>
              </a:rPr>
              <a:t>1</a:t>
            </a:r>
            <a:r>
              <a:rPr lang="en-US" sz="2000" i="1" dirty="0">
                <a:latin typeface="Times New Roman" panose="02020603050405020304" pitchFamily="18" charset="0"/>
              </a:rPr>
              <a:t>B ∩</a:t>
            </a:r>
            <a:r>
              <a:rPr lang="zh-CN" sz="2000" dirty="0">
                <a:latin typeface="Times New Roman" panose="02020603050405020304" pitchFamily="18" charset="0"/>
              </a:rPr>
              <a:t>平面</a:t>
            </a:r>
            <a:r>
              <a:rPr lang="en-US" sz="2000" i="1" dirty="0">
                <a:latin typeface="Times New Roman" panose="02020603050405020304" pitchFamily="18" charset="0"/>
              </a:rPr>
              <a:t>A</a:t>
            </a:r>
            <a:r>
              <a:rPr lang="en-US" sz="2000" baseline="-25000" dirty="0">
                <a:latin typeface="Times New Roman" panose="02020603050405020304" pitchFamily="18" charset="0"/>
              </a:rPr>
              <a:t>1</a:t>
            </a:r>
            <a:r>
              <a:rPr lang="en-US" sz="2000" i="1" dirty="0">
                <a:latin typeface="Times New Roman" panose="02020603050405020304" pitchFamily="18" charset="0"/>
              </a:rPr>
              <a:t>C</a:t>
            </a:r>
            <a:r>
              <a:rPr lang="en-US" sz="2000" baseline="-25000" dirty="0">
                <a:latin typeface="Times New Roman" panose="02020603050405020304" pitchFamily="18" charset="0"/>
              </a:rPr>
              <a:t>1</a:t>
            </a:r>
            <a:r>
              <a:rPr lang="en-US" sz="2000" dirty="0">
                <a:latin typeface="Times New Roman" panose="02020603050405020304" pitchFamily="18" charset="0"/>
              </a:rPr>
              <a:t>=</a:t>
            </a:r>
            <a:r>
              <a:rPr lang="en-US" sz="2000" i="1" dirty="0">
                <a:latin typeface="Times New Roman" panose="02020603050405020304" pitchFamily="18" charset="0"/>
              </a:rPr>
              <a:t> A</a:t>
            </a:r>
            <a:r>
              <a:rPr lang="en-US" sz="2000" baseline="-25000" dirty="0">
                <a:latin typeface="Times New Roman" panose="02020603050405020304" pitchFamily="18" charset="0"/>
              </a:rPr>
              <a:t>1</a:t>
            </a:r>
            <a:r>
              <a:rPr lang="en-US" sz="2000" i="1" dirty="0">
                <a:latin typeface="Times New Roman" panose="02020603050405020304" pitchFamily="18" charset="0"/>
              </a:rPr>
              <a:t>B</a:t>
            </a:r>
            <a:r>
              <a:rPr lang="en-US" sz="2000" baseline="-25000" dirty="0">
                <a:latin typeface="Times New Roman" panose="02020603050405020304" pitchFamily="18" charset="0"/>
              </a:rPr>
              <a:t>1</a:t>
            </a:r>
            <a:r>
              <a:rPr lang="zh-CN" sz="2000" dirty="0">
                <a:latin typeface="Times New Roman" panose="02020603050405020304" pitchFamily="18" charset="0"/>
              </a:rPr>
              <a:t>，平面</a:t>
            </a:r>
            <a:r>
              <a:rPr lang="en-US" sz="2000" i="1" dirty="0">
                <a:latin typeface="Times New Roman" panose="02020603050405020304" pitchFamily="18" charset="0"/>
              </a:rPr>
              <a:t>A</a:t>
            </a:r>
            <a:r>
              <a:rPr lang="en-US" sz="2000" baseline="-25000" dirty="0">
                <a:latin typeface="Times New Roman" panose="02020603050405020304" pitchFamily="18" charset="0"/>
              </a:rPr>
              <a:t>1</a:t>
            </a:r>
            <a:r>
              <a:rPr lang="en-US" sz="2000" i="1" dirty="0">
                <a:latin typeface="Times New Roman" panose="02020603050405020304" pitchFamily="18" charset="0"/>
              </a:rPr>
              <a:t>B∩</a:t>
            </a:r>
            <a:r>
              <a:rPr lang="zh-CN" sz="2000" dirty="0">
                <a:latin typeface="Times New Roman" panose="02020603050405020304" pitchFamily="18" charset="0"/>
              </a:rPr>
              <a:t>平面</a:t>
            </a:r>
            <a:r>
              <a:rPr lang="en-US" sz="2000" i="1" dirty="0">
                <a:latin typeface="Times New Roman" panose="02020603050405020304" pitchFamily="18" charset="0"/>
              </a:rPr>
              <a:t>AC</a:t>
            </a:r>
            <a:r>
              <a:rPr lang="en-US" sz="2000" dirty="0">
                <a:latin typeface="Times New Roman" panose="02020603050405020304" pitchFamily="18" charset="0"/>
              </a:rPr>
              <a:t>=</a:t>
            </a:r>
            <a:r>
              <a:rPr lang="en-US" sz="2000" i="1" dirty="0">
                <a:latin typeface="Times New Roman" panose="02020603050405020304" pitchFamily="18" charset="0"/>
              </a:rPr>
              <a:t>AB</a:t>
            </a:r>
            <a:r>
              <a:rPr lang="zh-CN" altLang="en-US" sz="2000" dirty="0">
                <a:latin typeface="Times New Roman" panose="02020603050405020304" pitchFamily="18" charset="0"/>
              </a:rPr>
              <a:t>，</a:t>
            </a:r>
            <a:r>
              <a:rPr lang="zh-CN" sz="2000" dirty="0">
                <a:latin typeface="Times New Roman" panose="02020603050405020304" pitchFamily="18" charset="0"/>
              </a:rPr>
              <a:t>有</a:t>
            </a:r>
            <a:r>
              <a:rPr lang="en-US" sz="2000" i="1" dirty="0">
                <a:latin typeface="Times New Roman" panose="02020603050405020304" pitchFamily="18" charset="0"/>
              </a:rPr>
              <a:t>A</a:t>
            </a:r>
            <a:r>
              <a:rPr lang="en-US" sz="2000" baseline="-25000" dirty="0">
                <a:latin typeface="Times New Roman" panose="02020603050405020304" pitchFamily="18" charset="0"/>
              </a:rPr>
              <a:t>1</a:t>
            </a:r>
            <a:r>
              <a:rPr lang="en-US" sz="2000" i="1" dirty="0">
                <a:latin typeface="Times New Roman" panose="02020603050405020304" pitchFamily="18" charset="0"/>
              </a:rPr>
              <a:t>B</a:t>
            </a:r>
            <a:r>
              <a:rPr lang="en-US" sz="2000" baseline="-25000" dirty="0">
                <a:latin typeface="Times New Roman" panose="02020603050405020304" pitchFamily="18" charset="0"/>
              </a:rPr>
              <a:t>1</a:t>
            </a:r>
            <a:r>
              <a:rPr lang="en-US" sz="2000" dirty="0">
                <a:latin typeface="Times New Roman" panose="02020603050405020304" pitchFamily="18" charset="0"/>
              </a:rPr>
              <a:t>//</a:t>
            </a:r>
            <a:r>
              <a:rPr lang="en-US" sz="2000" i="1" dirty="0">
                <a:latin typeface="Times New Roman" panose="02020603050405020304" pitchFamily="18" charset="0"/>
              </a:rPr>
              <a:t> AB</a:t>
            </a:r>
            <a:r>
              <a:rPr lang="zh-CN" altLang="en-US" sz="2000" dirty="0">
                <a:latin typeface="Times New Roman" panose="02020603050405020304" pitchFamily="18" charset="0"/>
              </a:rPr>
              <a:t>．</a:t>
            </a:r>
            <a:endParaRPr lang="en-US" altLang="en-US" sz="2000" dirty="0">
              <a:latin typeface="Times New Roman" panose="02020603050405020304" pitchFamily="18" charset="0"/>
            </a:endParaRPr>
          </a:p>
        </p:txBody>
      </p:sp>
      <p:sp>
        <p:nvSpPr>
          <p:cNvPr id="2" name="文本框 1"/>
          <p:cNvSpPr txBox="1"/>
          <p:nvPr/>
        </p:nvSpPr>
        <p:spPr>
          <a:xfrm>
            <a:off x="360000" y="1879295"/>
            <a:ext cx="5537200" cy="1417568"/>
          </a:xfrm>
          <a:prstGeom prst="rect">
            <a:avLst/>
          </a:prstGeom>
          <a:noFill/>
        </p:spPr>
        <p:txBody>
          <a:bodyPr wrap="square" rtlCol="0" anchor="t">
            <a:spAutoFit/>
          </a:bodyPr>
          <a:lstStyle/>
          <a:p>
            <a:pPr>
              <a:lnSpc>
                <a:spcPct val="150000"/>
              </a:lnSpc>
            </a:pPr>
            <a:r>
              <a:rPr lang="en-US" altLang="zh-CN" sz="2000" dirty="0">
                <a:sym typeface="+mn-ea"/>
              </a:rPr>
              <a:t>        </a:t>
            </a:r>
            <a:r>
              <a:rPr lang="zh-CN" sz="2000" dirty="0">
                <a:sym typeface="+mn-ea"/>
              </a:rPr>
              <a:t>借助</a:t>
            </a:r>
            <a:r>
              <a:rPr lang="zh-CN" altLang="en-US" sz="2000" dirty="0">
                <a:sym typeface="+mn-ea"/>
              </a:rPr>
              <a:t>右</a:t>
            </a:r>
            <a:r>
              <a:rPr lang="zh-CN" sz="2000" dirty="0">
                <a:latin typeface="Times New Roman" panose="02020603050405020304" pitchFamily="18" charset="0"/>
                <a:sym typeface="+mn-ea"/>
              </a:rPr>
              <a:t>图所示的</a:t>
            </a:r>
            <a:r>
              <a:rPr lang="zh-CN" sz="2000" dirty="0">
                <a:sym typeface="+mn-ea"/>
              </a:rPr>
              <a:t>长方体模型观察，只</a:t>
            </a:r>
            <a:endParaRPr lang="en-US" altLang="zh-CN" sz="2000" dirty="0">
              <a:sym typeface="+mn-ea"/>
            </a:endParaRPr>
          </a:p>
          <a:p>
            <a:pPr>
              <a:lnSpc>
                <a:spcPct val="150000"/>
              </a:lnSpc>
            </a:pPr>
            <a:r>
              <a:rPr lang="zh-CN" sz="2000" dirty="0">
                <a:sym typeface="+mn-ea"/>
              </a:rPr>
              <a:t>要第三个平面与这两平行平面都相交的话，</a:t>
            </a:r>
            <a:endParaRPr lang="en-US" altLang="zh-CN" sz="2000" dirty="0">
              <a:sym typeface="+mn-ea"/>
            </a:endParaRPr>
          </a:p>
          <a:p>
            <a:pPr>
              <a:lnSpc>
                <a:spcPct val="150000"/>
              </a:lnSpc>
            </a:pPr>
            <a:r>
              <a:rPr lang="zh-CN" sz="2000" dirty="0">
                <a:sym typeface="+mn-ea"/>
              </a:rPr>
              <a:t>则交线一定互相平行</a:t>
            </a:r>
            <a:r>
              <a:rPr lang="zh-CN" altLang="en-US" sz="2000" dirty="0">
                <a:sym typeface="+mn-ea"/>
              </a:rPr>
              <a:t>．</a:t>
            </a:r>
          </a:p>
        </p:txBody>
      </p:sp>
      <p:pic>
        <p:nvPicPr>
          <p:cNvPr id="4" name="图片 5"/>
          <p:cNvPicPr>
            <a:picLocks noChangeAspect="1"/>
          </p:cNvPicPr>
          <p:nvPr>
            <p:custDataLst>
              <p:tags r:id="rId1"/>
            </p:custDataLst>
          </p:nvPr>
        </p:nvPicPr>
        <p:blipFill rotWithShape="1">
          <a:blip r:embed="rId3"/>
          <a:srcRect b="16361"/>
          <a:stretch/>
        </p:blipFill>
        <p:spPr>
          <a:xfrm>
            <a:off x="5447075" y="1766393"/>
            <a:ext cx="3336925" cy="16448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59019" y="3049768"/>
            <a:ext cx="5080000" cy="398780"/>
            <a:chOff x="1416" y="5642"/>
            <a:chExt cx="8000" cy="628"/>
          </a:xfrm>
        </p:grpSpPr>
        <p:sp>
          <p:nvSpPr>
            <p:cNvPr id="10" name="文本框 9"/>
            <p:cNvSpPr txBox="1"/>
            <p:nvPr>
              <p:custDataLst>
                <p:tags r:id="rId9"/>
              </p:custDataLst>
            </p:nvPr>
          </p:nvSpPr>
          <p:spPr>
            <a:xfrm>
              <a:off x="1416" y="5642"/>
              <a:ext cx="8000" cy="628"/>
            </a:xfrm>
            <a:prstGeom prst="rect">
              <a:avLst/>
            </a:prstGeom>
            <a:noFill/>
            <a:ln w="9525">
              <a:noFill/>
            </a:ln>
          </p:spPr>
          <p:txBody>
            <a:bodyPr>
              <a:spAutoFit/>
            </a:bodyPr>
            <a:lstStyle/>
            <a:p>
              <a:r>
                <a:rPr lang="zh-CN" sz="2000">
                  <a:ea typeface="宋体" panose="02010600030101010101" pitchFamily="2" charset="-122"/>
                </a:rPr>
                <a:t>因为</a:t>
              </a:r>
              <a:r>
                <a:rPr lang="en-US" altLang="zh-CN" sz="2000">
                  <a:ea typeface="宋体" panose="02010600030101010101" pitchFamily="2" charset="-122"/>
                </a:rPr>
                <a:t>          </a:t>
              </a:r>
              <a:r>
                <a:rPr lang="zh-CN" altLang="en-US" sz="2000">
                  <a:ea typeface="宋体" panose="02010600030101010101" pitchFamily="2" charset="-122"/>
                </a:rPr>
                <a:t>，所以直线</a:t>
              </a:r>
              <a:r>
                <a:rPr lang="en-US" altLang="zh-CN" sz="2000" i="1">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a:ea typeface="宋体" panose="02010600030101010101" pitchFamily="2" charset="-122"/>
                </a:rPr>
                <a:t>与</a:t>
              </a:r>
              <a:r>
                <a:rPr lang="zh-CN" altLang="en-US" sz="2000">
                  <a:sym typeface="+mn-ea"/>
                </a:rPr>
                <a:t>直线</a:t>
              </a:r>
              <a:r>
                <a:rPr lang="en-US" altLang="zh-CN" sz="2000" i="1">
                  <a:latin typeface="Times New Roman" panose="02020603050405020304" pitchFamily="18" charset="0"/>
                  <a:cs typeface="Times New Roman" panose="02020603050405020304" pitchFamily="18" charset="0"/>
                  <a:sym typeface="+mn-ea"/>
                </a:rPr>
                <a:t>b</a:t>
              </a:r>
              <a:r>
                <a:rPr lang="zh-CN" altLang="en-US" sz="2000">
                  <a:ea typeface="宋体" panose="02010600030101010101" pitchFamily="2" charset="-122"/>
                </a:rPr>
                <a:t>没有公共点</a:t>
              </a:r>
              <a:r>
                <a:rPr lang="en-US" altLang="zh-CN" sz="2000">
                  <a:ea typeface="宋体" panose="02010600030101010101" pitchFamily="2" charset="-122"/>
                </a:rPr>
                <a:t>.</a:t>
              </a:r>
            </a:p>
          </p:txBody>
        </p:sp>
        <p:graphicFrame>
          <p:nvGraphicFramePr>
            <p:cNvPr id="11" name="对象 -2147482611"/>
            <p:cNvGraphicFramePr>
              <a:graphicFrameLocks noChangeAspect="1"/>
            </p:cNvGraphicFramePr>
            <p:nvPr>
              <p:custDataLst>
                <p:tags r:id="rId10"/>
              </p:custDataLst>
            </p:nvPr>
          </p:nvGraphicFramePr>
          <p:xfrm>
            <a:off x="2437" y="5685"/>
            <a:ext cx="1049" cy="542"/>
          </p:xfrm>
          <a:graphic>
            <a:graphicData uri="http://schemas.openxmlformats.org/presentationml/2006/ole">
              <mc:AlternateContent xmlns:mc="http://schemas.openxmlformats.org/markup-compatibility/2006">
                <mc:Choice xmlns:v="urn:schemas-microsoft-com:vml" Requires="v">
                  <p:oleObj r:id="rId12" imgW="393700" imgH="203200" progId="Equation.KSEE3">
                    <p:embed/>
                  </p:oleObj>
                </mc:Choice>
                <mc:Fallback>
                  <p:oleObj r:id="rId12" imgW="393700" imgH="203200" progId="Equation.KSEE3">
                    <p:embed/>
                    <p:pic>
                      <p:nvPicPr>
                        <p:cNvPr id="0" name="图片 7"/>
                        <p:cNvPicPr/>
                        <p:nvPr/>
                      </p:nvPicPr>
                      <p:blipFill>
                        <a:blip r:embed="rId13"/>
                        <a:stretch>
                          <a:fillRect/>
                        </a:stretch>
                      </p:blipFill>
                      <p:spPr>
                        <a:xfrm>
                          <a:off x="2437" y="5685"/>
                          <a:ext cx="1049" cy="542"/>
                        </a:xfrm>
                        <a:prstGeom prst="rect">
                          <a:avLst/>
                        </a:prstGeom>
                        <a:noFill/>
                        <a:ln w="38100">
                          <a:noFill/>
                          <a:miter/>
                        </a:ln>
                      </p:spPr>
                    </p:pic>
                  </p:oleObj>
                </mc:Fallback>
              </mc:AlternateContent>
            </a:graphicData>
          </a:graphic>
        </p:graphicFrame>
      </p:grpSp>
      <p:sp>
        <p:nvSpPr>
          <p:cNvPr id="25602"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2" charset="-122"/>
                <a:ea typeface="黑体" panose="02010609060101010101" pitchFamily="2" charset="-122"/>
                <a:cs typeface="+mj-cs"/>
              </a:rPr>
              <a:t>新知探究</a:t>
            </a:r>
          </a:p>
        </p:txBody>
      </p:sp>
      <p:sp>
        <p:nvSpPr>
          <p:cNvPr id="25604" name="Rectangle 124"/>
          <p:cNvSpPr/>
          <p:nvPr/>
        </p:nvSpPr>
        <p:spPr>
          <a:xfrm>
            <a:off x="250825" y="790575"/>
            <a:ext cx="4914900" cy="521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5pPr>
          </a:lstStyle>
          <a:p>
            <a:pPr marL="457200" lvl="0" indent="-457200" algn="l" eaLnBrk="1" hangingPunct="1">
              <a:spcBef>
                <a:spcPct val="0"/>
              </a:spcBef>
              <a:buFont typeface="Wingdings" panose="05000000000000000000" pitchFamily="2" charset="2"/>
              <a:buChar char="Ø"/>
            </a:pPr>
            <a:r>
              <a:rPr lang="zh-CN" altLang="en-US" b="1" dirty="0">
                <a:solidFill>
                  <a:srgbClr val="0000CC"/>
                </a:solidFill>
                <a:latin typeface="华文楷体" panose="02010600040101010101" pitchFamily="2" charset="-122"/>
                <a:ea typeface="华文楷体" panose="02010600040101010101" pitchFamily="2" charset="-122"/>
                <a:sym typeface="+mn-ea"/>
              </a:rPr>
              <a:t>平面与平面平行的性质定理</a:t>
            </a:r>
            <a:endParaRPr lang="zh-CN" altLang="en-US" b="1" dirty="0">
              <a:solidFill>
                <a:srgbClr val="0000CC"/>
              </a:solidFill>
              <a:latin typeface="华文楷体" panose="02010600040101010101" pitchFamily="2" charset="-122"/>
              <a:ea typeface="华文楷体" panose="02010600040101010101" pitchFamily="2" charset="-122"/>
            </a:endParaRPr>
          </a:p>
        </p:txBody>
      </p:sp>
      <p:sp>
        <p:nvSpPr>
          <p:cNvPr id="135" name="文本框 134"/>
          <p:cNvSpPr txBox="1"/>
          <p:nvPr/>
        </p:nvSpPr>
        <p:spPr>
          <a:xfrm>
            <a:off x="360000" y="1308705"/>
            <a:ext cx="8424000" cy="830997"/>
          </a:xfrm>
          <a:prstGeom prst="rect">
            <a:avLst/>
          </a:prstGeom>
          <a:noFill/>
          <a:ln w="9525">
            <a:noFill/>
          </a:ln>
        </p:spPr>
        <p:txBody>
          <a:bodyPr wrap="square">
            <a:spAutoFit/>
          </a:bodyPr>
          <a:lstStyle/>
          <a:p>
            <a:pPr indent="266700"/>
            <a:r>
              <a:rPr lang="zh-CN" altLang="en-US" sz="2400" dirty="0">
                <a:latin typeface="华文楷体" panose="02010600040101010101" pitchFamily="2" charset="-122"/>
                <a:ea typeface="华文楷体" panose="02010600040101010101" pitchFamily="2" charset="-122"/>
                <a:cs typeface="华文楷体" panose="02010600040101010101" pitchFamily="2" charset="-122"/>
              </a:rPr>
              <a:t>　</a:t>
            </a:r>
            <a:r>
              <a:rPr lang="zh-CN" sz="2400" dirty="0">
                <a:latin typeface="华文楷体" panose="02010600040101010101" pitchFamily="2" charset="-122"/>
                <a:ea typeface="华文楷体" panose="02010600040101010101" pitchFamily="2" charset="-122"/>
                <a:cs typeface="华文楷体" panose="02010600040101010101" pitchFamily="2" charset="-122"/>
              </a:rPr>
              <a:t>如果两个平行平面同时与第三个平面相交，那么它们的交线平行．</a:t>
            </a:r>
            <a:endParaRPr lang="en-US" altLang="en-US" sz="2400" dirty="0">
              <a:latin typeface="华文楷体" panose="02010600040101010101" pitchFamily="2" charset="-122"/>
              <a:ea typeface="华文楷体" panose="02010600040101010101" pitchFamily="2" charset="-122"/>
              <a:cs typeface="华文楷体" panose="02010600040101010101" pitchFamily="2" charset="-122"/>
            </a:endParaRPr>
          </a:p>
        </p:txBody>
      </p:sp>
      <p:grpSp>
        <p:nvGrpSpPr>
          <p:cNvPr id="18" name="组合 17"/>
          <p:cNvGrpSpPr/>
          <p:nvPr/>
        </p:nvGrpSpPr>
        <p:grpSpPr>
          <a:xfrm>
            <a:off x="107504" y="1995686"/>
            <a:ext cx="7992745" cy="582930"/>
            <a:chOff x="282" y="3959"/>
            <a:chExt cx="12587" cy="918"/>
          </a:xfrm>
        </p:grpSpPr>
        <p:sp>
          <p:nvSpPr>
            <p:cNvPr id="13" name="文本框 12"/>
            <p:cNvSpPr txBox="1"/>
            <p:nvPr>
              <p:custDataLst>
                <p:tags r:id="rId6"/>
              </p:custDataLst>
            </p:nvPr>
          </p:nvSpPr>
          <p:spPr>
            <a:xfrm>
              <a:off x="282" y="3959"/>
              <a:ext cx="12587" cy="905"/>
            </a:xfrm>
            <a:prstGeom prst="rect">
              <a:avLst/>
            </a:prstGeom>
            <a:noFill/>
            <a:ln w="9525">
              <a:noFill/>
            </a:ln>
          </p:spPr>
          <p:txBody>
            <a:bodyPr wrap="square">
              <a:spAutoFit/>
            </a:bodyPr>
            <a:lstStyle/>
            <a:p>
              <a:pPr indent="266700">
                <a:lnSpc>
                  <a:spcPct val="150000"/>
                </a:lnSpc>
              </a:pPr>
              <a:r>
                <a:rPr lang="zh-CN" sz="2400" dirty="0">
                  <a:latin typeface="+mn-ea"/>
                  <a:ea typeface="+mn-ea"/>
                  <a:cs typeface="华文楷体" panose="02010600040101010101" pitchFamily="2" charset="-122"/>
                </a:rPr>
                <a:t>已知</a:t>
              </a:r>
              <a:r>
                <a:rPr lang="en-US" altLang="zh-CN" sz="2400" dirty="0">
                  <a:latin typeface="+mn-ea"/>
                  <a:ea typeface="+mn-ea"/>
                  <a:cs typeface="华文楷体" panose="02010600040101010101" pitchFamily="2" charset="-122"/>
                </a:rPr>
                <a:t>                        </a:t>
              </a:r>
              <a:r>
                <a:rPr lang="zh-CN" sz="2400" dirty="0">
                  <a:latin typeface="+mn-ea"/>
                  <a:ea typeface="+mn-ea"/>
                  <a:cs typeface="华文楷体" panose="02010600040101010101" pitchFamily="2" charset="-122"/>
                </a:rPr>
                <a:t>如图</a:t>
              </a:r>
              <a:r>
                <a:rPr lang="zh-CN" altLang="en-US" sz="2400" dirty="0">
                  <a:latin typeface="+mn-ea"/>
                  <a:ea typeface="+mn-ea"/>
                  <a:cs typeface="华文楷体" panose="02010600040101010101" pitchFamily="2" charset="-122"/>
                </a:rPr>
                <a:t>，</a:t>
              </a:r>
              <a:r>
                <a:rPr lang="zh-CN" sz="2400" dirty="0">
                  <a:latin typeface="+mn-ea"/>
                  <a:ea typeface="+mn-ea"/>
                  <a:cs typeface="华文楷体" panose="02010600040101010101" pitchFamily="2" charset="-122"/>
                </a:rPr>
                <a:t>求证：</a:t>
              </a:r>
              <a:r>
                <a:rPr lang="en-US" altLang="zh-CN" sz="2400" dirty="0">
                  <a:latin typeface="+mn-ea"/>
                  <a:ea typeface="+mn-ea"/>
                  <a:cs typeface="华文楷体" panose="02010600040101010101" pitchFamily="2" charset="-122"/>
                </a:rPr>
                <a:t>    </a:t>
              </a:r>
              <a:r>
                <a:rPr lang="zh-CN" altLang="en-US" sz="2400" dirty="0">
                  <a:latin typeface="+mn-ea"/>
                  <a:ea typeface="+mn-ea"/>
                  <a:cs typeface="华文楷体" panose="02010600040101010101" pitchFamily="2" charset="-122"/>
                </a:rPr>
                <a:t>．</a:t>
              </a:r>
              <a:endParaRPr lang="en-US" altLang="en-US" sz="2400" dirty="0">
                <a:latin typeface="+mn-ea"/>
                <a:ea typeface="+mn-ea"/>
                <a:cs typeface="华文楷体" panose="02010600040101010101" pitchFamily="2" charset="-122"/>
              </a:endParaRPr>
            </a:p>
          </p:txBody>
        </p:sp>
        <p:graphicFrame>
          <p:nvGraphicFramePr>
            <p:cNvPr id="3" name="对象 -2147482618"/>
            <p:cNvGraphicFramePr>
              <a:graphicFrameLocks noChangeAspect="1"/>
            </p:cNvGraphicFramePr>
            <p:nvPr>
              <p:custDataLst>
                <p:tags r:id="rId7"/>
              </p:custDataLst>
              <p:extLst>
                <p:ext uri="{D42A27DB-BD31-4B8C-83A1-F6EECF244321}">
                  <p14:modId xmlns:p14="http://schemas.microsoft.com/office/powerpoint/2010/main" val="2419530376"/>
                </p:ext>
              </p:extLst>
            </p:nvPr>
          </p:nvGraphicFramePr>
          <p:xfrm>
            <a:off x="1904" y="4268"/>
            <a:ext cx="5592" cy="609"/>
          </p:xfrm>
          <a:graphic>
            <a:graphicData uri="http://schemas.openxmlformats.org/presentationml/2006/ole">
              <mc:AlternateContent xmlns:mc="http://schemas.openxmlformats.org/markup-compatibility/2006">
                <mc:Choice xmlns:v="urn:schemas-microsoft-com:vml" Requires="v">
                  <p:oleObj r:id="rId14" imgW="1866900" imgH="203200" progId="Equation.KSEE3">
                    <p:embed/>
                  </p:oleObj>
                </mc:Choice>
                <mc:Fallback>
                  <p:oleObj r:id="rId14" imgW="1866900" imgH="203200" progId="Equation.KSEE3">
                    <p:embed/>
                    <p:pic>
                      <p:nvPicPr>
                        <p:cNvPr id="0" name="图片 3075"/>
                        <p:cNvPicPr/>
                        <p:nvPr/>
                      </p:nvPicPr>
                      <p:blipFill>
                        <a:blip r:embed="rId15"/>
                        <a:stretch>
                          <a:fillRect/>
                        </a:stretch>
                      </p:blipFill>
                      <p:spPr>
                        <a:xfrm>
                          <a:off x="1904" y="4268"/>
                          <a:ext cx="5592" cy="609"/>
                        </a:xfrm>
                        <a:prstGeom prst="rect">
                          <a:avLst/>
                        </a:prstGeom>
                        <a:noFill/>
                        <a:ln w="38100">
                          <a:noFill/>
                          <a:miter/>
                        </a:ln>
                      </p:spPr>
                    </p:pic>
                  </p:oleObj>
                </mc:Fallback>
              </mc:AlternateContent>
            </a:graphicData>
          </a:graphic>
        </p:graphicFrame>
        <p:graphicFrame>
          <p:nvGraphicFramePr>
            <p:cNvPr id="5" name="对象 -2147482615"/>
            <p:cNvGraphicFramePr>
              <a:graphicFrameLocks noChangeAspect="1"/>
            </p:cNvGraphicFramePr>
            <p:nvPr>
              <p:custDataLst>
                <p:tags r:id="rId8"/>
              </p:custDataLst>
              <p:extLst>
                <p:ext uri="{D42A27DB-BD31-4B8C-83A1-F6EECF244321}">
                  <p14:modId xmlns:p14="http://schemas.microsoft.com/office/powerpoint/2010/main" val="3517125138"/>
                </p:ext>
              </p:extLst>
            </p:nvPr>
          </p:nvGraphicFramePr>
          <p:xfrm>
            <a:off x="10374" y="4239"/>
            <a:ext cx="1023" cy="550"/>
          </p:xfrm>
          <a:graphic>
            <a:graphicData uri="http://schemas.openxmlformats.org/presentationml/2006/ole">
              <mc:AlternateContent xmlns:mc="http://schemas.openxmlformats.org/markup-compatibility/2006">
                <mc:Choice xmlns:v="urn:schemas-microsoft-com:vml" Requires="v">
                  <p:oleObj name="Equation" r:id="rId16" imgW="330200" imgH="177165" progId="Equation.DSMT4">
                    <p:embed/>
                  </p:oleObj>
                </mc:Choice>
                <mc:Fallback>
                  <p:oleObj name="Equation" r:id="rId16" imgW="330200" imgH="177165" progId="Equation.DSMT4">
                    <p:embed/>
                    <p:pic>
                      <p:nvPicPr>
                        <p:cNvPr id="0" name="图片 16"/>
                        <p:cNvPicPr/>
                        <p:nvPr/>
                      </p:nvPicPr>
                      <p:blipFill>
                        <a:blip r:embed="rId17"/>
                        <a:stretch>
                          <a:fillRect/>
                        </a:stretch>
                      </p:blipFill>
                      <p:spPr>
                        <a:xfrm>
                          <a:off x="10374" y="4239"/>
                          <a:ext cx="1023" cy="550"/>
                        </a:xfrm>
                        <a:prstGeom prst="rect">
                          <a:avLst/>
                        </a:prstGeom>
                        <a:noFill/>
                        <a:ln w="38100">
                          <a:noFill/>
                          <a:miter/>
                        </a:ln>
                      </p:spPr>
                    </p:pic>
                  </p:oleObj>
                </mc:Fallback>
              </mc:AlternateContent>
            </a:graphicData>
          </a:graphic>
        </p:graphicFrame>
      </p:grpSp>
      <p:grpSp>
        <p:nvGrpSpPr>
          <p:cNvPr id="7" name="组合 6"/>
          <p:cNvGrpSpPr/>
          <p:nvPr/>
        </p:nvGrpSpPr>
        <p:grpSpPr>
          <a:xfrm>
            <a:off x="395536" y="2643758"/>
            <a:ext cx="5865495" cy="403860"/>
            <a:chOff x="849" y="4382"/>
            <a:chExt cx="9237" cy="636"/>
          </a:xfrm>
        </p:grpSpPr>
        <p:sp>
          <p:nvSpPr>
            <p:cNvPr id="102" name="文本框 101"/>
            <p:cNvSpPr txBox="1"/>
            <p:nvPr/>
          </p:nvSpPr>
          <p:spPr>
            <a:xfrm>
              <a:off x="849" y="4390"/>
              <a:ext cx="8000" cy="628"/>
            </a:xfrm>
            <a:prstGeom prst="rect">
              <a:avLst/>
            </a:prstGeom>
            <a:noFill/>
            <a:ln w="9525">
              <a:noFill/>
            </a:ln>
          </p:spPr>
          <p:txBody>
            <a:bodyPr>
              <a:spAutoFit/>
            </a:bodyPr>
            <a:lstStyle/>
            <a:p>
              <a:r>
                <a:rPr lang="zh-CN" sz="2000" b="1" dirty="0">
                  <a:ea typeface="宋体" panose="02010600030101010101" pitchFamily="2" charset="-122"/>
                </a:rPr>
                <a:t>证明：</a:t>
              </a:r>
              <a:r>
                <a:rPr lang="zh-CN" sz="2000" dirty="0">
                  <a:ea typeface="宋体" panose="02010600030101010101" pitchFamily="2" charset="-122"/>
                </a:rPr>
                <a:t>因为</a:t>
              </a:r>
              <a:r>
                <a:rPr lang="en-US" altLang="zh-CN" sz="2000" dirty="0">
                  <a:ea typeface="宋体" panose="02010600030101010101" pitchFamily="2" charset="-122"/>
                </a:rPr>
                <a:t>                                </a:t>
              </a:r>
              <a:r>
                <a:rPr lang="zh-CN" altLang="en-US" sz="2000" dirty="0">
                  <a:ea typeface="宋体" panose="02010600030101010101" pitchFamily="2" charset="-122"/>
                </a:rPr>
                <a:t>所以</a:t>
              </a:r>
            </a:p>
          </p:txBody>
        </p:sp>
        <p:graphicFrame>
          <p:nvGraphicFramePr>
            <p:cNvPr id="8" name="对象 -2147482614"/>
            <p:cNvGraphicFramePr>
              <a:graphicFrameLocks noChangeAspect="1"/>
            </p:cNvGraphicFramePr>
            <p:nvPr>
              <p:custDataLst>
                <p:tags r:id="rId4"/>
              </p:custDataLst>
            </p:nvPr>
          </p:nvGraphicFramePr>
          <p:xfrm>
            <a:off x="3059" y="4463"/>
            <a:ext cx="3436" cy="500"/>
          </p:xfrm>
          <a:graphic>
            <a:graphicData uri="http://schemas.openxmlformats.org/presentationml/2006/ole">
              <mc:AlternateContent xmlns:mc="http://schemas.openxmlformats.org/markup-compatibility/2006">
                <mc:Choice xmlns:v="urn:schemas-microsoft-com:vml" Requires="v">
                  <p:oleObj r:id="rId18" imgW="1397000" imgH="203200" progId="Equation.KSEE3">
                    <p:embed/>
                  </p:oleObj>
                </mc:Choice>
                <mc:Fallback>
                  <p:oleObj r:id="rId18" imgW="1397000" imgH="203200" progId="Equation.KSEE3">
                    <p:embed/>
                    <p:pic>
                      <p:nvPicPr>
                        <p:cNvPr id="0" name="图片 3"/>
                        <p:cNvPicPr/>
                        <p:nvPr/>
                      </p:nvPicPr>
                      <p:blipFill>
                        <a:blip r:embed="rId19"/>
                        <a:stretch>
                          <a:fillRect/>
                        </a:stretch>
                      </p:blipFill>
                      <p:spPr>
                        <a:xfrm>
                          <a:off x="3059" y="4463"/>
                          <a:ext cx="3436" cy="500"/>
                        </a:xfrm>
                        <a:prstGeom prst="rect">
                          <a:avLst/>
                        </a:prstGeom>
                        <a:noFill/>
                        <a:ln w="38100">
                          <a:noFill/>
                          <a:miter/>
                        </a:ln>
                      </p:spPr>
                    </p:pic>
                  </p:oleObj>
                </mc:Fallback>
              </mc:AlternateContent>
            </a:graphicData>
          </a:graphic>
        </p:graphicFrame>
        <p:graphicFrame>
          <p:nvGraphicFramePr>
            <p:cNvPr id="14" name="对象 -2147482613"/>
            <p:cNvGraphicFramePr>
              <a:graphicFrameLocks noChangeAspect="1"/>
            </p:cNvGraphicFramePr>
            <p:nvPr>
              <p:custDataLst>
                <p:tags r:id="rId5"/>
              </p:custDataLst>
            </p:nvPr>
          </p:nvGraphicFramePr>
          <p:xfrm>
            <a:off x="7313" y="4382"/>
            <a:ext cx="2773" cy="609"/>
          </p:xfrm>
          <a:graphic>
            <a:graphicData uri="http://schemas.openxmlformats.org/presentationml/2006/ole">
              <mc:AlternateContent xmlns:mc="http://schemas.openxmlformats.org/markup-compatibility/2006">
                <mc:Choice xmlns:v="urn:schemas-microsoft-com:vml" Requires="v">
                  <p:oleObj r:id="rId20" imgW="927100" imgH="203200" progId="Equation.KSEE3">
                    <p:embed/>
                  </p:oleObj>
                </mc:Choice>
                <mc:Fallback>
                  <p:oleObj r:id="rId20" imgW="927100" imgH="203200" progId="Equation.KSEE3">
                    <p:embed/>
                    <p:pic>
                      <p:nvPicPr>
                        <p:cNvPr id="0" name="图片 4"/>
                        <p:cNvPicPr/>
                        <p:nvPr/>
                      </p:nvPicPr>
                      <p:blipFill>
                        <a:blip r:embed="rId21"/>
                        <a:stretch>
                          <a:fillRect/>
                        </a:stretch>
                      </p:blipFill>
                      <p:spPr>
                        <a:xfrm>
                          <a:off x="7313" y="4382"/>
                          <a:ext cx="2773" cy="609"/>
                        </a:xfrm>
                        <a:prstGeom prst="rect">
                          <a:avLst/>
                        </a:prstGeom>
                        <a:noFill/>
                        <a:ln w="38100">
                          <a:noFill/>
                          <a:miter/>
                        </a:ln>
                      </p:spPr>
                    </p:pic>
                  </p:oleObj>
                </mc:Fallback>
              </mc:AlternateContent>
            </a:graphicData>
          </a:graphic>
        </p:graphicFrame>
      </p:grpSp>
      <p:grpSp>
        <p:nvGrpSpPr>
          <p:cNvPr id="23" name="组合 22"/>
          <p:cNvGrpSpPr/>
          <p:nvPr/>
        </p:nvGrpSpPr>
        <p:grpSpPr>
          <a:xfrm>
            <a:off x="1087264" y="3892940"/>
            <a:ext cx="5080000" cy="398780"/>
            <a:chOff x="1530" y="7225"/>
            <a:chExt cx="8000" cy="628"/>
          </a:xfrm>
        </p:grpSpPr>
        <p:sp>
          <p:nvSpPr>
            <p:cNvPr id="16" name="文本框 15"/>
            <p:cNvSpPr txBox="1"/>
            <p:nvPr/>
          </p:nvSpPr>
          <p:spPr>
            <a:xfrm>
              <a:off x="1530" y="7225"/>
              <a:ext cx="8000" cy="628"/>
            </a:xfrm>
            <a:prstGeom prst="rect">
              <a:avLst/>
            </a:prstGeom>
            <a:noFill/>
            <a:ln w="9525">
              <a:noFill/>
            </a:ln>
          </p:spPr>
          <p:txBody>
            <a:bodyPr>
              <a:spAutoFit/>
            </a:bodyPr>
            <a:lstStyle/>
            <a:p>
              <a:r>
                <a:rPr lang="en-US" altLang="zh-CN" sz="1800">
                  <a:ea typeface="宋体" panose="02010600030101010101" pitchFamily="2" charset="-122"/>
                </a:rPr>
                <a:t> </a:t>
              </a:r>
              <a:r>
                <a:rPr lang="zh-CN" altLang="en-US" sz="2000">
                  <a:ea typeface="宋体" panose="02010600030101010101" pitchFamily="2" charset="-122"/>
                </a:rPr>
                <a:t>所以</a:t>
              </a:r>
            </a:p>
          </p:txBody>
        </p:sp>
        <p:graphicFrame>
          <p:nvGraphicFramePr>
            <p:cNvPr id="21" name="对象 -2147482615"/>
            <p:cNvGraphicFramePr>
              <a:graphicFrameLocks noChangeAspect="1"/>
            </p:cNvGraphicFramePr>
            <p:nvPr>
              <p:custDataLst>
                <p:tags r:id="rId3"/>
              </p:custDataLst>
            </p:nvPr>
          </p:nvGraphicFramePr>
          <p:xfrm>
            <a:off x="2609" y="7272"/>
            <a:ext cx="1174" cy="497"/>
          </p:xfrm>
          <a:graphic>
            <a:graphicData uri="http://schemas.openxmlformats.org/presentationml/2006/ole">
              <mc:AlternateContent xmlns:mc="http://schemas.openxmlformats.org/markup-compatibility/2006">
                <mc:Choice xmlns:v="urn:schemas-microsoft-com:vml" Requires="v">
                  <p:oleObj r:id="rId22" imgW="355600" imgH="177165" progId="Equation.KSEE3">
                    <p:embed/>
                  </p:oleObj>
                </mc:Choice>
                <mc:Fallback>
                  <p:oleObj r:id="rId22" imgW="355600" imgH="177165" progId="Equation.KSEE3">
                    <p:embed/>
                    <p:pic>
                      <p:nvPicPr>
                        <p:cNvPr id="0" name="图片 16"/>
                        <p:cNvPicPr/>
                        <p:nvPr/>
                      </p:nvPicPr>
                      <p:blipFill>
                        <a:blip r:embed="rId23"/>
                        <a:stretch>
                          <a:fillRect/>
                        </a:stretch>
                      </p:blipFill>
                      <p:spPr>
                        <a:xfrm>
                          <a:off x="2609" y="7272"/>
                          <a:ext cx="1174" cy="497"/>
                        </a:xfrm>
                        <a:prstGeom prst="rect">
                          <a:avLst/>
                        </a:prstGeom>
                        <a:noFill/>
                        <a:ln w="38100">
                          <a:noFill/>
                          <a:miter/>
                        </a:ln>
                      </p:spPr>
                    </p:pic>
                  </p:oleObj>
                </mc:Fallback>
              </mc:AlternateContent>
            </a:graphicData>
          </a:graphic>
        </p:graphicFrame>
      </p:grpSp>
      <p:grpSp>
        <p:nvGrpSpPr>
          <p:cNvPr id="26" name="组合 25"/>
          <p:cNvGrpSpPr/>
          <p:nvPr/>
        </p:nvGrpSpPr>
        <p:grpSpPr>
          <a:xfrm>
            <a:off x="1159019" y="3480794"/>
            <a:ext cx="5080000" cy="398780"/>
            <a:chOff x="1984" y="6229"/>
            <a:chExt cx="8000" cy="628"/>
          </a:xfrm>
        </p:grpSpPr>
        <p:sp>
          <p:nvSpPr>
            <p:cNvPr id="19" name="文本框 18"/>
            <p:cNvSpPr txBox="1"/>
            <p:nvPr/>
          </p:nvSpPr>
          <p:spPr>
            <a:xfrm>
              <a:off x="1984" y="6229"/>
              <a:ext cx="8000" cy="628"/>
            </a:xfrm>
            <a:prstGeom prst="rect">
              <a:avLst/>
            </a:prstGeom>
            <a:noFill/>
            <a:ln w="9525">
              <a:noFill/>
            </a:ln>
          </p:spPr>
          <p:txBody>
            <a:bodyPr>
              <a:spAutoFit/>
            </a:bodyPr>
            <a:lstStyle/>
            <a:p>
              <a:r>
                <a:rPr lang="zh-CN" sz="2000" dirty="0">
                  <a:ea typeface="宋体" panose="02010600030101010101" pitchFamily="2" charset="-122"/>
                </a:rPr>
                <a:t>因为</a:t>
              </a:r>
              <a:r>
                <a:rPr lang="zh-CN" altLang="en-US" sz="2000" dirty="0">
                  <a:sym typeface="+mn-ea"/>
                </a:rPr>
                <a:t>直线</a:t>
              </a:r>
              <a:r>
                <a:rPr lang="en-US" altLang="zh-CN" sz="2000" dirty="0">
                  <a:sym typeface="+mn-ea"/>
                </a:rPr>
                <a:t> </a:t>
              </a:r>
              <a:r>
                <a:rPr lang="en-US" altLang="zh-CN" sz="2000" i="1" dirty="0">
                  <a:latin typeface="Times New Roman" panose="02020603050405020304" pitchFamily="18" charset="0"/>
                  <a:cs typeface="Times New Roman" panose="02020603050405020304" pitchFamily="18" charset="0"/>
                  <a:sym typeface="+mn-ea"/>
                </a:rPr>
                <a:t>a</a:t>
              </a:r>
              <a:r>
                <a:rPr lang="zh-CN" altLang="en-US" sz="2000" dirty="0">
                  <a:sym typeface="+mn-ea"/>
                </a:rPr>
                <a:t>，</a:t>
              </a:r>
              <a:r>
                <a:rPr lang="en-US" altLang="zh-CN" sz="2000" i="1" dirty="0">
                  <a:latin typeface="Times New Roman" panose="02020603050405020304" pitchFamily="18" charset="0"/>
                  <a:cs typeface="Times New Roman" panose="02020603050405020304" pitchFamily="18" charset="0"/>
                  <a:sym typeface="+mn-ea"/>
                </a:rPr>
                <a:t>b </a:t>
              </a:r>
              <a:r>
                <a:rPr lang="zh-CN" sz="2000" dirty="0">
                  <a:ea typeface="宋体" panose="02010600030101010101" pitchFamily="2" charset="-122"/>
                </a:rPr>
                <a:t>同在平面</a:t>
              </a:r>
              <a:r>
                <a:rPr lang="en-US" altLang="zh-CN" sz="2000" dirty="0">
                  <a:ea typeface="宋体" panose="02010600030101010101" pitchFamily="2" charset="-122"/>
                </a:rPr>
                <a:t>    </a:t>
              </a:r>
              <a:r>
                <a:rPr lang="zh-CN" sz="2000" dirty="0">
                  <a:ea typeface="宋体" panose="02010600030101010101" pitchFamily="2" charset="-122"/>
                </a:rPr>
                <a:t>内</a:t>
              </a:r>
              <a:r>
                <a:rPr sz="2000" dirty="0">
                  <a:ea typeface="宋体" panose="02010600030101010101" pitchFamily="2" charset="-122"/>
                </a:rPr>
                <a:t>．</a:t>
              </a:r>
              <a:endParaRPr lang="en-US" altLang="zh-CN" sz="2000" dirty="0">
                <a:ea typeface="宋体" panose="02010600030101010101" pitchFamily="2" charset="-122"/>
              </a:endParaRPr>
            </a:p>
          </p:txBody>
        </p:sp>
        <p:graphicFrame>
          <p:nvGraphicFramePr>
            <p:cNvPr id="24" name="对象 23">
              <a:hlinkClick r:id="" action="ppaction://ole?verb=0"/>
            </p:cNvPr>
            <p:cNvGraphicFramePr>
              <a:graphicFrameLocks noChangeAspect="1"/>
            </p:cNvGraphicFramePr>
            <p:nvPr/>
          </p:nvGraphicFramePr>
          <p:xfrm>
            <a:off x="6405" y="6318"/>
            <a:ext cx="355" cy="462"/>
          </p:xfrm>
          <a:graphic>
            <a:graphicData uri="http://schemas.openxmlformats.org/presentationml/2006/ole">
              <mc:AlternateContent xmlns:mc="http://schemas.openxmlformats.org/markup-compatibility/2006">
                <mc:Choice xmlns:v="urn:schemas-microsoft-com:vml" Requires="v">
                  <p:oleObj r:id="rId24" imgW="127000" imgH="165100" progId="Equation.KSEE3">
                    <p:embed/>
                  </p:oleObj>
                </mc:Choice>
                <mc:Fallback>
                  <p:oleObj r:id="rId24" imgW="127000" imgH="165100" progId="Equation.KSEE3">
                    <p:embed/>
                    <p:pic>
                      <p:nvPicPr>
                        <p:cNvPr id="0" name="图片 1024"/>
                        <p:cNvPicPr/>
                        <p:nvPr/>
                      </p:nvPicPr>
                      <p:blipFill>
                        <a:blip r:embed="rId25"/>
                        <a:stretch>
                          <a:fillRect/>
                        </a:stretch>
                      </p:blipFill>
                      <p:spPr>
                        <a:xfrm>
                          <a:off x="6405" y="6318"/>
                          <a:ext cx="355" cy="462"/>
                        </a:xfrm>
                        <a:prstGeom prst="rect">
                          <a:avLst/>
                        </a:prstGeom>
                      </p:spPr>
                    </p:pic>
                  </p:oleObj>
                </mc:Fallback>
              </mc:AlternateContent>
            </a:graphicData>
          </a:graphic>
        </p:graphicFrame>
      </p:grpSp>
      <p:pic>
        <p:nvPicPr>
          <p:cNvPr id="25" name="图片 24"/>
          <p:cNvPicPr>
            <a:picLocks noChangeAspect="1"/>
          </p:cNvPicPr>
          <p:nvPr/>
        </p:nvPicPr>
        <p:blipFill rotWithShape="1">
          <a:blip r:embed="rId26">
            <a:clrChange>
              <a:clrFrom>
                <a:srgbClr val="FFFFFF"/>
              </a:clrFrom>
              <a:clrTo>
                <a:srgbClr val="FFFFFF">
                  <a:alpha val="0"/>
                </a:srgbClr>
              </a:clrTo>
            </a:clrChange>
          </a:blip>
          <a:srcRect b="12853"/>
          <a:stretch/>
        </p:blipFill>
        <p:spPr>
          <a:xfrm>
            <a:off x="6578109" y="2636105"/>
            <a:ext cx="2348865" cy="2303750"/>
          </a:xfrm>
          <a:prstGeom prst="rect">
            <a:avLst/>
          </a:prstGeom>
        </p:spPr>
      </p:pic>
      <p:grpSp>
        <p:nvGrpSpPr>
          <p:cNvPr id="22" name="组合 21"/>
          <p:cNvGrpSpPr/>
          <p:nvPr/>
        </p:nvGrpSpPr>
        <p:grpSpPr>
          <a:xfrm>
            <a:off x="1616710" y="4493260"/>
            <a:ext cx="5080000" cy="521970"/>
            <a:chOff x="3004" y="6545"/>
            <a:chExt cx="8000" cy="822"/>
          </a:xfrm>
        </p:grpSpPr>
        <p:sp>
          <p:nvSpPr>
            <p:cNvPr id="27" name="文本框 26"/>
            <p:cNvSpPr txBox="1"/>
            <p:nvPr>
              <p:custDataLst>
                <p:tags r:id="rId1"/>
              </p:custDataLst>
            </p:nvPr>
          </p:nvSpPr>
          <p:spPr>
            <a:xfrm>
              <a:off x="3004" y="6545"/>
              <a:ext cx="8000" cy="822"/>
            </a:xfrm>
            <a:prstGeom prst="rect">
              <a:avLst/>
            </a:prstGeom>
            <a:noFill/>
            <a:ln w="9525">
              <a:noFill/>
            </a:ln>
          </p:spPr>
          <p:txBody>
            <a:bodyPr>
              <a:spAutoFit/>
            </a:bodyPr>
            <a:lstStyle/>
            <a:p>
              <a:r>
                <a:rPr lang="zh-CN" sz="2800" b="1" dirty="0">
                  <a:solidFill>
                    <a:srgbClr val="0000CC"/>
                  </a:solidFill>
                  <a:latin typeface="华文楷体" panose="02010600040101010101" pitchFamily="2" charset="-122"/>
                  <a:ea typeface="华文楷体" panose="02010600040101010101" pitchFamily="2" charset="-122"/>
                  <a:cs typeface="华文楷体" panose="02010600040101010101" pitchFamily="2" charset="-122"/>
                </a:rPr>
                <a:t>面面平行</a:t>
              </a:r>
              <a:r>
                <a:rPr lang="en-US" sz="2800" dirty="0">
                  <a:latin typeface="华文楷体" panose="02010600040101010101" pitchFamily="2" charset="-122"/>
                  <a:ea typeface="华文楷体" panose="02010600040101010101" pitchFamily="2" charset="-122"/>
                  <a:cs typeface="华文楷体" panose="02010600040101010101" pitchFamily="2" charset="-122"/>
                </a:rPr>
                <a:t>               </a:t>
              </a:r>
              <a:r>
                <a:rPr lang="zh-CN" sz="2800" b="1" dirty="0">
                  <a:solidFill>
                    <a:srgbClr val="0000CC"/>
                  </a:solidFill>
                  <a:latin typeface="华文楷体" panose="02010600040101010101" pitchFamily="2" charset="-122"/>
                  <a:ea typeface="华文楷体" panose="02010600040101010101" pitchFamily="2" charset="-122"/>
                  <a:cs typeface="华文楷体" panose="02010600040101010101" pitchFamily="2" charset="-122"/>
                </a:rPr>
                <a:t>线线平行</a:t>
              </a:r>
              <a:endParaRPr lang="zh-CN" altLang="en-US" sz="2800" b="1" dirty="0">
                <a:solidFill>
                  <a:srgbClr val="0000CC"/>
                </a:solidFill>
                <a:latin typeface="华文楷体" panose="02010600040101010101" pitchFamily="2" charset="-122"/>
                <a:ea typeface="华文楷体" panose="02010600040101010101" pitchFamily="2" charset="-122"/>
                <a:cs typeface="华文楷体" panose="02010600040101010101" pitchFamily="2" charset="-122"/>
              </a:endParaRPr>
            </a:p>
          </p:txBody>
        </p:sp>
        <p:pic>
          <p:nvPicPr>
            <p:cNvPr id="28" name="图片 9"/>
            <p:cNvPicPr>
              <a:picLocks noChangeAspect="1"/>
            </p:cNvPicPr>
            <p:nvPr>
              <p:custDataLst>
                <p:tags r:id="rId2"/>
              </p:custDataLst>
            </p:nvPr>
          </p:nvPicPr>
          <p:blipFill>
            <a:blip r:embed="rId27"/>
            <a:stretch>
              <a:fillRect/>
            </a:stretch>
          </p:blipFill>
          <p:spPr>
            <a:xfrm>
              <a:off x="5725" y="6699"/>
              <a:ext cx="1408" cy="51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2" charset="-122"/>
                <a:ea typeface="黑体" panose="02010609060101010101" pitchFamily="2" charset="-122"/>
                <a:cs typeface="+mj-cs"/>
              </a:rPr>
              <a:t>新知探究</a:t>
            </a:r>
          </a:p>
        </p:txBody>
      </p:sp>
      <p:sp>
        <p:nvSpPr>
          <p:cNvPr id="100" name="文本框 99"/>
          <p:cNvSpPr txBox="1"/>
          <p:nvPr/>
        </p:nvSpPr>
        <p:spPr>
          <a:xfrm>
            <a:off x="360000" y="760411"/>
            <a:ext cx="8424000" cy="1152525"/>
          </a:xfrm>
          <a:prstGeom prst="rect">
            <a:avLst/>
          </a:prstGeom>
          <a:noFill/>
          <a:ln w="9525">
            <a:noFill/>
          </a:ln>
        </p:spPr>
        <p:txBody>
          <a:bodyPr>
            <a:noAutofit/>
          </a:bodyPr>
          <a:lstStyle/>
          <a:p>
            <a:pPr>
              <a:lnSpc>
                <a:spcPct val="150000"/>
              </a:lnSpc>
            </a:pPr>
            <a:r>
              <a:rPr lang="zh-CN" sz="2400" b="1" dirty="0">
                <a:solidFill>
                  <a:srgbClr val="0000CC"/>
                </a:solidFill>
                <a:latin typeface="Times New Roman" panose="02020603050405020304" pitchFamily="18" charset="0"/>
                <a:ea typeface="+mn-ea"/>
                <a:cs typeface="Times New Roman" panose="02020603050405020304" pitchFamily="18" charset="0"/>
              </a:rPr>
              <a:t>例</a:t>
            </a:r>
            <a:r>
              <a:rPr lang="en-US" sz="2400" b="1" dirty="0">
                <a:solidFill>
                  <a:srgbClr val="0000CC"/>
                </a:solidFill>
                <a:latin typeface="Times New Roman" panose="02020603050405020304" pitchFamily="18" charset="0"/>
                <a:ea typeface="+mn-ea"/>
                <a:cs typeface="Times New Roman" panose="02020603050405020304" pitchFamily="18" charset="0"/>
              </a:rPr>
              <a:t>2</a:t>
            </a:r>
            <a:r>
              <a:rPr lang="zh-CN" altLang="en-US" sz="2400" dirty="0">
                <a:latin typeface="Times New Roman" panose="02020603050405020304" pitchFamily="18" charset="0"/>
                <a:ea typeface="+mn-ea"/>
                <a:cs typeface="Times New Roman" panose="02020603050405020304" pitchFamily="18" charset="0"/>
              </a:rPr>
              <a:t>　</a:t>
            </a:r>
            <a:r>
              <a:rPr lang="zh-CN" sz="2400" dirty="0">
                <a:latin typeface="Times New Roman" panose="02020603050405020304" pitchFamily="18" charset="0"/>
                <a:ea typeface="+mn-ea"/>
                <a:cs typeface="Times New Roman" panose="02020603050405020304" pitchFamily="18" charset="0"/>
              </a:rPr>
              <a:t>如图</a:t>
            </a:r>
            <a:r>
              <a:rPr lang="zh-CN" sz="2400" dirty="0">
                <a:solidFill>
                  <a:srgbClr val="000000"/>
                </a:solidFill>
                <a:latin typeface="Times New Roman" panose="02020603050405020304" pitchFamily="18" charset="0"/>
                <a:ea typeface="+mn-ea"/>
                <a:cs typeface="Times New Roman" panose="02020603050405020304" pitchFamily="18" charset="0"/>
              </a:rPr>
              <a:t>所示，</a:t>
            </a:r>
            <a:r>
              <a:rPr lang="zh-CN" sz="2400" dirty="0">
                <a:latin typeface="Times New Roman" panose="02020603050405020304" pitchFamily="18" charset="0"/>
                <a:ea typeface="+mn-ea"/>
                <a:cs typeface="Times New Roman" panose="02020603050405020304" pitchFamily="18" charset="0"/>
              </a:rPr>
              <a:t>已知</a:t>
            </a:r>
            <a:r>
              <a:rPr lang="en-US" altLang="zh-CN" sz="2400" dirty="0">
                <a:latin typeface="Times New Roman" panose="02020603050405020304" pitchFamily="18" charset="0"/>
                <a:ea typeface="+mn-ea"/>
                <a:cs typeface="Times New Roman" panose="02020603050405020304" pitchFamily="18" charset="0"/>
              </a:rPr>
              <a:t> </a:t>
            </a:r>
            <a:r>
              <a:rPr lang="en-US" sz="2400" i="1" dirty="0">
                <a:latin typeface="Times New Roman" panose="02020603050405020304" pitchFamily="18" charset="0"/>
                <a:ea typeface="+mn-ea"/>
                <a:cs typeface="Times New Roman" panose="02020603050405020304" pitchFamily="18" charset="0"/>
              </a:rPr>
              <a:t>α // β</a:t>
            </a:r>
            <a:r>
              <a:rPr lang="zh-CN" altLang="en-US" sz="2400" dirty="0">
                <a:latin typeface="Times New Roman" panose="02020603050405020304" pitchFamily="18" charset="0"/>
                <a:ea typeface="+mn-ea"/>
                <a:cs typeface="Times New Roman" panose="02020603050405020304" pitchFamily="18" charset="0"/>
              </a:rPr>
              <a:t>，</a:t>
            </a:r>
            <a:r>
              <a:rPr lang="en-US" sz="2400" i="1" dirty="0">
                <a:latin typeface="Times New Roman" panose="02020603050405020304" pitchFamily="18" charset="0"/>
                <a:ea typeface="+mn-ea"/>
                <a:cs typeface="Times New Roman" panose="02020603050405020304" pitchFamily="18" charset="0"/>
              </a:rPr>
              <a:t>AB // CD</a:t>
            </a:r>
            <a:r>
              <a:rPr lang="zh-CN" altLang="en-US" sz="2400" dirty="0">
                <a:latin typeface="Times New Roman" panose="02020603050405020304" pitchFamily="18" charset="0"/>
                <a:ea typeface="+mn-ea"/>
                <a:cs typeface="Times New Roman" panose="02020603050405020304" pitchFamily="18" charset="0"/>
                <a:sym typeface="+mn-ea"/>
              </a:rPr>
              <a:t>，</a:t>
            </a:r>
            <a:r>
              <a:rPr lang="zh-CN" sz="2400" dirty="0">
                <a:latin typeface="Times New Roman" panose="02020603050405020304" pitchFamily="18" charset="0"/>
                <a:ea typeface="+mn-ea"/>
                <a:cs typeface="Times New Roman" panose="02020603050405020304" pitchFamily="18" charset="0"/>
              </a:rPr>
              <a:t>且</a:t>
            </a:r>
            <a:r>
              <a:rPr lang="en-US" altLang="zh-CN" sz="2400" dirty="0">
                <a:latin typeface="Times New Roman" panose="02020603050405020304" pitchFamily="18" charset="0"/>
                <a:ea typeface="+mn-ea"/>
                <a:cs typeface="Times New Roman" panose="02020603050405020304" pitchFamily="18" charset="0"/>
              </a:rPr>
              <a:t> </a:t>
            </a:r>
            <a:r>
              <a:rPr lang="en-US" sz="2400" i="1" dirty="0">
                <a:latin typeface="Times New Roman" panose="02020603050405020304" pitchFamily="18" charset="0"/>
                <a:ea typeface="+mn-ea"/>
                <a:cs typeface="Times New Roman" panose="02020603050405020304" pitchFamily="18" charset="0"/>
              </a:rPr>
              <a:t>A</a:t>
            </a:r>
            <a:r>
              <a:rPr lang="en-US" sz="2400" dirty="0">
                <a:latin typeface="Times New Roman" panose="02020603050405020304" pitchFamily="18" charset="0"/>
                <a:ea typeface="+mn-ea"/>
                <a:cs typeface="Times New Roman" panose="02020603050405020304" pitchFamily="18" charset="0"/>
              </a:rPr>
              <a:t>∈</a:t>
            </a:r>
            <a:r>
              <a:rPr lang="en-US" sz="2400" i="1" dirty="0">
                <a:latin typeface="Times New Roman" panose="02020603050405020304" pitchFamily="18" charset="0"/>
                <a:ea typeface="+mn-ea"/>
                <a:cs typeface="Times New Roman" panose="02020603050405020304" pitchFamily="18" charset="0"/>
                <a:sym typeface="+mn-ea"/>
              </a:rPr>
              <a:t>α</a:t>
            </a:r>
            <a:r>
              <a:rPr lang="zh-CN" altLang="en-US" sz="2400" dirty="0">
                <a:latin typeface="Times New Roman" panose="02020603050405020304" pitchFamily="18" charset="0"/>
                <a:ea typeface="+mn-ea"/>
                <a:cs typeface="Times New Roman" panose="02020603050405020304" pitchFamily="18" charset="0"/>
                <a:sym typeface="+mn-ea"/>
              </a:rPr>
              <a:t>，</a:t>
            </a:r>
            <a:r>
              <a:rPr lang="en-US" sz="2400" i="1" dirty="0">
                <a:latin typeface="Times New Roman" panose="02020603050405020304" pitchFamily="18" charset="0"/>
                <a:ea typeface="+mn-ea"/>
                <a:cs typeface="Times New Roman" panose="02020603050405020304" pitchFamily="18" charset="0"/>
              </a:rPr>
              <a:t>C</a:t>
            </a:r>
            <a:r>
              <a:rPr lang="en-US" sz="2400" dirty="0">
                <a:latin typeface="Times New Roman" panose="02020603050405020304" pitchFamily="18" charset="0"/>
                <a:ea typeface="+mn-ea"/>
                <a:cs typeface="Times New Roman" panose="02020603050405020304" pitchFamily="18" charset="0"/>
              </a:rPr>
              <a:t>∈</a:t>
            </a:r>
            <a:r>
              <a:rPr lang="en-US" sz="2400" i="1" dirty="0">
                <a:latin typeface="Times New Roman" panose="02020603050405020304" pitchFamily="18" charset="0"/>
                <a:ea typeface="+mn-ea"/>
                <a:cs typeface="Times New Roman" panose="02020603050405020304" pitchFamily="18" charset="0"/>
                <a:sym typeface="+mn-ea"/>
              </a:rPr>
              <a:t>α</a:t>
            </a:r>
            <a:r>
              <a:rPr lang="zh-CN" altLang="en-US" sz="2400" dirty="0">
                <a:latin typeface="Times New Roman" panose="02020603050405020304" pitchFamily="18" charset="0"/>
                <a:ea typeface="+mn-ea"/>
                <a:cs typeface="Times New Roman" panose="02020603050405020304" pitchFamily="18" charset="0"/>
                <a:sym typeface="+mn-ea"/>
              </a:rPr>
              <a:t>，</a:t>
            </a:r>
            <a:r>
              <a:rPr lang="en-US" sz="2400" i="1" dirty="0">
                <a:latin typeface="Times New Roman" panose="02020603050405020304" pitchFamily="18" charset="0"/>
                <a:ea typeface="+mn-ea"/>
                <a:cs typeface="Times New Roman" panose="02020603050405020304" pitchFamily="18" charset="0"/>
              </a:rPr>
              <a:t>B</a:t>
            </a:r>
            <a:r>
              <a:rPr lang="en-US" sz="2400" dirty="0">
                <a:latin typeface="Times New Roman" panose="02020603050405020304" pitchFamily="18" charset="0"/>
                <a:ea typeface="+mn-ea"/>
                <a:cs typeface="Times New Roman" panose="02020603050405020304" pitchFamily="18" charset="0"/>
              </a:rPr>
              <a:t>∈</a:t>
            </a:r>
            <a:r>
              <a:rPr lang="en-US" sz="2400" i="1" dirty="0">
                <a:latin typeface="Times New Roman" panose="02020603050405020304" pitchFamily="18" charset="0"/>
                <a:ea typeface="+mn-ea"/>
                <a:cs typeface="Times New Roman" panose="02020603050405020304" pitchFamily="18" charset="0"/>
              </a:rPr>
              <a:t>β</a:t>
            </a:r>
            <a:r>
              <a:rPr lang="zh-CN" altLang="en-US" sz="2400" dirty="0">
                <a:latin typeface="Times New Roman" panose="02020603050405020304" pitchFamily="18" charset="0"/>
                <a:ea typeface="+mn-ea"/>
                <a:cs typeface="Times New Roman" panose="02020603050405020304" pitchFamily="18" charset="0"/>
                <a:sym typeface="+mn-ea"/>
              </a:rPr>
              <a:t>，</a:t>
            </a:r>
            <a:r>
              <a:rPr lang="en-US" sz="2400" i="1" dirty="0">
                <a:latin typeface="Times New Roman" panose="02020603050405020304" pitchFamily="18" charset="0"/>
                <a:ea typeface="+mn-ea"/>
                <a:cs typeface="Times New Roman" panose="02020603050405020304" pitchFamily="18" charset="0"/>
              </a:rPr>
              <a:t>D</a:t>
            </a:r>
            <a:r>
              <a:rPr lang="en-US" sz="2400" dirty="0">
                <a:latin typeface="Times New Roman" panose="02020603050405020304" pitchFamily="18" charset="0"/>
                <a:ea typeface="+mn-ea"/>
                <a:cs typeface="Times New Roman" panose="02020603050405020304" pitchFamily="18" charset="0"/>
              </a:rPr>
              <a:t>∈</a:t>
            </a:r>
            <a:r>
              <a:rPr lang="en-US" sz="2400" i="1" dirty="0">
                <a:latin typeface="Times New Roman" panose="02020603050405020304" pitchFamily="18" charset="0"/>
                <a:ea typeface="+mn-ea"/>
                <a:cs typeface="Times New Roman" panose="02020603050405020304" pitchFamily="18" charset="0"/>
              </a:rPr>
              <a:t>β</a:t>
            </a:r>
            <a:r>
              <a:rPr lang="zh-CN" altLang="en-US" sz="2400" dirty="0">
                <a:latin typeface="Times New Roman" panose="02020603050405020304" pitchFamily="18" charset="0"/>
                <a:ea typeface="+mn-ea"/>
                <a:cs typeface="Times New Roman" panose="02020603050405020304" pitchFamily="18" charset="0"/>
                <a:sym typeface="+mn-ea"/>
              </a:rPr>
              <a:t>，</a:t>
            </a:r>
            <a:r>
              <a:rPr lang="zh-CN" sz="2400" dirty="0">
                <a:latin typeface="Times New Roman" panose="02020603050405020304" pitchFamily="18" charset="0"/>
                <a:ea typeface="+mn-ea"/>
                <a:cs typeface="Times New Roman" panose="02020603050405020304" pitchFamily="18" charset="0"/>
              </a:rPr>
              <a:t>求证：</a:t>
            </a:r>
            <a:r>
              <a:rPr lang="en-US" sz="2400" i="1" dirty="0">
                <a:latin typeface="Times New Roman" panose="02020603050405020304" pitchFamily="18" charset="0"/>
                <a:ea typeface="+mn-ea"/>
                <a:cs typeface="Times New Roman" panose="02020603050405020304" pitchFamily="18" charset="0"/>
              </a:rPr>
              <a:t>AB=CD</a:t>
            </a:r>
            <a:r>
              <a:rPr lang="zh-CN" altLang="en-US" sz="2400" dirty="0">
                <a:latin typeface="Times New Roman" panose="02020603050405020304" pitchFamily="18" charset="0"/>
                <a:ea typeface="+mn-ea"/>
                <a:cs typeface="Times New Roman" panose="02020603050405020304" pitchFamily="18" charset="0"/>
              </a:rPr>
              <a:t>．</a:t>
            </a:r>
            <a:endParaRPr lang="en-US" altLang="en-US" sz="2400" dirty="0">
              <a:latin typeface="Times New Roman" panose="02020603050405020304" pitchFamily="18" charset="0"/>
              <a:ea typeface="+mn-ea"/>
              <a:cs typeface="Times New Roman" panose="02020603050405020304" pitchFamily="18" charset="0"/>
            </a:endParaRPr>
          </a:p>
        </p:txBody>
      </p:sp>
      <p:sp>
        <p:nvSpPr>
          <p:cNvPr id="3" name="文本框 2"/>
          <p:cNvSpPr txBox="1"/>
          <p:nvPr/>
        </p:nvSpPr>
        <p:spPr>
          <a:xfrm>
            <a:off x="360000" y="2077721"/>
            <a:ext cx="5436136" cy="1684244"/>
          </a:xfrm>
          <a:prstGeom prst="rect">
            <a:avLst/>
          </a:prstGeom>
          <a:noFill/>
          <a:ln w="9525">
            <a:noFill/>
          </a:ln>
        </p:spPr>
        <p:txBody>
          <a:bodyPr wrap="square">
            <a:spAutoFit/>
          </a:bodyPr>
          <a:lstStyle/>
          <a:p>
            <a:pPr>
              <a:lnSpc>
                <a:spcPct val="150000"/>
              </a:lnSpc>
            </a:pPr>
            <a:r>
              <a:rPr lang="zh-CN" sz="2400" b="1" dirty="0">
                <a:solidFill>
                  <a:srgbClr val="0000CC"/>
                </a:solidFill>
                <a:latin typeface="Times New Roman" panose="02020603050405020304" pitchFamily="18" charset="0"/>
                <a:ea typeface="宋体" panose="02010600030101010101" pitchFamily="2" charset="-122"/>
              </a:rPr>
              <a:t>思考：</a:t>
            </a:r>
            <a:r>
              <a:rPr lang="zh-CN" sz="2400" dirty="0">
                <a:latin typeface="Times New Roman" panose="02020603050405020304" pitchFamily="18" charset="0"/>
                <a:ea typeface="宋体" panose="02010600030101010101" pitchFamily="2" charset="-122"/>
              </a:rPr>
              <a:t>证明两条线段相等的方法很多，在本题条件下，要证</a:t>
            </a:r>
            <a:r>
              <a:rPr lang="en-US" sz="2400" i="1" dirty="0">
                <a:latin typeface="Times New Roman" panose="02020603050405020304" pitchFamily="18" charset="0"/>
                <a:ea typeface="宋体" panose="02010600030101010101" pitchFamily="2" charset="-122"/>
              </a:rPr>
              <a:t>AB=CD</a:t>
            </a:r>
            <a:r>
              <a:rPr lang="en-US" sz="2400" dirty="0">
                <a:latin typeface="宋体" panose="02010600030101010101" pitchFamily="2" charset="-122"/>
                <a:sym typeface="+mn-ea"/>
              </a:rPr>
              <a:t>, </a:t>
            </a:r>
            <a:r>
              <a:rPr lang="zh-CN" sz="2400" dirty="0">
                <a:latin typeface="Times New Roman" panose="02020603050405020304" pitchFamily="18" charset="0"/>
                <a:ea typeface="宋体" panose="02010600030101010101" pitchFamily="2" charset="-122"/>
              </a:rPr>
              <a:t>你想到什么？</a:t>
            </a:r>
            <a:endParaRPr lang="zh-CN" altLang="en-US" sz="2400" dirty="0">
              <a:latin typeface="Times New Roman" panose="02020603050405020304" pitchFamily="18" charset="0"/>
              <a:ea typeface="宋体" panose="02010600030101010101" pitchFamily="2" charset="-122"/>
            </a:endParaRPr>
          </a:p>
        </p:txBody>
      </p:sp>
      <p:sp>
        <p:nvSpPr>
          <p:cNvPr id="4" name="文本框 3"/>
          <p:cNvSpPr txBox="1"/>
          <p:nvPr/>
        </p:nvSpPr>
        <p:spPr>
          <a:xfrm>
            <a:off x="1313844" y="3926750"/>
            <a:ext cx="3528447" cy="460375"/>
          </a:xfrm>
          <a:prstGeom prst="rect">
            <a:avLst/>
          </a:prstGeom>
          <a:noFill/>
          <a:ln w="9525">
            <a:noFill/>
          </a:ln>
        </p:spPr>
        <p:txBody>
          <a:bodyPr wrap="square">
            <a:spAutoFit/>
          </a:bodyPr>
          <a:lstStyle/>
          <a:p>
            <a:r>
              <a:rPr lang="zh-CN" sz="2400" dirty="0">
                <a:solidFill>
                  <a:srgbClr val="0000CC"/>
                </a:solidFill>
                <a:latin typeface="Times New Roman" panose="02020603050405020304" pitchFamily="18" charset="0"/>
                <a:ea typeface="宋体" panose="02010600030101010101" pitchFamily="2" charset="-122"/>
              </a:rPr>
              <a:t>构造平行四边形</a:t>
            </a:r>
            <a:r>
              <a:rPr lang="en-US" sz="2400" i="1" dirty="0">
                <a:solidFill>
                  <a:srgbClr val="0000CC"/>
                </a:solidFill>
                <a:latin typeface="Times New Roman" panose="02020603050405020304" pitchFamily="18" charset="0"/>
                <a:ea typeface="宋体" panose="02010600030101010101" pitchFamily="2" charset="-122"/>
              </a:rPr>
              <a:t>AB</a:t>
            </a:r>
            <a:r>
              <a:rPr lang="en-US" altLang="zh-CN" sz="2400" i="1" dirty="0">
                <a:solidFill>
                  <a:srgbClr val="0000CC"/>
                </a:solidFill>
                <a:latin typeface="Times New Roman" panose="02020603050405020304" pitchFamily="18" charset="0"/>
                <a:ea typeface="宋体" panose="02010600030101010101" pitchFamily="2" charset="-122"/>
              </a:rPr>
              <a:t>DC</a:t>
            </a:r>
            <a:r>
              <a:rPr lang="en-US" altLang="zh-CN" sz="2400" dirty="0">
                <a:solidFill>
                  <a:srgbClr val="0000CC"/>
                </a:solidFill>
                <a:latin typeface="Times New Roman" panose="02020603050405020304" pitchFamily="18" charset="0"/>
                <a:ea typeface="宋体" panose="02010600030101010101" pitchFamily="2" charset="-122"/>
              </a:rPr>
              <a:t>.</a:t>
            </a:r>
          </a:p>
        </p:txBody>
      </p:sp>
      <p:pic>
        <p:nvPicPr>
          <p:cNvPr id="6" name="图片 5"/>
          <p:cNvPicPr>
            <a:picLocks noChangeAspect="1"/>
          </p:cNvPicPr>
          <p:nvPr/>
        </p:nvPicPr>
        <p:blipFill rotWithShape="1">
          <a:blip r:embed="rId2"/>
          <a:srcRect b="23599"/>
          <a:stretch/>
        </p:blipFill>
        <p:spPr>
          <a:xfrm>
            <a:off x="6137880" y="2077721"/>
            <a:ext cx="2646120" cy="1728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2" charset="-122"/>
                <a:ea typeface="黑体" panose="02010609060101010101" pitchFamily="2" charset="-122"/>
                <a:cs typeface="+mj-cs"/>
              </a:rPr>
              <a:t>新知探究</a:t>
            </a:r>
          </a:p>
        </p:txBody>
      </p:sp>
      <p:sp>
        <p:nvSpPr>
          <p:cNvPr id="7" name="文本框 6"/>
          <p:cNvSpPr txBox="1"/>
          <p:nvPr/>
        </p:nvSpPr>
        <p:spPr>
          <a:xfrm>
            <a:off x="396240" y="3004185"/>
            <a:ext cx="5080000" cy="460375"/>
          </a:xfrm>
          <a:prstGeom prst="rect">
            <a:avLst/>
          </a:prstGeom>
          <a:noFill/>
          <a:ln w="9525">
            <a:noFill/>
          </a:ln>
        </p:spPr>
        <p:txBody>
          <a:bodyPr>
            <a:spAutoFit/>
          </a:bodyPr>
          <a:lstStyle/>
          <a:p>
            <a:r>
              <a:rPr lang="zh-CN" sz="2400" dirty="0">
                <a:latin typeface="Times New Roman" panose="02020603050405020304" pitchFamily="18" charset="0"/>
                <a:ea typeface="宋体" panose="02010600030101010101" pitchFamily="2" charset="-122"/>
              </a:rPr>
              <a:t>因为</a:t>
            </a:r>
            <a:r>
              <a:rPr lang="en-US" sz="2400" i="1" dirty="0">
                <a:latin typeface="Times New Roman" panose="02020603050405020304" pitchFamily="18" charset="0"/>
                <a:ea typeface="宋体" panose="02010600030101010101" pitchFamily="2" charset="-122"/>
              </a:rPr>
              <a:t> α // β </a:t>
            </a:r>
            <a:r>
              <a:rPr lang="zh-CN" sz="2400" dirty="0">
                <a:latin typeface="Times New Roman" panose="02020603050405020304" pitchFamily="18" charset="0"/>
                <a:ea typeface="宋体" panose="02010600030101010101" pitchFamily="2" charset="-122"/>
              </a:rPr>
              <a:t>，所以</a:t>
            </a:r>
            <a:r>
              <a:rPr lang="en-US" altLang="zh-CN" sz="2400" dirty="0">
                <a:latin typeface="Times New Roman" panose="02020603050405020304" pitchFamily="18" charset="0"/>
                <a:ea typeface="宋体" panose="02010600030101010101" pitchFamily="2" charset="-122"/>
              </a:rPr>
              <a:t> </a:t>
            </a:r>
            <a:r>
              <a:rPr lang="en-US" sz="2400" i="1" dirty="0">
                <a:latin typeface="Times New Roman" panose="02020603050405020304" pitchFamily="18" charset="0"/>
                <a:ea typeface="宋体" panose="02010600030101010101" pitchFamily="2" charset="-122"/>
              </a:rPr>
              <a:t>AC // BD </a:t>
            </a:r>
            <a:r>
              <a:rPr lang="en-US" sz="2400" i="1" dirty="0">
                <a:latin typeface="Times New Roman" panose="02020603050405020304" pitchFamily="18" charset="0"/>
              </a:rPr>
              <a:t>.</a:t>
            </a:r>
            <a:endParaRPr lang="en-US" altLang="en-US" sz="2400" i="1" dirty="0">
              <a:latin typeface="Times New Roman" panose="02020603050405020304" pitchFamily="18" charset="0"/>
            </a:endParaRPr>
          </a:p>
        </p:txBody>
      </p:sp>
      <p:sp>
        <p:nvSpPr>
          <p:cNvPr id="8" name="文本框 7"/>
          <p:cNvSpPr txBox="1"/>
          <p:nvPr/>
        </p:nvSpPr>
        <p:spPr>
          <a:xfrm>
            <a:off x="361950" y="3400425"/>
            <a:ext cx="5799455" cy="1198880"/>
          </a:xfrm>
          <a:prstGeom prst="rect">
            <a:avLst/>
          </a:prstGeom>
          <a:noFill/>
          <a:ln w="9525">
            <a:noFill/>
          </a:ln>
        </p:spPr>
        <p:txBody>
          <a:bodyPr wrap="square">
            <a:spAutoFit/>
          </a:bodyPr>
          <a:lstStyle/>
          <a:p>
            <a:pPr>
              <a:lnSpc>
                <a:spcPct val="150000"/>
              </a:lnSpc>
            </a:pPr>
            <a:r>
              <a:rPr lang="zh-CN" sz="2400" dirty="0">
                <a:latin typeface="Times New Roman" panose="02020603050405020304" pitchFamily="18" charset="0"/>
                <a:ea typeface="宋体" panose="02010600030101010101" pitchFamily="2" charset="-122"/>
              </a:rPr>
              <a:t>又因为</a:t>
            </a:r>
            <a:r>
              <a:rPr lang="en-US" altLang="zh-CN" sz="2400" dirty="0">
                <a:latin typeface="Times New Roman" panose="02020603050405020304" pitchFamily="18" charset="0"/>
                <a:ea typeface="宋体" panose="02010600030101010101" pitchFamily="2" charset="-122"/>
              </a:rPr>
              <a:t> </a:t>
            </a:r>
            <a:r>
              <a:rPr lang="en-US" sz="2400" i="1" dirty="0">
                <a:latin typeface="Times New Roman" panose="02020603050405020304" pitchFamily="18" charset="0"/>
                <a:ea typeface="宋体" panose="02010600030101010101" pitchFamily="2" charset="-122"/>
              </a:rPr>
              <a:t>AB // CD</a:t>
            </a:r>
            <a:r>
              <a:rPr lang="zh-CN" sz="2400" dirty="0">
                <a:latin typeface="Times New Roman" panose="02020603050405020304" pitchFamily="18" charset="0"/>
                <a:ea typeface="宋体" panose="02010600030101010101" pitchFamily="2" charset="-122"/>
              </a:rPr>
              <a:t>，所以四边形</a:t>
            </a:r>
            <a:r>
              <a:rPr lang="en-US" sz="2400" i="1" dirty="0">
                <a:latin typeface="Times New Roman" panose="02020603050405020304" pitchFamily="18" charset="0"/>
                <a:ea typeface="宋体" panose="02010600030101010101" pitchFamily="2" charset="-122"/>
              </a:rPr>
              <a:t>ABCD</a:t>
            </a:r>
            <a:r>
              <a:rPr lang="zh-CN" sz="2400" dirty="0">
                <a:latin typeface="Times New Roman" panose="02020603050405020304" pitchFamily="18" charset="0"/>
                <a:ea typeface="宋体" panose="02010600030101010101" pitchFamily="2" charset="-122"/>
              </a:rPr>
              <a:t>是平行四边形，于是</a:t>
            </a:r>
            <a:r>
              <a:rPr lang="en-US" altLang="zh-CN" sz="2400" dirty="0">
                <a:latin typeface="Times New Roman" panose="02020603050405020304" pitchFamily="18" charset="0"/>
                <a:ea typeface="宋体" panose="02010600030101010101" pitchFamily="2" charset="-122"/>
              </a:rPr>
              <a:t> </a:t>
            </a:r>
            <a:r>
              <a:rPr lang="en-US" sz="2400" i="1" dirty="0">
                <a:latin typeface="Times New Roman" panose="02020603050405020304" pitchFamily="18" charset="0"/>
                <a:ea typeface="宋体" panose="02010600030101010101" pitchFamily="2" charset="-122"/>
              </a:rPr>
              <a:t>AB=CD</a:t>
            </a:r>
            <a:r>
              <a:rPr lang="en-US" altLang="zh-CN" sz="2400" dirty="0">
                <a:latin typeface="Times New Roman" panose="02020603050405020304" pitchFamily="18" charset="0"/>
                <a:ea typeface="宋体" panose="02010600030101010101" pitchFamily="2" charset="-122"/>
              </a:rPr>
              <a:t>.</a:t>
            </a:r>
          </a:p>
        </p:txBody>
      </p:sp>
      <p:grpSp>
        <p:nvGrpSpPr>
          <p:cNvPr id="3" name="组合 2"/>
          <p:cNvGrpSpPr/>
          <p:nvPr/>
        </p:nvGrpSpPr>
        <p:grpSpPr>
          <a:xfrm>
            <a:off x="375920" y="1780540"/>
            <a:ext cx="6135370" cy="1130300"/>
            <a:chOff x="592" y="2804"/>
            <a:chExt cx="9662" cy="1780"/>
          </a:xfrm>
        </p:grpSpPr>
        <p:sp>
          <p:nvSpPr>
            <p:cNvPr id="5" name="文本框 4"/>
            <p:cNvSpPr txBox="1"/>
            <p:nvPr/>
          </p:nvSpPr>
          <p:spPr>
            <a:xfrm>
              <a:off x="592" y="2804"/>
              <a:ext cx="9662" cy="1780"/>
            </a:xfrm>
            <a:prstGeom prst="rect">
              <a:avLst/>
            </a:prstGeom>
            <a:noFill/>
            <a:ln w="9525">
              <a:noFill/>
            </a:ln>
          </p:spPr>
          <p:txBody>
            <a:bodyPr wrap="square">
              <a:spAutoFit/>
            </a:bodyPr>
            <a:lstStyle/>
            <a:p>
              <a:pPr>
                <a:lnSpc>
                  <a:spcPct val="150000"/>
                </a:lnSpc>
              </a:pPr>
              <a:r>
                <a:rPr lang="zh-CN" sz="2400" b="1" dirty="0">
                  <a:solidFill>
                    <a:srgbClr val="0000CC"/>
                  </a:solidFill>
                  <a:latin typeface="Times New Roman" panose="02020603050405020304" pitchFamily="18" charset="0"/>
                  <a:cs typeface="Times New Roman" panose="02020603050405020304" pitchFamily="18" charset="0"/>
                </a:rPr>
                <a:t>证明</a:t>
              </a:r>
              <a:r>
                <a:rPr lang="en-US" altLang="zh-CN" sz="2400" dirty="0">
                  <a:ea typeface="黑体" panose="02010609060101010101" pitchFamily="2" charset="-122"/>
                </a:rPr>
                <a:t> </a:t>
              </a:r>
              <a:r>
                <a:rPr lang="en-US" sz="2400" dirty="0">
                  <a:latin typeface="Times New Roman" panose="02020603050405020304" pitchFamily="18" charset="0"/>
                  <a:cs typeface="Times New Roman" panose="02020603050405020304" pitchFamily="18" charset="0"/>
                </a:rPr>
                <a:t> </a:t>
              </a:r>
              <a:r>
                <a:rPr lang="zh-CN" sz="2400" dirty="0">
                  <a:latin typeface="Times New Roman" panose="02020603050405020304" pitchFamily="18" charset="0"/>
                  <a:ea typeface="宋体" panose="02010600030101010101" pitchFamily="2" charset="-122"/>
                </a:rPr>
                <a:t>因为</a:t>
              </a:r>
              <a:r>
                <a:rPr lang="en-US" altLang="zh-CN" sz="2400" dirty="0">
                  <a:latin typeface="Times New Roman" panose="02020603050405020304" pitchFamily="18" charset="0"/>
                  <a:ea typeface="宋体" panose="02010600030101010101" pitchFamily="2" charset="-122"/>
                </a:rPr>
                <a:t> </a:t>
              </a:r>
              <a:r>
                <a:rPr lang="en-US" sz="2400" i="1" dirty="0">
                  <a:latin typeface="Times New Roman" panose="02020603050405020304" pitchFamily="18" charset="0"/>
                  <a:ea typeface="宋体" panose="02010600030101010101" pitchFamily="2" charset="-122"/>
                </a:rPr>
                <a:t>AB // CD</a:t>
              </a:r>
              <a:r>
                <a:rPr lang="zh-CN" sz="2400" dirty="0">
                  <a:latin typeface="Times New Roman" panose="02020603050405020304" pitchFamily="18" charset="0"/>
                  <a:ea typeface="宋体" panose="02010600030101010101" pitchFamily="2" charset="-122"/>
                </a:rPr>
                <a:t>，所以直线</a:t>
              </a:r>
              <a:r>
                <a:rPr lang="en-US" altLang="zh-CN" sz="2400" dirty="0">
                  <a:latin typeface="Times New Roman" panose="02020603050405020304" pitchFamily="18" charset="0"/>
                  <a:ea typeface="宋体" panose="02010600030101010101" pitchFamily="2" charset="-122"/>
                </a:rPr>
                <a:t> </a:t>
              </a:r>
              <a:r>
                <a:rPr lang="en-US" sz="2400" i="1" dirty="0">
                  <a:latin typeface="Times New Roman" panose="02020603050405020304" pitchFamily="18" charset="0"/>
                  <a:ea typeface="宋体" panose="02010600030101010101" pitchFamily="2" charset="-122"/>
                </a:rPr>
                <a:t>AB</a:t>
              </a:r>
              <a:r>
                <a:rPr lang="zh-CN" sz="2400" dirty="0">
                  <a:ea typeface="宋体" panose="02010600030101010101" pitchFamily="2" charset="-122"/>
                </a:rPr>
                <a:t>，</a:t>
              </a:r>
              <a:r>
                <a:rPr lang="en-US" sz="2400" i="1" dirty="0">
                  <a:latin typeface="Times New Roman" panose="02020603050405020304" pitchFamily="18" charset="0"/>
                  <a:ea typeface="宋体" panose="02010600030101010101" pitchFamily="2" charset="-122"/>
                </a:rPr>
                <a:t>CD </a:t>
              </a:r>
              <a:r>
                <a:rPr lang="zh-CN" sz="2400" dirty="0">
                  <a:latin typeface="Times New Roman" panose="02020603050405020304" pitchFamily="18" charset="0"/>
                  <a:ea typeface="宋体" panose="02010600030101010101" pitchFamily="2" charset="-122"/>
                </a:rPr>
                <a:t>可确定一个平面</a:t>
              </a:r>
              <a:r>
                <a:rPr lang="en-US" altLang="zh-CN" sz="2400" dirty="0">
                  <a:latin typeface="Times New Roman" panose="02020603050405020304" pitchFamily="18" charset="0"/>
                  <a:ea typeface="宋体" panose="02010600030101010101" pitchFamily="2" charset="-122"/>
                </a:rPr>
                <a:t>   </a:t>
              </a:r>
              <a:r>
                <a:rPr lang="zh-CN" sz="2400" dirty="0">
                  <a:latin typeface="Arial" panose="020B0604020202020204" pitchFamily="34" charset="0"/>
                  <a:ea typeface="宋体" panose="02010600030101010101" pitchFamily="2" charset="-122"/>
                </a:rPr>
                <a:t>，且</a:t>
              </a:r>
              <a:r>
                <a:rPr lang="en-US" sz="2400" i="1" dirty="0">
                  <a:latin typeface="Times New Roman" panose="02020603050405020304" pitchFamily="18" charset="0"/>
                  <a:sym typeface="+mn-ea"/>
                </a:rPr>
                <a:t>α∩  </a:t>
              </a:r>
              <a:r>
                <a:rPr lang="en-US" sz="2400" dirty="0">
                  <a:latin typeface="Times New Roman" panose="02020603050405020304" pitchFamily="18" charset="0"/>
                  <a:sym typeface="+mn-ea"/>
                </a:rPr>
                <a:t>=</a:t>
              </a:r>
              <a:r>
                <a:rPr lang="en-US" sz="2400" i="1" dirty="0">
                  <a:latin typeface="Times New Roman" panose="02020603050405020304" pitchFamily="18" charset="0"/>
                  <a:sym typeface="+mn-ea"/>
                </a:rPr>
                <a:t>AC</a:t>
              </a:r>
              <a:r>
                <a:rPr lang="zh-CN" sz="2400" dirty="0">
                  <a:latin typeface="Times New Roman" panose="02020603050405020304" pitchFamily="18" charset="0"/>
                  <a:sym typeface="+mn-ea"/>
                </a:rPr>
                <a:t>，</a:t>
              </a:r>
              <a:r>
                <a:rPr lang="en-US" sz="2400" i="1" dirty="0">
                  <a:latin typeface="Times New Roman" panose="02020603050405020304" pitchFamily="18" charset="0"/>
                  <a:sym typeface="+mn-ea"/>
                </a:rPr>
                <a:t> β∩  </a:t>
              </a:r>
              <a:r>
                <a:rPr lang="en-US" sz="2400" dirty="0">
                  <a:latin typeface="Times New Roman" panose="02020603050405020304" pitchFamily="18" charset="0"/>
                  <a:sym typeface="+mn-ea"/>
                </a:rPr>
                <a:t>=</a:t>
              </a:r>
              <a:r>
                <a:rPr lang="en-US" sz="2400" i="1" dirty="0">
                  <a:latin typeface="Times New Roman" panose="02020603050405020304" pitchFamily="18" charset="0"/>
                  <a:sym typeface="+mn-ea"/>
                </a:rPr>
                <a:t>BD</a:t>
              </a:r>
              <a:r>
                <a:rPr lang="zh-CN" altLang="en-US" sz="2400" dirty="0">
                  <a:latin typeface="Times New Roman" panose="02020603050405020304" pitchFamily="18" charset="0"/>
                  <a:sym typeface="+mn-ea"/>
                </a:rPr>
                <a:t>．</a:t>
              </a:r>
              <a:endParaRPr lang="en-US" altLang="en-US" sz="2400" dirty="0">
                <a:latin typeface="Times New Roman" panose="02020603050405020304" pitchFamily="18" charset="0"/>
                <a:ea typeface="宋体" panose="02010600030101010101" pitchFamily="2" charset="-122"/>
              </a:endParaRPr>
            </a:p>
          </p:txBody>
        </p:sp>
        <p:graphicFrame>
          <p:nvGraphicFramePr>
            <p:cNvPr id="11" name="对象 10">
              <a:hlinkClick r:id="" action="ppaction://ole?verb=0"/>
            </p:cNvPr>
            <p:cNvGraphicFramePr>
              <a:graphicFrameLocks noChangeAspect="1"/>
            </p:cNvGraphicFramePr>
            <p:nvPr>
              <p:custDataLst>
                <p:tags r:id="rId1"/>
              </p:custDataLst>
            </p:nvPr>
          </p:nvGraphicFramePr>
          <p:xfrm>
            <a:off x="3571" y="4050"/>
            <a:ext cx="381" cy="496"/>
          </p:xfrm>
          <a:graphic>
            <a:graphicData uri="http://schemas.openxmlformats.org/presentationml/2006/ole">
              <mc:AlternateContent xmlns:mc="http://schemas.openxmlformats.org/markup-compatibility/2006">
                <mc:Choice xmlns:v="urn:schemas-microsoft-com:vml" Requires="v">
                  <p:oleObj r:id="rId5" imgW="127000" imgH="165100" progId="Equation.KSEE3">
                    <p:embed/>
                  </p:oleObj>
                </mc:Choice>
                <mc:Fallback>
                  <p:oleObj r:id="rId5" imgW="127000" imgH="165100" progId="Equation.KSEE3">
                    <p:embed/>
                    <p:pic>
                      <p:nvPicPr>
                        <p:cNvPr id="0" name="图片 1024"/>
                        <p:cNvPicPr/>
                        <p:nvPr/>
                      </p:nvPicPr>
                      <p:blipFill>
                        <a:blip r:embed="rId6"/>
                        <a:stretch>
                          <a:fillRect/>
                        </a:stretch>
                      </p:blipFill>
                      <p:spPr>
                        <a:xfrm>
                          <a:off x="3571" y="4050"/>
                          <a:ext cx="381" cy="496"/>
                        </a:xfrm>
                        <a:prstGeom prst="rect">
                          <a:avLst/>
                        </a:prstGeom>
                      </p:spPr>
                    </p:pic>
                  </p:oleObj>
                </mc:Fallback>
              </mc:AlternateContent>
            </a:graphicData>
          </a:graphic>
        </p:graphicFrame>
        <p:graphicFrame>
          <p:nvGraphicFramePr>
            <p:cNvPr id="13" name="对象 12">
              <a:hlinkClick r:id="" action="ppaction://ole?verb=0"/>
            </p:cNvPr>
            <p:cNvGraphicFramePr>
              <a:graphicFrameLocks noChangeAspect="1"/>
            </p:cNvGraphicFramePr>
            <p:nvPr>
              <p:custDataLst>
                <p:tags r:id="rId2"/>
              </p:custDataLst>
              <p:extLst>
                <p:ext uri="{D42A27DB-BD31-4B8C-83A1-F6EECF244321}">
                  <p14:modId xmlns:p14="http://schemas.microsoft.com/office/powerpoint/2010/main" val="1920319978"/>
                </p:ext>
              </p:extLst>
            </p:nvPr>
          </p:nvGraphicFramePr>
          <p:xfrm>
            <a:off x="5479" y="4007"/>
            <a:ext cx="381" cy="496"/>
          </p:xfrm>
          <a:graphic>
            <a:graphicData uri="http://schemas.openxmlformats.org/presentationml/2006/ole">
              <mc:AlternateContent xmlns:mc="http://schemas.openxmlformats.org/markup-compatibility/2006">
                <mc:Choice xmlns:v="urn:schemas-microsoft-com:vml" Requires="v">
                  <p:oleObj r:id="rId7" imgW="127000" imgH="165100" progId="Equation.KSEE3">
                    <p:embed/>
                  </p:oleObj>
                </mc:Choice>
                <mc:Fallback>
                  <p:oleObj r:id="rId7" imgW="127000" imgH="165100" progId="Equation.KSEE3">
                    <p:embed/>
                    <p:pic>
                      <p:nvPicPr>
                        <p:cNvPr id="0" name="图片 1024"/>
                        <p:cNvPicPr/>
                        <p:nvPr/>
                      </p:nvPicPr>
                      <p:blipFill>
                        <a:blip r:embed="rId6"/>
                        <a:stretch>
                          <a:fillRect/>
                        </a:stretch>
                      </p:blipFill>
                      <p:spPr>
                        <a:xfrm>
                          <a:off x="5479" y="4007"/>
                          <a:ext cx="381" cy="496"/>
                        </a:xfrm>
                        <a:prstGeom prst="rect">
                          <a:avLst/>
                        </a:prstGeom>
                      </p:spPr>
                    </p:pic>
                  </p:oleObj>
                </mc:Fallback>
              </mc:AlternateContent>
            </a:graphicData>
          </a:graphic>
        </p:graphicFrame>
        <p:graphicFrame>
          <p:nvGraphicFramePr>
            <p:cNvPr id="15" name="对象 14">
              <a:hlinkClick r:id="" action="ppaction://ole?verb=0"/>
            </p:cNvPr>
            <p:cNvGraphicFramePr>
              <a:graphicFrameLocks noChangeAspect="1"/>
            </p:cNvGraphicFramePr>
            <p:nvPr>
              <p:custDataLst>
                <p:tags r:id="rId3"/>
              </p:custDataLst>
              <p:extLst>
                <p:ext uri="{D42A27DB-BD31-4B8C-83A1-F6EECF244321}">
                  <p14:modId xmlns:p14="http://schemas.microsoft.com/office/powerpoint/2010/main" val="980997037"/>
                </p:ext>
              </p:extLst>
            </p:nvPr>
          </p:nvGraphicFramePr>
          <p:xfrm>
            <a:off x="7781" y="4011"/>
            <a:ext cx="383" cy="495"/>
          </p:xfrm>
          <a:graphic>
            <a:graphicData uri="http://schemas.openxmlformats.org/presentationml/2006/ole">
              <mc:AlternateContent xmlns:mc="http://schemas.openxmlformats.org/markup-compatibility/2006">
                <mc:Choice xmlns:v="urn:schemas-microsoft-com:vml" Requires="v">
                  <p:oleObj name="Equation" r:id="rId8" imgW="127000" imgH="165100" progId="Equation.DSMT4">
                    <p:embed/>
                  </p:oleObj>
                </mc:Choice>
                <mc:Fallback>
                  <p:oleObj name="Equation" r:id="rId8" imgW="127000" imgH="165100" progId="Equation.DSMT4">
                    <p:embed/>
                    <p:pic>
                      <p:nvPicPr>
                        <p:cNvPr id="0" name="图片 1024"/>
                        <p:cNvPicPr/>
                        <p:nvPr/>
                      </p:nvPicPr>
                      <p:blipFill>
                        <a:blip r:embed="rId6"/>
                        <a:stretch>
                          <a:fillRect/>
                        </a:stretch>
                      </p:blipFill>
                      <p:spPr>
                        <a:xfrm>
                          <a:off x="7781" y="4011"/>
                          <a:ext cx="383" cy="495"/>
                        </a:xfrm>
                        <a:prstGeom prst="rect">
                          <a:avLst/>
                        </a:prstGeom>
                      </p:spPr>
                    </p:pic>
                  </p:oleObj>
                </mc:Fallback>
              </mc:AlternateContent>
            </a:graphicData>
          </a:graphic>
        </p:graphicFrame>
      </p:grpSp>
      <p:sp>
        <p:nvSpPr>
          <p:cNvPr id="17" name="文本框 16"/>
          <p:cNvSpPr txBox="1"/>
          <p:nvPr/>
        </p:nvSpPr>
        <p:spPr>
          <a:xfrm>
            <a:off x="1979295" y="4588510"/>
            <a:ext cx="5673725" cy="460375"/>
          </a:xfrm>
          <a:prstGeom prst="rect">
            <a:avLst/>
          </a:prstGeom>
          <a:noFill/>
          <a:ln w="9525">
            <a:noFill/>
          </a:ln>
        </p:spPr>
        <p:txBody>
          <a:bodyPr wrap="square">
            <a:spAutoFit/>
          </a:bodyPr>
          <a:lstStyle/>
          <a:p>
            <a:r>
              <a:rPr lang="zh-CN" sz="2400" b="1" dirty="0">
                <a:solidFill>
                  <a:srgbClr val="0000CC"/>
                </a:solidFill>
                <a:ea typeface="宋体" panose="02010600030101010101" pitchFamily="2" charset="-122"/>
              </a:rPr>
              <a:t>夹在两个平行平面间的平行线段相等</a:t>
            </a:r>
            <a:r>
              <a:rPr lang="zh-CN" altLang="en-US" sz="2400" b="1" dirty="0">
                <a:solidFill>
                  <a:srgbClr val="0000CC"/>
                </a:solidFill>
                <a:ea typeface="宋体" panose="02010600030101010101" pitchFamily="2" charset="-122"/>
              </a:rPr>
              <a:t>．</a:t>
            </a:r>
            <a:endParaRPr lang="en-US" altLang="zh-CN" sz="2400" b="1" dirty="0">
              <a:solidFill>
                <a:srgbClr val="0000CC"/>
              </a:solidFill>
              <a:ea typeface="宋体" panose="02010600030101010101" pitchFamily="2" charset="-122"/>
            </a:endParaRPr>
          </a:p>
        </p:txBody>
      </p:sp>
      <p:sp>
        <p:nvSpPr>
          <p:cNvPr id="2" name="文本框 1">
            <a:extLst>
              <a:ext uri="{FF2B5EF4-FFF2-40B4-BE49-F238E27FC236}">
                <a16:creationId xmlns:a16="http://schemas.microsoft.com/office/drawing/2014/main" id="{A6B6B04F-F6CC-3D27-C3DB-E9212BA75AD7}"/>
              </a:ext>
            </a:extLst>
          </p:cNvPr>
          <p:cNvSpPr txBox="1"/>
          <p:nvPr/>
        </p:nvSpPr>
        <p:spPr>
          <a:xfrm>
            <a:off x="360000" y="760411"/>
            <a:ext cx="8424000" cy="1152525"/>
          </a:xfrm>
          <a:prstGeom prst="rect">
            <a:avLst/>
          </a:prstGeom>
          <a:noFill/>
          <a:ln w="9525">
            <a:noFill/>
          </a:ln>
        </p:spPr>
        <p:txBody>
          <a:bodyPr>
            <a:noAutofit/>
          </a:bodyPr>
          <a:lstStyle/>
          <a:p>
            <a:pPr>
              <a:lnSpc>
                <a:spcPct val="150000"/>
              </a:lnSpc>
            </a:pPr>
            <a:r>
              <a:rPr lang="zh-CN" sz="2400" b="1" dirty="0">
                <a:solidFill>
                  <a:srgbClr val="0000CC"/>
                </a:solidFill>
                <a:latin typeface="Times New Roman" panose="02020603050405020304" pitchFamily="18" charset="0"/>
                <a:ea typeface="+mn-ea"/>
                <a:cs typeface="Times New Roman" panose="02020603050405020304" pitchFamily="18" charset="0"/>
              </a:rPr>
              <a:t>例</a:t>
            </a:r>
            <a:r>
              <a:rPr lang="en-US" sz="2400" b="1" dirty="0">
                <a:solidFill>
                  <a:srgbClr val="0000CC"/>
                </a:solidFill>
                <a:latin typeface="Times New Roman" panose="02020603050405020304" pitchFamily="18" charset="0"/>
                <a:ea typeface="+mn-ea"/>
                <a:cs typeface="Times New Roman" panose="02020603050405020304" pitchFamily="18" charset="0"/>
              </a:rPr>
              <a:t>2</a:t>
            </a:r>
            <a:r>
              <a:rPr lang="zh-CN" altLang="en-US" sz="2400" dirty="0">
                <a:latin typeface="Times New Roman" panose="02020603050405020304" pitchFamily="18" charset="0"/>
                <a:ea typeface="+mn-ea"/>
                <a:cs typeface="Times New Roman" panose="02020603050405020304" pitchFamily="18" charset="0"/>
              </a:rPr>
              <a:t>　</a:t>
            </a:r>
            <a:r>
              <a:rPr lang="zh-CN" sz="2400" dirty="0">
                <a:latin typeface="Times New Roman" panose="02020603050405020304" pitchFamily="18" charset="0"/>
                <a:ea typeface="+mn-ea"/>
                <a:cs typeface="Times New Roman" panose="02020603050405020304" pitchFamily="18" charset="0"/>
              </a:rPr>
              <a:t>如图</a:t>
            </a:r>
            <a:r>
              <a:rPr lang="zh-CN" sz="2400" dirty="0">
                <a:solidFill>
                  <a:srgbClr val="000000"/>
                </a:solidFill>
                <a:latin typeface="Times New Roman" panose="02020603050405020304" pitchFamily="18" charset="0"/>
                <a:ea typeface="+mn-ea"/>
                <a:cs typeface="Times New Roman" panose="02020603050405020304" pitchFamily="18" charset="0"/>
              </a:rPr>
              <a:t>所示，</a:t>
            </a:r>
            <a:r>
              <a:rPr lang="zh-CN" sz="2400" dirty="0">
                <a:latin typeface="Times New Roman" panose="02020603050405020304" pitchFamily="18" charset="0"/>
                <a:ea typeface="+mn-ea"/>
                <a:cs typeface="Times New Roman" panose="02020603050405020304" pitchFamily="18" charset="0"/>
              </a:rPr>
              <a:t>已知</a:t>
            </a:r>
            <a:r>
              <a:rPr lang="en-US" altLang="zh-CN" sz="2400" dirty="0">
                <a:latin typeface="Times New Roman" panose="02020603050405020304" pitchFamily="18" charset="0"/>
                <a:ea typeface="+mn-ea"/>
                <a:cs typeface="Times New Roman" panose="02020603050405020304" pitchFamily="18" charset="0"/>
              </a:rPr>
              <a:t> </a:t>
            </a:r>
            <a:r>
              <a:rPr lang="en-US" sz="2400" i="1" dirty="0">
                <a:latin typeface="Times New Roman" panose="02020603050405020304" pitchFamily="18" charset="0"/>
                <a:ea typeface="+mn-ea"/>
                <a:cs typeface="Times New Roman" panose="02020603050405020304" pitchFamily="18" charset="0"/>
              </a:rPr>
              <a:t>α // β</a:t>
            </a:r>
            <a:r>
              <a:rPr lang="zh-CN" altLang="en-US" sz="2400" dirty="0">
                <a:latin typeface="Times New Roman" panose="02020603050405020304" pitchFamily="18" charset="0"/>
                <a:ea typeface="+mn-ea"/>
                <a:cs typeface="Times New Roman" panose="02020603050405020304" pitchFamily="18" charset="0"/>
              </a:rPr>
              <a:t>，</a:t>
            </a:r>
            <a:r>
              <a:rPr lang="en-US" sz="2400" i="1" dirty="0">
                <a:latin typeface="Times New Roman" panose="02020603050405020304" pitchFamily="18" charset="0"/>
                <a:ea typeface="+mn-ea"/>
                <a:cs typeface="Times New Roman" panose="02020603050405020304" pitchFamily="18" charset="0"/>
              </a:rPr>
              <a:t>AB // CD</a:t>
            </a:r>
            <a:r>
              <a:rPr lang="zh-CN" altLang="en-US" sz="2400" dirty="0">
                <a:latin typeface="Times New Roman" panose="02020603050405020304" pitchFamily="18" charset="0"/>
                <a:ea typeface="+mn-ea"/>
                <a:cs typeface="Times New Roman" panose="02020603050405020304" pitchFamily="18" charset="0"/>
                <a:sym typeface="+mn-ea"/>
              </a:rPr>
              <a:t>，</a:t>
            </a:r>
            <a:r>
              <a:rPr lang="zh-CN" sz="2400" dirty="0">
                <a:latin typeface="Times New Roman" panose="02020603050405020304" pitchFamily="18" charset="0"/>
                <a:ea typeface="+mn-ea"/>
                <a:cs typeface="Times New Roman" panose="02020603050405020304" pitchFamily="18" charset="0"/>
              </a:rPr>
              <a:t>且</a:t>
            </a:r>
            <a:r>
              <a:rPr lang="en-US" altLang="zh-CN" sz="2400" dirty="0">
                <a:latin typeface="Times New Roman" panose="02020603050405020304" pitchFamily="18" charset="0"/>
                <a:ea typeface="+mn-ea"/>
                <a:cs typeface="Times New Roman" panose="02020603050405020304" pitchFamily="18" charset="0"/>
              </a:rPr>
              <a:t> </a:t>
            </a:r>
            <a:r>
              <a:rPr lang="en-US" sz="2400" i="1" dirty="0">
                <a:latin typeface="Times New Roman" panose="02020603050405020304" pitchFamily="18" charset="0"/>
                <a:ea typeface="+mn-ea"/>
                <a:cs typeface="Times New Roman" panose="02020603050405020304" pitchFamily="18" charset="0"/>
              </a:rPr>
              <a:t>A</a:t>
            </a:r>
            <a:r>
              <a:rPr lang="en-US" sz="2400" dirty="0">
                <a:latin typeface="Times New Roman" panose="02020603050405020304" pitchFamily="18" charset="0"/>
                <a:ea typeface="+mn-ea"/>
                <a:cs typeface="Times New Roman" panose="02020603050405020304" pitchFamily="18" charset="0"/>
              </a:rPr>
              <a:t>∈</a:t>
            </a:r>
            <a:r>
              <a:rPr lang="en-US" sz="2400" i="1" dirty="0">
                <a:latin typeface="Times New Roman" panose="02020603050405020304" pitchFamily="18" charset="0"/>
                <a:ea typeface="+mn-ea"/>
                <a:cs typeface="Times New Roman" panose="02020603050405020304" pitchFamily="18" charset="0"/>
                <a:sym typeface="+mn-ea"/>
              </a:rPr>
              <a:t>α</a:t>
            </a:r>
            <a:r>
              <a:rPr lang="zh-CN" altLang="en-US" sz="2400" dirty="0">
                <a:latin typeface="Times New Roman" panose="02020603050405020304" pitchFamily="18" charset="0"/>
                <a:ea typeface="+mn-ea"/>
                <a:cs typeface="Times New Roman" panose="02020603050405020304" pitchFamily="18" charset="0"/>
                <a:sym typeface="+mn-ea"/>
              </a:rPr>
              <a:t>，</a:t>
            </a:r>
            <a:r>
              <a:rPr lang="en-US" sz="2400" i="1" dirty="0">
                <a:latin typeface="Times New Roman" panose="02020603050405020304" pitchFamily="18" charset="0"/>
                <a:ea typeface="+mn-ea"/>
                <a:cs typeface="Times New Roman" panose="02020603050405020304" pitchFamily="18" charset="0"/>
              </a:rPr>
              <a:t>C</a:t>
            </a:r>
            <a:r>
              <a:rPr lang="en-US" sz="2400" dirty="0">
                <a:latin typeface="Times New Roman" panose="02020603050405020304" pitchFamily="18" charset="0"/>
                <a:ea typeface="+mn-ea"/>
                <a:cs typeface="Times New Roman" panose="02020603050405020304" pitchFamily="18" charset="0"/>
              </a:rPr>
              <a:t>∈</a:t>
            </a:r>
            <a:r>
              <a:rPr lang="en-US" sz="2400" i="1" dirty="0">
                <a:latin typeface="Times New Roman" panose="02020603050405020304" pitchFamily="18" charset="0"/>
                <a:ea typeface="+mn-ea"/>
                <a:cs typeface="Times New Roman" panose="02020603050405020304" pitchFamily="18" charset="0"/>
                <a:sym typeface="+mn-ea"/>
              </a:rPr>
              <a:t>α</a:t>
            </a:r>
            <a:r>
              <a:rPr lang="zh-CN" altLang="en-US" sz="2400" dirty="0">
                <a:latin typeface="Times New Roman" panose="02020603050405020304" pitchFamily="18" charset="0"/>
                <a:ea typeface="+mn-ea"/>
                <a:cs typeface="Times New Roman" panose="02020603050405020304" pitchFamily="18" charset="0"/>
                <a:sym typeface="+mn-ea"/>
              </a:rPr>
              <a:t>，</a:t>
            </a:r>
            <a:r>
              <a:rPr lang="en-US" sz="2400" i="1" dirty="0">
                <a:latin typeface="Times New Roman" panose="02020603050405020304" pitchFamily="18" charset="0"/>
                <a:ea typeface="+mn-ea"/>
                <a:cs typeface="Times New Roman" panose="02020603050405020304" pitchFamily="18" charset="0"/>
              </a:rPr>
              <a:t>B</a:t>
            </a:r>
            <a:r>
              <a:rPr lang="en-US" sz="2400" dirty="0">
                <a:latin typeface="Times New Roman" panose="02020603050405020304" pitchFamily="18" charset="0"/>
                <a:ea typeface="+mn-ea"/>
                <a:cs typeface="Times New Roman" panose="02020603050405020304" pitchFamily="18" charset="0"/>
              </a:rPr>
              <a:t>∈</a:t>
            </a:r>
            <a:r>
              <a:rPr lang="en-US" sz="2400" i="1" dirty="0">
                <a:latin typeface="Times New Roman" panose="02020603050405020304" pitchFamily="18" charset="0"/>
                <a:ea typeface="+mn-ea"/>
                <a:cs typeface="Times New Roman" panose="02020603050405020304" pitchFamily="18" charset="0"/>
              </a:rPr>
              <a:t>β</a:t>
            </a:r>
            <a:r>
              <a:rPr lang="zh-CN" altLang="en-US" sz="2400" dirty="0">
                <a:latin typeface="Times New Roman" panose="02020603050405020304" pitchFamily="18" charset="0"/>
                <a:ea typeface="+mn-ea"/>
                <a:cs typeface="Times New Roman" panose="02020603050405020304" pitchFamily="18" charset="0"/>
                <a:sym typeface="+mn-ea"/>
              </a:rPr>
              <a:t>，</a:t>
            </a:r>
            <a:r>
              <a:rPr lang="en-US" sz="2400" i="1" dirty="0">
                <a:latin typeface="Times New Roman" panose="02020603050405020304" pitchFamily="18" charset="0"/>
                <a:ea typeface="+mn-ea"/>
                <a:cs typeface="Times New Roman" panose="02020603050405020304" pitchFamily="18" charset="0"/>
              </a:rPr>
              <a:t>D</a:t>
            </a:r>
            <a:r>
              <a:rPr lang="en-US" sz="2400" dirty="0">
                <a:latin typeface="Times New Roman" panose="02020603050405020304" pitchFamily="18" charset="0"/>
                <a:ea typeface="+mn-ea"/>
                <a:cs typeface="Times New Roman" panose="02020603050405020304" pitchFamily="18" charset="0"/>
              </a:rPr>
              <a:t>∈</a:t>
            </a:r>
            <a:r>
              <a:rPr lang="en-US" sz="2400" i="1" dirty="0">
                <a:latin typeface="Times New Roman" panose="02020603050405020304" pitchFamily="18" charset="0"/>
                <a:ea typeface="+mn-ea"/>
                <a:cs typeface="Times New Roman" panose="02020603050405020304" pitchFamily="18" charset="0"/>
              </a:rPr>
              <a:t>β</a:t>
            </a:r>
            <a:r>
              <a:rPr lang="zh-CN" altLang="en-US" sz="2400" dirty="0">
                <a:latin typeface="Times New Roman" panose="02020603050405020304" pitchFamily="18" charset="0"/>
                <a:ea typeface="+mn-ea"/>
                <a:cs typeface="Times New Roman" panose="02020603050405020304" pitchFamily="18" charset="0"/>
                <a:sym typeface="+mn-ea"/>
              </a:rPr>
              <a:t>，</a:t>
            </a:r>
            <a:r>
              <a:rPr lang="zh-CN" sz="2400" dirty="0">
                <a:latin typeface="Times New Roman" panose="02020603050405020304" pitchFamily="18" charset="0"/>
                <a:ea typeface="+mn-ea"/>
                <a:cs typeface="Times New Roman" panose="02020603050405020304" pitchFamily="18" charset="0"/>
              </a:rPr>
              <a:t>求证：</a:t>
            </a:r>
            <a:r>
              <a:rPr lang="en-US" sz="2400" i="1" dirty="0">
                <a:latin typeface="Times New Roman" panose="02020603050405020304" pitchFamily="18" charset="0"/>
                <a:ea typeface="+mn-ea"/>
                <a:cs typeface="Times New Roman" panose="02020603050405020304" pitchFamily="18" charset="0"/>
              </a:rPr>
              <a:t>AB=CD</a:t>
            </a:r>
            <a:r>
              <a:rPr lang="zh-CN" altLang="en-US" sz="2400" dirty="0">
                <a:latin typeface="Times New Roman" panose="02020603050405020304" pitchFamily="18" charset="0"/>
                <a:ea typeface="+mn-ea"/>
                <a:cs typeface="Times New Roman" panose="02020603050405020304" pitchFamily="18" charset="0"/>
              </a:rPr>
              <a:t>．</a:t>
            </a:r>
            <a:endParaRPr lang="en-US" altLang="en-US" sz="2400" dirty="0">
              <a:latin typeface="Times New Roman" panose="02020603050405020304" pitchFamily="18" charset="0"/>
              <a:ea typeface="+mn-ea"/>
              <a:cs typeface="Times New Roman" panose="02020603050405020304" pitchFamily="18" charset="0"/>
            </a:endParaRPr>
          </a:p>
        </p:txBody>
      </p:sp>
      <p:pic>
        <p:nvPicPr>
          <p:cNvPr id="6" name="图片 5">
            <a:extLst>
              <a:ext uri="{FF2B5EF4-FFF2-40B4-BE49-F238E27FC236}">
                <a16:creationId xmlns:a16="http://schemas.microsoft.com/office/drawing/2014/main" id="{1F6D4518-2BB5-3142-9BCF-A2F008F2237C}"/>
              </a:ext>
            </a:extLst>
          </p:cNvPr>
          <p:cNvPicPr>
            <a:picLocks noChangeAspect="1"/>
          </p:cNvPicPr>
          <p:nvPr/>
        </p:nvPicPr>
        <p:blipFill rotWithShape="1">
          <a:blip r:embed="rId9">
            <a:clrChange>
              <a:clrFrom>
                <a:srgbClr val="FFFFFF"/>
              </a:clrFrom>
              <a:clrTo>
                <a:srgbClr val="FFFFFF">
                  <a:alpha val="0"/>
                </a:srgbClr>
              </a:clrTo>
            </a:clrChange>
          </a:blip>
          <a:srcRect b="23599"/>
          <a:stretch/>
        </p:blipFill>
        <p:spPr>
          <a:xfrm>
            <a:off x="6137880" y="2077721"/>
            <a:ext cx="2646120" cy="1728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2" charset="-122"/>
                <a:ea typeface="黑体" panose="02010609060101010101" pitchFamily="2" charset="-122"/>
                <a:cs typeface="+mj-cs"/>
              </a:rPr>
              <a:t>新知探究</a:t>
            </a:r>
          </a:p>
        </p:txBody>
      </p:sp>
      <p:sp>
        <p:nvSpPr>
          <p:cNvPr id="100" name="文本框 99"/>
          <p:cNvSpPr txBox="1"/>
          <p:nvPr/>
        </p:nvSpPr>
        <p:spPr>
          <a:xfrm>
            <a:off x="251520" y="843558"/>
            <a:ext cx="5092700" cy="3898568"/>
          </a:xfrm>
          <a:prstGeom prst="rect">
            <a:avLst/>
          </a:prstGeom>
          <a:noFill/>
          <a:ln w="9525">
            <a:noFill/>
          </a:ln>
        </p:spPr>
        <p:txBody>
          <a:bodyPr wrap="square">
            <a:spAutoFit/>
          </a:bodyPr>
          <a:lstStyle/>
          <a:p>
            <a:pPr>
              <a:lnSpc>
                <a:spcPct val="150000"/>
              </a:lnSpc>
            </a:pPr>
            <a:r>
              <a:rPr lang="zh-CN" sz="2400" b="1" dirty="0">
                <a:solidFill>
                  <a:srgbClr val="0000CC"/>
                </a:solidFill>
                <a:latin typeface="Arial" panose="020B0604020202020204" pitchFamily="34" charset="0"/>
                <a:ea typeface="宋体" panose="02010600030101010101" pitchFamily="2" charset="-122"/>
              </a:rPr>
              <a:t>公垂线</a:t>
            </a:r>
            <a:r>
              <a:rPr lang="zh-CN" altLang="en-US" sz="2400" b="1" dirty="0">
                <a:solidFill>
                  <a:srgbClr val="0000CC"/>
                </a:solidFill>
              </a:rPr>
              <a:t>的定义</a:t>
            </a:r>
            <a:r>
              <a:rPr lang="zh-CN" sz="2400" b="1" dirty="0">
                <a:solidFill>
                  <a:srgbClr val="0000CC"/>
                </a:solidFill>
                <a:latin typeface="Arial" panose="020B0604020202020204" pitchFamily="34" charset="0"/>
                <a:ea typeface="宋体" panose="02010600030101010101" pitchFamily="2" charset="-122"/>
              </a:rPr>
              <a:t>：</a:t>
            </a:r>
            <a:r>
              <a:rPr lang="zh-CN" sz="2400" dirty="0">
                <a:latin typeface="Arial" panose="020B0604020202020204" pitchFamily="34" charset="0"/>
                <a:ea typeface="宋体" panose="02010600030101010101" pitchFamily="2" charset="-122"/>
              </a:rPr>
              <a:t>与两个平行平面</a:t>
            </a:r>
            <a:endParaRPr lang="en-US" altLang="zh-CN" sz="2400" dirty="0">
              <a:latin typeface="Arial" panose="020B0604020202020204" pitchFamily="34" charset="0"/>
              <a:ea typeface="宋体" panose="02010600030101010101" pitchFamily="2" charset="-122"/>
            </a:endParaRPr>
          </a:p>
          <a:p>
            <a:pPr>
              <a:lnSpc>
                <a:spcPct val="150000"/>
              </a:lnSpc>
            </a:pPr>
            <a:r>
              <a:rPr lang="zh-CN" sz="2400" dirty="0">
                <a:latin typeface="Arial" panose="020B0604020202020204" pitchFamily="34" charset="0"/>
                <a:ea typeface="宋体" panose="02010600030101010101" pitchFamily="2" charset="-122"/>
              </a:rPr>
              <a:t>都垂直的直线，称为这两个平行</a:t>
            </a:r>
            <a:endParaRPr lang="en-US" altLang="zh-CN" sz="2400" dirty="0">
              <a:latin typeface="Arial" panose="020B0604020202020204" pitchFamily="34" charset="0"/>
              <a:ea typeface="宋体" panose="02010600030101010101" pitchFamily="2" charset="-122"/>
            </a:endParaRPr>
          </a:p>
          <a:p>
            <a:pPr>
              <a:lnSpc>
                <a:spcPct val="150000"/>
              </a:lnSpc>
            </a:pPr>
            <a:r>
              <a:rPr lang="zh-CN" sz="2400" dirty="0">
                <a:latin typeface="Arial" panose="020B0604020202020204" pitchFamily="34" charset="0"/>
                <a:ea typeface="宋体" panose="02010600030101010101" pitchFamily="2" charset="-122"/>
              </a:rPr>
              <a:t>平面的公垂线</a:t>
            </a:r>
            <a:r>
              <a:rPr lang="zh-CN" altLang="en-US" sz="2400" dirty="0">
                <a:latin typeface="Arial" panose="020B0604020202020204" pitchFamily="34" charset="0"/>
                <a:ea typeface="宋体" panose="02010600030101010101" pitchFamily="2" charset="-122"/>
              </a:rPr>
              <a:t>．</a:t>
            </a:r>
            <a:endParaRPr lang="en-US" altLang="zh-CN" sz="2400" dirty="0">
              <a:latin typeface="Arial" panose="020B0604020202020204" pitchFamily="34" charset="0"/>
              <a:ea typeface="宋体" panose="02010600030101010101" pitchFamily="2" charset="-122"/>
            </a:endParaRPr>
          </a:p>
          <a:p>
            <a:pPr>
              <a:lnSpc>
                <a:spcPct val="150000"/>
              </a:lnSpc>
            </a:pPr>
            <a:r>
              <a:rPr lang="zh-CN" sz="2400" dirty="0">
                <a:latin typeface="Arial" panose="020B0604020202020204" pitchFamily="34" charset="0"/>
                <a:ea typeface="宋体" panose="02010600030101010101" pitchFamily="2" charset="-122"/>
              </a:rPr>
              <a:t>公垂线夹在这两个平行平面间的</a:t>
            </a:r>
            <a:endParaRPr lang="en-US" altLang="zh-CN" sz="2400" dirty="0">
              <a:latin typeface="Arial" panose="020B0604020202020204" pitchFamily="34" charset="0"/>
              <a:ea typeface="宋体" panose="02010600030101010101" pitchFamily="2" charset="-122"/>
            </a:endParaRPr>
          </a:p>
          <a:p>
            <a:pPr>
              <a:lnSpc>
                <a:spcPct val="150000"/>
              </a:lnSpc>
            </a:pPr>
            <a:r>
              <a:rPr lang="zh-CN" sz="2400" dirty="0">
                <a:latin typeface="Arial" panose="020B0604020202020204" pitchFamily="34" charset="0"/>
                <a:ea typeface="宋体" panose="02010600030101010101" pitchFamily="2" charset="-122"/>
              </a:rPr>
              <a:t>线段，称为这两个平行平面的</a:t>
            </a:r>
            <a:r>
              <a:rPr lang="zh-CN" sz="2400" b="1" dirty="0">
                <a:solidFill>
                  <a:srgbClr val="0000CC"/>
                </a:solidFill>
                <a:latin typeface="Arial" panose="020B0604020202020204" pitchFamily="34" charset="0"/>
                <a:ea typeface="宋体" panose="02010600030101010101" pitchFamily="2" charset="-122"/>
              </a:rPr>
              <a:t>公</a:t>
            </a:r>
            <a:endParaRPr lang="en-US" altLang="zh-CN" sz="2400" b="1" dirty="0">
              <a:solidFill>
                <a:srgbClr val="0000CC"/>
              </a:solidFill>
              <a:latin typeface="Arial" panose="020B0604020202020204" pitchFamily="34" charset="0"/>
              <a:ea typeface="宋体" panose="02010600030101010101" pitchFamily="2" charset="-122"/>
            </a:endParaRPr>
          </a:p>
          <a:p>
            <a:pPr>
              <a:lnSpc>
                <a:spcPct val="150000"/>
              </a:lnSpc>
            </a:pPr>
            <a:r>
              <a:rPr lang="zh-CN" sz="2400" b="1" dirty="0">
                <a:solidFill>
                  <a:srgbClr val="0000CC"/>
                </a:solidFill>
                <a:latin typeface="Arial" panose="020B0604020202020204" pitchFamily="34" charset="0"/>
                <a:ea typeface="宋体" panose="02010600030101010101" pitchFamily="2" charset="-122"/>
              </a:rPr>
              <a:t>垂线段</a:t>
            </a:r>
            <a:r>
              <a:rPr lang="zh-CN" sz="2400" dirty="0">
                <a:latin typeface="Arial" panose="020B0604020202020204" pitchFamily="34" charset="0"/>
                <a:ea typeface="宋体" panose="02010600030101010101" pitchFamily="2" charset="-122"/>
              </a:rPr>
              <a:t>，把公垂线段的长度称为</a:t>
            </a:r>
            <a:endParaRPr lang="en-US" altLang="zh-CN" sz="2400" dirty="0">
              <a:latin typeface="Arial" panose="020B0604020202020204" pitchFamily="34" charset="0"/>
              <a:ea typeface="宋体" panose="02010600030101010101" pitchFamily="2" charset="-122"/>
            </a:endParaRPr>
          </a:p>
          <a:p>
            <a:pPr>
              <a:lnSpc>
                <a:spcPct val="150000"/>
              </a:lnSpc>
            </a:pPr>
            <a:r>
              <a:rPr lang="zh-CN" sz="2400" b="1" dirty="0">
                <a:solidFill>
                  <a:srgbClr val="0000CC"/>
                </a:solidFill>
                <a:latin typeface="Arial" panose="020B0604020202020204" pitchFamily="34" charset="0"/>
                <a:ea typeface="宋体" panose="02010600030101010101" pitchFamily="2" charset="-122"/>
              </a:rPr>
              <a:t>两个平行平面间的距离</a:t>
            </a:r>
            <a:r>
              <a:rPr lang="zh-CN" altLang="en-US" sz="2400" dirty="0">
                <a:latin typeface="Arial" panose="020B0604020202020204" pitchFamily="34" charset="0"/>
                <a:ea typeface="宋体" panose="02010600030101010101" pitchFamily="2" charset="-122"/>
              </a:rPr>
              <a:t>．</a:t>
            </a:r>
            <a:endParaRPr lang="en-US" altLang="zh-CN" sz="2400" dirty="0">
              <a:latin typeface="Arial" panose="020B0604020202020204" pitchFamily="34" charset="0"/>
              <a:ea typeface="宋体" panose="02010600030101010101" pitchFamily="2" charset="-122"/>
            </a:endParaRPr>
          </a:p>
        </p:txBody>
      </p:sp>
      <p:pic>
        <p:nvPicPr>
          <p:cNvPr id="2" name="图片 1"/>
          <p:cNvPicPr>
            <a:picLocks noChangeAspect="1"/>
          </p:cNvPicPr>
          <p:nvPr/>
        </p:nvPicPr>
        <p:blipFill rotWithShape="1">
          <a:blip r:embed="rId2"/>
          <a:srcRect b="15882"/>
          <a:stretch/>
        </p:blipFill>
        <p:spPr>
          <a:xfrm>
            <a:off x="5326955" y="1491630"/>
            <a:ext cx="3565525" cy="23470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2"/>
          <p:cNvSpPr>
            <a:spLocks noGrp="1"/>
          </p:cNvSpPr>
          <p:nvPr>
            <p:ph type="title"/>
          </p:nvPr>
        </p:nvSpPr>
        <p:spPr>
          <a:xfrm>
            <a:off x="0" y="123825"/>
            <a:ext cx="9144000" cy="565150"/>
          </a:xfrm>
        </p:spPr>
        <p:txBody>
          <a:bodyPr vert="horz" wrap="square" lIns="91440" tIns="45720" rIns="91440" bIns="45720" anchor="ctr" anchorCtr="0"/>
          <a:lstStyle/>
          <a:p>
            <a:r>
              <a:rPr lang="zh-CN" altLang="en-US" sz="2800" kern="1200" dirty="0">
                <a:latin typeface="黑体" panose="02010609060101010101" pitchFamily="2" charset="-122"/>
                <a:ea typeface="黑体" panose="02010609060101010101" pitchFamily="2" charset="-122"/>
                <a:cs typeface="+mj-cs"/>
              </a:rPr>
              <a:t>新知探究</a:t>
            </a:r>
          </a:p>
        </p:txBody>
      </p:sp>
      <p:sp>
        <p:nvSpPr>
          <p:cNvPr id="7" name="文本框 6"/>
          <p:cNvSpPr txBox="1"/>
          <p:nvPr>
            <p:custDataLst>
              <p:tags r:id="rId1"/>
            </p:custDataLst>
          </p:nvPr>
        </p:nvSpPr>
        <p:spPr>
          <a:xfrm>
            <a:off x="306000" y="771550"/>
            <a:ext cx="8532000" cy="2016000"/>
          </a:xfrm>
          <a:prstGeom prst="rect">
            <a:avLst/>
          </a:prstGeom>
          <a:noFill/>
          <a:ln w="9525">
            <a:noFill/>
          </a:ln>
        </p:spPr>
        <p:txBody>
          <a:bodyPr wrap="square">
            <a:spAutoFit/>
          </a:bodyPr>
          <a:lstStyle/>
          <a:p>
            <a:pPr>
              <a:lnSpc>
                <a:spcPct val="150000"/>
              </a:lnSpc>
            </a:pPr>
            <a:r>
              <a:rPr lang="zh-CN" sz="2400" b="1" dirty="0">
                <a:solidFill>
                  <a:srgbClr val="0000CC"/>
                </a:solidFill>
                <a:latin typeface="Times New Roman" panose="02020603050405020304" pitchFamily="18" charset="0"/>
                <a:ea typeface="+mn-ea"/>
                <a:cs typeface="Times New Roman" panose="02020603050405020304" pitchFamily="18" charset="0"/>
                <a:sym typeface="+mn-ea"/>
              </a:rPr>
              <a:t>练习</a:t>
            </a:r>
            <a:r>
              <a:rPr lang="en-US" altLang="zh-CN" sz="2400" b="1" dirty="0">
                <a:solidFill>
                  <a:srgbClr val="0000CC"/>
                </a:solidFill>
                <a:latin typeface="Times New Roman" panose="02020603050405020304" pitchFamily="18" charset="0"/>
                <a:ea typeface="+mn-ea"/>
                <a:cs typeface="Times New Roman" panose="02020603050405020304" pitchFamily="18" charset="0"/>
              </a:rPr>
              <a:t>4</a:t>
            </a:r>
            <a:r>
              <a:rPr lang="en-US" altLang="zh-CN" sz="2400" b="1" dirty="0">
                <a:latin typeface="Times New Roman" panose="02020603050405020304" pitchFamily="18" charset="0"/>
                <a:ea typeface="+mn-ea"/>
                <a:cs typeface="Times New Roman" panose="02020603050405020304" pitchFamily="18" charset="0"/>
              </a:rPr>
              <a:t>   </a:t>
            </a:r>
            <a:r>
              <a:rPr lang="zh-CN" sz="2400" dirty="0">
                <a:ea typeface="宋体" panose="02010600030101010101" pitchFamily="2" charset="-122"/>
              </a:rPr>
              <a:t>如图所示，已知</a:t>
            </a:r>
            <a:r>
              <a:rPr lang="en-US" altLang="zh-CN" sz="2400" dirty="0">
                <a:ea typeface="宋体" panose="02010600030101010101" pitchFamily="2" charset="-122"/>
              </a:rPr>
              <a:t> </a:t>
            </a:r>
            <a:r>
              <a:rPr lang="zh-CN" sz="2400" i="1" dirty="0">
                <a:latin typeface="Times New Roman" panose="02020603050405020304" pitchFamily="18" charset="0"/>
                <a:ea typeface="宋体" panose="02010600030101010101" pitchFamily="2" charset="-122"/>
                <a:cs typeface="Times New Roman" panose="02020603050405020304" pitchFamily="18" charset="0"/>
              </a:rPr>
              <a:t>α</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ea typeface="宋体" panose="02010600030101010101" pitchFamily="2" charset="-122"/>
                <a:cs typeface="Arial" panose="020B0604020202020204" pitchFamily="34" charset="0"/>
              </a:rPr>
              <a:t>// </a:t>
            </a:r>
            <a:r>
              <a:rPr lang="zh-CN" sz="2400" i="1" dirty="0">
                <a:latin typeface="Times New Roman" panose="02020603050405020304" pitchFamily="18" charset="0"/>
                <a:ea typeface="宋体" panose="02010600030101010101" pitchFamily="2" charset="-122"/>
                <a:cs typeface="Times New Roman" panose="02020603050405020304" pitchFamily="18" charset="0"/>
              </a:rPr>
              <a:t>β</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cs typeface="Arial" panose="020B0604020202020204" pitchFamily="34" charset="0"/>
                <a:sym typeface="+mn-ea"/>
              </a:rPr>
              <a:t>，</a:t>
            </a:r>
            <a:r>
              <a:rPr lang="zh-CN" altLang="en-US" sz="2400" dirty="0">
                <a:ea typeface="宋体" panose="02010600030101010101" pitchFamily="2" charset="-122"/>
                <a:cs typeface="Arial" panose="020B0604020202020204" pitchFamily="34" charset="0"/>
              </a:rPr>
              <a:t>点</a:t>
            </a:r>
            <a:r>
              <a:rPr lang="zh-CN" sz="2400" i="1"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dirty="0">
                <a:cs typeface="Times New Roman" panose="02020603050405020304" pitchFamily="18" charset="0"/>
                <a:sym typeface="+mn-ea"/>
              </a:rPr>
              <a:t>是平面</a:t>
            </a:r>
            <a:r>
              <a:rPr lang="en-US" altLang="zh-CN" sz="2400" dirty="0">
                <a:cs typeface="Times New Roman" panose="02020603050405020304" pitchFamily="18" charset="0"/>
                <a:sym typeface="+mn-ea"/>
              </a:rPr>
              <a:t> </a:t>
            </a:r>
            <a:r>
              <a:rPr lang="zh-CN" sz="2400" i="1" dirty="0">
                <a:latin typeface="Times New Roman" panose="02020603050405020304" pitchFamily="18" charset="0"/>
                <a:cs typeface="Times New Roman" panose="02020603050405020304" pitchFamily="18" charset="0"/>
                <a:sym typeface="+mn-ea"/>
              </a:rPr>
              <a:t>α</a:t>
            </a:r>
            <a:r>
              <a:rPr lang="zh-CN" sz="2400" dirty="0">
                <a:cs typeface="Arial" panose="020B0604020202020204" pitchFamily="34" charset="0"/>
                <a:sym typeface="+mn-ea"/>
              </a:rPr>
              <a:t>，</a:t>
            </a:r>
            <a:r>
              <a:rPr lang="zh-CN" sz="2400" i="1" dirty="0">
                <a:latin typeface="Times New Roman" panose="02020603050405020304" pitchFamily="18" charset="0"/>
                <a:cs typeface="Times New Roman" panose="02020603050405020304" pitchFamily="18" charset="0"/>
                <a:sym typeface="+mn-ea"/>
              </a:rPr>
              <a:t>β</a:t>
            </a:r>
            <a:r>
              <a:rPr lang="en-US" altLang="zh-CN" sz="2400" i="1" dirty="0">
                <a:latin typeface="Times New Roman" panose="02020603050405020304" pitchFamily="18" charset="0"/>
                <a:cs typeface="Times New Roman" panose="02020603050405020304" pitchFamily="18" charset="0"/>
                <a:sym typeface="+mn-ea"/>
              </a:rPr>
              <a:t> </a:t>
            </a:r>
            <a:r>
              <a:rPr lang="zh-CN" altLang="en-US" sz="2400" dirty="0">
                <a:cs typeface="Arial" panose="020B0604020202020204" pitchFamily="34" charset="0"/>
                <a:sym typeface="+mn-ea"/>
              </a:rPr>
              <a:t>外的一点，直线</a:t>
            </a:r>
            <a:r>
              <a:rPr lang="zh-CN" sz="2400" i="1" dirty="0">
                <a:latin typeface="Times New Roman" panose="02020603050405020304" pitchFamily="18" charset="0"/>
                <a:cs typeface="Times New Roman" panose="02020603050405020304" pitchFamily="18" charset="0"/>
                <a:sym typeface="+mn-ea"/>
              </a:rPr>
              <a:t>PB</a:t>
            </a:r>
            <a:r>
              <a:rPr lang="zh-CN" altLang="en-US" sz="2400" dirty="0">
                <a:cs typeface="Arial" panose="020B0604020202020204" pitchFamily="34" charset="0"/>
                <a:sym typeface="+mn-ea"/>
              </a:rPr>
              <a:t>分别与平面</a:t>
            </a:r>
            <a:r>
              <a:rPr lang="en-US" altLang="zh-CN" sz="2400" dirty="0">
                <a:cs typeface="Arial" panose="020B0604020202020204" pitchFamily="34" charset="0"/>
                <a:sym typeface="+mn-ea"/>
              </a:rPr>
              <a:t> </a:t>
            </a:r>
            <a:r>
              <a:rPr lang="zh-CN" sz="2400" i="1" dirty="0">
                <a:latin typeface="Times New Roman" panose="02020603050405020304" pitchFamily="18" charset="0"/>
                <a:cs typeface="Times New Roman" panose="02020603050405020304" pitchFamily="18" charset="0"/>
                <a:sym typeface="+mn-ea"/>
              </a:rPr>
              <a:t>α</a:t>
            </a:r>
            <a:r>
              <a:rPr lang="zh-CN" sz="2400" dirty="0">
                <a:cs typeface="Arial" panose="020B0604020202020204" pitchFamily="34" charset="0"/>
                <a:sym typeface="+mn-ea"/>
              </a:rPr>
              <a:t>，</a:t>
            </a:r>
            <a:r>
              <a:rPr lang="zh-CN" sz="2400" i="1" dirty="0">
                <a:latin typeface="Times New Roman" panose="02020603050405020304" pitchFamily="18" charset="0"/>
                <a:cs typeface="Times New Roman" panose="02020603050405020304" pitchFamily="18" charset="0"/>
                <a:sym typeface="+mn-ea"/>
              </a:rPr>
              <a:t>β</a:t>
            </a:r>
            <a:r>
              <a:rPr lang="en-US" altLang="zh-CN" sz="2400" i="1" dirty="0">
                <a:latin typeface="Times New Roman" panose="02020603050405020304" pitchFamily="18" charset="0"/>
                <a:cs typeface="Times New Roman" panose="02020603050405020304" pitchFamily="18" charset="0"/>
                <a:sym typeface="+mn-ea"/>
              </a:rPr>
              <a:t> </a:t>
            </a:r>
            <a:r>
              <a:rPr lang="zh-CN" altLang="en-US" sz="2400" dirty="0">
                <a:cs typeface="Arial" panose="020B0604020202020204" pitchFamily="34" charset="0"/>
                <a:sym typeface="+mn-ea"/>
              </a:rPr>
              <a:t>相交于点</a:t>
            </a:r>
            <a:r>
              <a:rPr lang="zh-CN" sz="2400" i="1" dirty="0">
                <a:latin typeface="Times New Roman" panose="02020603050405020304" pitchFamily="18" charset="0"/>
                <a:cs typeface="Times New Roman" panose="02020603050405020304" pitchFamily="18" charset="0"/>
                <a:sym typeface="+mn-ea"/>
              </a:rPr>
              <a:t>A</a:t>
            </a:r>
            <a:r>
              <a:rPr lang="zh-CN" altLang="en-US" sz="2400" dirty="0">
                <a:cs typeface="Arial" panose="020B0604020202020204" pitchFamily="34" charset="0"/>
                <a:sym typeface="+mn-ea"/>
              </a:rPr>
              <a:t>，</a:t>
            </a:r>
            <a:r>
              <a:rPr lang="zh-CN" sz="2400" i="1" dirty="0">
                <a:latin typeface="Times New Roman" panose="02020603050405020304" pitchFamily="18" charset="0"/>
                <a:cs typeface="Times New Roman" panose="02020603050405020304" pitchFamily="18" charset="0"/>
                <a:sym typeface="+mn-ea"/>
              </a:rPr>
              <a:t>B</a:t>
            </a:r>
            <a:r>
              <a:rPr lang="zh-CN" altLang="en-US" sz="2400" dirty="0">
                <a:cs typeface="Arial" panose="020B0604020202020204" pitchFamily="34" charset="0"/>
                <a:sym typeface="+mn-ea"/>
              </a:rPr>
              <a:t>，直线</a:t>
            </a:r>
            <a:r>
              <a:rPr lang="zh-CN" sz="2400" i="1" dirty="0">
                <a:latin typeface="Times New Roman" panose="02020603050405020304" pitchFamily="18" charset="0"/>
                <a:cs typeface="Times New Roman" panose="02020603050405020304" pitchFamily="18" charset="0"/>
                <a:sym typeface="+mn-ea"/>
              </a:rPr>
              <a:t>PD</a:t>
            </a:r>
            <a:r>
              <a:rPr lang="zh-CN" altLang="en-US" sz="2400" dirty="0">
                <a:cs typeface="Arial" panose="020B0604020202020204" pitchFamily="34" charset="0"/>
                <a:sym typeface="+mn-ea"/>
              </a:rPr>
              <a:t>分别与平面</a:t>
            </a:r>
            <a:r>
              <a:rPr lang="en-US" altLang="zh-CN" sz="2400" dirty="0">
                <a:cs typeface="Arial" panose="020B0604020202020204" pitchFamily="34" charset="0"/>
                <a:sym typeface="+mn-ea"/>
              </a:rPr>
              <a:t> </a:t>
            </a:r>
            <a:r>
              <a:rPr lang="zh-CN" sz="2400" i="1" dirty="0">
                <a:latin typeface="Times New Roman" panose="02020603050405020304" pitchFamily="18" charset="0"/>
                <a:cs typeface="Times New Roman" panose="02020603050405020304" pitchFamily="18" charset="0"/>
                <a:sym typeface="+mn-ea"/>
              </a:rPr>
              <a:t>α</a:t>
            </a:r>
            <a:r>
              <a:rPr lang="zh-CN" sz="2400" dirty="0">
                <a:cs typeface="Arial" panose="020B0604020202020204" pitchFamily="34" charset="0"/>
                <a:sym typeface="+mn-ea"/>
              </a:rPr>
              <a:t>，</a:t>
            </a:r>
            <a:r>
              <a:rPr lang="zh-CN" sz="2400" i="1" dirty="0">
                <a:latin typeface="Times New Roman" panose="02020603050405020304" pitchFamily="18" charset="0"/>
                <a:cs typeface="Times New Roman" panose="02020603050405020304" pitchFamily="18" charset="0"/>
                <a:sym typeface="+mn-ea"/>
              </a:rPr>
              <a:t>β</a:t>
            </a:r>
            <a:r>
              <a:rPr lang="zh-CN" altLang="en-US" sz="2400" dirty="0">
                <a:cs typeface="Arial" panose="020B0604020202020204" pitchFamily="34" charset="0"/>
                <a:sym typeface="+mn-ea"/>
              </a:rPr>
              <a:t>相交于点</a:t>
            </a:r>
            <a:r>
              <a:rPr lang="zh-CN" sz="2400" i="1" dirty="0">
                <a:latin typeface="Times New Roman" panose="02020603050405020304" pitchFamily="18" charset="0"/>
                <a:cs typeface="Times New Roman" panose="02020603050405020304" pitchFamily="18" charset="0"/>
                <a:sym typeface="+mn-ea"/>
              </a:rPr>
              <a:t>C</a:t>
            </a:r>
            <a:r>
              <a:rPr lang="zh-CN" sz="2400" dirty="0">
                <a:latin typeface="Times New Roman" panose="02020603050405020304" pitchFamily="18" charset="0"/>
                <a:cs typeface="Times New Roman" panose="02020603050405020304" pitchFamily="18" charset="0"/>
                <a:sym typeface="+mn-ea"/>
              </a:rPr>
              <a:t>，</a:t>
            </a:r>
            <a:r>
              <a:rPr lang="zh-CN" sz="2400" i="1" dirty="0">
                <a:latin typeface="Times New Roman" panose="02020603050405020304" pitchFamily="18" charset="0"/>
                <a:cs typeface="Times New Roman" panose="02020603050405020304" pitchFamily="18" charset="0"/>
                <a:sym typeface="+mn-ea"/>
              </a:rPr>
              <a:t>D</a:t>
            </a:r>
            <a:r>
              <a:rPr lang="zh-CN" sz="2400" dirty="0">
                <a:cs typeface="Arial" panose="020B0604020202020204" pitchFamily="34" charset="0"/>
                <a:sym typeface="+mn-ea"/>
              </a:rPr>
              <a:t>，</a:t>
            </a:r>
            <a:r>
              <a:rPr lang="zh-CN" altLang="en-US" sz="2400" dirty="0">
                <a:cs typeface="Arial" panose="020B0604020202020204" pitchFamily="34" charset="0"/>
                <a:sym typeface="+mn-ea"/>
              </a:rPr>
              <a:t>且</a:t>
            </a:r>
            <a:r>
              <a:rPr lang="en-US" altLang="zh-CN" sz="2400" dirty="0">
                <a:cs typeface="Arial" panose="020B0604020202020204" pitchFamily="34" charset="0"/>
                <a:sym typeface="+mn-ea"/>
              </a:rPr>
              <a:t> </a:t>
            </a:r>
            <a:r>
              <a:rPr lang="zh-CN" sz="2400" i="1" dirty="0">
                <a:latin typeface="Times New Roman" panose="02020603050405020304" pitchFamily="18" charset="0"/>
                <a:cs typeface="Times New Roman" panose="02020603050405020304" pitchFamily="18" charset="0"/>
                <a:sym typeface="+mn-ea"/>
              </a:rPr>
              <a:t>PA</a:t>
            </a:r>
            <a:r>
              <a:rPr lang="en-US" altLang="zh-CN" sz="2400" dirty="0">
                <a:cs typeface="Arial" panose="020B0604020202020204" pitchFamily="34" charset="0"/>
                <a:sym typeface="+mn-ea"/>
              </a:rPr>
              <a:t>=</a:t>
            </a:r>
            <a:r>
              <a:rPr lang="en-US" altLang="zh-CN" sz="2400" dirty="0">
                <a:latin typeface="Times New Roman" panose="02020603050405020304" pitchFamily="18" charset="0"/>
                <a:cs typeface="Times New Roman" panose="02020603050405020304" pitchFamily="18" charset="0"/>
                <a:sym typeface="+mn-ea"/>
              </a:rPr>
              <a:t>4</a:t>
            </a:r>
            <a:r>
              <a:rPr lang="zh-CN" sz="2400" dirty="0">
                <a:cs typeface="Arial" panose="020B0604020202020204" pitchFamily="34" charset="0"/>
                <a:sym typeface="+mn-ea"/>
              </a:rPr>
              <a:t>，</a:t>
            </a:r>
            <a:r>
              <a:rPr lang="zh-CN" sz="2400" i="1" dirty="0">
                <a:latin typeface="Times New Roman" panose="02020603050405020304" pitchFamily="18" charset="0"/>
                <a:cs typeface="Times New Roman" panose="02020603050405020304" pitchFamily="18" charset="0"/>
                <a:sym typeface="+mn-ea"/>
              </a:rPr>
              <a:t>AB</a:t>
            </a:r>
            <a:r>
              <a:rPr lang="en-US" altLang="zh-CN" sz="2400" dirty="0">
                <a:cs typeface="Arial" panose="020B0604020202020204" pitchFamily="34" charset="0"/>
                <a:sym typeface="+mn-ea"/>
              </a:rPr>
              <a:t>=</a:t>
            </a:r>
            <a:r>
              <a:rPr lang="en-US" altLang="zh-CN" sz="2400" dirty="0">
                <a:latin typeface="Times New Roman" panose="02020603050405020304" pitchFamily="18" charset="0"/>
                <a:cs typeface="Times New Roman" panose="02020603050405020304" pitchFamily="18" charset="0"/>
                <a:sym typeface="+mn-ea"/>
              </a:rPr>
              <a:t>5</a:t>
            </a:r>
            <a:r>
              <a:rPr lang="zh-CN" sz="2400" dirty="0">
                <a:cs typeface="Arial" panose="020B0604020202020204" pitchFamily="34" charset="0"/>
                <a:sym typeface="+mn-ea"/>
              </a:rPr>
              <a:t>，</a:t>
            </a:r>
            <a:r>
              <a:rPr lang="zh-CN" sz="2400" i="1" dirty="0">
                <a:latin typeface="Times New Roman" panose="02020603050405020304" pitchFamily="18" charset="0"/>
                <a:cs typeface="Times New Roman" panose="02020603050405020304" pitchFamily="18" charset="0"/>
                <a:sym typeface="+mn-ea"/>
              </a:rPr>
              <a:t>PC</a:t>
            </a:r>
            <a:r>
              <a:rPr lang="en-US" altLang="zh-CN" sz="2400" dirty="0">
                <a:cs typeface="Arial" panose="020B0604020202020204" pitchFamily="34" charset="0"/>
                <a:sym typeface="+mn-ea"/>
              </a:rPr>
              <a:t>=</a:t>
            </a:r>
            <a:r>
              <a:rPr lang="en-US" altLang="zh-CN" sz="2400" dirty="0">
                <a:latin typeface="Times New Roman" panose="02020603050405020304" pitchFamily="18" charset="0"/>
                <a:cs typeface="Times New Roman" panose="02020603050405020304" pitchFamily="18" charset="0"/>
                <a:sym typeface="+mn-ea"/>
              </a:rPr>
              <a:t>3</a:t>
            </a:r>
            <a:r>
              <a:rPr lang="zh-CN" altLang="en-US" sz="2400" dirty="0">
                <a:cs typeface="Arial" panose="020B0604020202020204" pitchFamily="34" charset="0"/>
                <a:sym typeface="+mn-ea"/>
              </a:rPr>
              <a:t>．求线段</a:t>
            </a:r>
            <a:r>
              <a:rPr lang="zh-CN" sz="2400" i="1" dirty="0">
                <a:latin typeface="Times New Roman" panose="02020603050405020304" pitchFamily="18" charset="0"/>
                <a:cs typeface="Times New Roman" panose="02020603050405020304" pitchFamily="18" charset="0"/>
                <a:sym typeface="+mn-ea"/>
              </a:rPr>
              <a:t>PD</a:t>
            </a:r>
            <a:r>
              <a:rPr lang="zh-CN" altLang="en-US" sz="2400" dirty="0">
                <a:cs typeface="Arial" panose="020B0604020202020204" pitchFamily="34" charset="0"/>
                <a:sym typeface="+mn-ea"/>
              </a:rPr>
              <a:t>的长度．</a:t>
            </a:r>
            <a:endParaRPr lang="zh-CN" altLang="en-US" sz="2400" dirty="0">
              <a:ea typeface="宋体" panose="02010600030101010101" pitchFamily="2" charset="-122"/>
              <a:cs typeface="Times New Roman" panose="02020603050405020304" pitchFamily="18" charset="0"/>
              <a:sym typeface="+mn-ea"/>
            </a:endParaRPr>
          </a:p>
        </p:txBody>
      </p:sp>
      <p:pic>
        <p:nvPicPr>
          <p:cNvPr id="2" name="图片 1"/>
          <p:cNvPicPr>
            <a:picLocks noChangeAspect="1"/>
          </p:cNvPicPr>
          <p:nvPr/>
        </p:nvPicPr>
        <p:blipFill>
          <a:blip r:embed="rId3"/>
          <a:stretch>
            <a:fillRect/>
          </a:stretch>
        </p:blipFill>
        <p:spPr>
          <a:xfrm>
            <a:off x="6084168" y="2571750"/>
            <a:ext cx="2872105" cy="249491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d8713462-52dc-4036-8259-75e59f5caa76"/>
  <p:tag name="COMMONDATA" val="eyJoZGlkIjoiYzU0NDBlNTUzOWVjZjEzNjdiODMzY2I0OTg3ZDM0MTA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612</Words>
  <Application>Microsoft Office PowerPoint</Application>
  <PresentationFormat>全屏显示(16:9)</PresentationFormat>
  <Paragraphs>54</Paragraphs>
  <Slides>12</Slides>
  <Notes>1</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12</vt:i4>
      </vt:variant>
    </vt:vector>
  </HeadingPairs>
  <TitlesOfParts>
    <vt:vector size="22" baseType="lpstr">
      <vt:lpstr>黑体</vt:lpstr>
      <vt:lpstr>华文楷体</vt:lpstr>
      <vt:lpstr>宋体</vt:lpstr>
      <vt:lpstr>Arial</vt:lpstr>
      <vt:lpstr>Calibri</vt:lpstr>
      <vt:lpstr>Times New Roman</vt:lpstr>
      <vt:lpstr>Wingdings</vt:lpstr>
      <vt:lpstr>Office 主题</vt:lpstr>
      <vt:lpstr>Equation.KSEE3</vt:lpstr>
      <vt:lpstr>Equation</vt:lpstr>
      <vt:lpstr>5.4.1  平面与平面平行 （第2课时）</vt:lpstr>
      <vt:lpstr>复习回顾</vt:lpstr>
      <vt:lpstr>新知探究</vt:lpstr>
      <vt:lpstr>新知探究</vt:lpstr>
      <vt:lpstr>新知探究</vt:lpstr>
      <vt:lpstr>新知探究</vt:lpstr>
      <vt:lpstr>新知探究</vt:lpstr>
      <vt:lpstr>新知探究</vt:lpstr>
      <vt:lpstr>新知探究</vt:lpstr>
      <vt:lpstr>温故知新</vt:lpstr>
      <vt:lpstr>作业布置</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姜 航</cp:lastModifiedBy>
  <cp:revision>336</cp:revision>
  <dcterms:created xsi:type="dcterms:W3CDTF">2013-12-23T07:18:00Z</dcterms:created>
  <dcterms:modified xsi:type="dcterms:W3CDTF">2023-09-08T06:04:58Z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D5A4764DCC9E4C8B8492FDE1008EA5E4_12</vt:lpwstr>
  </property>
  <property fmtid="{D5CDD505-2E9C-101B-9397-08002B2CF9AE}" pid="3" name="KSOProductBuildVer">
    <vt:lpwstr>2052-11.1.0.14309</vt:lpwstr>
  </property>
</Properties>
</file>