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62" r:id="rId13"/>
    <p:sldId id="357" r:id="rId14"/>
    <p:sldId id="358" r:id="rId15"/>
    <p:sldId id="359" r:id="rId16"/>
    <p:sldId id="361" r:id="rId17"/>
    <p:sldId id="363" r:id="rId18"/>
    <p:sldId id="364" r:id="rId19"/>
    <p:sldId id="365" r:id="rId20"/>
    <p:sldId id="303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701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5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-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FFEED7-3590-4728-8236-03D9CD8CC96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9T19:47:22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FFC848-CA1A-4CE3-87C0-E166EC1308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1A09-1ACD-49F6-8422-62F6F79CE2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1A09-1ACD-49F6-8422-62F6F79CE2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1A09-1ACD-49F6-8422-62F6F79CE2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1A09-1ACD-49F6-8422-62F6F79CE2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C51A09-1ACD-49F6-8422-62F6F79CE2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7.2.4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二项式定理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课时</a:t>
            </a:r>
            <a:r>
              <a:rPr 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34888" y="915989"/>
            <a:ext cx="8229600" cy="71965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求（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1+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kern="1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的展开式中二次式系数最大的项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888" y="1779588"/>
            <a:ext cx="7848600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kern="1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kumimoji="0" lang="zh-CN" altLang="en-US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0" lang="zh-CN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已知二项式</a:t>
            </a:r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kumimoji="0" lang="zh-CN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幂指数是</a:t>
            </a:r>
            <a:r>
              <a:rPr kumimoji="0" lang="en-US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zh-CN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，展开式共有</a:t>
            </a:r>
            <a:r>
              <a:rPr kumimoji="0" lang="en-US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zh-CN" altLang="zh-CN" sz="2000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项，依二项式系数性质，中间项的二项式系数最大，所以要求的项为</a:t>
            </a:r>
            <a:endParaRPr kumimoji="0" lang="zh-CN" altLang="zh-CN" sz="2000" kern="1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7912" y="2887126"/>
            <a:ext cx="2376264" cy="367368"/>
          </a:xfrm>
          <a:prstGeom prst="rect">
            <a:avLst/>
          </a:prstGeom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dirty="0"/>
              <a:t>例题精讲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19113" y="950913"/>
            <a:ext cx="1604615" cy="6477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zh-CN" sz="20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zh-CN" sz="20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</a:t>
            </a:r>
            <a:endParaRPr lang="zh-CN" altLang="zh-CN" sz="20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1" name="Rectangle 2"/>
          <p:cNvSpPr/>
          <p:nvPr/>
        </p:nvSpPr>
        <p:spPr>
          <a:xfrm>
            <a:off x="703862" y="2262188"/>
            <a:ext cx="18473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9113" y="1757273"/>
            <a:ext cx="6842534" cy="1648419"/>
            <a:chOff x="519113" y="1757273"/>
            <a:chExt cx="6842534" cy="164841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9113" y="1785692"/>
              <a:ext cx="6842534" cy="1620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20206" y="1757273"/>
              <a:ext cx="811433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zh-CN" alt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证明</a:t>
              </a:r>
              <a:endPara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415145" y="4112514"/>
            <a:ext cx="63025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zh-CN" sz="2000" b="1" kern="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这就是说，二项展开式的各二项式系数的和等于</a:t>
            </a:r>
            <a:r>
              <a:rPr kumimoji="0" lang="en-US" altLang="zh-CN" sz="2000" b="1" kern="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1" kern="0" cap="none" spc="0" normalizeH="0" baseline="30000" noProof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kumimoji="0" lang="zh-CN" altLang="zh-CN" sz="2000" b="1" kern="100" cap="none" spc="0" normalizeH="0" baseline="0" noProof="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9132"/>
            <a:ext cx="4064077" cy="252000"/>
          </a:xfrm>
          <a:prstGeom prst="rect">
            <a:avLst/>
          </a:prstGeom>
        </p:spPr>
      </p:pic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dirty="0"/>
              <a:t>例题精讲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795818" y="779249"/>
            <a:ext cx="7520598" cy="9572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kern="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 kern="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en-US" altLang="zh-CN" sz="2000" b="1" i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展</a:t>
            </a:r>
            <a:r>
              <a:rPr lang="zh-CN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开式</a:t>
            </a:r>
            <a:r>
              <a:rPr lang="zh-CN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zh-CN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奇数项的的二项式系数的和</a:t>
            </a:r>
            <a:endParaRPr lang="en-US" altLang="zh-CN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等于偶数项的二项式系数的和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5818" y="1923678"/>
            <a:ext cx="7255053" cy="1584176"/>
            <a:chOff x="359999" y="1923678"/>
            <a:chExt cx="7255053" cy="158417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/>
            <a:srcRect b="45214"/>
            <a:stretch>
              <a:fillRect/>
            </a:stretch>
          </p:blipFill>
          <p:spPr>
            <a:xfrm>
              <a:off x="467157" y="1989178"/>
              <a:ext cx="7147895" cy="151867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59999" y="1923678"/>
              <a:ext cx="75561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zh-CN" sz="2000" b="1" kern="0" cap="none" spc="0" normalizeH="0" baseline="0" noProof="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证明</a:t>
              </a:r>
              <a:endParaRPr kumimoji="0" lang="zh-CN" altLang="en-US" sz="2000" b="1" kern="1200" cap="none" spc="0" normalizeH="0" baseline="0" noProof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494" name="Rectangle 14"/>
          <p:cNvSpPr/>
          <p:nvPr/>
        </p:nvSpPr>
        <p:spPr>
          <a:xfrm>
            <a:off x="1619250" y="43449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t="57149"/>
          <a:stretch>
            <a:fillRect/>
          </a:stretch>
        </p:blipFill>
        <p:spPr>
          <a:xfrm>
            <a:off x="902976" y="3573354"/>
            <a:ext cx="7147895" cy="1187824"/>
          </a:xfrm>
          <a:prstGeom prst="rect">
            <a:avLst/>
          </a:prstGeom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dirty="0"/>
              <a:t>例题精讲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86062" y="1155113"/>
            <a:ext cx="4176464" cy="504016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、例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的解题方法称为</a:t>
            </a:r>
            <a:r>
              <a:rPr lang="zh-CN" alt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赋值法</a:t>
            </a:r>
            <a:r>
              <a:rPr lang="en-US" altLang="zh-CN" sz="20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1680" y="1779905"/>
            <a:ext cx="7646744" cy="1880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赋值法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就是给代数式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或方程或函数表达式</a:t>
            </a:r>
            <a:r>
              <a:rPr lang="en-US" altLang="zh-CN" sz="2000" b="1" dirty="0">
                <a:solidFill>
                  <a:srgbClr val="0070C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中的某些字母赋予一定的特殊值，从而达到便于解决问题的目的．实际上赋值法所体现的是从一般到特殊的转化思想，在数学考题中屡见不鲜，特别是在二项式定理中的应用尤为明显．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dirty="0"/>
              <a:t>例题精讲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052042" y="1275606"/>
            <a:ext cx="5039915" cy="1656457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278120" algn="r"/>
              </a:tabLst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回顾本节课所学内容，回答下列问题：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278120" algn="r"/>
              </a:tabLst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）这节课我们学习了哪些主要内容？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278120" algn="r"/>
              </a:tabLst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）二项式定理可以解决哪些常见问题？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标题 3"/>
          <p:cNvSpPr txBox="1"/>
          <p:nvPr/>
        </p:nvSpPr>
        <p:spPr bwMode="auto">
          <a:xfrm>
            <a:off x="0" y="123825"/>
            <a:ext cx="9144000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归纳小结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 txBox="1">
            <a:spLocks noGrp="1"/>
          </p:cNvSpPr>
          <p:nvPr>
            <p:ph idx="1"/>
          </p:nvPr>
        </p:nvSpPr>
        <p:spPr>
          <a:xfrm>
            <a:off x="806896" y="1203598"/>
            <a:ext cx="8229600" cy="49558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）每一行的两端都是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，其余每个数都是它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肩上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两个数的和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6896" y="1791172"/>
            <a:ext cx="6264275" cy="495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R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defRPr kumimoji="0" sz="2000" b="1" strike="noStrike" cap="none" spc="0" normalizeH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）每一行中与首末两端</a:t>
            </a:r>
            <a:r>
              <a:rPr lang="en-US" altLang="zh-CN" dirty="0">
                <a:latin typeface="+mn-ea"/>
              </a:rPr>
              <a:t>“</a:t>
            </a:r>
            <a:r>
              <a:rPr lang="zh-CN" altLang="zh-CN" dirty="0"/>
              <a:t>等距离</a:t>
            </a:r>
            <a:r>
              <a:rPr lang="en-US" altLang="zh-CN" dirty="0">
                <a:latin typeface="+mn-ea"/>
              </a:rPr>
              <a:t>”</a:t>
            </a:r>
            <a:r>
              <a:rPr lang="zh-CN" altLang="zh-CN" dirty="0"/>
              <a:t>的两个数相等；</a:t>
            </a:r>
            <a:endParaRPr lang="zh-CN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806896" y="3889652"/>
            <a:ext cx="792099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二项展开式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各二项式系数的和等于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6896" y="4477226"/>
            <a:ext cx="70008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）奇数项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二项式系数的和等于偶数项的二项式系数的和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592" y="780964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二项式系数的性质：</a:t>
            </a:r>
            <a:endParaRPr lang="en-US" altLang="zh-CN" sz="2400" b="1" dirty="0">
              <a:solidFill>
                <a:srgbClr val="0000CC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6896" y="2378747"/>
            <a:ext cx="7868792" cy="1418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如果二项式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的幂指数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是偶数，那么它的展开式中间一项的二项式系数最大；如果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是奇数，那么二项展开式中间两项的二项式系数最大并且相等；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标题 3"/>
          <p:cNvSpPr txBox="1"/>
          <p:nvPr/>
        </p:nvSpPr>
        <p:spPr bwMode="auto">
          <a:xfrm>
            <a:off x="0" y="123825"/>
            <a:ext cx="9144000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归纳小结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/>
      <p:bldP spid="11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71174" y="1635646"/>
            <a:ext cx="5590540" cy="2393950"/>
          </a:xfrm>
        </p:spPr>
      </p:pic>
      <p:sp>
        <p:nvSpPr>
          <p:cNvPr id="4" name="标题 3"/>
          <p:cNvSpPr txBox="1"/>
          <p:nvPr/>
        </p:nvSpPr>
        <p:spPr bwMode="auto">
          <a:xfrm>
            <a:off x="0" y="123825"/>
            <a:ext cx="9144000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归纳小结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标题 2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18488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59840" y="1491615"/>
            <a:ext cx="6782435" cy="1453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223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3 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224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页，</a:t>
            </a:r>
            <a:r>
              <a:rPr 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习题第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题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．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55650" y="843558"/>
            <a:ext cx="7138988" cy="5651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【问题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】二项式</a:t>
            </a:r>
            <a:r>
              <a:rPr lang="zh-CN" altLang="en-US" sz="2000" b="1" kern="100" dirty="0">
                <a:solidFill>
                  <a:srgbClr val="0000CC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定理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是什么？二项展开式的通项是什么？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3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复习提问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3637127"/>
            <a:ext cx="4572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b="1" kern="1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【问题</a:t>
            </a:r>
            <a:r>
              <a:rPr lang="en-US" altLang="zh-CN" sz="20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000" b="1" kern="1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】组合数的性质有哪些？</a:t>
            </a:r>
            <a:endParaRPr lang="zh-CN" altLang="zh-CN" sz="2000" b="1" kern="1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362" y="1419622"/>
            <a:ext cx="6418982" cy="20504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2" y="4204279"/>
            <a:ext cx="2561451" cy="7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41" y="4204279"/>
            <a:ext cx="262189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1116013" y="1914525"/>
          <a:ext cx="6192686" cy="249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443"/>
                <a:gridCol w="783994"/>
                <a:gridCol w="783994"/>
                <a:gridCol w="783994"/>
                <a:gridCol w="783994"/>
                <a:gridCol w="783994"/>
                <a:gridCol w="783994"/>
                <a:gridCol w="780279"/>
              </a:tblGrid>
              <a:tr h="430454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105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的展开式的二项式系数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1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712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50" kern="12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1331913" y="2020888"/>
          <a:ext cx="287337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4300" imgH="127000" progId="Equation.DSMT4">
                  <p:embed/>
                </p:oleObj>
              </mc:Choice>
              <mc:Fallback>
                <p:oleObj name="" r:id="rId1" imgW="114300" imgH="1270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1913" y="2020888"/>
                        <a:ext cx="287337" cy="22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3203575" y="1914525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43865" imgH="215900" progId="Equation.DSMT4">
                  <p:embed/>
                </p:oleObj>
              </mc:Choice>
              <mc:Fallback>
                <p:oleObj name="" r:id="rId3" imgW="443865" imgH="2159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575" y="1914525"/>
                        <a:ext cx="720725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6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6" name="文本框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1059582"/>
            <a:ext cx="6696744" cy="923330"/>
          </a:xfrm>
          <a:prstGeom prst="rect">
            <a:avLst/>
          </a:prstGeom>
          <a:blipFill>
            <a:blip r:embed="rId5"/>
            <a:stretch>
              <a:fillRect l="-728" t="-529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482725" y="1708150"/>
          <a:ext cx="6408718" cy="2736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157"/>
                <a:gridCol w="711368"/>
                <a:gridCol w="711368"/>
                <a:gridCol w="944645"/>
                <a:gridCol w="944645"/>
                <a:gridCol w="944645"/>
                <a:gridCol w="711368"/>
                <a:gridCol w="707522"/>
              </a:tblGrid>
              <a:tr h="472515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en-US" sz="10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的展开式的二项式系数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 dirty="0">
                          <a:effectLst/>
                        </a:rPr>
                        <a:t>1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7298"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20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15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1000" kern="1200" dirty="0">
                          <a:effectLst/>
                        </a:rPr>
                        <a:t>1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358" name="对象 4"/>
          <p:cNvGraphicFramePr>
            <a:graphicFrameLocks noChangeAspect="1"/>
          </p:cNvGraphicFramePr>
          <p:nvPr/>
        </p:nvGraphicFramePr>
        <p:xfrm>
          <a:off x="1763713" y="1879600"/>
          <a:ext cx="357187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114300" imgH="127000" progId="Equation.DSMT4">
                  <p:embed/>
                </p:oleObj>
              </mc:Choice>
              <mc:Fallback>
                <p:oleObj name="" r:id="rId1" imgW="114300" imgH="1270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713" y="1879600"/>
                        <a:ext cx="357187" cy="196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9" name="对象 5"/>
          <p:cNvGraphicFramePr>
            <a:graphicFrameLocks noChangeAspect="1"/>
          </p:cNvGraphicFramePr>
          <p:nvPr/>
        </p:nvGraphicFramePr>
        <p:xfrm>
          <a:off x="3492500" y="1747838"/>
          <a:ext cx="974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443865" imgH="215900" progId="Equation.DSMT4">
                  <p:embed/>
                </p:oleObj>
              </mc:Choice>
              <mc:Fallback>
                <p:oleObj name="" r:id="rId3" imgW="443865" imgH="2159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0" y="1747838"/>
                        <a:ext cx="974725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873250" y="1060450"/>
            <a:ext cx="53975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kern="1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通过观察发现</a:t>
            </a:r>
            <a:r>
              <a:rPr kumimoji="0" lang="zh-CN" altLang="zh-CN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每一行都是对称的，且两端的数都是</a:t>
            </a:r>
            <a:r>
              <a:rPr kumimoji="0" lang="en-US" altLang="zh-CN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25625" y="879475"/>
            <a:ext cx="5481638" cy="5651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为了方便发现规律，把上表写成如下形式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331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657350"/>
            <a:ext cx="4032250" cy="279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60032" y="915566"/>
            <a:ext cx="4104456" cy="3817019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这个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二项式系数列成的表，称为 “杨辉三角”或 “贾宪三角”．杨辉是我国宋朝时的数学家，他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1261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年著《详解九章算法》，在其中详细列出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了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这样一张图表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并且指出这个方法出于更早期贾宪的著作《皇帝九章算法细草》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在欧洲这一般认为</a:t>
            </a:r>
            <a:r>
              <a:rPr lang="zh-CN" altLang="en-US" sz="16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帕斯卡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1654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年发明的，所以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称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这个图形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“帕斯卡三角”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以看出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这个表的发明，我国比欧洲早了近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年的时间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173163"/>
            <a:ext cx="4032250" cy="279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750" y="915988"/>
            <a:ext cx="7138988" cy="9350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【问题】观察 “杨辉三角”中的数字，能发现什么规律吗？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536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1563638"/>
            <a:ext cx="4033837" cy="279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076056" y="1707654"/>
            <a:ext cx="3599632" cy="141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）每一行的两端都是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，其余每个数都是它</a:t>
            </a:r>
            <a:r>
              <a:rPr lang="en-US" altLang="zh-CN" sz="2000" b="1" kern="100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肩上</a:t>
            </a:r>
            <a:r>
              <a:rPr lang="en-US" altLang="zh-CN" sz="2000" b="1" kern="10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两个数的和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76056" y="3126668"/>
            <a:ext cx="3466250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）每一行中</a:t>
            </a:r>
            <a:r>
              <a:rPr kumimoji="0" lang="zh-CN" altLang="en-US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与首末两端</a:t>
            </a:r>
            <a:r>
              <a:rPr lang="en-US" altLang="zh-CN" sz="2000" b="1" kern="100" dirty="0">
                <a:latin typeface="+mn-ea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等距离</a:t>
            </a:r>
            <a:r>
              <a:rPr kumimoji="0" lang="en-US" altLang="zh-CN" sz="2000" b="1" kern="100" cap="none" spc="0" normalizeH="0" baseline="0" noProof="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zh-CN" altLang="zh-CN" sz="2000" b="1" kern="1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的两个数相等；</a:t>
            </a:r>
            <a:endParaRPr kumimoji="0" lang="zh-CN" altLang="zh-CN" sz="2000" b="1" kern="100" cap="none" spc="0" normalizeH="0" baseline="0" noProof="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276350"/>
            <a:ext cx="4032250" cy="27955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387" name="对象 7"/>
          <p:cNvGraphicFramePr>
            <a:graphicFrameLocks noChangeAspect="1"/>
          </p:cNvGraphicFramePr>
          <p:nvPr/>
        </p:nvGraphicFramePr>
        <p:xfrm>
          <a:off x="0" y="-46037"/>
          <a:ext cx="495300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495300" imgH="241300" progId="Equation.DSMT4">
                  <p:embed/>
                </p:oleObj>
              </mc:Choice>
              <mc:Fallback>
                <p:oleObj name="" r:id="rId2" imgW="495300" imgH="2413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46037"/>
                        <a:ext cx="495300" cy="46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48064" y="1275606"/>
            <a:ext cx="3679029" cy="28039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如果二项式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的幂指数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是偶数，那么它的展开式中间一项的二项式系数最大；如果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是奇数，那么二项展开式中间两项的二项式系数最大并且相等．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1"/>
          <p:cNvSpPr>
            <a:spLocks noGrp="1"/>
          </p:cNvSpPr>
          <p:nvPr>
            <p:ph idx="1"/>
          </p:nvPr>
        </p:nvSpPr>
        <p:spPr>
          <a:xfrm>
            <a:off x="773430" y="901376"/>
            <a:ext cx="5472112" cy="865187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400" b="1" kern="1200" dirty="0">
                <a:latin typeface="宋体" panose="02010600030101010101" pitchFamily="2" charset="-122"/>
                <a:ea typeface="宋体" panose="02010600030101010101" pitchFamily="2" charset="-122"/>
              </a:rPr>
              <a:t>理解并熟记二项式系数的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性质：</a:t>
            </a:r>
            <a:endParaRPr lang="zh-CN" altLang="en-US" sz="2400" b="1" kern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3430" y="1908175"/>
            <a:ext cx="785368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algn="just">
              <a:lnSpc>
                <a:spcPct val="150000"/>
              </a:lnSpc>
              <a:buClrTx/>
              <a:buSzTx/>
              <a:buFontTx/>
              <a:defRPr kumimoji="0" sz="2000" b="1" kern="100" cap="none" spc="0" normalizeH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）每一行的两端都是</a:t>
            </a:r>
            <a:r>
              <a:rPr lang="en-US" altLang="zh-CN" dirty="0"/>
              <a:t>1</a:t>
            </a:r>
            <a:r>
              <a:rPr lang="zh-CN" altLang="zh-CN" dirty="0"/>
              <a:t>，其余每个数都是它</a:t>
            </a:r>
            <a:r>
              <a:rPr lang="en-US" altLang="zh-CN" dirty="0">
                <a:latin typeface="+mn-ea"/>
                <a:ea typeface="+mn-ea"/>
              </a:rPr>
              <a:t>“</a:t>
            </a:r>
            <a:r>
              <a:rPr lang="zh-CN" altLang="zh-CN" dirty="0">
                <a:latin typeface="+mn-ea"/>
                <a:ea typeface="+mn-ea"/>
              </a:rPr>
              <a:t>肩上</a:t>
            </a:r>
            <a:r>
              <a:rPr lang="en-US" altLang="zh-CN" dirty="0">
                <a:latin typeface="+mn-ea"/>
                <a:ea typeface="+mn-ea"/>
              </a:rPr>
              <a:t>”</a:t>
            </a:r>
            <a:r>
              <a:rPr lang="zh-CN" altLang="zh-CN" dirty="0"/>
              <a:t>两个数的和；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3430" y="2636521"/>
            <a:ext cx="6264275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algn="just">
              <a:lnSpc>
                <a:spcPct val="150000"/>
              </a:lnSpc>
              <a:buClrTx/>
              <a:buSzTx/>
              <a:buFontTx/>
              <a:defRPr kumimoji="0" sz="2000" b="1" kern="100" cap="none" spc="0" normalizeH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）每一行中与首末两端</a:t>
            </a:r>
            <a:r>
              <a:rPr lang="en-US" altLang="zh-CN" dirty="0">
                <a:latin typeface="+mn-ea"/>
                <a:ea typeface="+mn-ea"/>
              </a:rPr>
              <a:t>“</a:t>
            </a:r>
            <a:r>
              <a:rPr lang="zh-CN" altLang="zh-CN" dirty="0">
                <a:latin typeface="+mn-ea"/>
                <a:ea typeface="+mn-ea"/>
              </a:rPr>
              <a:t>等距离</a:t>
            </a:r>
            <a:r>
              <a:rPr lang="en-US" altLang="zh-CN" dirty="0">
                <a:latin typeface="+mn-ea"/>
                <a:ea typeface="+mn-ea"/>
              </a:rPr>
              <a:t>”</a:t>
            </a:r>
            <a:r>
              <a:rPr lang="zh-CN" altLang="zh-CN" dirty="0"/>
              <a:t>的两个数相等；</a:t>
            </a:r>
            <a:endParaRPr lang="zh-CN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773430" y="3363838"/>
            <a:ext cx="7868792" cy="1418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如果二项式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的幂指数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是偶数，那么它的展开式中间一项的二项式系数最大；如果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是奇数，那么二项展开式中间两项的二项式系数最大并且相等．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标题 3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探究新知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39f85928-75d7-4814-abf5-2e4f96db8f30"/>
  <p:tag name="COMMONDATA" val="eyJoZGlkIjoiMDVlMWMwZTVjMThlNWJlYWZjZTE1NDU1YmEzOTAzN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演示</Application>
  <PresentationFormat>全屏显示(16:9)</PresentationFormat>
  <Paragraphs>326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Times New Roman</vt:lpstr>
      <vt:lpstr>等线</vt:lpstr>
      <vt:lpstr>微软雅黑</vt:lpstr>
      <vt:lpstr>Arial Unicode MS</vt:lpstr>
      <vt:lpstr>Office 主题</vt:lpstr>
      <vt:lpstr>Equation.DSMT4</vt:lpstr>
      <vt:lpstr>Equation.DSMT4</vt:lpstr>
      <vt:lpstr>Equation.DSMT4</vt:lpstr>
      <vt:lpstr>Equation.DSMT4</vt:lpstr>
      <vt:lpstr>Equation.DSMT4</vt:lpstr>
      <vt:lpstr>7.2.4  二项式定理（二）</vt:lpstr>
      <vt:lpstr>复习提问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例题精讲</vt:lpstr>
      <vt:lpstr>例题精讲</vt:lpstr>
      <vt:lpstr>例题精讲</vt:lpstr>
      <vt:lpstr>例题精讲</vt:lpstr>
      <vt:lpstr>PowerPoint 演示文稿</vt:lpstr>
      <vt:lpstr>PowerPoint 演示文稿</vt:lpstr>
      <vt:lpstr>PowerPoint 演示文稿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丽羊羊</cp:lastModifiedBy>
  <cp:revision>275</cp:revision>
  <dcterms:created xsi:type="dcterms:W3CDTF">2013-12-23T07:18:00Z</dcterms:created>
  <dcterms:modified xsi:type="dcterms:W3CDTF">2023-09-11T08:26:29Z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8ACF1A5A83FF422C8F4D53C965E5987F_12</vt:lpwstr>
  </property>
  <property fmtid="{D5CDD505-2E9C-101B-9397-08002B2CF9AE}" pid="3" name="KSOProductBuildVer">
    <vt:lpwstr>2052-12.1.0.15374</vt:lpwstr>
  </property>
</Properties>
</file>