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5"/>
  </p:notesMasterIdLst>
  <p:handoutMasterIdLst>
    <p:handoutMasterId r:id="rId16"/>
  </p:handoutMasterIdLst>
  <p:sldIdLst>
    <p:sldId id="256" r:id="rId3"/>
    <p:sldId id="335" r:id="rId4"/>
    <p:sldId id="305" r:id="rId5"/>
    <p:sldId id="364" r:id="rId6"/>
    <p:sldId id="367" r:id="rId7"/>
    <p:sldId id="369" r:id="rId8"/>
    <p:sldId id="368" r:id="rId9"/>
    <p:sldId id="334" r:id="rId10"/>
    <p:sldId id="370" r:id="rId11"/>
    <p:sldId id="371" r:id="rId12"/>
    <p:sldId id="342" r:id="rId13"/>
    <p:sldId id="303" r:id="rId14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6" userDrawn="1">
          <p15:clr>
            <a:srgbClr val="A4A3A4"/>
          </p15:clr>
        </p15:guide>
        <p15:guide id="2" pos="29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AFC"/>
    <a:srgbClr val="0000CC"/>
    <a:srgbClr val="2C71FA"/>
    <a:srgbClr val="BCEFFF"/>
    <a:srgbClr val="C6DBF1"/>
    <a:srgbClr val="AFC1EF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801" autoAdjust="0"/>
  </p:normalViewPr>
  <p:slideViewPr>
    <p:cSldViewPr showGuides="1">
      <p:cViewPr varScale="1">
        <p:scale>
          <a:sx n="108" d="100"/>
          <a:sy n="108" d="100"/>
        </p:scale>
        <p:origin x="730" y="77"/>
      </p:cViewPr>
      <p:guideLst>
        <p:guide orient="horz" pos="1646"/>
        <p:guide pos="29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6019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610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5AAF85A-B556-130E-BCE6-E9A9C1F143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4D8E0EB-2DE6-C18F-8E3A-665DA180C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 </a:t>
            </a:r>
            <a:r>
              <a:rPr lang="zh-CN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两角和的余弦公式</a:t>
            </a:r>
            <a:endParaRPr lang="zh-CN" altLang="zh-CN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77"/>
          <p:cNvSpPr txBox="1"/>
          <p:nvPr/>
        </p:nvSpPr>
        <p:spPr>
          <a:xfrm>
            <a:off x="821690" y="699770"/>
            <a:ext cx="7175500" cy="7147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求证：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２</a:t>
            </a:r>
            <a:r>
              <a:rPr sz="24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</a:t>
            </a:r>
            <a:r>
              <a:rPr sz="2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２</a:t>
            </a:r>
            <a:r>
              <a:rPr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</a:t>
            </a:r>
            <a:r>
              <a:rPr sz="2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２</a:t>
            </a:r>
            <a:r>
              <a:rPr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Text Box 77"/>
          <p:cNvSpPr txBox="1"/>
          <p:nvPr/>
        </p:nvSpPr>
        <p:spPr>
          <a:xfrm>
            <a:off x="821690" y="1779662"/>
            <a:ext cx="7799774" cy="7130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+mn-ea"/>
                <a:ea typeface="+mn-ea"/>
              </a:rPr>
              <a:t>证明：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charset="0"/>
              </a:rPr>
              <a:t>cos</a:t>
            </a:r>
            <a:r>
              <a:rPr sz="2400" baseline="30000" dirty="0">
                <a:solidFill>
                  <a:schemeClr val="tx1"/>
                </a:solidFill>
                <a:latin typeface="Cambria Math" panose="02040503050406030204" charset="0"/>
              </a:rPr>
              <a:t>２</a:t>
            </a:r>
            <a:r>
              <a:rPr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sz="2400" dirty="0">
                <a:solidFill>
                  <a:schemeClr val="tx1"/>
                </a:solidFill>
                <a:latin typeface="Cambria Math" panose="02040503050406030204" charset="0"/>
              </a:rPr>
              <a:t>－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charset="0"/>
              </a:rPr>
              <a:t>sin</a:t>
            </a:r>
            <a:r>
              <a:rPr sz="2400" baseline="30000" dirty="0">
                <a:solidFill>
                  <a:schemeClr val="tx1"/>
                </a:solidFill>
                <a:latin typeface="Cambria Math" panose="02040503050406030204" charset="0"/>
              </a:rPr>
              <a:t>２</a:t>
            </a:r>
            <a:r>
              <a:rPr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charset="0"/>
              </a:rPr>
              <a:t>=</a:t>
            </a:r>
            <a:r>
              <a:rPr lang="en-US" sz="2400" dirty="0">
                <a:latin typeface="Cambria Math" panose="02040503050406030204" charset="0"/>
                <a:sym typeface="+mn-ea"/>
              </a:rPr>
              <a:t>cos </a:t>
            </a:r>
            <a:r>
              <a:rPr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α</a:t>
            </a:r>
            <a:r>
              <a:rPr lang="en-US" sz="2400" dirty="0">
                <a:latin typeface="Cambria Math" panose="02040503050406030204" charset="0"/>
                <a:sym typeface="+mn-ea"/>
              </a:rPr>
              <a:t>cos </a:t>
            </a:r>
            <a:r>
              <a:rPr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α</a:t>
            </a:r>
            <a:r>
              <a:rPr sz="2400" dirty="0">
                <a:latin typeface="Cambria Math" panose="02040503050406030204" charset="0"/>
                <a:sym typeface="+mn-ea"/>
              </a:rPr>
              <a:t>－</a:t>
            </a:r>
            <a:r>
              <a:rPr lang="en-US" sz="2400" dirty="0">
                <a:latin typeface="Cambria Math" panose="02040503050406030204" charset="0"/>
                <a:sym typeface="+mn-ea"/>
              </a:rPr>
              <a:t>sin </a:t>
            </a:r>
            <a:r>
              <a:rPr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α</a:t>
            </a:r>
            <a:r>
              <a:rPr lang="en-US" sz="2400" dirty="0">
                <a:latin typeface="Cambria Math" panose="02040503050406030204" charset="0"/>
                <a:sym typeface="+mn-ea"/>
              </a:rPr>
              <a:t>sin </a:t>
            </a:r>
            <a:r>
              <a:rPr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α</a:t>
            </a:r>
            <a:r>
              <a:rPr lang="en-US" sz="2400" dirty="0">
                <a:latin typeface="Cambria Math" panose="02040503050406030204" charset="0"/>
                <a:sym typeface="+mn-ea"/>
              </a:rPr>
              <a:t>=cos</a:t>
            </a:r>
            <a:r>
              <a:rPr sz="2400" dirty="0">
                <a:latin typeface="Cambria Math" panose="02040503050406030204" charset="0"/>
                <a:sym typeface="+mn-ea"/>
              </a:rPr>
              <a:t>２</a:t>
            </a:r>
            <a:r>
              <a:rPr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en-US" sz="2400" dirty="0">
              <a:solidFill>
                <a:schemeClr val="tx1"/>
              </a:solidFill>
              <a:latin typeface="Cambria Math" panose="02040503050406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31748" name="Text Box 4"/>
          <p:cNvSpPr txBox="1"/>
          <p:nvPr/>
        </p:nvSpPr>
        <p:spPr>
          <a:xfrm>
            <a:off x="630238" y="1202055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两角和的余弦公式</a:t>
            </a:r>
          </a:p>
        </p:txBody>
      </p:sp>
      <p:sp>
        <p:nvSpPr>
          <p:cNvPr id="2" name="圆角矩形 6">
            <a:extLst>
              <a:ext uri="{FF2B5EF4-FFF2-40B4-BE49-F238E27FC236}">
                <a16:creationId xmlns:a16="http://schemas.microsoft.com/office/drawing/2014/main" id="{61D8EFB5-74DE-7979-DBDD-DEE50AB290C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3960" y="2283718"/>
            <a:ext cx="6672416" cy="576064"/>
          </a:xfrm>
          <a:prstGeom prst="roundRect">
            <a:avLst/>
          </a:prstGeom>
          <a:solidFill>
            <a:srgbClr val="BCE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</a:t>
            </a:r>
            <a:r>
              <a:rPr lang="zh-CN" altLang="en-US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400" i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altLang="en-US" sz="2400" i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）＝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 </a:t>
            </a:r>
            <a:r>
              <a:rPr lang="zh-CN" altLang="en-US" sz="2400" i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 </a:t>
            </a:r>
            <a:r>
              <a:rPr lang="zh-CN" altLang="en-US" sz="2400" i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zh-CN" altLang="en-US" sz="2400" i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zh-CN" altLang="en-US" sz="2400" i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400" i="1" kern="0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altLang="en-US" sz="2400" i="1" kern="0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4165" y="1454150"/>
            <a:ext cx="8525510" cy="2192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200000"/>
              </a:lnSpc>
            </a:pPr>
            <a:r>
              <a:rPr lang="en-US" altLang="zh-CN" sz="2400" dirty="0"/>
              <a:t>      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本章导语中需要求</a:t>
            </a:r>
            <a:r>
              <a:rPr lang="en-US" altLang="zh-CN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cos 75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°的值．事实上，我们已经知道了</a:t>
            </a:r>
          </a:p>
          <a:p>
            <a:pPr latinLnBrk="1">
              <a:lnSpc>
                <a:spcPct val="200000"/>
              </a:lnSpc>
            </a:pPr>
            <a:r>
              <a:rPr lang="en-US" altLang="zh-CN" sz="2400" kern="0" spc="-100" dirty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30</a:t>
            </a:r>
            <a:r>
              <a:rPr lang="zh-CN" altLang="en-US" sz="2400" kern="0" spc="-100" dirty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°，</a:t>
            </a:r>
            <a:r>
              <a:rPr lang="en-US" altLang="zh-CN" sz="2400" kern="0" spc="-100" dirty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45</a:t>
            </a:r>
            <a:r>
              <a:rPr lang="zh-CN" altLang="en-US" sz="2400" kern="0" spc="-100" dirty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°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的</a:t>
            </a:r>
            <a:r>
              <a:rPr lang="zh-CN" altLang="en-US" sz="2400" kern="0" spc="-100" dirty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正弦、余弦值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， 能否根据这些值来求</a:t>
            </a:r>
            <a:r>
              <a:rPr lang="en-US" altLang="zh-CN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cos15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°的值？</a:t>
            </a:r>
          </a:p>
          <a:p>
            <a:pPr latinLnBrk="1">
              <a:lnSpc>
                <a:spcPct val="200000"/>
              </a:lnSpc>
            </a:pPr>
            <a:r>
              <a:rPr lang="en-US" altLang="zh-CN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        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一般地，怎样根据</a:t>
            </a:r>
            <a:r>
              <a:rPr lang="zh-CN" altLang="en-US" sz="2400" i="1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α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和</a:t>
            </a:r>
            <a:r>
              <a:rPr lang="zh-CN" altLang="en-US" sz="2400" i="1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β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的三角函数值求出</a:t>
            </a:r>
            <a:r>
              <a:rPr lang="en-US" altLang="zh-CN" sz="2400" kern="0" spc="-100" dirty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cos</a:t>
            </a:r>
            <a:r>
              <a:rPr lang="zh-CN" altLang="en-US" sz="2400" kern="0" spc="-100" dirty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（</a:t>
            </a:r>
            <a:r>
              <a:rPr lang="zh-CN" altLang="en-US" sz="2400" i="1" kern="0" spc="-100" dirty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α</a:t>
            </a:r>
            <a:r>
              <a:rPr lang="en-US" altLang="zh-CN" sz="2400" kern="0" spc="-100" dirty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+</a:t>
            </a:r>
            <a:r>
              <a:rPr lang="zh-CN" altLang="en-US" sz="2400" i="1" kern="0" spc="-100" dirty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β</a:t>
            </a:r>
            <a:r>
              <a:rPr lang="zh-CN" altLang="en-US" sz="2400" kern="0" spc="-100" dirty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）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的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</a:rPr>
              <a:t>值？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180" y="1109980"/>
            <a:ext cx="2725420" cy="232537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700" y="737681"/>
            <a:ext cx="6127115" cy="334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我们首先研究角</a:t>
            </a:r>
            <a:r>
              <a:rPr lang="zh-CN" altLang="en-US" sz="2400" i="1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2400" i="1" kern="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均为锐角的情况． 如图所示，以坐标原点为中心作单位圆， 并设单位圆与</a:t>
            </a:r>
            <a:r>
              <a:rPr lang="en-US" altLang="zh-CN" sz="2400" i="1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轴的正半轴交于点</a:t>
            </a:r>
            <a:r>
              <a:rPr lang="en-US" altLang="zh-CN" sz="2400" i="1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），以</a:t>
            </a:r>
            <a:r>
              <a:rPr lang="en-US" altLang="zh-CN" sz="2400" i="1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i="1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为始边作角</a:t>
            </a:r>
            <a:r>
              <a:rPr lang="zh-CN" altLang="en-US" sz="2400" i="1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i="1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en-US" sz="2400" i="1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，－</a:t>
            </a:r>
            <a:r>
              <a:rPr lang="zh-CN" altLang="en-US" sz="2400" i="1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，设它们的终边分别与单位圆相交于点</a:t>
            </a:r>
            <a:r>
              <a:rPr lang="en-US" altLang="zh-CN" sz="2400" i="1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，则点</a:t>
            </a:r>
            <a:r>
              <a:rPr lang="en-US" altLang="zh-CN" sz="2400" i="1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i="1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i="1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kern="0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的坐标分别可表示为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7585" y="3961784"/>
            <a:ext cx="7128791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 </a:t>
            </a:r>
            <a:r>
              <a:rPr lang="zh-CN" altLang="en-US" sz="2400" i="1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zh-CN" altLang="en-US" sz="2400" i="1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），</a:t>
            </a:r>
            <a:r>
              <a:rPr lang="en-US" altLang="zh-CN" sz="2400" i="1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400" i="1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altLang="en-US" sz="2400" i="1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），</a:t>
            </a:r>
            <a:r>
              <a:rPr lang="en-US" altLang="zh-CN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400" i="1" kern="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altLang="en-US" sz="2400" i="1" kern="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）），</a:t>
            </a:r>
            <a:r>
              <a:rPr lang="en-US" altLang="zh-CN" sz="2400" i="1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（－</a:t>
            </a:r>
            <a:r>
              <a:rPr lang="zh-CN" altLang="en-US" sz="2400" i="1" kern="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），</a:t>
            </a:r>
            <a:r>
              <a:rPr lang="en-US" altLang="zh-CN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（－</a:t>
            </a:r>
            <a:r>
              <a:rPr lang="zh-CN" altLang="en-US" sz="2400" i="1" kern="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））</a:t>
            </a:r>
            <a:r>
              <a:rPr lang="zh-CN" altLang="en-US" sz="2400" kern="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405" y="1226185"/>
            <a:ext cx="2186305" cy="1865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51520" y="771550"/>
                <a:ext cx="6396355" cy="3580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atinLnBrk="1"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sz="2400" kern="0" spc="-100" dirty="0" err="1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易证得△</a:t>
                </a:r>
                <a:r>
                  <a:rPr lang="en-US" sz="2400" i="1" kern="0" spc="-100" dirty="0" err="1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QOA</a:t>
                </a:r>
                <a14:m>
                  <m:oMath xmlns:m="http://schemas.openxmlformats.org/officeDocument/2006/math">
                    <m:r>
                      <a:rPr lang="en-US" sz="2400" i="1" kern="0" spc="-100">
                        <a:uFillTx/>
                        <a:latin typeface="Cambria Math" panose="02040503050406030204" charset="0"/>
                        <a:cs typeface="Cambria Math" panose="02040503050406030204" charset="0"/>
                      </a:rPr>
                      <m:t>≅</m:t>
                    </m:r>
                  </m:oMath>
                </a14:m>
                <a:r>
                  <a:rPr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△</a:t>
                </a:r>
                <a:r>
                  <a:rPr lang="en-US" sz="2400" i="1" kern="0" spc="-100" dirty="0" err="1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POB</a:t>
                </a:r>
                <a:r>
                  <a:rPr sz="2400" kern="0" spc="-100" dirty="0" err="1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，则</a:t>
                </a:r>
                <a:r>
                  <a:rPr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kern="0" spc="-100"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sz="2400" i="1" kern="0" spc="-100"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𝑄𝐴</m:t>
                        </m:r>
                      </m:e>
                    </m:d>
                  </m:oMath>
                </a14:m>
                <a:r>
                  <a:rPr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＝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kern="0" spc="-100"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sz="2400" i="1" kern="0" spc="-100"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𝑃𝐵</m:t>
                        </m:r>
                      </m:e>
                    </m:d>
                  </m:oMath>
                </a14:m>
                <a:r>
                  <a:rPr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，即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kern="0" spc="-100"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kern="0" spc="-100">
                                <a:uFillTx/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kern="0" spc="-100">
                                    <a:uFillTx/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i="1" kern="0" spc="-100">
                                        <a:uFillTx/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kern="0" spc="-100">
                                        <a:uFillTx/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 kern="0" spc="-100">
                                            <a:uFillTx/>
                                            <a:latin typeface="Cambria Math" panose="02040503050406030204" pitchFamily="18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kern="0" spc="-100">
                                            <a:uFillTx/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𝛼</m:t>
                                        </m:r>
                                        <m:r>
                                          <a:rPr lang="en-US" sz="2400" i="1" kern="0" spc="-100">
                                            <a:uFillTx/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400" i="1" kern="0" spc="-100">
                                            <a:uFillTx/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𝛽</m:t>
                                        </m:r>
                                      </m:e>
                                    </m:d>
                                    <m:r>
                                      <a:rPr lang="en-US" sz="2400" i="1" kern="0" spc="-100">
                                        <a:uFillTx/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−1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400" i="1" kern="0" spc="-100">
                                <a:uFillTx/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kern="0" spc="-100"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i="1" kern="0" spc="-100">
                                <a:uFillTx/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 kern="0" spc="-100">
                                    <a:uFillTx/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kern="0" spc="-100">
                                    <a:uFillTx/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400" i="1" kern="0" spc="-100">
                                    <a:uFillTx/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sz="2400" i="1" kern="0" spc="-100">
                                    <a:uFillTx/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kern="0" spc="-100">
                                    <a:uFillTx/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𝛼</m:t>
                                </m:r>
                                <m:r>
                                  <a:rPr lang="en-US" sz="2400" i="1" kern="0" spc="-100">
                                    <a:uFillTx/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+</m:t>
                                </m:r>
                                <m:r>
                                  <a:rPr lang="en-US" sz="2400" i="1" kern="0" spc="-100">
                                    <a:uFillTx/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𝛽</m:t>
                                </m:r>
                              </m:e>
                            </m:d>
                          </m:e>
                        </m:func>
                      </m:e>
                    </m:rad>
                  </m:oMath>
                </a14:m>
                <a:endParaRPr lang="en-US" sz="2400" i="1" kern="0" spc="-100" dirty="0"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atinLnBrk="1">
                  <a:lnSpc>
                    <a:spcPct val="150000"/>
                  </a:lnSpc>
                </a:pPr>
                <a:r>
                  <a:rPr lang="en-US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kern="0" spc="-100"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kern="0" spc="-100">
                                <a:uFillTx/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kern="0" spc="-100">
                                    <a:uFillTx/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i="1" kern="0" spc="-100">
                                        <a:uFillTx/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kern="0" spc="-100">
                                        <a:uFillTx/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400" i="1" kern="0" spc="-100">
                                        <a:uFillTx/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𝛼</m:t>
                                    </m:r>
                                    <m:r>
                                      <a:rPr lang="en-US" sz="2400" i="1" kern="0" spc="-100">
                                        <a:uFillTx/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sz="2400" i="1" kern="0" spc="-100">
                                            <a:uFillTx/>
                                            <a:latin typeface="Cambria Math" panose="02040503050406030204" pitchFamily="18" charset="0"/>
                                            <a:cs typeface="Cambria Math" panose="0204050305040603020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kern="0" spc="-100">
                                            <a:uFillTx/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2400" i="1" kern="0" spc="-100">
                                                <a:uFillTx/>
                                                <a:latin typeface="Cambria Math" panose="02040503050406030204" pitchFamily="18" charset="0"/>
                                                <a:cs typeface="Cambria Math" panose="0204050305040603020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 kern="0" spc="-100">
                                                <a:uFillTx/>
                                                <a:latin typeface="Cambria Math" panose="02040503050406030204" charset="0"/>
                                                <a:cs typeface="Cambria Math" panose="02040503050406030204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400" i="1" kern="0" spc="-100">
                                                <a:uFillTx/>
                                                <a:latin typeface="Cambria Math" panose="02040503050406030204" charset="0"/>
                                                <a:cs typeface="Cambria Math" panose="02040503050406030204" charset="0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400" i="1" kern="0" spc="-100">
                                <a:uFillTx/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kern="0" spc="-100"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kern="0" spc="-100">
                                <a:uFillTx/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kern="0" spc="-100">
                                    <a:uFillTx/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i="1" kern="0" spc="-100">
                                        <a:uFillTx/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kern="0" spc="-100">
                                        <a:uFillTx/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i="1" kern="0" spc="-100">
                                        <a:uFillTx/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𝛼</m:t>
                                    </m:r>
                                    <m:r>
                                      <a:rPr lang="en-US" sz="2400" i="1" kern="0" spc="-100">
                                        <a:uFillTx/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sz="2400" i="1" kern="0" spc="-100">
                                            <a:uFillTx/>
                                            <a:latin typeface="Cambria Math" panose="02040503050406030204" pitchFamily="18" charset="0"/>
                                            <a:cs typeface="Cambria Math" panose="0204050305040603020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kern="0" spc="-100">
                                            <a:uFillTx/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2400" i="1" kern="0" spc="-100">
                                                <a:uFillTx/>
                                                <a:latin typeface="Cambria Math" panose="02040503050406030204" pitchFamily="18" charset="0"/>
                                                <a:cs typeface="Cambria Math" panose="0204050305040603020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 kern="0" spc="-100">
                                                <a:uFillTx/>
                                                <a:latin typeface="Cambria Math" panose="02040503050406030204" charset="0"/>
                                                <a:cs typeface="Cambria Math" panose="02040503050406030204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400" i="1" kern="0" spc="-100">
                                                <a:uFillTx/>
                                                <a:latin typeface="Cambria Math" panose="02040503050406030204" charset="0"/>
                                                <a:cs typeface="Cambria Math" panose="02040503050406030204" charset="0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400" i="1" kern="0" spc="-100">
                                <a:uFillTx/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en-US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endParaRPr lang="en-US" altLang="zh-CN" sz="2400" kern="0" spc="-100" dirty="0"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atinLnBrk="1">
                  <a:lnSpc>
                    <a:spcPct val="150000"/>
                  </a:lnSpc>
                </a:pPr>
                <a:r>
                  <a:rPr lang="en-US" alt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两边平方，得</a:t>
                </a:r>
                <a:r>
                  <a:rPr lang="en-US" alt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zh-CN" sz="2400" i="1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＋</a:t>
                </a:r>
                <a:r>
                  <a:rPr lang="zh-CN" sz="2400" i="1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</a:p>
              <a:p>
                <a:pPr latinLnBrk="1">
                  <a:lnSpc>
                    <a:spcPct val="150000"/>
                  </a:lnSpc>
                </a:pPr>
                <a:r>
                  <a:rPr lang="en-US" alt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 </a:t>
                </a:r>
                <a:r>
                  <a:rPr lang="zh-CN" sz="2400" i="1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 </a:t>
                </a:r>
                <a:r>
                  <a:rPr lang="zh-CN" sz="2400" i="1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 </a:t>
                </a:r>
                <a:r>
                  <a:rPr lang="zh-CN" sz="2400" i="1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</a:t>
                </a:r>
                <a:r>
                  <a:rPr lang="zh-CN" sz="2400" i="1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</a:p>
              <a:p>
                <a:pPr latinLnBrk="1">
                  <a:lnSpc>
                    <a:spcPct val="150000"/>
                  </a:lnSpc>
                </a:pPr>
                <a:r>
                  <a:rPr lang="en-US" alt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化简，得</a:t>
                </a:r>
                <a:r>
                  <a:rPr lang="en-US" altLang="zh-CN" sz="2400" kern="0" spc="-100" dirty="0"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zh-CN" sz="2400" kern="0" spc="-100" dirty="0"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6396355" cy="3580019"/>
              </a:xfrm>
              <a:prstGeom prst="rect">
                <a:avLst/>
              </a:prstGeom>
              <a:blipFill>
                <a:blip r:embed="rId4"/>
                <a:stretch>
                  <a:fillRect l="-1429" b="-2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圆角矩形 6"/>
          <p:cNvSpPr/>
          <p:nvPr>
            <p:custDataLst>
              <p:tags r:id="rId1"/>
            </p:custDataLst>
          </p:nvPr>
        </p:nvSpPr>
        <p:spPr>
          <a:xfrm>
            <a:off x="563880" y="4515966"/>
            <a:ext cx="6672416" cy="576064"/>
          </a:xfrm>
          <a:prstGeom prst="roundRect">
            <a:avLst/>
          </a:prstGeom>
          <a:solidFill>
            <a:srgbClr val="BCE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</a:t>
            </a:r>
            <a:r>
              <a:rPr lang="zh-CN" altLang="en-US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400" i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altLang="en-US" sz="2400" i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）＝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 </a:t>
            </a:r>
            <a:r>
              <a:rPr lang="zh-CN" altLang="en-US" sz="2400" i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 </a:t>
            </a:r>
            <a:r>
              <a:rPr lang="zh-CN" altLang="en-US" sz="2400" i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zh-CN" altLang="en-US" sz="2400" i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zh-CN" altLang="en-US" sz="2400" i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400" i="1" kern="0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altLang="en-US" sz="2400" i="1" kern="0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</a:p>
        </p:txBody>
      </p:sp>
      <p:sp>
        <p:nvSpPr>
          <p:cNvPr id="5" name="矩形标注 4"/>
          <p:cNvSpPr/>
          <p:nvPr/>
        </p:nvSpPr>
        <p:spPr>
          <a:xfrm>
            <a:off x="6714563" y="3219822"/>
            <a:ext cx="2191385" cy="1053465"/>
          </a:xfrm>
          <a:prstGeom prst="wedgeRectCallout">
            <a:avLst>
              <a:gd name="adj1" fmla="val -97725"/>
              <a:gd name="adj2" fmla="val 59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zh-CN" altLang="en-US" kern="0" spc="-100" dirty="0">
                <a:uFillTx/>
                <a:latin typeface="+mn-ea"/>
                <a:cs typeface="+mn-ea"/>
                <a:sym typeface="+mn-ea"/>
              </a:rPr>
              <a:t>　　</a:t>
            </a:r>
            <a:r>
              <a:rPr lang="zh-CN" kern="0" spc="-100" dirty="0">
                <a:uFillTx/>
                <a:latin typeface="+mn-ea"/>
                <a:cs typeface="+mn-ea"/>
                <a:sym typeface="+mn-ea"/>
              </a:rPr>
              <a:t>若把锐角</a:t>
            </a:r>
            <a:r>
              <a:rPr lang="el-GR" altLang="zh-CN" i="1" kern="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kern="0" spc="-100" dirty="0">
                <a:uFillTx/>
                <a:latin typeface="+mn-ea"/>
                <a:cs typeface="+mn-ea"/>
                <a:sym typeface="+mn-ea"/>
              </a:rPr>
              <a:t>，</a:t>
            </a:r>
            <a:r>
              <a:rPr lang="zh-CN" i="1" kern="0" spc="-1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kern="0" spc="-100" dirty="0">
                <a:uFillTx/>
                <a:latin typeface="+mn-ea"/>
                <a:cs typeface="+mn-ea"/>
                <a:sym typeface="+mn-ea"/>
              </a:rPr>
              <a:t>推广到任意角，此公式仍然成立．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13360" y="747757"/>
                <a:ext cx="8930005" cy="319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atinLnBrk="1">
                  <a:lnSpc>
                    <a:spcPct val="150000"/>
                  </a:lnSpc>
                </a:pPr>
                <a:r>
                  <a:rPr lang="en-US" altLang="zh-CN" sz="2400" dirty="0"/>
                  <a:t> </a:t>
                </a:r>
                <a:r>
                  <a:rPr lang="zh-CN" altLang="en-US" sz="2400" b="1" dirty="0">
                    <a:solidFill>
                      <a:srgbClr val="432AFC"/>
                    </a:solidFill>
                  </a:rPr>
                  <a:t>例</a:t>
                </a:r>
                <a:r>
                  <a:rPr lang="en-US" altLang="zh-CN" sz="2400" b="1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dirty="0">
                    <a:solidFill>
                      <a:srgbClr val="432AFC"/>
                    </a:solidFill>
                  </a:rPr>
                  <a:t>  </a:t>
                </a:r>
                <a:r>
                  <a:rPr sz="2400" b="1" kern="0" dirty="0">
                    <a:solidFill>
                      <a:schemeClr val="tx1"/>
                    </a:solidFill>
                  </a:rPr>
                  <a:t>求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uncPr>
                      <m:fName>
                        <m:r>
                          <a:rPr lang="en-US" sz="2400" b="1" ker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𝐜𝐨𝐬</m:t>
                        </m:r>
                      </m:fName>
                      <m:e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𝟏𝟎𝟓</m:t>
                        </m:r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sz="2400" b="1" kern="0" dirty="0" err="1">
                    <a:solidFill>
                      <a:schemeClr val="tx1"/>
                    </a:solidFill>
                  </a:rPr>
                  <a:t>的精确值</a:t>
                </a:r>
                <a:r>
                  <a:rPr sz="2400" b="1" kern="0" dirty="0">
                    <a:solidFill>
                      <a:schemeClr val="tx1"/>
                    </a:solidFill>
                  </a:rPr>
                  <a:t>．</a:t>
                </a:r>
              </a:p>
              <a:p>
                <a:pPr latinLnBrk="1">
                  <a:lnSpc>
                    <a:spcPct val="150000"/>
                  </a:lnSpc>
                </a:pPr>
                <a:endParaRPr sz="2400" b="1" kern="0" dirty="0"/>
              </a:p>
              <a:p>
                <a:pPr latinLnBrk="1">
                  <a:lnSpc>
                    <a:spcPct val="150000"/>
                  </a:lnSpc>
                </a:pPr>
                <a:r>
                  <a:rPr lang="en-US" altLang="zh-CN" sz="2400" b="1" kern="0" dirty="0">
                    <a:solidFill>
                      <a:srgbClr val="432AFC"/>
                    </a:solidFill>
                  </a:rPr>
                  <a:t> </a:t>
                </a:r>
                <a:r>
                  <a:rPr lang="zh-CN" sz="2400" b="1" kern="0" dirty="0">
                    <a:solidFill>
                      <a:srgbClr val="432AFC"/>
                    </a:solidFill>
                  </a:rPr>
                  <a:t>解</a:t>
                </a:r>
                <a:r>
                  <a:rPr lang="en-US" altLang="zh-CN" sz="2400" kern="0" dirty="0"/>
                  <a:t>   </a:t>
                </a:r>
                <a:r>
                  <a:rPr sz="2400" kern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cos</m:t>
                        </m:r>
                      </m:fName>
                      <m:e>
                        <m:r>
                          <a:rPr lang="en-US" sz="2400" i="1" ker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105°</m:t>
                        </m:r>
                      </m:e>
                    </m:func>
                  </m:oMath>
                </a14:m>
                <a:r>
                  <a:rPr sz="2400" kern="0" dirty="0"/>
                  <a:t>＝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60°+45°</m:t>
                            </m:r>
                          </m:e>
                        </m:d>
                      </m:e>
                    </m:func>
                  </m:oMath>
                </a14:m>
                <a:endParaRPr sz="2400" kern="0" dirty="0"/>
              </a:p>
              <a:p>
                <a:pPr latinLnBrk="1">
                  <a:lnSpc>
                    <a:spcPct val="150000"/>
                  </a:lnSpc>
                </a:pPr>
                <a:r>
                  <a:rPr lang="en-US" sz="2400" kern="0" dirty="0"/>
                  <a:t>                        </a:t>
                </a:r>
                <a:r>
                  <a:rPr sz="2400" kern="0" dirty="0"/>
                  <a:t>＝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cos</m:t>
                        </m:r>
                      </m:fName>
                      <m:e>
                        <m:r>
                          <a:rPr lang="en-US" sz="2400" i="1" ker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60°</m:t>
                        </m:r>
                        <m:func>
                          <m:funcPr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ker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 ker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45°</m:t>
                            </m:r>
                          </m:e>
                        </m:func>
                      </m:e>
                    </m:func>
                  </m:oMath>
                </a14:m>
                <a:r>
                  <a:rPr sz="2400" kern="0" dirty="0"/>
                  <a:t>－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sin</m:t>
                        </m:r>
                      </m:fName>
                      <m:e>
                        <m:r>
                          <a:rPr lang="en-US" sz="2400" i="1" ker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60°</m:t>
                        </m:r>
                        <m:func>
                          <m:funcPr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ker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 ker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45°</m:t>
                            </m:r>
                          </m:e>
                        </m:func>
                      </m:e>
                    </m:func>
                  </m:oMath>
                </a14:m>
                <a:endParaRPr lang="en-US" sz="2400" i="1" kern="0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atinLnBrk="1">
                  <a:lnSpc>
                    <a:spcPct val="150000"/>
                  </a:lnSpc>
                </a:pPr>
                <a:r>
                  <a:rPr lang="en-US" sz="2400" kern="0" dirty="0">
                    <a:sym typeface="+mn-ea"/>
                  </a:rPr>
                  <a:t>                        </a:t>
                </a:r>
                <a:r>
                  <a:rPr sz="2400" kern="0" dirty="0">
                    <a:sym typeface="+mn-ea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0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 kern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−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0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 kern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0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 kern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0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e>
                        </m:rad>
                        <m:r>
                          <a:rPr lang="en-US" sz="2400" i="1" kern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0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400" i="1" kern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kern="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．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" y="747757"/>
                <a:ext cx="8930005" cy="3192145"/>
              </a:xfrm>
              <a:prstGeom prst="rect">
                <a:avLst/>
              </a:prstGeom>
              <a:blipFill>
                <a:blip r:embed="rId2"/>
                <a:stretch>
                  <a:fillRect l="-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3360" y="377825"/>
            <a:ext cx="893000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250000"/>
              </a:lnSpc>
            </a:pPr>
            <a:r>
              <a:rPr lang="en-US" altLang="zh-CN" sz="2400" dirty="0"/>
              <a:t> </a:t>
            </a:r>
            <a:r>
              <a:rPr lang="zh-CN" altLang="en-US" sz="2400" b="1" dirty="0">
                <a:solidFill>
                  <a:srgbClr val="432AFC"/>
                </a:solidFill>
              </a:rPr>
              <a:t>练习</a:t>
            </a:r>
            <a:r>
              <a:rPr lang="en-US" altLang="zh-CN" sz="2400" b="1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432AFC"/>
                </a:solidFill>
              </a:rPr>
              <a:t>  </a:t>
            </a:r>
            <a:r>
              <a:rPr sz="2400" b="1" kern="0" dirty="0" err="1">
                <a:solidFill>
                  <a:schemeClr val="tx1"/>
                </a:solidFill>
              </a:rPr>
              <a:t>求下列各式的精确值</a:t>
            </a:r>
            <a:r>
              <a:rPr sz="2400" b="1" kern="0" dirty="0">
                <a:solidFill>
                  <a:schemeClr val="tx1"/>
                </a:solidFill>
              </a:rPr>
              <a:t>：</a:t>
            </a:r>
            <a:r>
              <a:rPr sz="2400" b="1" kern="0" dirty="0">
                <a:solidFill>
                  <a:srgbClr val="432AFC"/>
                </a:solidFill>
              </a:rPr>
              <a:t> </a:t>
            </a:r>
          </a:p>
          <a:p>
            <a:pPr latinLnBrk="1">
              <a:lnSpc>
                <a:spcPct val="250000"/>
              </a:lnSpc>
            </a:pPr>
            <a:r>
              <a:rPr lang="zh-CN" altLang="en-US" sz="2400" kern="0" dirty="0">
                <a:solidFill>
                  <a:schemeClr val="tx1"/>
                </a:solidFill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</a:rPr>
              <a:t>） </a:t>
            </a:r>
            <a:r>
              <a:rPr lang="en-US" sz="2400" kern="0" dirty="0">
                <a:solidFill>
                  <a:schemeClr val="tx1"/>
                </a:solidFill>
              </a:rPr>
              <a:t>cos 75</a:t>
            </a:r>
            <a:r>
              <a:rPr sz="2400" kern="0" dirty="0">
                <a:solidFill>
                  <a:schemeClr val="tx1"/>
                </a:solidFill>
              </a:rPr>
              <a:t>°；</a:t>
            </a:r>
          </a:p>
          <a:p>
            <a:pPr latinLnBrk="1">
              <a:lnSpc>
                <a:spcPct val="250000"/>
              </a:lnSpc>
            </a:pPr>
            <a:r>
              <a:rPr lang="zh-CN" altLang="en-US" sz="2400" kern="0" dirty="0">
                <a:solidFill>
                  <a:schemeClr val="tx1"/>
                </a:solidFill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kern="0" dirty="0">
                <a:solidFill>
                  <a:schemeClr val="tx1"/>
                </a:solidFill>
              </a:rPr>
              <a:t>） </a:t>
            </a:r>
            <a:r>
              <a:rPr lang="en-US" sz="2400" kern="0" dirty="0">
                <a:solidFill>
                  <a:schemeClr val="tx1"/>
                </a:solidFill>
                <a:sym typeface="+mn-ea"/>
              </a:rPr>
              <a:t>cos 20</a:t>
            </a:r>
            <a:r>
              <a:rPr sz="2400" kern="0" dirty="0">
                <a:solidFill>
                  <a:schemeClr val="tx1"/>
                </a:solidFill>
              </a:rPr>
              <a:t>°</a:t>
            </a:r>
            <a:r>
              <a:rPr lang="en-US" sz="2400" kern="0" dirty="0">
                <a:solidFill>
                  <a:schemeClr val="tx1"/>
                </a:solidFill>
                <a:sym typeface="+mn-ea"/>
              </a:rPr>
              <a:t>cos 25</a:t>
            </a:r>
            <a:r>
              <a:rPr sz="2400" kern="0" dirty="0">
                <a:solidFill>
                  <a:schemeClr val="tx1"/>
                </a:solidFill>
              </a:rPr>
              <a:t>°－</a:t>
            </a:r>
            <a:r>
              <a:rPr lang="en-US" sz="2400" kern="0" dirty="0">
                <a:solidFill>
                  <a:schemeClr val="tx1"/>
                </a:solidFill>
                <a:sym typeface="+mn-ea"/>
              </a:rPr>
              <a:t>sin 20</a:t>
            </a:r>
            <a:r>
              <a:rPr sz="2400" kern="0" dirty="0">
                <a:solidFill>
                  <a:schemeClr val="tx1"/>
                </a:solidFill>
              </a:rPr>
              <a:t>°</a:t>
            </a:r>
            <a:r>
              <a:rPr lang="en-US" sz="2400" kern="0" dirty="0">
                <a:solidFill>
                  <a:schemeClr val="tx1"/>
                </a:solidFill>
                <a:sym typeface="+mn-ea"/>
              </a:rPr>
              <a:t>sin 25</a:t>
            </a:r>
            <a:r>
              <a:rPr sz="2400" kern="0" dirty="0">
                <a:solidFill>
                  <a:schemeClr val="tx1"/>
                </a:solidFill>
              </a:rPr>
              <a:t>°；</a:t>
            </a:r>
          </a:p>
          <a:p>
            <a:pPr latinLnBrk="1">
              <a:lnSpc>
                <a:spcPct val="250000"/>
              </a:lnSpc>
            </a:pPr>
            <a:r>
              <a:rPr sz="2400" kern="0" dirty="0">
                <a:solidFill>
                  <a:schemeClr val="tx1"/>
                </a:solidFill>
              </a:rPr>
              <a:t>（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kern="0" dirty="0">
                <a:solidFill>
                  <a:schemeClr val="tx1"/>
                </a:solidFill>
              </a:rPr>
              <a:t>）</a:t>
            </a:r>
            <a:r>
              <a:rPr lang="en-US" sz="2400" kern="0" dirty="0">
                <a:solidFill>
                  <a:schemeClr val="tx1"/>
                </a:solidFill>
                <a:sym typeface="+mn-ea"/>
              </a:rPr>
              <a:t>cos 22.5</a:t>
            </a:r>
            <a:r>
              <a:rPr sz="2400" kern="0" dirty="0">
                <a:solidFill>
                  <a:schemeClr val="tx1"/>
                </a:solidFill>
              </a:rPr>
              <a:t>°</a:t>
            </a:r>
            <a:r>
              <a:rPr lang="en-US" sz="2400" kern="0" dirty="0">
                <a:solidFill>
                  <a:schemeClr val="tx1"/>
                </a:solidFill>
                <a:sym typeface="+mn-ea"/>
              </a:rPr>
              <a:t>cos 22.5</a:t>
            </a:r>
            <a:r>
              <a:rPr sz="2400" kern="0" dirty="0">
                <a:solidFill>
                  <a:schemeClr val="tx1"/>
                </a:solidFill>
              </a:rPr>
              <a:t>°－</a:t>
            </a:r>
            <a:r>
              <a:rPr lang="en-US" sz="2400" kern="0" dirty="0">
                <a:solidFill>
                  <a:schemeClr val="tx1"/>
                </a:solidFill>
                <a:sym typeface="+mn-ea"/>
              </a:rPr>
              <a:t>sin 22.5</a:t>
            </a:r>
            <a:r>
              <a:rPr sz="2400" kern="0" dirty="0">
                <a:solidFill>
                  <a:schemeClr val="tx1"/>
                </a:solidFill>
              </a:rPr>
              <a:t>°</a:t>
            </a:r>
            <a:r>
              <a:rPr lang="en-US" sz="2400" kern="0" dirty="0">
                <a:solidFill>
                  <a:schemeClr val="tx1"/>
                </a:solidFill>
                <a:sym typeface="+mn-ea"/>
              </a:rPr>
              <a:t>sin 22.5</a:t>
            </a:r>
            <a:r>
              <a:rPr sz="2400" kern="0" dirty="0">
                <a:solidFill>
                  <a:schemeClr val="tx1"/>
                </a:solidFill>
              </a:rPr>
              <a:t>°；</a:t>
            </a:r>
          </a:p>
          <a:p>
            <a:pPr latinLnBrk="1">
              <a:lnSpc>
                <a:spcPct val="250000"/>
              </a:lnSpc>
            </a:pPr>
            <a:r>
              <a:rPr lang="zh-CN" altLang="en-US" sz="2400" kern="0" dirty="0">
                <a:solidFill>
                  <a:schemeClr val="tx1"/>
                </a:solidFill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kern="0" dirty="0">
                <a:solidFill>
                  <a:schemeClr val="tx1"/>
                </a:solidFill>
              </a:rPr>
              <a:t>） </a:t>
            </a:r>
            <a:r>
              <a:rPr lang="en-US" sz="2400" kern="0" dirty="0">
                <a:solidFill>
                  <a:schemeClr val="tx1"/>
                </a:solidFill>
                <a:sym typeface="+mn-ea"/>
              </a:rPr>
              <a:t>cos</a:t>
            </a:r>
            <a:r>
              <a:rPr lang="en-US" sz="2400" kern="0" baseline="30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2400" kern="0" dirty="0">
                <a:solidFill>
                  <a:schemeClr val="tx1"/>
                </a:solidFill>
                <a:sym typeface="+mn-ea"/>
              </a:rPr>
              <a:t>15</a:t>
            </a:r>
            <a:r>
              <a:rPr sz="2400" kern="0" dirty="0">
                <a:solidFill>
                  <a:schemeClr val="tx1"/>
                </a:solidFill>
              </a:rPr>
              <a:t>°－</a:t>
            </a:r>
            <a:r>
              <a:rPr lang="en-US" sz="2400" kern="0" dirty="0">
                <a:solidFill>
                  <a:schemeClr val="tx1"/>
                </a:solidFill>
                <a:sym typeface="+mn-ea"/>
              </a:rPr>
              <a:t>sin</a:t>
            </a:r>
            <a:r>
              <a:rPr lang="en-US" sz="2400" kern="0" baseline="30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2400" kern="0" dirty="0">
                <a:solidFill>
                  <a:schemeClr val="tx1"/>
                </a:solidFill>
                <a:sym typeface="+mn-ea"/>
              </a:rPr>
              <a:t>15</a:t>
            </a:r>
            <a:r>
              <a:rPr sz="2400" kern="0" dirty="0">
                <a:solidFill>
                  <a:schemeClr val="tx1"/>
                </a:solidFill>
              </a:rPr>
              <a:t>°．</a:t>
            </a:r>
            <a:endParaRPr lang="zh-CN" altLang="en-US" sz="2400" kern="0" dirty="0">
              <a:solidFill>
                <a:schemeClr val="tx1"/>
              </a:solidFill>
              <a:latin typeface="Cambria Math" panose="02040503050406030204" charset="0"/>
              <a:cs typeface="Cambria Math" panose="0204050305040603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7"/>
              <p:cNvSpPr/>
              <p:nvPr/>
            </p:nvSpPr>
            <p:spPr>
              <a:xfrm>
                <a:off x="3132138" y="1419622"/>
                <a:ext cx="2259786" cy="8681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（</m:t>
                      </m:r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𝟏</m:t>
                      </m:r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）</m:t>
                      </m:r>
                      <m:f>
                        <m:fPr>
                          <m:ctrlP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138" y="1419622"/>
                <a:ext cx="2259786" cy="8681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7"/>
              <p:cNvSpPr/>
              <p:nvPr/>
            </p:nvSpPr>
            <p:spPr>
              <a:xfrm>
                <a:off x="6320492" y="2355726"/>
                <a:ext cx="1507272" cy="8681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（</m:t>
                      </m:r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𝟐</m:t>
                      </m:r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）</m:t>
                      </m:r>
                      <m:f>
                        <m:fPr>
                          <m:ctrlP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492" y="2355726"/>
                <a:ext cx="1507272" cy="8681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190303" y="3219822"/>
                <a:ext cx="1507272" cy="8681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（</m:t>
                      </m:r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𝟑</m:t>
                      </m:r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）</m:t>
                      </m:r>
                      <m:f>
                        <m:fPr>
                          <m:ctrlP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303" y="3219822"/>
                <a:ext cx="1507272" cy="868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7"/>
              <p:cNvSpPr/>
              <p:nvPr/>
            </p:nvSpPr>
            <p:spPr>
              <a:xfrm>
                <a:off x="4058413" y="4155926"/>
                <a:ext cx="1521699" cy="8840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rgbClr val="432AFC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（</m:t>
                      </m:r>
                      <m:r>
                        <a:rPr lang="en-US" altLang="zh-CN" sz="2400" b="1" i="1" dirty="0" smtClean="0">
                          <a:solidFill>
                            <a:srgbClr val="432AFC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𝟒</m:t>
                      </m:r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）</m:t>
                      </m:r>
                      <m:f>
                        <m:fPr>
                          <m:ctrlP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9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413" y="4155926"/>
                <a:ext cx="1521699" cy="88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1"/>
      <p:bldP spid="8" grpId="1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16691" y="521335"/>
                <a:ext cx="8591813" cy="273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latinLnBrk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432AFC"/>
                    </a:solidFill>
                    <a:latin typeface="+mn-ea"/>
                    <a:ea typeface="+mn-ea"/>
                  </a:rPr>
                  <a:t>例</a:t>
                </a:r>
                <a:r>
                  <a:rPr lang="en-US" altLang="zh-CN" sz="2400" b="1" dirty="0">
                    <a:solidFill>
                      <a:srgbClr val="432AF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dirty="0">
                    <a:solidFill>
                      <a:srgbClr val="432AFC"/>
                    </a:solidFill>
                    <a:latin typeface="+mn-ea"/>
                    <a:ea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已知</m:t>
                    </m:r>
                    <m:func>
                      <m:funcPr>
                        <m:ctrlP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funcPr>
                      <m:fName>
                        <m:r>
                          <a:rPr lang="en-US" sz="2400" b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𝐜𝐨𝐬</m:t>
                        </m:r>
                      </m:fName>
                      <m:e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𝜶</m:t>
                        </m:r>
                      </m:e>
                    </m:func>
                    <m:r>
                      <a:rPr lang="en-US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=−</m:t>
                    </m:r>
                    <m:f>
                      <m:fPr>
                        <m:ctrlP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2400" b="1" kern="0" dirty="0">
                    <a:solidFill>
                      <a:schemeClr val="tx1"/>
                    </a:solidFill>
                    <a:latin typeface="+mn-ea"/>
                    <a:ea typeface="+mn-ea"/>
                    <a:cs typeface="Cambria Math" panose="02040503050406030204" charset="0"/>
                  </a:rPr>
                  <a:t>，且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𝟐</m:t>
                        </m:r>
                      </m:den>
                    </m:f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sz="2400" b="1" i="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𝛑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，求</m:t>
                    </m:r>
                    <m:func>
                      <m:funcPr>
                        <m:ctrlP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funcPr>
                      <m:fName>
                        <m:r>
                          <a:rPr lang="en-US" altLang="zh-CN" sz="2400" b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b="1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1" i="0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mbria Math" panose="02040503050406030204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400" b="1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mbria Math" panose="02040503050406030204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+</m:t>
                            </m:r>
                            <m: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sz="2400" b="1" kern="0" dirty="0">
                    <a:solidFill>
                      <a:schemeClr val="tx1"/>
                    </a:solidFill>
                    <a:latin typeface="+mn-ea"/>
                    <a:ea typeface="+mn-ea"/>
                    <a:cs typeface="Cambria Math" panose="02040503050406030204" charset="0"/>
                  </a:rPr>
                  <a:t>的值</a:t>
                </a:r>
                <a:r>
                  <a:rPr lang="en-US" altLang="zh-CN" sz="2400" b="1" kern="0" dirty="0">
                    <a:solidFill>
                      <a:schemeClr val="tx1"/>
                    </a:solidFill>
                    <a:latin typeface="+mn-ea"/>
                    <a:ea typeface="+mn-ea"/>
                    <a:cs typeface="Cambria Math" panose="02040503050406030204" charset="0"/>
                  </a:rPr>
                  <a:t>.</a:t>
                </a:r>
                <a:endParaRPr lang="zh-CN" altLang="en-US" sz="2400" b="1" kern="0" dirty="0">
                  <a:solidFill>
                    <a:srgbClr val="432AFC"/>
                  </a:solidFill>
                  <a:latin typeface="+mn-ea"/>
                  <a:ea typeface="+mn-ea"/>
                  <a:cs typeface="Cambria Math" panose="02040503050406030204" charset="0"/>
                </a:endParaRPr>
              </a:p>
              <a:p>
                <a:pPr marL="0" lvl="0" indent="0" algn="l" latinLnBrk="1">
                  <a:lnSpc>
                    <a:spcPct val="150000"/>
                  </a:lnSpc>
                  <a:buNone/>
                </a:pPr>
                <a:r>
                  <a:rPr lang="zh-CN" sz="2400" b="1" kern="0" dirty="0">
                    <a:solidFill>
                      <a:srgbClr val="432AFC"/>
                    </a:solidFill>
                    <a:latin typeface="+mn-ea"/>
                    <a:ea typeface="+mn-ea"/>
                  </a:rPr>
                  <a:t>解</a:t>
                </a:r>
                <a:r>
                  <a:rPr lang="en-US" altLang="zh-CN" sz="2400" kern="0" dirty="0">
                    <a:latin typeface="+mn-ea"/>
                    <a:ea typeface="+mn-ea"/>
                  </a:rPr>
                  <a:t>   </a:t>
                </a:r>
                <a:r>
                  <a:rPr lang="zh-CN" sz="2400" kern="0" dirty="0">
                    <a:latin typeface="+mn-ea"/>
                    <a:ea typeface="+mn-ea"/>
                  </a:rPr>
                  <a:t>因为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cos</m:t>
                        </m:r>
                      </m:fName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𝛼</m:t>
                        </m:r>
                      </m:e>
                    </m:func>
                    <m:r>
                      <a:rPr lang="en-US" sz="2400" i="1" kern="0"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=−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4</m:t>
                        </m:r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kern="0" dirty="0">
                    <a:latin typeface="+mn-ea"/>
                    <a:ea typeface="+mn-ea"/>
                    <a:cs typeface="Cambria Math" panose="02040503050406030204" charset="0"/>
                    <a:sym typeface="+mn-ea"/>
                  </a:rPr>
                  <a:t>，且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ker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i="0" ker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400" i="1" ker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  <m:r>
                      <a:rPr lang="en-US" altLang="zh-CN" sz="2400" i="1" kern="0"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𝛼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 sz="2400" i="0" kern="0"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π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，</m:t>
                    </m:r>
                  </m:oMath>
                </a14:m>
                <a:r>
                  <a:rPr lang="zh-CN" altLang="en-US" sz="2400" kern="0" dirty="0">
                    <a:latin typeface="+mn-ea"/>
                    <a:ea typeface="+mn-ea"/>
                    <a:cs typeface="Cambria Math" panose="02040503050406030204" charset="0"/>
                  </a:rPr>
                  <a:t>所以</a:t>
                </a:r>
                <a:endParaRPr sz="2400" kern="0" dirty="0">
                  <a:latin typeface="+mn-ea"/>
                  <a:ea typeface="+mn-ea"/>
                </a:endParaRPr>
              </a:p>
              <a:p>
                <a:pPr latinLnBrk="1">
                  <a:lnSpc>
                    <a:spcPct val="150000"/>
                  </a:lnSpc>
                </a:pPr>
                <a:r>
                  <a:rPr lang="en-US" sz="2400" kern="0" dirty="0">
                    <a:latin typeface="+mn-ea"/>
                    <a:ea typeface="+mn-ea"/>
                  </a:rPr>
                  <a:t>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sin</m:t>
                        </m:r>
                      </m:fName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𝛼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400" i="1" kern="0"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 kern="0">
                                    <a:latin typeface="Cambria Math" panose="02040503050406030204" pitchFamily="18" charset="0"/>
                                    <a:ea typeface="+mn-ea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 kern="0">
                                        <a:latin typeface="Cambria Math" panose="02040503050406030204" pitchFamily="18" charset="0"/>
                                        <a:ea typeface="+mn-ea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kern="0">
                                        <a:latin typeface="Cambria Math" panose="02040503050406030204" pitchFamily="18" charset="0"/>
                                        <a:ea typeface="+mn-ea"/>
                                        <a:cs typeface="Cambria Math" panose="02040503050406030204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 kern="0">
                                            <a:latin typeface="Cambria Math" panose="02040503050406030204" pitchFamily="18" charset="0"/>
                                            <a:ea typeface="+mn-ea"/>
                                            <a:cs typeface="Cambria Math" panose="0204050305040603020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 kern="0">
                                            <a:latin typeface="Cambria Math" panose="02040503050406030204" pitchFamily="18" charset="0"/>
                                            <a:ea typeface="+mn-ea"/>
                                            <a:cs typeface="Cambria Math" panose="02040503050406030204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US" sz="2400" i="1" kern="0">
                                            <a:latin typeface="Cambria Math" panose="02040503050406030204" pitchFamily="18" charset="0"/>
                                            <a:ea typeface="+mn-ea"/>
                                            <a:cs typeface="Cambria Math" panose="02040503050406030204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  <a:ea typeface="+mn-ea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400" i="1" ker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kern="0"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sz="2400" i="1" kern="0"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 kern="0"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i="1" ker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，</m:t>
                        </m:r>
                      </m:e>
                    </m:func>
                  </m:oMath>
                </a14:m>
                <a:endParaRPr lang="zh-CN" altLang="en-US" sz="2400" kern="0" dirty="0">
                  <a:latin typeface="+mn-ea"/>
                  <a:ea typeface="+mn-ea"/>
                  <a:cs typeface="Cambria Math" panose="02040503050406030204" charset="0"/>
                  <a:sym typeface="+mn-ea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91" y="521335"/>
                <a:ext cx="8591813" cy="2739468"/>
              </a:xfrm>
              <a:prstGeom prst="rect">
                <a:avLst/>
              </a:prstGeom>
              <a:blipFill>
                <a:blip r:embed="rId3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225351" y="3215005"/>
                <a:ext cx="7067550" cy="173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atinLnBrk="1">
                  <a:lnSpc>
                    <a:spcPct val="150000"/>
                  </a:lnSpc>
                </a:pPr>
                <a:r>
                  <a:rPr lang="en-US" altLang="zh-CN" sz="2300" kern="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300" ker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300" i="1" ker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300" i="0" kern="0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altLang="zh-CN" sz="2300" i="1" kern="0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altLang="zh-CN" sz="2300" i="1" ker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+</m:t>
                            </m:r>
                            <m:r>
                              <a:rPr lang="en-US" altLang="zh-CN" sz="2300" i="1" ker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𝛼</m:t>
                            </m:r>
                          </m:e>
                        </m:d>
                        <m:r>
                          <a:rPr lang="en-US" altLang="zh-CN" sz="2300" i="1" ker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300" ker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CN" sz="2300" i="1" ker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300" i="0" kern="0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altLang="zh-CN" sz="2300" i="1" kern="0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6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altLang="zh-CN" sz="2300" i="1" ker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300" kern="0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altLang="zh-CN" sz="2300" i="1" kern="0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altLang="zh-CN" sz="2300" i="1" ker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CN" sz="2300" i="1" ker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300" kern="0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zh-CN" sz="2300" i="1" ker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altLang="zh-CN" sz="2300" i="0" kern="0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a:rPr lang="en-US" altLang="zh-CN" sz="2300" i="1" kern="0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6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zh-CN" sz="2300" i="1" ker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300" kern="0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altLang="zh-CN" sz="2300" i="1" kern="0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altLang="zh-CN" sz="2300" i="1" kern="0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atinLnBrk="1">
                  <a:lnSpc>
                    <a:spcPct val="150000"/>
                  </a:lnSpc>
                </a:pPr>
                <a:r>
                  <a:rPr lang="en-US" altLang="zh-CN" sz="2300" i="1" kern="0" dirty="0">
                    <a:latin typeface="Cambria Math" panose="02040503050406030204" charset="0"/>
                    <a:cs typeface="Cambria Math" panose="02040503050406030204" charset="0"/>
                  </a:rPr>
                  <a:t>                               </a:t>
                </a:r>
                <a:r>
                  <a:rPr lang="en-US" altLang="zh-CN" sz="2300" kern="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300" i="1" kern="0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300" i="1" kern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altLang="zh-CN" sz="2300" i="1" kern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×</m:t>
                    </m:r>
                    <m:d>
                      <m:dPr>
                        <m:ctrlP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sz="2300" i="1" kern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fPr>
                          <m:num>
                            <m:r>
                              <a:rPr lang="en-US" altLang="zh-CN" sz="2300" i="1" kern="0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300" i="1" kern="0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altLang="zh-CN" sz="2300" i="1" kern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−</m:t>
                    </m:r>
                    <m:f>
                      <m:fPr>
                        <m:ctrlP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300" i="1" kern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300" i="1" kern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altLang="zh-CN" sz="2300" i="1" kern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×</m:t>
                    </m:r>
                    <m:f>
                      <m:fPr>
                        <m:ctrlP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300" i="1" kern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3</m:t>
                        </m:r>
                      </m:num>
                      <m:den>
                        <m:r>
                          <a:rPr lang="en-US" altLang="zh-CN" sz="2300" i="1" kern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5</m:t>
                        </m:r>
                      </m:den>
                    </m:f>
                    <m:r>
                      <a:rPr lang="en-US" altLang="zh-CN" sz="2300" i="1" kern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=−</m:t>
                    </m:r>
                    <m:f>
                      <m:fPr>
                        <m:ctrlP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300" i="1" kern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3+4</m:t>
                        </m:r>
                        <m:rad>
                          <m:radPr>
                            <m:degHide m:val="on"/>
                            <m:ctrlP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300" i="1" kern="0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300" i="1" kern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300" kern="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．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225351" y="3215005"/>
                <a:ext cx="7067550" cy="17341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60" name="Text Box 77"/>
              <p:cNvSpPr txBox="1"/>
              <p:nvPr/>
            </p:nvSpPr>
            <p:spPr>
              <a:xfrm>
                <a:off x="488627" y="733425"/>
                <a:ext cx="7971805" cy="10595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+mn-ea"/>
                    <a:ea typeface="+mn-ea"/>
                  </a:rPr>
                  <a:t>练习</a:t>
                </a:r>
                <a:r>
                  <a:rPr lang="en-US" altLang="zh-CN" sz="2400" b="1" dirty="0">
                    <a:solidFill>
                      <a:srgbClr val="432AF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+mn-ea"/>
                    <a:ea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已知</m:t>
                    </m:r>
                    <m:func>
                      <m:funcPr>
                        <m:ctrlP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funcPr>
                      <m:fName>
                        <m:r>
                          <a:rPr lang="en-US" sz="2400" b="1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𝐬𝐢𝐧</m:t>
                        </m:r>
                      </m:fName>
                      <m:e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𝜶</m:t>
                        </m:r>
                      </m:e>
                    </m:func>
                    <m:r>
                      <a:rPr lang="en-US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2400" b="1" kern="0" dirty="0">
                    <a:solidFill>
                      <a:schemeClr val="tx1"/>
                    </a:solidFill>
                    <a:latin typeface="+mn-ea"/>
                    <a:ea typeface="+mn-ea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∈(</m:t>
                    </m:r>
                    <m:f>
                      <m:fPr>
                        <m:ctrlP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zh-CN" altLang="en-US" sz="2400" b="1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，</m:t>
                    </m:r>
                    <m:r>
                      <a:rPr lang="en-US" altLang="zh-CN" sz="2400" b="1" i="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𝛑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)，求</m:t>
                    </m:r>
                    <m:func>
                      <m:funcPr>
                        <m:ctrlP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funcPr>
                      <m:fName>
                        <m:r>
                          <a:rPr lang="en-US" altLang="zh-CN" sz="2400" b="1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b="1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1" i="0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mbria Math" panose="02040503050406030204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400" b="1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mbria Math" panose="02040503050406030204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+</m:t>
                            </m:r>
                            <m: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sz="2400" b="1" kern="0" dirty="0">
                    <a:solidFill>
                      <a:schemeClr val="tx1"/>
                    </a:solidFill>
                    <a:latin typeface="+mn-ea"/>
                    <a:ea typeface="+mn-ea"/>
                    <a:cs typeface="Cambria Math" panose="02040503050406030204" charset="0"/>
                  </a:rPr>
                  <a:t>的值</a:t>
                </a:r>
                <a:r>
                  <a:rPr lang="en-US" altLang="zh-CN" sz="2400" b="1" kern="0" dirty="0">
                    <a:solidFill>
                      <a:schemeClr val="tx1"/>
                    </a:solidFill>
                    <a:latin typeface="+mn-ea"/>
                    <a:ea typeface="+mn-ea"/>
                    <a:cs typeface="Cambria Math" panose="0204050305040603020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5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7" y="733425"/>
                <a:ext cx="7971805" cy="1059585"/>
              </a:xfrm>
              <a:prstGeom prst="rect">
                <a:avLst/>
              </a:prstGeom>
              <a:blipFill>
                <a:blip r:embed="rId3"/>
                <a:stretch>
                  <a:fillRect l="-1147" r="-765" b="-344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>
                <p:custDataLst>
                  <p:tags r:id="rId1"/>
                </p:custDataLst>
              </p:nvPr>
            </p:nvSpPr>
            <p:spPr>
              <a:xfrm>
                <a:off x="2969890" y="2094865"/>
                <a:ext cx="3841564" cy="8942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algn="l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uncPr>
                        <m:fName>
                          <m:r>
                            <a:rPr lang="en-US" altLang="zh-CN" sz="2400" b="1" kern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b="1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1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0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400" b="1" i="1" kern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sz="2400" b="1" i="1" kern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altLang="zh-CN" sz="2400" b="1" i="1" kern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969890" y="2094865"/>
                <a:ext cx="3841564" cy="8942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60" name="Text Box 77"/>
              <p:cNvSpPr txBox="1"/>
              <p:nvPr/>
            </p:nvSpPr>
            <p:spPr>
              <a:xfrm>
                <a:off x="395536" y="662177"/>
                <a:ext cx="8340546" cy="32677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练习</a:t>
                </a:r>
                <a:r>
                  <a:rPr lang="en-US" altLang="zh-CN" sz="2400" b="1" dirty="0">
                    <a:solidFill>
                      <a:srgbClr val="432AFC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r>
                  <a:rPr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利用公式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sz="2400" b="1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α</a:t>
                </a:r>
                <a:r>
                  <a:rPr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sz="2400" b="1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β</a:t>
                </a:r>
                <a:r>
                  <a:rPr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证明：</a:t>
                </a: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sz="2400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π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400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＝－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</a:t>
                </a:r>
                <a:r>
                  <a:rPr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en-US" sz="2400" kern="0" spc="-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；</a:t>
                </a:r>
                <a:endParaRPr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endParaRPr sz="2400" dirty="0">
                  <a:solidFill>
                    <a:srgbClr val="432AFC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sz="2400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sz="2400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cos</a:t>
                </a:r>
                <a:r>
                  <a:rPr sz="2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＋π</a:t>
                </a:r>
                <a:r>
                  <a:rPr sz="2400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＝－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cos </a:t>
                </a:r>
                <a:r>
                  <a:rPr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5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62177"/>
                <a:ext cx="8340546" cy="3267710"/>
              </a:xfrm>
              <a:prstGeom prst="rect">
                <a:avLst/>
              </a:prstGeom>
              <a:blipFill>
                <a:blip r:embed="rId4"/>
                <a:stretch>
                  <a:fillRect l="-1170" b="-56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77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87624" y="2067695"/>
                <a:ext cx="7560840" cy="9919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indent="0" eaLnBrk="1" hangingPunct="1">
                  <a:lnSpc>
                    <a:spcPct val="200000"/>
                  </a:lnSpc>
                  <a:spcBef>
                    <a:spcPct val="0"/>
                  </a:spcBef>
                  <a:buNone/>
                </a:pPr>
                <a:r>
                  <a:rPr lang="en-US" sz="2400" dirty="0" err="1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cos</a:t>
                </a:r>
                <a:r>
                  <a:rPr sz="2400" dirty="0">
                    <a:solidFill>
                      <a:srgbClr val="432AF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（</a:t>
                </a:r>
                <a:r>
                  <a:rPr sz="2400" i="1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α</a:t>
                </a:r>
                <a:r>
                  <a:rPr sz="2400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432AFC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432AF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π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432AF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400" dirty="0">
                    <a:solidFill>
                      <a:srgbClr val="432AF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）</a:t>
                </a:r>
                <a:r>
                  <a:rPr lang="en-US" sz="2400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cos </a:t>
                </a:r>
                <a:r>
                  <a:rPr sz="2400" i="1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α</a:t>
                </a:r>
                <a:r>
                  <a:rPr lang="en-US" sz="2400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432AFC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432AF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π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432AF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400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－</a:t>
                </a:r>
                <a:r>
                  <a:rPr lang="en-US" sz="2400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sin </a:t>
                </a:r>
                <a:r>
                  <a:rPr sz="2400" i="1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α</a:t>
                </a:r>
                <a:r>
                  <a:rPr lang="en-US" sz="2400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432AFC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432AF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π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432AF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=0－sin </a:t>
                </a:r>
                <a:r>
                  <a:rPr sz="2400" i="1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α</a:t>
                </a:r>
                <a:r>
                  <a:rPr lang="en-US" sz="2400" i="1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</a:t>
                </a:r>
                <a:r>
                  <a:rPr lang="zh-CN" altLang="ar-A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－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sin </a:t>
                </a:r>
                <a:r>
                  <a:rPr lang="el-GR" altLang="zh-C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α</a:t>
                </a:r>
                <a:r>
                  <a:rPr lang="zh-CN" altLang="en-US" sz="2400" kern="0" spc="-1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kern="0" spc="-100" dirty="0">
                    <a:solidFill>
                      <a:srgbClr val="432AFC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；</a:t>
                </a:r>
                <a:endParaRPr lang="zh-CN" altLang="en-US" sz="2400" i="1" dirty="0">
                  <a:solidFill>
                    <a:srgbClr val="432AF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endParaRPr lang="en-US" sz="24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1187624" y="2067695"/>
                <a:ext cx="7560840" cy="991989"/>
              </a:xfrm>
              <a:prstGeom prst="rect">
                <a:avLst/>
              </a:prstGeom>
              <a:blipFill>
                <a:blip r:embed="rId5"/>
                <a:stretch>
                  <a:fillRect l="-1290" r="-1048" b="-61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7"/>
          <p:cNvSpPr txBox="1"/>
          <p:nvPr>
            <p:custDataLst>
              <p:tags r:id="rId2"/>
            </p:custDataLst>
          </p:nvPr>
        </p:nvSpPr>
        <p:spPr>
          <a:xfrm>
            <a:off x="1187624" y="3940681"/>
            <a:ext cx="7548458" cy="10793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</a:t>
            </a:r>
            <a:r>
              <a:rPr sz="2400" dirty="0">
                <a:solidFill>
                  <a:srgbClr val="432AF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sz="2400" i="1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sz="2400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＋π</a:t>
            </a:r>
            <a:r>
              <a:rPr sz="2400" dirty="0">
                <a:solidFill>
                  <a:srgbClr val="432AF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sz="2400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 </a:t>
            </a:r>
            <a:r>
              <a:rPr sz="2400" i="1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sz="2400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 </a:t>
            </a:r>
            <a:r>
              <a:rPr sz="2400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π－</a:t>
            </a:r>
            <a:r>
              <a:rPr lang="en-US" sz="2400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sz="2400" i="1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sz="2400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sz="2400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π</a:t>
            </a:r>
            <a:r>
              <a:rPr lang="en-US" sz="2400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=－cos</a:t>
            </a:r>
            <a:r>
              <a:rPr sz="2400" i="1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sz="2400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－0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ar-A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</a:t>
            </a:r>
            <a:r>
              <a:rPr lang="el-GR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b="1" kern="0" dirty="0">
                <a:solidFill>
                  <a:srgbClr val="432AF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rgbClr val="432A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432AF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e6b6fe5-3f34-42e7-9adb-c79581001c13"/>
  <p:tag name="COMMONDATA" val="eyJoZGlkIjoiZWU3ZGQ3NmVjNDZlMjljYzI4NTZjNzlhZDg5MTNhMD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621</Words>
  <Application>Microsoft Office PowerPoint</Application>
  <PresentationFormat>全屏显示(16:9)</PresentationFormat>
  <Paragraphs>56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黑体</vt:lpstr>
      <vt:lpstr>宋体</vt:lpstr>
      <vt:lpstr>Arial</vt:lpstr>
      <vt:lpstr>Calibri</vt:lpstr>
      <vt:lpstr>Cambria Math</vt:lpstr>
      <vt:lpstr>Times New Roman</vt:lpstr>
      <vt:lpstr>Office 主题</vt:lpstr>
      <vt:lpstr>1_Office 主题</vt:lpstr>
      <vt:lpstr>1.1.1  两角和的余弦公式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 </cp:lastModifiedBy>
  <cp:revision>256</cp:revision>
  <dcterms:created xsi:type="dcterms:W3CDTF">2013-12-23T07:18:00Z</dcterms:created>
  <dcterms:modified xsi:type="dcterms:W3CDTF">2023-09-03T05:30:54Z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DDEEC07085DC424A9B474262CC5A3EBE_13</vt:lpwstr>
  </property>
  <property fmtid="{D5CDD505-2E9C-101B-9397-08002B2CF9AE}" pid="3" name="KSOProductBuildVer">
    <vt:lpwstr>2052-11.1.0.14036</vt:lpwstr>
  </property>
</Properties>
</file>