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17"/>
  </p:handoutMasterIdLst>
  <p:sldIdLst>
    <p:sldId id="256" r:id="rId4"/>
    <p:sldId id="335" r:id="rId6"/>
    <p:sldId id="365" r:id="rId7"/>
    <p:sldId id="367" r:id="rId8"/>
    <p:sldId id="369" r:id="rId9"/>
    <p:sldId id="368" r:id="rId10"/>
    <p:sldId id="334" r:id="rId11"/>
    <p:sldId id="370" r:id="rId12"/>
    <p:sldId id="371" r:id="rId13"/>
    <p:sldId id="342" r:id="rId14"/>
    <p:sldId id="348" r:id="rId15"/>
    <p:sldId id="303" r:id="rId16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1" userDrawn="1">
          <p15:clr>
            <a:srgbClr val="A4A3A4"/>
          </p15:clr>
        </p15:guide>
        <p15:guide id="2" pos="29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AFC"/>
    <a:srgbClr val="0000CC"/>
    <a:srgbClr val="2C71FA"/>
    <a:srgbClr val="BCEFFF"/>
    <a:srgbClr val="C6DBF1"/>
    <a:srgbClr val="AFC1EF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631"/>
        <p:guide pos="2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4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.xml"/><Relationship Id="rId4" Type="http://schemas.openxmlformats.org/officeDocument/2006/relationships/image" Target="../media/image16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18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</a:t>
            </a:r>
            <a:r>
              <a:rPr lang="zh-CN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两角差的余弦公式</a:t>
            </a:r>
            <a:endParaRPr lang="zh-CN" altLang="zh-CN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630238" y="77152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两角和的余弦公式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67" name="Text Box 66"/>
          <p:cNvSpPr txBox="1"/>
          <p:nvPr/>
        </p:nvSpPr>
        <p:spPr>
          <a:xfrm>
            <a:off x="636588" y="2787650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两角差的余弦公式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圆角矩形 6"/>
          <p:cNvSpPr/>
          <p:nvPr>
            <p:custDataLst>
              <p:tags r:id="rId1"/>
            </p:custDataLst>
          </p:nvPr>
        </p:nvSpPr>
        <p:spPr>
          <a:xfrm>
            <a:off x="1066164" y="1580644"/>
            <a:ext cx="6962219" cy="847090"/>
          </a:xfrm>
          <a:prstGeom prst="roundRect">
            <a:avLst/>
          </a:prstGeom>
          <a:solidFill>
            <a:srgbClr val="BC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（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＋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）＝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－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i="1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baseline="-2500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＋</a:t>
            </a:r>
            <a:r>
              <a:rPr lang="zh-CN" altLang="en-US" sz="2400" i="1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）</a:t>
            </a:r>
            <a:endParaRPr lang="zh-CN" altLang="en-US" sz="2400" kern="0" dirty="0">
              <a:solidFill>
                <a:schemeClr val="tx1"/>
              </a:solidFill>
              <a:uFillTx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圆角矩形 6"/>
          <p:cNvSpPr/>
          <p:nvPr/>
        </p:nvSpPr>
        <p:spPr>
          <a:xfrm>
            <a:off x="1030048" y="3626584"/>
            <a:ext cx="6998335" cy="961390"/>
          </a:xfrm>
          <a:prstGeom prst="roundRect">
            <a:avLst/>
          </a:prstGeom>
          <a:solidFill>
            <a:srgbClr val="BC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（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－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）＝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＋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latin typeface="+mn-ea"/>
                <a:cs typeface="+mn-ea"/>
              </a:rPr>
              <a:t>．</a:t>
            </a:r>
            <a:r>
              <a:rPr lang="en-US" altLang="zh-CN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i="1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baseline="-2500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－</a:t>
            </a:r>
            <a:r>
              <a:rPr lang="zh-CN" altLang="en-US" sz="2400" i="1" kern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）</a:t>
            </a:r>
            <a:endParaRPr lang="zh-CN" altLang="en-US" sz="2400" kern="0" dirty="0">
              <a:solidFill>
                <a:schemeClr val="tx1"/>
              </a:solidFill>
              <a:uFillTx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1737248" y="2214376"/>
            <a:ext cx="5669504" cy="7147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），（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复习回顾</a:t>
            </a:r>
            <a:endParaRPr lang="en-US" altLang="zh-CN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7" name="圆角矩形 6"/>
          <p:cNvSpPr/>
          <p:nvPr>
            <p:custDataLst>
              <p:tags r:id="rId1"/>
            </p:custDataLst>
          </p:nvPr>
        </p:nvSpPr>
        <p:spPr>
          <a:xfrm>
            <a:off x="1066164" y="2037080"/>
            <a:ext cx="6962219" cy="847090"/>
          </a:xfrm>
          <a:prstGeom prst="roundRect">
            <a:avLst/>
          </a:prstGeom>
          <a:solidFill>
            <a:srgbClr val="BC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（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＋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）＝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－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i="1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baseline="-2500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＋</a:t>
            </a:r>
            <a:r>
              <a:rPr lang="zh-CN" altLang="en-US" sz="2400" i="1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）</a:t>
            </a:r>
            <a:endParaRPr lang="zh-CN" altLang="en-US" sz="2400" kern="0" dirty="0">
              <a:solidFill>
                <a:schemeClr val="tx1"/>
              </a:solidFill>
              <a:uFillTx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3625" y="1246505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两角和的余弦公式：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063625" y="3526155"/>
            <a:ext cx="5091430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432AFC"/>
                </a:solidFill>
              </a:rPr>
              <a:t>思考：如何得到两角差的余弦公式？</a:t>
            </a:r>
            <a:endParaRPr lang="zh-CN" altLang="en-US" sz="2400" b="1" dirty="0">
              <a:solidFill>
                <a:srgbClr val="432AF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432AFC"/>
                </a:solidFill>
              </a:rPr>
              <a:t>          </a:t>
            </a:r>
            <a:r>
              <a:rPr lang="en-US" altLang="zh-CN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cos</a:t>
            </a:r>
            <a:r>
              <a:rPr lang="zh-CN" altLang="en-US" sz="2400" kern="0" dirty="0">
                <a:uFillTx/>
                <a:cs typeface="Arial" panose="020B0604020202020204" pitchFamily="34" charset="0"/>
                <a:sym typeface="+mn-ea"/>
              </a:rPr>
              <a:t>（</a:t>
            </a:r>
            <a:r>
              <a:rPr lang="zh-CN" altLang="en-US"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dirty="0">
                <a:cs typeface="Arial" panose="020B0604020202020204" pitchFamily="34" charset="0"/>
                <a:sym typeface="+mn-ea"/>
              </a:rPr>
              <a:t>－</a:t>
            </a:r>
            <a:r>
              <a:rPr lang="zh-CN" altLang="en-US"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uFillTx/>
                <a:cs typeface="Arial" panose="020B0604020202020204" pitchFamily="34" charset="0"/>
                <a:sym typeface="+mn-ea"/>
              </a:rPr>
              <a:t>）＝？</a:t>
            </a:r>
            <a:endParaRPr lang="zh-CN" altLang="en-US" sz="2400" b="1" dirty="0">
              <a:solidFill>
                <a:srgbClr val="432A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360" y="664845"/>
            <a:ext cx="8930005" cy="334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  <a:cs typeface="+mn-ea"/>
              </a:rPr>
              <a:t>  </a:t>
            </a:r>
            <a:r>
              <a:rPr sz="2400" kern="0" dirty="0" err="1">
                <a:latin typeface="+mn-ea"/>
                <a:ea typeface="+mn-ea"/>
                <a:cs typeface="+mn-ea"/>
              </a:rPr>
              <a:t>因为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sz="2400" kern="0" dirty="0">
                <a:latin typeface="+mn-ea"/>
                <a:ea typeface="+mn-ea"/>
                <a:cs typeface="+mn-ea"/>
              </a:rPr>
              <a:t>－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sz="2400" kern="0" dirty="0">
                <a:latin typeface="+mn-ea"/>
                <a:ea typeface="+mn-ea"/>
                <a:cs typeface="+mn-ea"/>
              </a:rPr>
              <a:t>＝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sz="2400" kern="0" dirty="0">
                <a:latin typeface="+mn-ea"/>
                <a:ea typeface="+mn-ea"/>
                <a:cs typeface="+mn-ea"/>
              </a:rPr>
              <a:t>＋（－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sz="2400" kern="0" dirty="0">
                <a:latin typeface="+mn-ea"/>
                <a:ea typeface="+mn-ea"/>
                <a:cs typeface="+mn-ea"/>
              </a:rPr>
              <a:t>），所以</a:t>
            </a:r>
            <a:endParaRPr sz="2400" kern="0" dirty="0">
              <a:latin typeface="+mn-ea"/>
              <a:ea typeface="+mn-ea"/>
              <a:cs typeface="+mn-ea"/>
            </a:endParaRPr>
          </a:p>
          <a:p>
            <a:pPr latinLnBrk="1">
              <a:lnSpc>
                <a:spcPct val="150000"/>
              </a:lnSpc>
            </a:pPr>
            <a:r>
              <a:rPr lang="en-US" sz="2400" kern="0" dirty="0">
                <a:latin typeface="+mn-ea"/>
                <a:ea typeface="+mn-ea"/>
                <a:cs typeface="+mn-ea"/>
              </a:rPr>
              <a:t>    </a:t>
            </a:r>
            <a:r>
              <a:rPr lang="en-US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cos</a:t>
            </a:r>
            <a:r>
              <a:rPr sz="2400" kern="0" dirty="0">
                <a:latin typeface="+mn-ea"/>
                <a:ea typeface="+mn-ea"/>
                <a:cs typeface="+mn-ea"/>
              </a:rPr>
              <a:t>（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sz="2400" kern="0" dirty="0">
                <a:latin typeface="+mn-ea"/>
                <a:ea typeface="+mn-ea"/>
                <a:cs typeface="+mn-ea"/>
              </a:rPr>
              <a:t>－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sz="2400" kern="0" dirty="0">
                <a:latin typeface="+mn-ea"/>
                <a:ea typeface="+mn-ea"/>
                <a:cs typeface="+mn-ea"/>
              </a:rPr>
              <a:t>）＝</a:t>
            </a:r>
            <a:r>
              <a:rPr lang="en-US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</a:t>
            </a:r>
            <a:r>
              <a:rPr sz="2400" kern="0" dirty="0">
                <a:latin typeface="+mn-ea"/>
                <a:ea typeface="+mn-ea"/>
                <a:cs typeface="+mn-ea"/>
              </a:rPr>
              <a:t>［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sz="2400" kern="0" dirty="0">
                <a:latin typeface="+mn-ea"/>
                <a:ea typeface="+mn-ea"/>
                <a:cs typeface="+mn-ea"/>
              </a:rPr>
              <a:t>＋（－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sz="2400" kern="0" dirty="0">
                <a:latin typeface="+mn-ea"/>
                <a:ea typeface="+mn-ea"/>
                <a:cs typeface="+mn-ea"/>
              </a:rPr>
              <a:t>）］</a:t>
            </a:r>
            <a:endParaRPr sz="2400" kern="0" dirty="0">
              <a:latin typeface="+mn-ea"/>
              <a:ea typeface="+mn-ea"/>
              <a:cs typeface="+mn-ea"/>
            </a:endParaRPr>
          </a:p>
          <a:p>
            <a:pPr latinLnBrk="1">
              <a:lnSpc>
                <a:spcPct val="150000"/>
              </a:lnSpc>
            </a:pPr>
            <a:r>
              <a:rPr sz="2400" kern="0" dirty="0">
                <a:latin typeface="+mn-ea"/>
                <a:ea typeface="+mn-ea"/>
                <a:cs typeface="+mn-ea"/>
              </a:rPr>
              <a:t> </a:t>
            </a:r>
            <a:r>
              <a:rPr lang="en-US" sz="2400" kern="0" dirty="0">
                <a:latin typeface="+mn-ea"/>
                <a:ea typeface="+mn-ea"/>
                <a:cs typeface="+mn-ea"/>
              </a:rPr>
              <a:t>                         </a:t>
            </a:r>
            <a:r>
              <a:rPr sz="2400" kern="0" dirty="0">
                <a:latin typeface="+mn-ea"/>
                <a:ea typeface="+mn-ea"/>
                <a:cs typeface="+mn-ea"/>
              </a:rPr>
              <a:t>＝</a:t>
            </a:r>
            <a:r>
              <a:rPr lang="en-US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 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lang="en-US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</a:t>
            </a:r>
            <a:r>
              <a:rPr sz="2400" kern="0" dirty="0">
                <a:latin typeface="+mn-ea"/>
                <a:ea typeface="+mn-ea"/>
                <a:cs typeface="+mn-ea"/>
              </a:rPr>
              <a:t>（－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sz="2400" kern="0" dirty="0">
                <a:latin typeface="+mn-ea"/>
                <a:ea typeface="+mn-ea"/>
                <a:cs typeface="+mn-ea"/>
              </a:rPr>
              <a:t>）－</a:t>
            </a:r>
            <a:r>
              <a:rPr lang="en-US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lang="en-US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</a:t>
            </a:r>
            <a:r>
              <a:rPr sz="2400" kern="0" dirty="0">
                <a:latin typeface="+mn-ea"/>
                <a:ea typeface="+mn-ea"/>
                <a:cs typeface="+mn-ea"/>
              </a:rPr>
              <a:t>（－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sz="2400" kern="0" dirty="0">
                <a:latin typeface="+mn-ea"/>
                <a:ea typeface="+mn-ea"/>
                <a:cs typeface="+mn-ea"/>
              </a:rPr>
              <a:t>）</a:t>
            </a:r>
            <a:endParaRPr sz="2400" kern="0" dirty="0">
              <a:latin typeface="+mn-ea"/>
              <a:ea typeface="+mn-ea"/>
              <a:cs typeface="+mn-ea"/>
            </a:endParaRPr>
          </a:p>
          <a:p>
            <a:pPr latinLnBrk="1">
              <a:lnSpc>
                <a:spcPct val="150000"/>
              </a:lnSpc>
            </a:pPr>
            <a:r>
              <a:rPr lang="en-US" sz="2400" kern="0" dirty="0">
                <a:latin typeface="+mn-ea"/>
                <a:ea typeface="+mn-ea"/>
                <a:cs typeface="+mn-ea"/>
              </a:rPr>
              <a:t>                          </a:t>
            </a:r>
            <a:r>
              <a:rPr sz="2400" kern="0" dirty="0">
                <a:latin typeface="+mn-ea"/>
                <a:ea typeface="+mn-ea"/>
                <a:cs typeface="+mn-ea"/>
              </a:rPr>
              <a:t>＝</a:t>
            </a:r>
            <a:r>
              <a:rPr lang="en-US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 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lang="en-US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 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sz="2400" kern="0" dirty="0">
                <a:latin typeface="+mn-ea"/>
                <a:ea typeface="+mn-ea"/>
                <a:cs typeface="+mn-ea"/>
              </a:rPr>
              <a:t>＋</a:t>
            </a:r>
            <a:r>
              <a:rPr lang="en-US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lang="en-US" sz="24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</a:t>
            </a:r>
            <a:r>
              <a:rPr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sz="2400" kern="0" dirty="0">
                <a:latin typeface="+mn-ea"/>
                <a:ea typeface="+mn-ea"/>
                <a:cs typeface="+mn-ea"/>
              </a:rPr>
              <a:t>．</a:t>
            </a:r>
            <a:endParaRPr sz="2400" kern="0" dirty="0">
              <a:latin typeface="+mn-ea"/>
              <a:ea typeface="+mn-ea"/>
              <a:cs typeface="+mn-ea"/>
            </a:endParaRPr>
          </a:p>
          <a:p>
            <a:pPr latinLnBrk="1">
              <a:lnSpc>
                <a:spcPct val="150000"/>
              </a:lnSpc>
            </a:pPr>
            <a:r>
              <a:rPr lang="en-US" altLang="zh-CN" sz="2400" kern="0" spc="-100" dirty="0">
                <a:uFillTx/>
                <a:latin typeface="+mn-ea"/>
                <a:ea typeface="+mn-ea"/>
                <a:cs typeface="+mn-ea"/>
              </a:rPr>
              <a:t>  </a:t>
            </a:r>
            <a:r>
              <a:rPr lang="zh-CN" sz="2400" kern="0" spc="-100" dirty="0">
                <a:uFillTx/>
                <a:latin typeface="+mn-ea"/>
                <a:ea typeface="+mn-ea"/>
                <a:cs typeface="+mn-ea"/>
              </a:rPr>
              <a:t>若把锐角</a:t>
            </a:r>
            <a:r>
              <a:rPr lang="zh-CN"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lang="zh-CN" sz="2400" kern="0" spc="-100" dirty="0">
                <a:uFillTx/>
                <a:latin typeface="+mn-ea"/>
                <a:ea typeface="+mn-ea"/>
                <a:cs typeface="+mn-ea"/>
              </a:rPr>
              <a:t>，</a:t>
            </a:r>
            <a:r>
              <a:rPr lang="zh-CN"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lang="zh-CN" sz="2400" kern="0" spc="-100" dirty="0">
                <a:uFillTx/>
                <a:latin typeface="+mn-ea"/>
                <a:ea typeface="+mn-ea"/>
                <a:cs typeface="+mn-ea"/>
              </a:rPr>
              <a:t>推广到任意角，此公式仍然成立．</a:t>
            </a:r>
            <a:endParaRPr lang="zh-CN" sz="2400" kern="0" spc="-100" dirty="0">
              <a:uFillTx/>
              <a:latin typeface="+mn-ea"/>
              <a:ea typeface="+mn-ea"/>
              <a:cs typeface="+mn-ea"/>
            </a:endParaRPr>
          </a:p>
          <a:p>
            <a:pPr latinLnBrk="1">
              <a:lnSpc>
                <a:spcPct val="150000"/>
              </a:lnSpc>
            </a:pPr>
            <a:r>
              <a:rPr lang="zh-CN" sz="2400" kern="0" spc="-100" dirty="0">
                <a:uFillTx/>
                <a:latin typeface="+mn-ea"/>
                <a:ea typeface="+mn-ea"/>
                <a:cs typeface="+mn-ea"/>
              </a:rPr>
              <a:t> </a:t>
            </a:r>
            <a:r>
              <a:rPr lang="en-US" altLang="zh-CN" sz="2400" kern="0" spc="-100" dirty="0">
                <a:uFillTx/>
                <a:latin typeface="+mn-ea"/>
                <a:ea typeface="+mn-ea"/>
                <a:cs typeface="+mn-ea"/>
              </a:rPr>
              <a:t> </a:t>
            </a:r>
            <a:r>
              <a:rPr lang="zh-CN" sz="2400" kern="0" spc="-100" dirty="0">
                <a:uFillTx/>
                <a:latin typeface="+mn-ea"/>
                <a:ea typeface="+mn-ea"/>
                <a:cs typeface="+mn-ea"/>
              </a:rPr>
              <a:t>于是，对于任意角</a:t>
            </a:r>
            <a:r>
              <a:rPr lang="zh-CN"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lang="zh-CN" sz="2400" kern="0" spc="-100" dirty="0">
                <a:uFillTx/>
                <a:latin typeface="+mn-ea"/>
                <a:ea typeface="+mn-ea"/>
                <a:cs typeface="+mn-ea"/>
              </a:rPr>
              <a:t>，</a:t>
            </a:r>
            <a:r>
              <a:rPr lang="zh-CN" sz="2400" i="1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lang="zh-CN" sz="2400" kern="0" spc="-100" dirty="0">
                <a:uFillTx/>
                <a:latin typeface="+mn-ea"/>
                <a:ea typeface="+mn-ea"/>
                <a:cs typeface="+mn-ea"/>
              </a:rPr>
              <a:t>，我们可以得到如下公式：</a:t>
            </a:r>
            <a:endParaRPr lang="zh-CN" sz="2400" kern="0" spc="-100" dirty="0">
              <a:uFillTx/>
              <a:latin typeface="+mn-ea"/>
              <a:ea typeface="+mn-ea"/>
              <a:cs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79145" y="4003675"/>
            <a:ext cx="6998335" cy="961390"/>
          </a:xfrm>
          <a:prstGeom prst="roundRect">
            <a:avLst/>
          </a:prstGeom>
          <a:solidFill>
            <a:srgbClr val="BC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（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－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）＝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＋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zh-CN" altLang="en-US" sz="24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latin typeface="+mn-ea"/>
                <a:cs typeface="+mn-ea"/>
              </a:rPr>
              <a:t>．</a:t>
            </a:r>
            <a:r>
              <a:rPr lang="en-US" altLang="zh-CN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400" i="1" kern="0" baseline="-25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400" kern="0" baseline="-2500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－</a:t>
            </a:r>
            <a:r>
              <a:rPr lang="zh-CN" altLang="en-US" sz="2400" i="1" kern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β</a:t>
            </a:r>
            <a:r>
              <a:rPr lang="zh-CN" altLang="en-US" sz="2400" kern="0" dirty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）</a:t>
            </a:r>
            <a:endParaRPr lang="zh-CN" altLang="en-US" sz="2400" kern="0" dirty="0">
              <a:solidFill>
                <a:schemeClr val="tx1"/>
              </a:solidFill>
              <a:uFillTx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13360" y="736600"/>
                <a:ext cx="8930005" cy="168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1">
                  <a:lnSpc>
                    <a:spcPct val="150000"/>
                  </a:lnSpc>
                </a:pPr>
                <a:r>
                  <a:rPr lang="en-US" altLang="zh-CN" sz="2400" dirty="0"/>
                  <a:t> </a:t>
                </a:r>
                <a:r>
                  <a:rPr lang="zh-CN" altLang="en-US" sz="2400" b="1" dirty="0">
                    <a:solidFill>
                      <a:srgbClr val="432AFC"/>
                    </a:solidFill>
                  </a:rPr>
                  <a:t>例</a:t>
                </a:r>
                <a:r>
                  <a:rPr lang="en-US" altLang="zh-CN" sz="2400" b="1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dirty="0">
                    <a:solidFill>
                      <a:srgbClr val="432AFC"/>
                    </a:solidFill>
                  </a:rPr>
                  <a:t>  </a:t>
                </a:r>
                <a:r>
                  <a:rPr sz="2400" b="1" kern="0" dirty="0">
                    <a:solidFill>
                      <a:schemeClr val="tx1"/>
                    </a:solidFill>
                  </a:rPr>
                  <a:t>求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𝟏𝟓</m:t>
                        </m:r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sz="2400" b="1" kern="0" dirty="0" err="1">
                    <a:solidFill>
                      <a:schemeClr val="tx1"/>
                    </a:solidFill>
                  </a:rPr>
                  <a:t>的精确值</a:t>
                </a:r>
                <a:r>
                  <a:rPr sz="2400" b="1" kern="0" dirty="0">
                    <a:solidFill>
                      <a:schemeClr val="tx1"/>
                    </a:solidFill>
                  </a:rPr>
                  <a:t>．</a:t>
                </a:r>
                <a:endParaRPr sz="2400" b="1" kern="0" dirty="0"/>
              </a:p>
              <a:p>
                <a:pPr latinLnBrk="1">
                  <a:lnSpc>
                    <a:spcPct val="150000"/>
                  </a:lnSpc>
                </a:pPr>
                <a:endParaRPr lang="en-US" altLang="zh-CN" sz="2400" b="1" kern="0" dirty="0">
                  <a:solidFill>
                    <a:srgbClr val="432AFC"/>
                  </a:solidFill>
                </a:endParaRPr>
              </a:p>
              <a:p>
                <a:pPr latinLnBrk="1">
                  <a:lnSpc>
                    <a:spcPct val="150000"/>
                  </a:lnSpc>
                </a:pPr>
                <a:r>
                  <a:rPr lang="en-US" altLang="zh-CN" sz="2400" b="1" kern="0" dirty="0">
                    <a:solidFill>
                      <a:srgbClr val="432AFC"/>
                    </a:solidFill>
                  </a:rPr>
                  <a:t> </a:t>
                </a:r>
                <a:r>
                  <a:rPr lang="zh-CN" sz="2400" b="1" kern="0" dirty="0">
                    <a:solidFill>
                      <a:srgbClr val="432AFC"/>
                    </a:solidFill>
                  </a:rPr>
                  <a:t>解</a:t>
                </a:r>
                <a:r>
                  <a:rPr lang="en-US" altLang="zh-CN" sz="2400" kern="0" dirty="0"/>
                  <a:t>   </a:t>
                </a:r>
                <a:endParaRPr lang="zh-CN" altLang="en-US" sz="2400" kern="0" dirty="0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" y="736600"/>
                <a:ext cx="8930005" cy="1682577"/>
              </a:xfrm>
              <a:prstGeom prst="rect">
                <a:avLst/>
              </a:prstGeom>
              <a:blipFill rotWithShape="1">
                <a:blip r:embed="rId1"/>
                <a:stretch>
                  <a:fillRect b="-5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70890" y="1796415"/>
                <a:ext cx="7872730" cy="19704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atinLnBrk="1">
                  <a:lnSpc>
                    <a:spcPct val="150000"/>
                  </a:lnSpc>
                </a:pP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15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sz="2400" kern="0" dirty="0"/>
                  <a:t>＝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60</m:t>
                            </m:r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°−</m:t>
                            </m:r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45</m:t>
                            </m:r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endParaRPr sz="2400" kern="0" dirty="0"/>
              </a:p>
              <a:p>
                <a:pPr latinLnBrk="1">
                  <a:lnSpc>
                    <a:spcPct val="150000"/>
                  </a:lnSpc>
                </a:pPr>
                <a:r>
                  <a:rPr lang="en-US" sz="2400" kern="0" dirty="0"/>
                  <a:t>            </a:t>
                </a:r>
                <a:r>
                  <a:rPr sz="2400" kern="0" dirty="0"/>
                  <a:t>＝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45</m:t>
                            </m:r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  <m:r>
                      <a:rPr lang="en-US" sz="2400" i="1" ker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45</m:t>
                            </m:r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endParaRPr lang="en-US" sz="2400" i="1" kern="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atinLnBrk="1">
                  <a:lnSpc>
                    <a:spcPct val="150000"/>
                  </a:lnSpc>
                </a:pPr>
                <a:r>
                  <a:rPr lang="en-US" sz="2400" kern="0" dirty="0">
                    <a:sym typeface="+mn-ea"/>
                  </a:rPr>
                  <a:t>            </a:t>
                </a:r>
                <a:r>
                  <a:rPr sz="2400" kern="0" dirty="0">
                    <a:sym typeface="+mn-ea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×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2</m:t>
                            </m:r>
                          </m:e>
                        </m:rad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kern="0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．</a:t>
                </a:r>
                <a:endParaRPr lang="zh-CN" altLang="en-US" sz="2400" kern="0" dirty="0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90" y="1796415"/>
                <a:ext cx="7872730" cy="1970405"/>
              </a:xfrm>
              <a:prstGeom prst="rect">
                <a:avLst/>
              </a:prstGeom>
              <a:blipFill rotWithShape="1">
                <a:blip r:embed="rId2"/>
                <a:stretch>
                  <a:fillRect b="-2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360" y="736600"/>
            <a:ext cx="89300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zh-CN" altLang="en-US" sz="2400" b="1" dirty="0">
                <a:solidFill>
                  <a:srgbClr val="432AFC"/>
                </a:solidFill>
              </a:rPr>
              <a:t>练习</a:t>
            </a:r>
            <a:r>
              <a:rPr lang="en-US" altLang="zh-CN" sz="2400" b="1" dirty="0">
                <a:solidFill>
                  <a:srgbClr val="432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432AFC"/>
                </a:solidFill>
              </a:rPr>
              <a:t>  </a:t>
            </a:r>
            <a:r>
              <a:rPr sz="2400" b="1" kern="0" dirty="0" err="1">
                <a:solidFill>
                  <a:schemeClr val="tx1"/>
                </a:solidFill>
              </a:rPr>
              <a:t>求下列各式的精确值</a:t>
            </a:r>
            <a:r>
              <a:rPr sz="2400" b="1" kern="0" dirty="0">
                <a:solidFill>
                  <a:schemeClr val="tx1"/>
                </a:solidFill>
              </a:rPr>
              <a:t>：</a:t>
            </a:r>
            <a:r>
              <a:rPr sz="2400" b="1" kern="0" dirty="0">
                <a:solidFill>
                  <a:srgbClr val="432AFC"/>
                </a:solidFill>
              </a:rPr>
              <a:t> </a:t>
            </a:r>
            <a:endParaRPr sz="2400" b="1" kern="0" dirty="0">
              <a:solidFill>
                <a:srgbClr val="432AFC"/>
              </a:solidFill>
            </a:endParaRPr>
          </a:p>
          <a:p>
            <a:pPr latinLnBrk="1">
              <a:lnSpc>
                <a:spcPct val="150000"/>
              </a:lnSpc>
            </a:pPr>
            <a:endParaRPr lang="en-US" sz="2400" b="1" kern="0" dirty="0">
              <a:solidFill>
                <a:schemeClr val="tx1"/>
              </a:solidFill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400" kern="0" dirty="0">
                <a:solidFill>
                  <a:schemeClr val="tx1"/>
                </a:solidFill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</a:rPr>
              <a:t>） </a:t>
            </a:r>
            <a:r>
              <a:rPr lang="en-US" sz="2400" kern="0" dirty="0">
                <a:solidFill>
                  <a:schemeClr val="tx1"/>
                </a:solidFill>
              </a:rPr>
              <a:t>cos</a:t>
            </a:r>
            <a:r>
              <a:rPr sz="2400" kern="0" dirty="0">
                <a:solidFill>
                  <a:schemeClr val="tx1"/>
                </a:solidFill>
              </a:rPr>
              <a:t>（</a:t>
            </a:r>
            <a:r>
              <a:rPr lang="zh-CN" altLang="en-US" sz="2400" kern="0" dirty="0">
                <a:solidFill>
                  <a:schemeClr val="tx1"/>
                </a:solidFill>
              </a:rPr>
              <a:t>－</a:t>
            </a:r>
            <a:r>
              <a:rPr lang="en-US" sz="2400" kern="0" dirty="0">
                <a:solidFill>
                  <a:schemeClr val="tx1"/>
                </a:solidFill>
              </a:rPr>
              <a:t>15</a:t>
            </a:r>
            <a:r>
              <a:rPr sz="2400" kern="0" dirty="0">
                <a:solidFill>
                  <a:schemeClr val="tx1"/>
                </a:solidFill>
              </a:rPr>
              <a:t>°）；</a:t>
            </a:r>
            <a:endParaRPr sz="2400" kern="0" dirty="0">
              <a:solidFill>
                <a:schemeClr val="tx1"/>
              </a:solidFill>
            </a:endParaRPr>
          </a:p>
          <a:p>
            <a:pPr latinLnBrk="1">
              <a:lnSpc>
                <a:spcPct val="150000"/>
              </a:lnSpc>
            </a:pPr>
            <a:endParaRPr sz="2400" b="1" kern="0" dirty="0">
              <a:solidFill>
                <a:schemeClr val="tx1"/>
              </a:solidFill>
            </a:endParaRPr>
          </a:p>
          <a:p>
            <a:pPr latinLnBrk="1">
              <a:lnSpc>
                <a:spcPct val="150000"/>
              </a:lnSpc>
            </a:pPr>
            <a:endParaRPr sz="2400" b="1" kern="0" dirty="0">
              <a:solidFill>
                <a:schemeClr val="tx1"/>
              </a:solidFill>
            </a:endParaRPr>
          </a:p>
          <a:p>
            <a:pPr latinLnBrk="1">
              <a:lnSpc>
                <a:spcPct val="150000"/>
              </a:lnSpc>
            </a:pPr>
            <a:r>
              <a:rPr sz="2400" kern="0" dirty="0">
                <a:solidFill>
                  <a:schemeClr val="tx1"/>
                </a:solidFill>
              </a:rPr>
              <a:t>（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kern="0" dirty="0">
                <a:solidFill>
                  <a:schemeClr val="tx1"/>
                </a:solidFill>
              </a:rPr>
              <a:t>）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cos 80</a:t>
            </a:r>
            <a:r>
              <a:rPr sz="2400" kern="0" dirty="0">
                <a:solidFill>
                  <a:schemeClr val="tx1"/>
                </a:solidFill>
              </a:rPr>
              <a:t>°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cos 20</a:t>
            </a:r>
            <a:r>
              <a:rPr sz="2400" kern="0" dirty="0">
                <a:solidFill>
                  <a:schemeClr val="tx1"/>
                </a:solidFill>
              </a:rPr>
              <a:t>°＋</a:t>
            </a:r>
            <a:r>
              <a:rPr lang="en-US" sz="2400" kern="0" dirty="0">
                <a:solidFill>
                  <a:schemeClr val="tx1"/>
                </a:solidFill>
              </a:rPr>
              <a:t>sin 80</a:t>
            </a:r>
            <a:r>
              <a:rPr sz="2400" kern="0" dirty="0">
                <a:solidFill>
                  <a:schemeClr val="tx1"/>
                </a:solidFill>
              </a:rPr>
              <a:t>°</a:t>
            </a:r>
            <a:r>
              <a:rPr lang="en-US" sz="2400" kern="0" dirty="0">
                <a:solidFill>
                  <a:schemeClr val="tx1"/>
                </a:solidFill>
                <a:sym typeface="+mn-ea"/>
              </a:rPr>
              <a:t>sin 20</a:t>
            </a:r>
            <a:r>
              <a:rPr sz="2400" kern="0" dirty="0">
                <a:solidFill>
                  <a:schemeClr val="tx1"/>
                </a:solidFill>
              </a:rPr>
              <a:t>°</a:t>
            </a:r>
            <a:r>
              <a:rPr lang="en-US" sz="2400" kern="0" dirty="0">
                <a:solidFill>
                  <a:schemeClr val="tx1"/>
                </a:solidFill>
              </a:rPr>
              <a:t>.</a:t>
            </a:r>
            <a:endParaRPr lang="en-US" sz="2400" kern="0" dirty="0">
              <a:solidFill>
                <a:schemeClr val="tx1"/>
              </a:solidFill>
              <a:latin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7"/>
              <p:cNvSpPr/>
              <p:nvPr/>
            </p:nvSpPr>
            <p:spPr>
              <a:xfrm>
                <a:off x="6500411" y="1708785"/>
                <a:ext cx="2259786" cy="8681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（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）</m:t>
                      </m:r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411" y="1708785"/>
                <a:ext cx="2259786" cy="868123"/>
              </a:xfrm>
              <a:prstGeom prst="rect">
                <a:avLst/>
              </a:prstGeom>
              <a:blipFill rotWithShape="1">
                <a:blip r:embed="rId1"/>
                <a:stretch>
                  <a:fillRect l="-24" r="16" b="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7"/>
              <p:cNvSpPr/>
              <p:nvPr/>
            </p:nvSpPr>
            <p:spPr>
              <a:xfrm>
                <a:off x="6500411" y="3363838"/>
                <a:ext cx="1521699" cy="8840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（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400" b="1" i="1" dirty="0">
                          <a:solidFill>
                            <a:srgbClr val="432AFC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）</m:t>
                      </m:r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411" y="3363838"/>
                <a:ext cx="1521699" cy="884025"/>
              </a:xfrm>
              <a:prstGeom prst="rect">
                <a:avLst/>
              </a:prstGeom>
              <a:blipFill rotWithShape="1">
                <a:blip r:embed="rId2"/>
                <a:stretch>
                  <a:fillRect l="-36" t="-27" r="10" b="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60707" y="521335"/>
                <a:ext cx="8375789" cy="273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latinLnBrk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432AFC"/>
                    </a:solidFill>
                  </a:rPr>
                  <a:t>例</a:t>
                </a:r>
                <a:r>
                  <a:rPr lang="en-US" altLang="zh-CN" sz="2400" b="1" dirty="0">
                    <a:solidFill>
                      <a:srgbClr val="432AF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>
                    <a:solidFill>
                      <a:srgbClr val="432AF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已知</m:t>
                    </m:r>
                    <m:func>
                      <m:funcPr>
                        <m:ctrlP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2400" b="1" kern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，且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𝜶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altLang="zh-CN" sz="2400" b="1" i="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𝛑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求</m:t>
                    </m:r>
                    <m:func>
                      <m:func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1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4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sz="2400" b="1" kern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的值．</a:t>
                </a:r>
                <a:endParaRPr lang="zh-CN" altLang="en-US" sz="2400" b="1" kern="0" dirty="0">
                  <a:solidFill>
                    <a:srgbClr val="432AFC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lvl="0" indent="0" algn="l" latinLnBrk="1">
                  <a:lnSpc>
                    <a:spcPct val="150000"/>
                  </a:lnSpc>
                  <a:buNone/>
                </a:pPr>
                <a:r>
                  <a:rPr lang="zh-CN" sz="2400" b="1" kern="0" dirty="0">
                    <a:solidFill>
                      <a:srgbClr val="432AFC"/>
                    </a:solidFill>
                  </a:rPr>
                  <a:t>解</a:t>
                </a:r>
                <a:r>
                  <a:rPr lang="en-US" altLang="zh-CN" sz="2400" kern="0" dirty="0"/>
                  <a:t>   </a:t>
                </a:r>
                <a:r>
                  <a:rPr lang="zh-CN" sz="2400" kern="0" dirty="0"/>
                  <a:t>因为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400" i="1" ker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kern="0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，且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i="0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 ker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sz="2400" i="0" ker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π</m:t>
                    </m:r>
                    <m:r>
                      <a:rPr lang="en-US" altLang="zh-CN" sz="2400" i="1" ker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kern="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所以</a:t>
                </a:r>
                <a:endParaRPr sz="2400" kern="0" dirty="0"/>
              </a:p>
              <a:p>
                <a:pPr latinLnBrk="1">
                  <a:lnSpc>
                    <a:spcPct val="150000"/>
                  </a:lnSpc>
                </a:pPr>
                <a:r>
                  <a:rPr lang="en-US" sz="2400" kern="0" dirty="0"/>
                  <a:t>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kern="0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kern="0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 kern="0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，</m:t>
                        </m:r>
                      </m:e>
                    </m:func>
                  </m:oMath>
                </a14:m>
                <a:endParaRPr lang="zh-CN" altLang="en-US" sz="2400" kern="0" dirty="0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07" y="521335"/>
                <a:ext cx="8375789" cy="2739468"/>
              </a:xfrm>
              <a:prstGeom prst="rect">
                <a:avLst/>
              </a:prstGeom>
              <a:blipFill rotWithShape="1">
                <a:blip r:embed="rId1"/>
                <a:stretch>
                  <a:fillRect l="-4" r="5" b="-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672897" y="3159760"/>
                <a:ext cx="7320915" cy="173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1">
                  <a:lnSpc>
                    <a:spcPct val="150000"/>
                  </a:lnSpc>
                </a:pPr>
                <a:r>
                  <a:rPr lang="en-US" altLang="zh-CN" sz="2300" kern="0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300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300" i="0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300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300" i="0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300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CN" sz="2300" i="1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300" ker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zh-CN" sz="2300" i="1" kern="0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zh-CN" sz="2300" i="0" kern="0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a:rPr lang="en-US" altLang="zh-CN" sz="2300" i="1" kern="0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zh-CN" sz="2300" i="1" kern="0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300" kern="0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zh-CN" sz="2300" i="1" kern="0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altLang="zh-CN" sz="2300" i="1" kern="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atinLnBrk="1">
                  <a:lnSpc>
                    <a:spcPct val="150000"/>
                  </a:lnSpc>
                </a:pPr>
                <a:r>
                  <a:rPr lang="en-US" altLang="zh-CN" sz="2300" i="1" kern="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                       </a:t>
                </a:r>
                <a:r>
                  <a:rPr lang="en-US" altLang="zh-CN" sz="2300" kern="0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altLang="zh-CN" sz="2300" i="1" ker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×</m:t>
                    </m:r>
                    <m:d>
                      <m:d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altLang="zh-CN" sz="2300" i="1" ker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+</m:t>
                    </m:r>
                    <m:f>
                      <m:f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en-US" altLang="zh-CN" sz="2300" i="1" ker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×</m:t>
                    </m:r>
                    <m:f>
                      <m:f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3</m:t>
                        </m:r>
                      </m:num>
                      <m:den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5</m:t>
                        </m:r>
                      </m:den>
                    </m:f>
                    <m:r>
                      <a:rPr lang="en-US" altLang="zh-CN" sz="2300" i="1" ker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3</m:t>
                        </m:r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300" i="1" ker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300" i="1" kern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300" kern="0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．</a:t>
                </a:r>
                <a:endParaRPr lang="zh-CN" altLang="en-US" sz="2300" kern="0" dirty="0"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672897" y="3159760"/>
                <a:ext cx="7320915" cy="1734185"/>
              </a:xfrm>
              <a:prstGeom prst="rect">
                <a:avLst/>
              </a:prstGeom>
              <a:blipFill rotWithShape="1">
                <a:blip r:embed="rId4"/>
                <a:stretch>
                  <a:fillRect l="-4" r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60" name="Text Box 77"/>
              <p:cNvSpPr txBox="1"/>
              <p:nvPr/>
            </p:nvSpPr>
            <p:spPr>
              <a:xfrm>
                <a:off x="119380" y="733425"/>
                <a:ext cx="9051925" cy="10595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+mn-ea"/>
                    <a:ea typeface="+mn-ea"/>
                  </a:rPr>
                  <a:t>练习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+mn-ea"/>
                    <a:ea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已知</m:t>
                    </m:r>
                    <m:func>
                      <m:funcPr>
                        <m:ctrlP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400" b="1" kern="0" dirty="0">
                    <a:solidFill>
                      <a:schemeClr val="tx1"/>
                    </a:solidFill>
                    <a:latin typeface="+mn-ea"/>
                    <a:ea typeface="+mn-ea"/>
                    <a:cs typeface="Cambria Math" panose="02040503050406030204" pitchFamily="18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𝜶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∈(</m:t>
                    </m:r>
                    <m:f>
                      <m:f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4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b="1" i="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𝛑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)，求</m:t>
                    </m:r>
                    <m:func>
                      <m:func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1" i="0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4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sz="2400" b="1" kern="0" dirty="0">
                    <a:solidFill>
                      <a:schemeClr val="tx1"/>
                    </a:solidFill>
                    <a:latin typeface="+mn-ea"/>
                    <a:ea typeface="+mn-ea"/>
                    <a:cs typeface="Cambria Math" panose="02040503050406030204" pitchFamily="18" charset="0"/>
                  </a:rPr>
                  <a:t>的值</a:t>
                </a:r>
                <a:r>
                  <a:rPr lang="en-US" altLang="zh-CN" sz="2400" b="1" kern="0" dirty="0">
                    <a:solidFill>
                      <a:schemeClr val="tx1"/>
                    </a:solidFill>
                    <a:latin typeface="+mn-ea"/>
                    <a:ea typeface="+mn-ea"/>
                    <a:cs typeface="Cambria Math" panose="02040503050406030204" pitchFamily="18" charset="0"/>
                  </a:rPr>
                  <a:t>.</a:t>
                </a:r>
                <a:endParaRPr lang="en-US" altLang="zh-CN" sz="2400" b="1" kern="0" dirty="0">
                  <a:solidFill>
                    <a:schemeClr val="tx1"/>
                  </a:solidFill>
                  <a:latin typeface="+mn-ea"/>
                  <a:ea typeface="+mn-ea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5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" y="733425"/>
                <a:ext cx="9051925" cy="1059585"/>
              </a:xfrm>
              <a:prstGeom prst="rect">
                <a:avLst/>
              </a:prstGeom>
              <a:blipFill rotWithShape="1">
                <a:blip r:embed="rId1"/>
                <a:stretch>
                  <a:fillRect b="-655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7"/>
              <p:cNvSpPr/>
              <p:nvPr>
                <p:custDataLst>
                  <p:tags r:id="rId2"/>
                </p:custDataLst>
              </p:nvPr>
            </p:nvSpPr>
            <p:spPr>
              <a:xfrm>
                <a:off x="2584133" y="2437130"/>
                <a:ext cx="3841564" cy="8942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algn="l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400" b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1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0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altLang="zh-CN" sz="2400" b="1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84133" y="2437130"/>
                <a:ext cx="3841564" cy="894284"/>
              </a:xfrm>
              <a:prstGeom prst="rect">
                <a:avLst/>
              </a:prstGeom>
              <a:blipFill rotWithShape="1">
                <a:blip r:embed="rId4"/>
                <a:stretch>
                  <a:fillRect l="-8" r="3" b="2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60" name="Text Box 77"/>
              <p:cNvSpPr txBox="1"/>
              <p:nvPr/>
            </p:nvSpPr>
            <p:spPr>
              <a:xfrm>
                <a:off x="107504" y="533048"/>
                <a:ext cx="9051925" cy="32677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练习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利用公式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sz="24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</a:t>
                </a:r>
                <a:r>
                  <a:rPr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sz="24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β</a:t>
                </a:r>
                <a:r>
                  <a:rPr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sz="24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</a:t>
                </a:r>
                <a:r>
                  <a:rPr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－</a:t>
                </a:r>
                <a:r>
                  <a:rPr sz="2400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β</a:t>
                </a:r>
                <a:r>
                  <a:rPr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证明：</a:t>
                </a:r>
                <a:endParaRPr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</a:t>
                </a:r>
                <a:r>
                  <a:rPr 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cos</a:t>
                </a: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（－</a:t>
                </a:r>
                <a:r>
                  <a:rPr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）＝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sin </a:t>
                </a:r>
                <a:r>
                  <a:rPr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；</a:t>
                </a:r>
                <a:endParaRPr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endParaRPr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</a:t>
                </a:r>
                <a:r>
                  <a:rPr 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cos</a:t>
                </a: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（－</a:t>
                </a:r>
                <a:r>
                  <a:rPr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  <a:r>
                  <a:rPr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＋π）＝－</a:t>
                </a:r>
                <a:r>
                  <a:rPr 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cos </a:t>
                </a:r>
                <a:r>
                  <a:rPr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α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endParaRPr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5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3048"/>
                <a:ext cx="9051925" cy="3267710"/>
              </a:xfrm>
              <a:prstGeom prst="rect">
                <a:avLst/>
              </a:prstGeom>
              <a:blipFill rotWithShape="1">
                <a:blip r:embed="rId1"/>
                <a:stretch>
                  <a:fillRect l="-2" t="-9" r="2" b="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7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83737" y="1995686"/>
                <a:ext cx="7627620" cy="11027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indent="0" eaLnBrk="1" hangingPunct="1">
                  <a:lnSpc>
                    <a:spcPct val="200000"/>
                  </a:lnSpc>
                  <a:spcBef>
                    <a:spcPct val="0"/>
                  </a:spcBef>
                  <a:buNone/>
                </a:pPr>
                <a:r>
                  <a:rPr lang="en-US" sz="2400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cos（－</a:t>
                </a:r>
                <a:r>
                  <a:rPr lang="el-GR" sz="2400" i="1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α</a:t>
                </a:r>
                <a:r>
                  <a:rPr lang="el-GR" sz="2400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i="1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ar-AE" sz="2400" i="0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ar-AE" sz="2400" i="1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400" dirty="0">
                    <a:solidFill>
                      <a:srgbClr val="432AFC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ar-AE" altLang="zh-CN" sz="2400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）</a:t>
                </a:r>
                <a:r>
                  <a:rPr lang="en-US" sz="2400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i="1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ar-AE" sz="2400" i="0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ar-AE" sz="2400" i="1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cos </a:t>
                </a:r>
                <a:r>
                  <a:rPr lang="el-GR" sz="2400" i="1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α</a:t>
                </a:r>
                <a:r>
                  <a:rPr lang="el-GR" sz="2400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+</a:t>
                </a:r>
                <a:r>
                  <a:rPr lang="en-US" sz="2400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i="1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ar-AE" sz="2400" i="0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ar-AE" sz="2400" i="1">
                            <a:solidFill>
                              <a:srgbClr val="432AFC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i="0">
                        <a:solidFill>
                          <a:srgbClr val="432AFC"/>
                        </a:solidFill>
                        <a:latin typeface="Cambria Math" panose="02040503050406030204" pitchFamily="18" charset="0"/>
                        <a:sym typeface="+mn-ea"/>
                      </a:rPr>
                      <m:t>sin</m:t>
                    </m:r>
                    <m:r>
                      <a:rPr lang="en-US" sz="2400" b="0" i="0" smtClean="0">
                        <a:solidFill>
                          <a:srgbClr val="432AFC"/>
                        </a:solidFill>
                        <a:latin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a:rPr lang="en-US" sz="2400">
                        <a:solidFill>
                          <a:srgbClr val="432AFC"/>
                        </a:solidFill>
                        <a:latin typeface="Cambria Math" panose="02040503050406030204" pitchFamily="18" charset="0"/>
                        <a:sym typeface="+mn-ea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=0+sin </a:t>
                </a:r>
                <a:r>
                  <a:rPr lang="el-GR" sz="2400" i="1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α</a:t>
                </a:r>
                <a:r>
                  <a:rPr lang="en-US" sz="2400" i="1" dirty="0">
                    <a:solidFill>
                      <a:srgbClr val="432AFC"/>
                    </a:solidFill>
                    <a:latin typeface="Cambria Math" panose="02040503050406030204" pitchFamily="18" charset="0"/>
                    <a:sym typeface="+mn-ea"/>
                  </a:rPr>
                  <a:t> </a:t>
                </a:r>
                <a:r>
                  <a:rPr lang="el-GR" altLang="zh-CN" sz="2400" dirty="0">
                    <a:solidFill>
                      <a:srgbClr val="C00000"/>
                    </a:solidFill>
                    <a:latin typeface="Cambria Math" panose="02040503050406030204" pitchFamily="18" charset="0"/>
                    <a:sym typeface="+mn-ea"/>
                  </a:rPr>
                  <a:t>=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Cambria Math" panose="02040503050406030204" pitchFamily="18" charset="0"/>
                    <a:sym typeface="+mn-ea"/>
                  </a:rPr>
                  <a:t>sin </a:t>
                </a:r>
                <a:r>
                  <a:rPr lang="el-GR" altLang="zh-CN" sz="2400" i="1" dirty="0">
                    <a:solidFill>
                      <a:srgbClr val="C00000"/>
                    </a:solidFill>
                    <a:latin typeface="Cambria Math" panose="02040503050406030204" pitchFamily="18" charset="0"/>
                    <a:sym typeface="+mn-ea"/>
                  </a:rPr>
                  <a:t>α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；</a:t>
                </a:r>
                <a:endParaRPr lang="el-GR" altLang="zh-CN" sz="2400" dirty="0">
                  <a:solidFill>
                    <a:srgbClr val="C00000"/>
                  </a:solidFill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endParaRPr lang="en-US" sz="2400" dirty="0">
                  <a:solidFill>
                    <a:srgbClr val="432AFC"/>
                  </a:solidFill>
                  <a:latin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883737" y="1995686"/>
                <a:ext cx="7627620" cy="1102732"/>
              </a:xfrm>
              <a:prstGeom prst="rect">
                <a:avLst/>
              </a:prstGeom>
              <a:blipFill rotWithShape="1">
                <a:blip r:embed="rId4"/>
                <a:stretch>
                  <a:fillRect l="-6" t="-47" r="6" b="-5669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77"/>
          <p:cNvSpPr txBox="1"/>
          <p:nvPr>
            <p:custDataLst>
              <p:tags r:id="rId5"/>
            </p:custDataLst>
          </p:nvPr>
        </p:nvSpPr>
        <p:spPr>
          <a:xfrm>
            <a:off x="883736" y="3723878"/>
            <a:ext cx="8152759" cy="782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cos</a:t>
            </a:r>
            <a:r>
              <a:rPr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（</a:t>
            </a:r>
            <a:r>
              <a:rPr lang="en-US"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－</a:t>
            </a:r>
            <a:r>
              <a:rPr sz="2400" i="1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α</a:t>
            </a:r>
            <a:r>
              <a:rPr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＋π）</a:t>
            </a:r>
            <a:r>
              <a:rPr lang="en-US" sz="2400" dirty="0">
                <a:solidFill>
                  <a:srgbClr val="432AFC"/>
                </a:solidFill>
                <a:latin typeface="Cambria Math" panose="02040503050406030204" pitchFamily="18" charset="0"/>
              </a:rPr>
              <a:t>=</a:t>
            </a:r>
            <a:r>
              <a:rPr lang="en-US"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cos </a:t>
            </a:r>
            <a:r>
              <a:rPr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π</a:t>
            </a:r>
            <a:r>
              <a:rPr lang="en-US"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cos </a:t>
            </a:r>
            <a:r>
              <a:rPr sz="2400" i="1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α</a:t>
            </a:r>
            <a:r>
              <a:rPr lang="en-US"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+sin </a:t>
            </a:r>
            <a:r>
              <a:rPr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π</a:t>
            </a:r>
            <a:r>
              <a:rPr lang="en-US"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sin </a:t>
            </a:r>
            <a:r>
              <a:rPr sz="2400" i="1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α</a:t>
            </a:r>
            <a:r>
              <a:rPr lang="en-US"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=－cos </a:t>
            </a:r>
            <a:r>
              <a:rPr sz="2400" i="1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α</a:t>
            </a:r>
            <a:r>
              <a:rPr lang="en-US" sz="2400" dirty="0">
                <a:solidFill>
                  <a:srgbClr val="432AFC"/>
                </a:solidFill>
                <a:latin typeface="Cambria Math" panose="02040503050406030204" pitchFamily="18" charset="0"/>
                <a:sym typeface="+mn-ea"/>
              </a:rPr>
              <a:t>+0</a:t>
            </a:r>
            <a:r>
              <a:rPr lang="en-US" altLang="zh-CN" sz="2400" dirty="0">
                <a:solidFill>
                  <a:srgbClr val="C00000"/>
                </a:solidFill>
                <a:latin typeface="Cambria Math" panose="02040503050406030204" pitchFamily="18" charset="0"/>
                <a:sym typeface="+mn-ea"/>
              </a:rPr>
              <a:t>=</a:t>
            </a:r>
            <a:r>
              <a:rPr lang="zh-CN" altLang="en-US" sz="2400" dirty="0">
                <a:solidFill>
                  <a:srgbClr val="C00000"/>
                </a:solidFill>
                <a:latin typeface="Cambria Math" panose="02040503050406030204" pitchFamily="18" charset="0"/>
                <a:sym typeface="+mn-ea"/>
              </a:rPr>
              <a:t>－</a:t>
            </a:r>
            <a:r>
              <a:rPr lang="en-US" altLang="zh-CN" sz="2400" dirty="0">
                <a:solidFill>
                  <a:srgbClr val="C00000"/>
                </a:solidFill>
                <a:latin typeface="Cambria Math" panose="02040503050406030204" pitchFamily="18" charset="0"/>
                <a:sym typeface="+mn-ea"/>
              </a:rPr>
              <a:t>cos</a:t>
            </a:r>
            <a:r>
              <a:rPr lang="el-GR" altLang="zh-CN" sz="2400" dirty="0">
                <a:solidFill>
                  <a:srgbClr val="C00000"/>
                </a:solidFill>
                <a:latin typeface="Cambria Math" panose="02040503050406030204" pitchFamily="18" charset="0"/>
                <a:sym typeface="+mn-ea"/>
              </a:rPr>
              <a:t>α</a:t>
            </a:r>
            <a:r>
              <a:rPr lang="en-US" altLang="zh-CN" sz="2400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.</a:t>
            </a:r>
            <a:endParaRPr lang="zh-CN" altLang="en-US" sz="2400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432AFC"/>
              </a:solidFill>
              <a:latin typeface="Cambria Math" panose="020405030504060302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60" name="Text Box 77"/>
              <p:cNvSpPr txBox="1"/>
              <p:nvPr/>
            </p:nvSpPr>
            <p:spPr>
              <a:xfrm>
                <a:off x="63628" y="699770"/>
                <a:ext cx="9188892" cy="17926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练习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𝟏𝟕</m:t>
                        </m:r>
                      </m:den>
                    </m:f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unc>
                      <m:func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𝜷</m:t>
                        </m:r>
                      </m:e>
                    </m:func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𝜶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∈(</m:t>
                    </m:r>
                    <m:f>
                      <m:f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zh-CN" altLang="en-US" sz="2400" b="1" i="1" ker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b="1" i="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𝛑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)，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𝜷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∈(</m:t>
                    </m:r>
                    <m:f>
                      <m:f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zh-CN" altLang="en-US" sz="2400" b="1" i="1" kern="0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b="1" i="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𝛑</m:t>
                    </m:r>
                    <m:r>
                      <a:rPr lang="en-US" altLang="zh-CN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)，</m:t>
                    </m:r>
                  </m:oMath>
                </a14:m>
                <a:r>
                  <a:rPr lang="zh-CN" altLang="en-US" sz="2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求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4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400" b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sz="2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endParaRPr lang="en-US" altLang="zh-CN" sz="2400" b="1" kern="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5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8" y="699770"/>
                <a:ext cx="9188892" cy="1792607"/>
              </a:xfrm>
              <a:prstGeom prst="rect">
                <a:avLst/>
              </a:prstGeom>
              <a:blipFill rotWithShape="1">
                <a:blip r:embed="rId1"/>
                <a:stretch>
                  <a:fillRect l="-1" r="6" b="-230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7"/>
              <p:cNvSpPr/>
              <p:nvPr>
                <p:custDataLst>
                  <p:tags r:id="rId2"/>
                </p:custDataLst>
              </p:nvPr>
            </p:nvSpPr>
            <p:spPr>
              <a:xfrm>
                <a:off x="3059832" y="2680015"/>
                <a:ext cx="3352165" cy="8115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algn="l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400" b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altLang="zh-CN" sz="2400" b="1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221</m:t>
                          </m:r>
                        </m:den>
                      </m:f>
                    </m:oMath>
                  </m:oMathPara>
                </a14:m>
                <a:endParaRPr lang="en-US" alt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059832" y="2680015"/>
                <a:ext cx="3352165" cy="811530"/>
              </a:xfrm>
              <a:prstGeom prst="rect">
                <a:avLst/>
              </a:prstGeom>
              <a:blipFill rotWithShape="1">
                <a:blip r:embed="rId4"/>
                <a:stretch>
                  <a:fillRect l="-12" t="-39" r="12" b="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7"/>
              <p:cNvSpPr/>
              <p:nvPr>
                <p:custDataLst>
                  <p:tags r:id="rId5"/>
                </p:custDataLst>
              </p:nvPr>
            </p:nvSpPr>
            <p:spPr>
              <a:xfrm>
                <a:off x="3203848" y="3739830"/>
                <a:ext cx="2771775" cy="8115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algn="l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400" b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altLang="zh-CN" sz="2400" b="1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221</m:t>
                          </m:r>
                        </m:den>
                      </m:f>
                    </m:oMath>
                  </m:oMathPara>
                </a14:m>
                <a:endParaRPr lang="en-US" alt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203848" y="3739830"/>
                <a:ext cx="2771775" cy="811530"/>
              </a:xfrm>
              <a:prstGeom prst="rect">
                <a:avLst/>
              </a:prstGeom>
              <a:blipFill rotWithShape="1">
                <a:blip r:embed="rId7"/>
                <a:stretch>
                  <a:fillRect l="-10" t="-39" r="10" b="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PP_MARK_KEY" val="1e6b6fe5-3f34-42e7-9adb-c79581001c13"/>
  <p:tag name="COMMONDATA" val="eyJoZGlkIjoiOGFjNDA4NjU5ODQxMTMzYmZkMGVjNjYyNmQ2MzYzYz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WPS 演示</Application>
  <PresentationFormat>全屏显示(16:9)</PresentationFormat>
  <Paragraphs>97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黑体</vt:lpstr>
      <vt:lpstr>Times New Roman</vt:lpstr>
      <vt:lpstr>Cambria Math</vt:lpstr>
      <vt:lpstr>微软雅黑</vt:lpstr>
      <vt:lpstr>Arial Unicode MS</vt:lpstr>
      <vt:lpstr>Office 主题</vt:lpstr>
      <vt:lpstr>1_Office 主题</vt:lpstr>
      <vt:lpstr>1.1.1  两角差的余弦公式</vt:lpstr>
      <vt:lpstr>复习回顾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263</cp:revision>
  <dcterms:created xsi:type="dcterms:W3CDTF">2013-12-23T07:18:00Z</dcterms:created>
  <dcterms:modified xsi:type="dcterms:W3CDTF">2023-09-07T01:17:14Z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70D342C8780E4936B12FFBC770923EDC_13</vt:lpwstr>
  </property>
  <property fmtid="{D5CDD505-2E9C-101B-9397-08002B2CF9AE}" pid="3" name="KSOProductBuildVer">
    <vt:lpwstr>2052-12.1.0.15374</vt:lpwstr>
  </property>
</Properties>
</file>