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2"/>
  </p:notesMasterIdLst>
  <p:handoutMasterIdLst>
    <p:handoutMasterId r:id="rId13"/>
  </p:handoutMasterIdLst>
  <p:sldIdLst>
    <p:sldId id="256" r:id="rId3"/>
    <p:sldId id="335" r:id="rId4"/>
    <p:sldId id="326" r:id="rId5"/>
    <p:sldId id="344" r:id="rId6"/>
    <p:sldId id="330" r:id="rId7"/>
    <p:sldId id="367" r:id="rId8"/>
    <p:sldId id="364" r:id="rId9"/>
    <p:sldId id="366" r:id="rId10"/>
    <p:sldId id="303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61" d="100"/>
          <a:sy n="61" d="100"/>
        </p:scale>
        <p:origin x="43" y="643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6A8932-1C6B-E6F1-625B-2504517769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745725-7BDC-FA4C-DB2C-62B30E639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8.wmf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4.xml"/><Relationship Id="rId7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w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tags" Target="../tags/tag14.xml"/><Relationship Id="rId21" Type="http://schemas.openxmlformats.org/officeDocument/2006/relationships/image" Target="../media/image32.wmf"/><Relationship Id="rId7" Type="http://schemas.openxmlformats.org/officeDocument/2006/relationships/tags" Target="../tags/tag18.xml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6.wm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6.xml"/><Relationship Id="rId24" Type="http://schemas.openxmlformats.org/officeDocument/2006/relationships/oleObject" Target="../embeddings/oleObject29.bin"/><Relationship Id="rId5" Type="http://schemas.openxmlformats.org/officeDocument/2006/relationships/tags" Target="../tags/tag16.xml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31.bin"/><Relationship Id="rId10" Type="http://schemas.openxmlformats.org/officeDocument/2006/relationships/tags" Target="../tags/tag21.xml"/><Relationship Id="rId19" Type="http://schemas.openxmlformats.org/officeDocument/2006/relationships/image" Target="../media/image31.wmf"/><Relationship Id="rId31" Type="http://schemas.openxmlformats.org/officeDocument/2006/relationships/image" Target="../media/image37.wmf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5.wmf"/><Relationship Id="rId30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两角和与差的正弦公式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3895" y="915670"/>
            <a:ext cx="7940040" cy="11302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上一节我们推导了一组两角和与差的余弦公式，这一节我们来研究，两角和与差的正弦公式．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         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DBEE2A4-3FC5-A4E2-1A4F-852A897F63BE}"/>
              </a:ext>
            </a:extLst>
          </p:cNvPr>
          <p:cNvGrpSpPr/>
          <p:nvPr/>
        </p:nvGrpSpPr>
        <p:grpSpPr>
          <a:xfrm>
            <a:off x="1259632" y="2139702"/>
            <a:ext cx="6488956" cy="1525836"/>
            <a:chOff x="1259632" y="2139702"/>
            <a:chExt cx="6488956" cy="152583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DBFA793-6914-A6AE-EBFC-49C6CB2152D6}"/>
                </a:ext>
              </a:extLst>
            </p:cNvPr>
            <p:cNvGrpSpPr/>
            <p:nvPr/>
          </p:nvGrpSpPr>
          <p:grpSpPr>
            <a:xfrm>
              <a:off x="1376363" y="2715766"/>
              <a:ext cx="6372225" cy="949772"/>
              <a:chOff x="1376363" y="2715766"/>
              <a:chExt cx="6372225" cy="949772"/>
            </a:xfrm>
          </p:grpSpPr>
          <p:graphicFrame>
            <p:nvGraphicFramePr>
              <p:cNvPr id="4" name="对象 3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8736403"/>
                  </p:ext>
                </p:extLst>
              </p:nvPr>
            </p:nvGraphicFramePr>
            <p:xfrm>
              <a:off x="1376363" y="2715766"/>
              <a:ext cx="5027612" cy="944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298600" imgH="431640" progId="Equation.DSMT4">
                      <p:embed/>
                    </p:oleObj>
                  </mc:Choice>
                  <mc:Fallback>
                    <p:oleObj name="Equation" r:id="rId2" imgW="2298600" imgH="431640" progId="Equation.DSMT4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376363" y="2715766"/>
                            <a:ext cx="5027612" cy="9445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对象 5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3112114"/>
                  </p:ext>
                </p:extLst>
              </p:nvPr>
            </p:nvGraphicFramePr>
            <p:xfrm>
              <a:off x="6875463" y="2716213"/>
              <a:ext cx="873125" cy="949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44240" imgH="482400" progId="Equation.DSMT4">
                      <p:embed/>
                    </p:oleObj>
                  </mc:Choice>
                  <mc:Fallback>
                    <p:oleObj name="Equation" r:id="rId4" imgW="444240" imgH="482400" progId="Equation.DSMT4">
                      <p:embed/>
                      <p:pic>
                        <p:nvPicPr>
                          <p:cNvPr id="0" name="图片 102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875463" y="2716213"/>
                            <a:ext cx="873125" cy="949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EAE4344-A6AD-7DF1-3EB0-66B8ED76F838}"/>
                </a:ext>
              </a:extLst>
            </p:cNvPr>
            <p:cNvSpPr txBox="1"/>
            <p:nvPr/>
          </p:nvSpPr>
          <p:spPr>
            <a:xfrm>
              <a:off x="1259632" y="2139702"/>
              <a:ext cx="1152128" cy="576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sym typeface="+mn-ea"/>
                </a:rPr>
                <a:t>求证：</a:t>
              </a:r>
              <a:r>
                <a:rPr lang="en-US" altLang="zh-CN" sz="2400" b="1" dirty="0">
                  <a:latin typeface="Times New Roman" panose="02020603050405020304" pitchFamily="18" charset="0"/>
                  <a:sym typeface="+mn-ea"/>
                </a:rPr>
                <a:t>   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405" y="972195"/>
            <a:ext cx="684093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因为                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                                         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，所以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23895"/>
              </p:ext>
            </p:extLst>
          </p:nvPr>
        </p:nvGraphicFramePr>
        <p:xfrm>
          <a:off x="1619673" y="822846"/>
          <a:ext cx="4473563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431640" progId="Equation.DSMT4">
                  <p:embed/>
                </p:oleObj>
              </mc:Choice>
              <mc:Fallback>
                <p:oleObj name="Equation" r:id="rId2" imgW="2438280" imgH="43164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673" y="822846"/>
                        <a:ext cx="4473563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11932"/>
              </p:ext>
            </p:extLst>
          </p:nvPr>
        </p:nvGraphicFramePr>
        <p:xfrm>
          <a:off x="1630363" y="1665288"/>
          <a:ext cx="34464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560" imgH="431640" progId="Equation.DSMT4">
                  <p:embed/>
                </p:oleObj>
              </mc:Choice>
              <mc:Fallback>
                <p:oleObj name="Equation" r:id="rId4" imgW="1879560" imgH="4316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363" y="1665288"/>
                        <a:ext cx="3446462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09426"/>
              </p:ext>
            </p:extLst>
          </p:nvPr>
        </p:nvGraphicFramePr>
        <p:xfrm>
          <a:off x="5087838" y="1665459"/>
          <a:ext cx="2175668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457200" progId="Equation.DSMT4">
                  <p:embed/>
                </p:oleObj>
              </mc:Choice>
              <mc:Fallback>
                <p:oleObj name="Equation" r:id="rId6" imgW="1257120" imgH="457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7838" y="1665459"/>
                        <a:ext cx="2175668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74718"/>
              </p:ext>
            </p:extLst>
          </p:nvPr>
        </p:nvGraphicFramePr>
        <p:xfrm>
          <a:off x="1403648" y="2597473"/>
          <a:ext cx="4261708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23800" imgH="431640" progId="Equation.DSMT4">
                  <p:embed/>
                </p:oleObj>
              </mc:Choice>
              <mc:Fallback>
                <p:oleObj name="Equation" r:id="rId8" imgW="2323800" imgH="4316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597473"/>
                        <a:ext cx="4261708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823238"/>
              </p:ext>
            </p:extLst>
          </p:nvPr>
        </p:nvGraphicFramePr>
        <p:xfrm>
          <a:off x="5661753" y="2778125"/>
          <a:ext cx="2693793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203040" progId="Equation.DSMT4">
                  <p:embed/>
                </p:oleObj>
              </mc:Choice>
              <mc:Fallback>
                <p:oleObj name="Equation" r:id="rId10" imgW="1523880" imgH="2030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61753" y="2778125"/>
                        <a:ext cx="2693793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7405" y="3522957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在上式中，以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代替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，得</a:t>
            </a: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768473"/>
              </p:ext>
            </p:extLst>
          </p:nvPr>
        </p:nvGraphicFramePr>
        <p:xfrm>
          <a:off x="2776809" y="3587607"/>
          <a:ext cx="47259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66700" imgH="203200" progId="Equation.KSEE3">
                  <p:embed/>
                </p:oleObj>
              </mc:Choice>
              <mc:Fallback>
                <p:oleObj r:id="rId12" imgW="2667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76809" y="3587607"/>
                        <a:ext cx="47259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235497"/>
              </p:ext>
            </p:extLst>
          </p:nvPr>
        </p:nvGraphicFramePr>
        <p:xfrm>
          <a:off x="3920917" y="3587607"/>
          <a:ext cx="270383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52400" imgH="203200" progId="Equation.KSEE3">
                  <p:embed/>
                </p:oleObj>
              </mc:Choice>
              <mc:Fallback>
                <p:oleObj r:id="rId14" imgW="1524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0917" y="3587607"/>
                        <a:ext cx="270383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28747"/>
              </p:ext>
            </p:extLst>
          </p:nvPr>
        </p:nvGraphicFramePr>
        <p:xfrm>
          <a:off x="1619672" y="4163555"/>
          <a:ext cx="2874638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625600" imgH="203200" progId="Equation.KSEE3">
                  <p:embed/>
                </p:oleObj>
              </mc:Choice>
              <mc:Fallback>
                <p:oleObj r:id="rId16" imgW="16256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19672" y="4163555"/>
                        <a:ext cx="2874638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733282"/>
              </p:ext>
            </p:extLst>
          </p:nvPr>
        </p:nvGraphicFramePr>
        <p:xfrm>
          <a:off x="4549775" y="4164013"/>
          <a:ext cx="3346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92160" imgH="203040" progId="Equation.DSMT4">
                  <p:embed/>
                </p:oleObj>
              </mc:Choice>
              <mc:Fallback>
                <p:oleObj name="Equation" r:id="rId18" imgW="1892160" imgH="2030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49775" y="4164013"/>
                        <a:ext cx="33464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39525"/>
              </p:ext>
            </p:extLst>
          </p:nvPr>
        </p:nvGraphicFramePr>
        <p:xfrm>
          <a:off x="2754313" y="4703763"/>
          <a:ext cx="26717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11280" imgH="203040" progId="Equation.DSMT4">
                  <p:embed/>
                </p:oleObj>
              </mc:Choice>
              <mc:Fallback>
                <p:oleObj name="Equation" r:id="rId20" imgW="1511280" imgH="2030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54313" y="4703763"/>
                        <a:ext cx="2671762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88085" y="1635760"/>
            <a:ext cx="6696710" cy="14401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7CB34A-2EAD-C460-6EFE-977C01BD0A03}"/>
              </a:ext>
            </a:extLst>
          </p:cNvPr>
          <p:cNvGrpSpPr/>
          <p:nvPr/>
        </p:nvGrpSpPr>
        <p:grpSpPr>
          <a:xfrm>
            <a:off x="611505" y="843280"/>
            <a:ext cx="7149714" cy="468326"/>
            <a:chOff x="611505" y="843280"/>
            <a:chExt cx="7149714" cy="468326"/>
          </a:xfrm>
        </p:grpSpPr>
        <p:sp>
          <p:nvSpPr>
            <p:cNvPr id="14340" name="Text Box 37"/>
            <p:cNvSpPr txBox="1"/>
            <p:nvPr/>
          </p:nvSpPr>
          <p:spPr>
            <a:xfrm>
              <a:off x="611505" y="843280"/>
              <a:ext cx="714971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于是，对于任意角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   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，我们可以得到如下公式：</a:t>
              </a:r>
              <a:endPara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52539195"/>
                </p:ext>
              </p:extLst>
            </p:nvPr>
          </p:nvGraphicFramePr>
          <p:xfrm>
            <a:off x="3225832" y="915606"/>
            <a:ext cx="767906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393700" imgH="203200" progId="Equation.KSEE3">
                    <p:embed/>
                  </p:oleObj>
                </mc:Choice>
                <mc:Fallback>
                  <p:oleObj r:id="rId5" imgW="393700" imgH="203200" progId="Equation.KSEE3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25832" y="915606"/>
                          <a:ext cx="767906" cy="39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0214477"/>
              </p:ext>
            </p:extLst>
          </p:nvPr>
        </p:nvGraphicFramePr>
        <p:xfrm>
          <a:off x="1376363" y="1924050"/>
          <a:ext cx="50276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98600" imgH="431640" progId="Equation.DSMT4">
                  <p:embed/>
                </p:oleObj>
              </mc:Choice>
              <mc:Fallback>
                <p:oleObj name="Equation" r:id="rId7" imgW="2298600" imgH="43164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6363" y="1924050"/>
                        <a:ext cx="5027612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27387"/>
              </p:ext>
            </p:extLst>
          </p:nvPr>
        </p:nvGraphicFramePr>
        <p:xfrm>
          <a:off x="6888094" y="1948543"/>
          <a:ext cx="8731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482400" progId="Equation.DSMT4">
                  <p:embed/>
                </p:oleObj>
              </mc:Choice>
              <mc:Fallback>
                <p:oleObj name="Equation" r:id="rId9" imgW="444240" imgH="4824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88094" y="1948543"/>
                        <a:ext cx="87312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0" name="Text Box 77"/>
          <p:cNvSpPr txBox="1"/>
          <p:nvPr/>
        </p:nvSpPr>
        <p:spPr>
          <a:xfrm>
            <a:off x="884238" y="579438"/>
            <a:ext cx="8008937" cy="6593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sin 75°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sin 15°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的精确值．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778458"/>
              </p:ext>
            </p:extLst>
          </p:nvPr>
        </p:nvGraphicFramePr>
        <p:xfrm>
          <a:off x="2699792" y="2732136"/>
          <a:ext cx="2249170" cy="81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93800" imgH="431800" progId="Equation.KSEE3">
                  <p:embed/>
                </p:oleObj>
              </mc:Choice>
              <mc:Fallback>
                <p:oleObj r:id="rId4" imgW="1193800" imgH="4318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2732136"/>
                        <a:ext cx="2249170" cy="81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1503818"/>
              </p:ext>
            </p:extLst>
          </p:nvPr>
        </p:nvGraphicFramePr>
        <p:xfrm>
          <a:off x="2699792" y="3703149"/>
          <a:ext cx="14112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431640" progId="Equation.DSMT4">
                  <p:embed/>
                </p:oleObj>
              </mc:Choice>
              <mc:Fallback>
                <p:oleObj name="Equation" r:id="rId6" imgW="749160" imgH="4316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9792" y="3703149"/>
                        <a:ext cx="1411287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7">
            <a:extLst>
              <a:ext uri="{FF2B5EF4-FFF2-40B4-BE49-F238E27FC236}">
                <a16:creationId xmlns:a16="http://schemas.microsoft.com/office/drawing/2014/main" id="{94D5B3CF-C405-503C-8CF8-16C0145264DD}"/>
              </a:ext>
            </a:extLst>
          </p:cNvPr>
          <p:cNvSpPr txBox="1"/>
          <p:nvPr/>
        </p:nvSpPr>
        <p:spPr>
          <a:xfrm>
            <a:off x="884237" y="1252318"/>
            <a:ext cx="6784107" cy="1324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sin 75°=sin(45°+30°)</a:t>
            </a: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=sin 45°cos 30°+ cos 45°sin30°</a:t>
            </a:r>
            <a:endParaRPr lang="zh-CN" altLang="zh-CN" sz="24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0" name="Text Box 77"/>
          <p:cNvSpPr txBox="1"/>
          <p:nvPr/>
        </p:nvSpPr>
        <p:spPr>
          <a:xfrm>
            <a:off x="884238" y="579438"/>
            <a:ext cx="8008937" cy="6593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sin 75°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sin 15°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的精确值．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9403930"/>
              </p:ext>
            </p:extLst>
          </p:nvPr>
        </p:nvGraphicFramePr>
        <p:xfrm>
          <a:off x="2687638" y="2732088"/>
          <a:ext cx="22717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431640" progId="Equation.DSMT4">
                  <p:embed/>
                </p:oleObj>
              </mc:Choice>
              <mc:Fallback>
                <p:oleObj name="Equation" r:id="rId4" imgW="1206360" imgH="431640" progId="Equation.DSMT4">
                  <p:embed/>
                  <p:pic>
                    <p:nvPicPr>
                      <p:cNvPr id="8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7638" y="2732088"/>
                        <a:ext cx="2271712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1378525"/>
              </p:ext>
            </p:extLst>
          </p:nvPr>
        </p:nvGraphicFramePr>
        <p:xfrm>
          <a:off x="2687638" y="3703688"/>
          <a:ext cx="13636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431640" progId="Equation.DSMT4">
                  <p:embed/>
                </p:oleObj>
              </mc:Choice>
              <mc:Fallback>
                <p:oleObj name="Equation" r:id="rId6" imgW="723600" imgH="431640" progId="Equation.DSMT4">
                  <p:embed/>
                  <p:pic>
                    <p:nvPicPr>
                      <p:cNvPr id="10" name="对象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7638" y="3703688"/>
                        <a:ext cx="1363663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7">
            <a:extLst>
              <a:ext uri="{FF2B5EF4-FFF2-40B4-BE49-F238E27FC236}">
                <a16:creationId xmlns:a16="http://schemas.microsoft.com/office/drawing/2014/main" id="{94D5B3CF-C405-503C-8CF8-16C0145264DD}"/>
              </a:ext>
            </a:extLst>
          </p:cNvPr>
          <p:cNvSpPr txBox="1"/>
          <p:nvPr/>
        </p:nvSpPr>
        <p:spPr>
          <a:xfrm>
            <a:off x="884237" y="1252318"/>
            <a:ext cx="6784107" cy="1324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sin 15°=sin(45°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30°)</a:t>
            </a: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=sin 45°cos 30°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cos 45°sin30°</a:t>
            </a:r>
            <a:endParaRPr lang="zh-CN" altLang="zh-CN" sz="24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3764" y="2279026"/>
            <a:ext cx="78488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故可以求出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tan 15°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的值，进而解决本章导语中的问题．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751DC26-C75A-F22F-CDF3-D41238EEE1FA}"/>
              </a:ext>
            </a:extLst>
          </p:cNvPr>
          <p:cNvGrpSpPr/>
          <p:nvPr/>
        </p:nvGrpSpPr>
        <p:grpSpPr>
          <a:xfrm>
            <a:off x="978852" y="1063469"/>
            <a:ext cx="6842289" cy="835708"/>
            <a:chOff x="978852" y="1063469"/>
            <a:chExt cx="6842289" cy="835708"/>
          </a:xfrm>
        </p:grpSpPr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687724198"/>
                </p:ext>
              </p:extLst>
            </p:nvPr>
          </p:nvGraphicFramePr>
          <p:xfrm>
            <a:off x="2627784" y="1084790"/>
            <a:ext cx="1438275" cy="814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760" imgH="431640" progId="Equation.DSMT4">
                    <p:embed/>
                  </p:oleObj>
                </mc:Choice>
                <mc:Fallback>
                  <p:oleObj name="Equation" r:id="rId5" imgW="761760" imgH="431640" progId="Equation.DSMT4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7784" y="1084790"/>
                          <a:ext cx="1438275" cy="814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3829475013"/>
                </p:ext>
              </p:extLst>
            </p:nvPr>
          </p:nvGraphicFramePr>
          <p:xfrm>
            <a:off x="6516216" y="1084790"/>
            <a:ext cx="1304925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61760" imgH="431640" progId="Equation.DSMT4">
                    <p:embed/>
                  </p:oleObj>
                </mc:Choice>
                <mc:Fallback>
                  <p:oleObj name="Equation" r:id="rId7" imgW="761760" imgH="431640" progId="Equation.DSMT4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16216" y="1084790"/>
                          <a:ext cx="1304925" cy="739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77">
              <a:extLst>
                <a:ext uri="{FF2B5EF4-FFF2-40B4-BE49-F238E27FC236}">
                  <a16:creationId xmlns:a16="http://schemas.microsoft.com/office/drawing/2014/main" id="{DFCBAEFF-59E1-C2FC-2E79-F6A684549BB5}"/>
                </a:ext>
              </a:extLst>
            </p:cNvPr>
            <p:cNvSpPr txBox="1"/>
            <p:nvPr/>
          </p:nvSpPr>
          <p:spPr>
            <a:xfrm>
              <a:off x="978852" y="1261152"/>
              <a:ext cx="193696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由于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sin 15°                       </a:t>
              </a:r>
              <a:endPara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Text Box 77">
              <a:extLst>
                <a:ext uri="{FF2B5EF4-FFF2-40B4-BE49-F238E27FC236}">
                  <a16:creationId xmlns:a16="http://schemas.microsoft.com/office/drawing/2014/main" id="{5E5E54E9-7F1E-5843-19FE-839A4980E2D2}"/>
                </a:ext>
              </a:extLst>
            </p:cNvPr>
            <p:cNvSpPr txBox="1"/>
            <p:nvPr/>
          </p:nvSpPr>
          <p:spPr>
            <a:xfrm>
              <a:off x="4220741" y="1063469"/>
              <a:ext cx="2488822" cy="659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cos15°= sin 75°</a:t>
              </a:r>
              <a:endPara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2" name="对象 11">
            <a:hlinkClick r:id="" action="ppaction://ole?verb=0"/>
            <a:extLst>
              <a:ext uri="{FF2B5EF4-FFF2-40B4-BE49-F238E27FC236}">
                <a16:creationId xmlns:a16="http://schemas.microsoft.com/office/drawing/2014/main" id="{E4D8EBC6-86C5-0BD6-8994-0690A0CA83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296597"/>
              </p:ext>
            </p:extLst>
          </p:nvPr>
        </p:nvGraphicFramePr>
        <p:xfrm>
          <a:off x="2438400" y="3209819"/>
          <a:ext cx="42672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440" imgH="812520" progId="Equation.DSMT4">
                  <p:embed/>
                </p:oleObj>
              </mc:Choice>
              <mc:Fallback>
                <p:oleObj name="Equation" r:id="rId9" imgW="2260440" imgH="812520" progId="Equation.DSMT4">
                  <p:embed/>
                  <p:pic>
                    <p:nvPicPr>
                      <p:cNvPr id="10" name="对象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3209819"/>
                        <a:ext cx="42672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0" name="Text Box 77"/>
          <p:cNvSpPr txBox="1"/>
          <p:nvPr/>
        </p:nvSpPr>
        <p:spPr>
          <a:xfrm>
            <a:off x="884238" y="579438"/>
            <a:ext cx="8008937" cy="13278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求下列各式 的精确值：</a:t>
            </a: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48708"/>
              </p:ext>
            </p:extLst>
          </p:nvPr>
        </p:nvGraphicFramePr>
        <p:xfrm>
          <a:off x="1495425" y="1376204"/>
          <a:ext cx="1387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28600" progId="Equation.DSMT4">
                  <p:embed/>
                </p:oleObj>
              </mc:Choice>
              <mc:Fallback>
                <p:oleObj name="Equation" r:id="rId12" imgW="736560" imgH="2286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95425" y="1376204"/>
                        <a:ext cx="13874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0891135"/>
              </p:ext>
            </p:extLst>
          </p:nvPr>
        </p:nvGraphicFramePr>
        <p:xfrm>
          <a:off x="3854132" y="1376998"/>
          <a:ext cx="13874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228600" progId="Equation.DSMT4">
                  <p:embed/>
                </p:oleObj>
              </mc:Choice>
              <mc:Fallback>
                <p:oleObj name="Equation" r:id="rId14" imgW="736560" imgH="2286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54132" y="1376998"/>
                        <a:ext cx="138747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96968256"/>
              </p:ext>
            </p:extLst>
          </p:nvPr>
        </p:nvGraphicFramePr>
        <p:xfrm>
          <a:off x="6212839" y="1184911"/>
          <a:ext cx="17256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431640" progId="Equation.DSMT4">
                  <p:embed/>
                </p:oleObj>
              </mc:Choice>
              <mc:Fallback>
                <p:oleObj name="Equation" r:id="rId16" imgW="914400" imgH="43164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12839" y="1184911"/>
                        <a:ext cx="1725613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14686234"/>
              </p:ext>
            </p:extLst>
          </p:nvPr>
        </p:nvGraphicFramePr>
        <p:xfrm>
          <a:off x="1495425" y="3144203"/>
          <a:ext cx="3902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70000" imgH="228600" progId="Equation.DSMT4">
                  <p:embed/>
                </p:oleObj>
              </mc:Choice>
              <mc:Fallback>
                <p:oleObj name="Equation" r:id="rId18" imgW="2070000" imgH="2286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95425" y="3144203"/>
                        <a:ext cx="39020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22247330"/>
              </p:ext>
            </p:extLst>
          </p:nvPr>
        </p:nvGraphicFramePr>
        <p:xfrm>
          <a:off x="1495425" y="4086740"/>
          <a:ext cx="394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95200" imgH="228600" progId="Equation.DSMT4">
                  <p:embed/>
                </p:oleObj>
              </mc:Choice>
              <mc:Fallback>
                <p:oleObj name="Equation" r:id="rId20" imgW="2095200" imgH="2286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95425" y="4086740"/>
                        <a:ext cx="3949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17359764"/>
              </p:ext>
            </p:extLst>
          </p:nvPr>
        </p:nvGraphicFramePr>
        <p:xfrm>
          <a:off x="1547664" y="2038306"/>
          <a:ext cx="1393904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1172210" imgH="604520" progId="Equation.KSEE3">
                  <p:embed/>
                </p:oleObj>
              </mc:Choice>
              <mc:Fallback>
                <p:oleObj r:id="rId22" imgW="1172210" imgH="60452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47664" y="2038306"/>
                        <a:ext cx="1393904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17583027"/>
              </p:ext>
            </p:extLst>
          </p:nvPr>
        </p:nvGraphicFramePr>
        <p:xfrm>
          <a:off x="4139952" y="2038306"/>
          <a:ext cx="972282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920" imgH="431640" progId="Equation.DSMT4">
                  <p:embed/>
                </p:oleObj>
              </mc:Choice>
              <mc:Fallback>
                <p:oleObj name="Equation" r:id="rId24" imgW="583920" imgH="43164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139952" y="2038306"/>
                        <a:ext cx="972282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73206714"/>
              </p:ext>
            </p:extLst>
          </p:nvPr>
        </p:nvGraphicFramePr>
        <p:xfrm>
          <a:off x="6493707" y="2038306"/>
          <a:ext cx="116387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698500" imgH="431800" progId="Equation.KSEE3">
                  <p:embed/>
                </p:oleObj>
              </mc:Choice>
              <mc:Fallback>
                <p:oleObj r:id="rId26" imgW="698500" imgH="431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93707" y="2038306"/>
                        <a:ext cx="1163875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83087637"/>
              </p:ext>
            </p:extLst>
          </p:nvPr>
        </p:nvGraphicFramePr>
        <p:xfrm>
          <a:off x="6073471" y="3000103"/>
          <a:ext cx="27873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152400" imgH="393700" progId="Equation.KSEE3">
                  <p:embed/>
                </p:oleObj>
              </mc:Choice>
              <mc:Fallback>
                <p:oleObj r:id="rId28" imgW="152400" imgH="3937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73471" y="3000103"/>
                        <a:ext cx="278735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29759294"/>
              </p:ext>
            </p:extLst>
          </p:nvPr>
        </p:nvGraphicFramePr>
        <p:xfrm>
          <a:off x="5990261" y="3872612"/>
          <a:ext cx="445154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266700" imgH="431800" progId="Equation.KSEE3">
                  <p:embed/>
                </p:oleObj>
              </mc:Choice>
              <mc:Fallback>
                <p:oleObj r:id="rId30" imgW="266700" imgH="431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990261" y="3872612"/>
                        <a:ext cx="445154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605ddb-dccf-482f-88bc-bafaf93242eb"/>
  <p:tag name="COMMONDATA" val="eyJoZGlkIjoiZjkyZGFhNWFhM2JkNzVjOGM2NjFmM2Y1ZjRiMmNjND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198</Words>
  <Application>Microsoft Office PowerPoint</Application>
  <PresentationFormat>全屏显示(16:9)</PresentationFormat>
  <Paragraphs>25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宋体</vt:lpstr>
      <vt:lpstr>Arial</vt:lpstr>
      <vt:lpstr>Calibri</vt:lpstr>
      <vt:lpstr>Times New Roman</vt:lpstr>
      <vt:lpstr>Office 主题</vt:lpstr>
      <vt:lpstr>1_Office 主题</vt:lpstr>
      <vt:lpstr>Equation</vt:lpstr>
      <vt:lpstr>Equation.KSEE3</vt:lpstr>
      <vt:lpstr>1.1.2  两角和与差的正弦公式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281</cp:revision>
  <dcterms:created xsi:type="dcterms:W3CDTF">2013-12-23T07:18:00Z</dcterms:created>
  <dcterms:modified xsi:type="dcterms:W3CDTF">2023-08-27T07:56:04Z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610DA1B285AC46138A5126AEE6420414_13</vt:lpwstr>
  </property>
  <property fmtid="{D5CDD505-2E9C-101B-9397-08002B2CF9AE}" pid="3" name="KSOProductBuildVer">
    <vt:lpwstr>2052-11.1.0.14309</vt:lpwstr>
  </property>
</Properties>
</file>