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5"/>
  </p:notesMasterIdLst>
  <p:handoutMasterIdLst>
    <p:handoutMasterId r:id="rId17"/>
  </p:handoutMasterIdLst>
  <p:sldIdLst>
    <p:sldId id="256" r:id="rId4"/>
    <p:sldId id="305" r:id="rId6"/>
    <p:sldId id="364" r:id="rId7"/>
    <p:sldId id="326" r:id="rId8"/>
    <p:sldId id="330" r:id="rId9"/>
    <p:sldId id="365" r:id="rId10"/>
    <p:sldId id="366" r:id="rId11"/>
    <p:sldId id="367" r:id="rId12"/>
    <p:sldId id="368" r:id="rId13"/>
    <p:sldId id="342" r:id="rId14"/>
    <p:sldId id="348" r:id="rId15"/>
    <p:sldId id="303" r:id="rId16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61" d="100"/>
          <a:sy n="61" d="100"/>
        </p:scale>
        <p:origin x="43" y="643"/>
      </p:cViewPr>
      <p:guideLst>
        <p:guide orient="horz" pos="164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1.1.3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两角和与差的正切公式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835784" y="1982326"/>
                <a:ext cx="5328503" cy="267765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0" smtClean="0">
                        <a:latin typeface="Cambria Math" panose="02040503050406030204" charset="0"/>
                        <a:cs typeface="Cambria Math" panose="02040503050406030204" charset="0"/>
                      </a:rPr>
                      <m:t>tan</m:t>
                    </m:r>
                    <m:r>
                      <a:rPr lang="en-US" altLang="zh-CN" sz="2400" i="1" smtClean="0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𝛼</m:t>
                    </m:r>
                    <m:r>
                      <a:rPr lang="en-US" altLang="zh-CN" sz="2400" i="1" smtClean="0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400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𝛽</m:t>
                    </m:r>
                    <m:r>
                      <a:rPr lang="en-US" altLang="zh-CN" sz="2400" i="1" smtClean="0">
                        <a:latin typeface="Cambria Math" panose="02040503050406030204" charset="0"/>
                        <a:cs typeface="Cambria Math" panose="02040503050406030204" charset="0"/>
                      </a:rPr>
                      <m:t>)= ________________________ </m:t>
                    </m:r>
                  </m:oMath>
                </a14:m>
                <a:r>
                  <a:rPr lang="zh-CN" altLang="en-US" sz="2400" dirty="0"/>
                  <a:t>；</a:t>
                </a:r>
                <a:endParaRPr lang="en-US" altLang="zh-CN" sz="2400" dirty="0"/>
              </a:p>
              <a:p>
                <a:pPr algn="l">
                  <a:lnSpc>
                    <a:spcPct val="150000"/>
                  </a:lnSpc>
                </a:pPr>
                <a:endParaRPr lang="en-US" altLang="zh-CN" sz="2400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>
                  <a:lnSpc>
                    <a:spcPct val="150000"/>
                  </a:lnSpc>
                </a:pPr>
                <a:endParaRPr lang="en-US" altLang="zh-CN" sz="2400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0">
                        <a:latin typeface="Cambria Math" panose="02040503050406030204" charset="0"/>
                        <a:cs typeface="Cambria Math" panose="02040503050406030204" charset="0"/>
                      </a:rPr>
                      <m:t>tan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𝛼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𝛽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________________________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zh-CN" altLang="en-US" sz="2400" dirty="0"/>
                  <a:t>．</a:t>
                </a:r>
                <a:endParaRPr lang="en-US" altLang="zh-CN" sz="2400" dirty="0"/>
              </a:p>
              <a:p>
                <a:pPr algn="l"/>
                <a:endParaRPr lang="en-US" altLang="zh-CN" sz="2400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784" y="1982326"/>
                <a:ext cx="5328503" cy="2677656"/>
              </a:xfrm>
              <a:prstGeom prst="rect">
                <a:avLst/>
              </a:prstGeom>
              <a:blipFill rotWithShape="1">
                <a:blip r:embed="rId1"/>
                <a:stretch>
                  <a:fillRect l="-12" t="-18" r="4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37"/>
          <p:cNvSpPr txBox="1"/>
          <p:nvPr/>
        </p:nvSpPr>
        <p:spPr>
          <a:xfrm>
            <a:off x="733425" y="1059582"/>
            <a:ext cx="423705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两角和与差的正切公式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2771" name="Text Box 5"/>
          <p:cNvSpPr txBox="1"/>
          <p:nvPr/>
        </p:nvSpPr>
        <p:spPr>
          <a:xfrm>
            <a:off x="2222500" y="1552575"/>
            <a:ext cx="5445125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选做题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pic>
        <p:nvPicPr>
          <p:cNvPr id="4" name="图片 3" descr="微信截图_202306131104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448435"/>
            <a:ext cx="5999480" cy="1012190"/>
          </a:xfrm>
          <a:prstGeom prst="rect">
            <a:avLst/>
          </a:prstGeom>
        </p:spPr>
      </p:pic>
      <p:pic>
        <p:nvPicPr>
          <p:cNvPr id="5" name="图片 4" descr="微信截图_202306131103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3391535"/>
            <a:ext cx="5999480" cy="977900"/>
          </a:xfrm>
          <a:prstGeom prst="rect">
            <a:avLst/>
          </a:prstGeom>
        </p:spPr>
      </p:pic>
      <p:sp>
        <p:nvSpPr>
          <p:cNvPr id="13316" name="Text Box 37"/>
          <p:cNvSpPr txBox="1"/>
          <p:nvPr/>
        </p:nvSpPr>
        <p:spPr>
          <a:xfrm>
            <a:off x="733425" y="844550"/>
            <a:ext cx="420243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两角和与差的余弦公式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 Box 37"/>
          <p:cNvSpPr txBox="1"/>
          <p:nvPr/>
        </p:nvSpPr>
        <p:spPr>
          <a:xfrm>
            <a:off x="733425" y="2715260"/>
            <a:ext cx="420243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两角和与差的正弦公式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6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3316" name="Text Box 37"/>
          <p:cNvSpPr txBox="1"/>
          <p:nvPr/>
        </p:nvSpPr>
        <p:spPr>
          <a:xfrm>
            <a:off x="733425" y="771550"/>
            <a:ext cx="423705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两角和与差的正切公式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971550" y="1198880"/>
                <a:ext cx="7221855" cy="385297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/>
                  <a:t>我们知道</a:t>
                </a:r>
                <a:endParaRPr lang="zh-CN" altLang="en-US" sz="2000" b="1" dirty="0"/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0">
                          <a:latin typeface="Cambria Math" panose="02040503050406030204" charset="0"/>
                          <a:cs typeface="Cambria Math" panose="02040503050406030204" charset="0"/>
                        </a:rPr>
                        <m:t>𝐭𝐚𝐧</m:t>
                      </m:r>
                      <m:r>
                        <a:rPr lang="en-US" altLang="zh-CN" sz="2000" b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b="1">
                          <a:latin typeface="Cambria Math" panose="02040503050406030204" charset="0"/>
                          <a:cs typeface="Cambria Math" panose="02040503050406030204" charset="0"/>
                        </a:rPr>
                        <m:t>𝜶</m:t>
                      </m:r>
                      <m:r>
                        <a:rPr lang="en-US" altLang="zh-CN" sz="2000" b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000" b="1">
                          <a:latin typeface="Cambria Math" panose="02040503050406030204" charset="0"/>
                          <a:cs typeface="Cambria Math" panose="02040503050406030204" charset="0"/>
                        </a:rPr>
                        <m:t>𝜷</m:t>
                      </m:r>
                      <m:r>
                        <a:rPr lang="en-US" altLang="zh-CN" sz="2000" b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𝐬𝐢𝐧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𝜶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+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𝜷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000" b="1" i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𝐜𝐨𝐬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𝜶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+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𝜷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2000" b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b="1" i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𝐬𝐢𝐧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𝜶</m:t>
                          </m:r>
                          <m:r>
                            <a:rPr lang="en-US" altLang="zh-CN" sz="2000" b="1" i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𝐜𝐨𝐬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𝜷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+</m:t>
                          </m:r>
                          <m:r>
                            <a:rPr lang="en-US" altLang="zh-CN" sz="2000" b="1" i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𝐜𝐨𝐬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𝜶</m:t>
                          </m:r>
                          <m:r>
                            <a:rPr lang="en-US" altLang="zh-CN" sz="2000" b="1" i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𝐬𝐢𝐧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𝜷</m:t>
                          </m:r>
                        </m:num>
                        <m:den>
                          <m:r>
                            <a:rPr lang="en-US" altLang="zh-CN" sz="2000" b="1" i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𝐜𝐨𝐬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𝜶</m:t>
                          </m:r>
                          <m:r>
                            <a:rPr lang="en-US" altLang="zh-CN" sz="2000" b="1" i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𝐜𝐨𝐬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𝜷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sz="2000" b="1" i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𝐬𝐢𝐧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𝜶</m:t>
                          </m:r>
                          <m:r>
                            <a:rPr lang="en-US" altLang="zh-CN" sz="2000" b="1" i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𝐬𝐢𝐧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𝜷</m:t>
                          </m:r>
                        </m:den>
                      </m:f>
                      <m:r>
                        <a:rPr lang="zh-CN" altLang="en-US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，</m:t>
                      </m:r>
                    </m:oMath>
                  </m:oMathPara>
                </a14:m>
                <a:endParaRPr lang="zh-CN" altLang="en-US" sz="2000" b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b="1" dirty="0"/>
                  <a:t>把上述后一个分式的分子、分母同时除以</a:t>
                </a:r>
                <a14:m>
                  <m:oMath xmlns:m="http://schemas.openxmlformats.org/officeDocument/2006/math">
                    <m:r>
                      <a:rPr lang="en-US" altLang="zh-CN" sz="2000" b="1" i="0">
                        <a:latin typeface="Cambria Math" panose="02040503050406030204" charset="0"/>
                        <a:cs typeface="Cambria Math" panose="02040503050406030204" charset="0"/>
                      </a:rPr>
                      <m:t>𝐜𝐨𝐬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𝜶</m:t>
                    </m:r>
                    <m:r>
                      <a:rPr lang="en-US" altLang="zh-CN" sz="2000" b="1" i="0">
                        <a:latin typeface="Cambria Math" panose="02040503050406030204" charset="0"/>
                        <a:cs typeface="Cambria Math" panose="02040503050406030204" charset="0"/>
                      </a:rPr>
                      <m:t>𝐜𝐨𝐬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𝜷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b="1" i="0">
                        <a:latin typeface="Cambria Math" panose="02040503050406030204" charset="0"/>
                        <a:cs typeface="Cambria Math" panose="02040503050406030204" charset="0"/>
                      </a:rPr>
                      <m:t>𝐜𝐨𝐬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𝜶</m:t>
                    </m:r>
                    <m:r>
                      <a:rPr lang="en-US" altLang="zh-CN" sz="2000" b="1" i="0">
                        <a:latin typeface="Cambria Math" panose="02040503050406030204" charset="0"/>
                        <a:cs typeface="Cambria Math" panose="02040503050406030204" charset="0"/>
                      </a:rPr>
                      <m:t>𝐜𝐨𝐬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𝜷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≠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𝟎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 b="1" dirty="0"/>
                  <a:t>，得</a:t>
                </a:r>
                <a:endParaRPr lang="zh-CN" altLang="en-US" sz="2000" b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0">
                          <a:latin typeface="Cambria Math" panose="02040503050406030204" charset="0"/>
                          <a:cs typeface="Cambria Math" panose="02040503050406030204" charset="0"/>
                        </a:rPr>
                        <m:t>𝐭𝐚𝐧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𝜶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𝜷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b="1" i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𝐭𝐚𝐧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𝜶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+</m:t>
                          </m:r>
                          <m:r>
                            <a:rPr lang="en-US" altLang="zh-CN" sz="2000" b="1" i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𝐭𝐚𝐧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𝜷</m:t>
                          </m:r>
                        </m:num>
                        <m:den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𝟏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sz="2000" b="1" i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𝐭𝐚𝐧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𝜶</m:t>
                          </m:r>
                          <m:r>
                            <a:rPr lang="en-US" altLang="zh-CN" sz="2000" b="1" i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𝐭𝐚𝐧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𝜷</m:t>
                          </m:r>
                        </m:den>
                      </m:f>
                      <m:r>
                        <a:rPr lang="zh-CN" altLang="en-US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．</m:t>
                      </m:r>
                    </m:oMath>
                  </m:oMathPara>
                </a14:m>
                <a:endParaRPr lang="zh-CN" altLang="en-US" sz="2000" b="1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b="1" dirty="0"/>
                  <a:t>把公式中的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𝜷</m:t>
                    </m:r>
                  </m:oMath>
                </a14:m>
                <a:r>
                  <a:rPr lang="zh-CN" altLang="en-US" sz="2000" b="1" dirty="0"/>
                  <a:t>换成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𝜷</m:t>
                    </m:r>
                  </m:oMath>
                </a14:m>
                <a:r>
                  <a:rPr lang="zh-CN" altLang="en-US" sz="2000" b="1" dirty="0"/>
                  <a:t>，得</a:t>
                </a:r>
                <a:r>
                  <a:rPr lang="en-US" altLang="zh-CN" sz="2000" b="1" dirty="0"/>
                  <a:t> </a:t>
                </a:r>
                <a:endParaRPr lang="zh-CN" altLang="en-US" sz="2000" b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0">
                          <a:latin typeface="Cambria Math" panose="02040503050406030204" charset="0"/>
                          <a:cs typeface="Cambria Math" panose="02040503050406030204" charset="0"/>
                        </a:rPr>
                        <m:t>𝐭𝐚𝐧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𝜶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𝜷</m:t>
                      </m:r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b="1" i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𝐭𝐚𝐧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𝜶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sz="2000" b="1" i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𝐭𝐚𝐧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𝜷</m:t>
                          </m:r>
                        </m:num>
                        <m:den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𝟏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+</m:t>
                          </m:r>
                          <m:r>
                            <a:rPr lang="en-US" altLang="zh-CN" sz="2000" b="1" i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𝐭𝐚𝐧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𝜶</m:t>
                          </m:r>
                          <m:r>
                            <a:rPr lang="en-US" altLang="zh-CN" sz="2000" b="1" i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𝐭𝐚𝐧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0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𝜷</m:t>
                          </m:r>
                        </m:den>
                      </m:f>
                      <m:r>
                        <a:rPr lang="zh-CN" altLang="en-US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．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1198880"/>
                <a:ext cx="7221855" cy="3852978"/>
              </a:xfrm>
              <a:prstGeom prst="rect">
                <a:avLst/>
              </a:prstGeom>
              <a:blipFill rotWithShape="1">
                <a:blip r:embed="rId1"/>
                <a:stretch>
                  <a:fillRect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pic>
        <p:nvPicPr>
          <p:cNvPr id="2" name="图片 1" descr="微信截图_202306131057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495" y="1635760"/>
            <a:ext cx="5511165" cy="1596390"/>
          </a:xfrm>
          <a:prstGeom prst="rect">
            <a:avLst/>
          </a:prstGeom>
        </p:spPr>
      </p:pic>
      <p:sp>
        <p:nvSpPr>
          <p:cNvPr id="3" name="Text Box 37"/>
          <p:cNvSpPr txBox="1"/>
          <p:nvPr/>
        </p:nvSpPr>
        <p:spPr>
          <a:xfrm>
            <a:off x="733425" y="771550"/>
            <a:ext cx="423705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两角和与差的正切公式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Text Box 77"/>
              <p:cNvSpPr txBox="1"/>
              <p:nvPr/>
            </p:nvSpPr>
            <p:spPr>
              <a:xfrm>
                <a:off x="884238" y="579438"/>
                <a:ext cx="8008937" cy="16106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例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利用和角公式求值：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𝐭𝐚𝐧</m:t>
                    </m:r>
                    <m:r>
                      <a:rPr lang="en-US" altLang="zh-CN" sz="2400" b="1" i="1" dirty="0" smtClean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4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𝟕𝟓</m:t>
                    </m:r>
                    <m:r>
                      <a:rPr lang="en-US" altLang="zh-CN" sz="24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°</m:t>
                    </m:r>
                    <m:r>
                      <a:rPr lang="zh-CN" altLang="en-US" sz="24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；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                   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0" dirty="0" smtClean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𝟏𝟕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°+</m:t>
                        </m:r>
                        <m:r>
                          <a:rPr lang="en-US" altLang="zh-CN" sz="2400" b="1" i="0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0" dirty="0" smtClean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𝟒𝟑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𝟏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400" b="1" i="0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0" dirty="0" smtClean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𝟏𝟕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°</m:t>
                        </m:r>
                        <m:r>
                          <a:rPr lang="en-US" altLang="zh-CN" sz="2400" b="1" i="0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1" dirty="0" smtClean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𝟒𝟑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°</m:t>
                        </m:r>
                      </m:den>
                    </m:f>
                    <m:r>
                      <a:rPr lang="zh-CN" altLang="en-US" sz="2400" b="1" i="1" dirty="0">
                        <a:latin typeface="Cambria Math" panose="02040503050406030204" charset="0"/>
                        <a:ea typeface="+mn-ea"/>
                        <a:cs typeface="Cambria Math" panose="02040503050406030204" charset="0"/>
                      </a:rPr>
                      <m:t>．</m:t>
                    </m:r>
                  </m:oMath>
                </a14:m>
                <a:endParaRPr lang="zh-CN" altLang="en-US" sz="2400" b="1" dirty="0">
                  <a:latin typeface="+mn-ea"/>
                  <a:ea typeface="+mn-ea"/>
                </a:endParaRPr>
              </a:p>
            </p:txBody>
          </p:sp>
        </mc:Choice>
        <mc:Fallback>
          <p:sp>
            <p:nvSpPr>
              <p:cNvPr id="19460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38" y="579438"/>
                <a:ext cx="8008937" cy="1610697"/>
              </a:xfrm>
              <a:prstGeom prst="rect">
                <a:avLst/>
              </a:prstGeom>
              <a:blipFill rotWithShape="1">
                <a:blip r:embed="rId1"/>
                <a:stretch>
                  <a:fillRect l="-4" t="-20" b="-354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971550" y="2427605"/>
                <a:ext cx="7776914" cy="22306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+mn-ea"/>
                  </a:rPr>
                  <a:t>解  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sym typeface="+mn-ea"/>
                  </a:rPr>
                  <a:t>（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sym typeface="+mn-ea"/>
                  </a:rPr>
                  <a:t>1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𝐭𝐚𝐧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𝟕𝟓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°=</m:t>
                    </m:r>
                    <m:r>
                      <a:rPr lang="en-US" altLang="zh-CN" sz="2400" b="1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𝐭𝐚𝐧</m:t>
                    </m:r>
                    <m:d>
                      <m:d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𝟒𝟓</m:t>
                        </m:r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°+</m:t>
                        </m:r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𝟑𝟎</m:t>
                        </m:r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°</m:t>
                        </m:r>
                      </m:e>
                    </m:d>
                  </m:oMath>
                </a14:m>
                <a:endParaRPr lang="en-US" altLang="zh-CN" sz="2400" b="1" i="1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b="1" i="0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𝐭𝐚𝐧</m:t>
                          </m:r>
                          <m:r>
                            <a:rPr lang="en-US" altLang="zh-CN" sz="2400" b="1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𝟒𝟓</m:t>
                          </m:r>
                          <m:r>
                            <a:rPr lang="en-US" altLang="zh-CN" sz="2400" b="1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°+</m:t>
                          </m:r>
                          <m:r>
                            <a:rPr lang="en-US" altLang="zh-CN" sz="2400" b="1" i="0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𝐭𝐚𝐧</m:t>
                          </m:r>
                          <m:r>
                            <a:rPr lang="en-US" altLang="zh-CN" sz="2400" b="1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𝟑𝟎</m:t>
                          </m:r>
                          <m:r>
                            <a:rPr lang="en-US" altLang="zh-CN" sz="2400" b="1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°</m:t>
                          </m:r>
                        </m:num>
                        <m:den>
                          <m:r>
                            <a:rPr lang="en-US" altLang="zh-CN" sz="2400" b="1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𝟏</m:t>
                          </m:r>
                          <m:r>
                            <a:rPr lang="en-US" altLang="zh-CN" sz="2400" b="1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sz="2400" b="1" i="0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𝐭𝐚𝐧</m:t>
                          </m:r>
                          <m:r>
                            <a:rPr lang="en-US" altLang="zh-CN" sz="2400" b="1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𝟒𝟓</m:t>
                          </m:r>
                          <m:r>
                            <a:rPr lang="en-US" altLang="zh-CN" sz="2400" b="1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°</m:t>
                          </m:r>
                          <m:r>
                            <a:rPr lang="en-US" altLang="zh-CN" sz="2400" b="1" i="0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𝐭𝐚𝐧</m:t>
                          </m:r>
                          <m:r>
                            <a:rPr lang="en-US" altLang="zh-CN" sz="2400" b="1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𝟑𝟎</m:t>
                          </m:r>
                          <m:r>
                            <a:rPr lang="en-US" altLang="zh-CN" sz="2400" b="1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°</m:t>
                          </m:r>
                        </m:den>
                      </m:f>
                      <m:r>
                        <a:rPr lang="en-US" altLang="zh-CN" sz="2400" b="1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b="1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𝟏</m:t>
                          </m:r>
                          <m:r>
                            <a:rPr lang="en-US" altLang="zh-CN" sz="2400" b="1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400" b="1" i="1" dirty="0"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zh-CN" sz="2400" b="1" i="1" dirty="0"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400" b="1" i="1" dirty="0"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zh-CN" sz="2400" b="1" i="1" dirty="0"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𝟑</m:t>
                              </m:r>
                            </m:den>
                          </m:f>
                        </m:num>
                        <m:den>
                          <m:r>
                            <a:rPr lang="en-US" altLang="zh-CN" sz="2400" b="1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𝟏</m:t>
                          </m:r>
                          <m:r>
                            <a:rPr lang="en-US" altLang="zh-CN" sz="2400" b="1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1" i="1" dirty="0"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zh-CN" sz="2400" b="1" i="1" dirty="0"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400" b="1" i="1" dirty="0">
                                      <a:latin typeface="Cambria Math" panose="02040503050406030204" charset="0"/>
                                      <a:ea typeface="宋体" panose="02010600030101010101" pitchFamily="2" charset="-122"/>
                                      <a:cs typeface="Cambria Math" panose="0204050305040603020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zh-CN" sz="2400" b="1" i="1" dirty="0">
                                  <a:latin typeface="Cambria Math" panose="02040503050406030204" charset="0"/>
                                  <a:ea typeface="宋体" panose="02010600030101010101" pitchFamily="2" charset="-122"/>
                                  <a:cs typeface="Cambria Math" panose="02040503050406030204" charset="0"/>
                                </a:rPr>
                                <m:t>𝟑</m:t>
                              </m:r>
                            </m:den>
                          </m:f>
                        </m:den>
                      </m:f>
                      <m:r>
                        <a:rPr lang="en-US" altLang="zh-CN" sz="2400" b="1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b="1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𝟐</m:t>
                      </m:r>
                      <m:r>
                        <a:rPr lang="en-US" altLang="zh-CN" sz="2400" b="1" i="1" dirty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CN" sz="2400" b="1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b="1" i="1" dirty="0">
                              <a:latin typeface="Cambria Math" panose="02040503050406030204" charset="0"/>
                              <a:ea typeface="宋体" panose="02010600030101010101" pitchFamily="2" charset="-122"/>
                              <a:cs typeface="Cambria Math" panose="02040503050406030204" charset="0"/>
                            </a:rPr>
                            <m:t>𝟑</m:t>
                          </m:r>
                        </m:e>
                      </m:rad>
                      <m:r>
                        <a:rPr lang="zh-CN" altLang="en-US" sz="24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．</m:t>
                      </m:r>
                    </m:oMath>
                  </m:oMathPara>
                </a14:m>
                <a:endParaRPr lang="en-US" altLang="zh-CN" sz="2400" b="1" i="1" dirty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2427605"/>
                <a:ext cx="7776914" cy="2230675"/>
              </a:xfrm>
              <a:prstGeom prst="rect">
                <a:avLst/>
              </a:prstGeom>
              <a:blipFill rotWithShape="1">
                <a:blip r:embed="rId2"/>
                <a:stretch>
                  <a:fillRect r="1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971600" y="2167637"/>
                <a:ext cx="10081120" cy="177869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+mn-ea"/>
                  </a:rPr>
                  <a:t>解  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（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3200" b="1" i="0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3200" b="1" i="1" dirty="0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32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𝟏𝟕</m:t>
                        </m:r>
                        <m:r>
                          <a:rPr lang="en-US" altLang="zh-CN" sz="3200" b="1" i="1" dirty="0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°+</m:t>
                        </m:r>
                        <m:r>
                          <a:rPr lang="en-US" altLang="zh-CN" sz="3200" b="1" i="0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3200" b="1" i="1" dirty="0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32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𝟒𝟑</m:t>
                        </m:r>
                        <m:r>
                          <a:rPr lang="en-US" altLang="zh-CN" sz="3200" b="1" i="1" dirty="0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°</m:t>
                        </m:r>
                      </m:num>
                      <m:den>
                        <m:r>
                          <a:rPr lang="en-US" altLang="zh-CN" sz="32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  <m:r>
                          <a:rPr lang="en-US" altLang="zh-CN" sz="3200" b="1" i="1" dirty="0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3200" b="1" i="0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3200" b="1" i="0" dirty="0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32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𝟏𝟕</m:t>
                        </m:r>
                        <m:r>
                          <a:rPr lang="en-US" altLang="zh-CN" sz="3200" b="1" i="1" dirty="0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°</m:t>
                        </m:r>
                        <m:r>
                          <a:rPr lang="en-US" altLang="zh-CN" sz="3200" b="1" i="0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3200" b="1" i="1" dirty="0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32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𝟒𝟑</m:t>
                        </m:r>
                        <m:r>
                          <a:rPr lang="en-US" altLang="zh-CN" sz="3200" b="1" i="1" dirty="0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°</m:t>
                        </m:r>
                      </m:den>
                    </m:f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zh-CN" sz="2400" b="1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𝐭𝐚𝐧</m:t>
                    </m:r>
                    <m:d>
                      <m:d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𝟏𝟕</m:t>
                        </m:r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°+</m:t>
                        </m:r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𝟒𝟑</m:t>
                        </m:r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°</m:t>
                        </m:r>
                      </m:e>
                    </m:d>
                  </m:oMath>
                </a14:m>
                <a:endParaRPr lang="en-US" altLang="zh-CN" sz="2400" b="1" i="1" dirty="0">
                  <a:solidFill>
                    <a:schemeClr val="tx1"/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r>
                        <a:rPr lang="en-US" altLang="zh-CN" sz="2400" b="1" i="0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𝐭𝐚𝐧</m:t>
                      </m:r>
                      <m:r>
                        <a:rPr lang="en-US" altLang="zh-CN" sz="2400" b="1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𝟔𝟎</m:t>
                      </m:r>
                      <m:r>
                        <a:rPr lang="en-US" altLang="zh-CN" sz="2400" b="1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°=</m:t>
                      </m:r>
                      <m:rad>
                        <m:radPr>
                          <m:degHide m:val="on"/>
                          <m:ctrlPr>
                            <a:rPr lang="en-US" altLang="zh-CN" sz="2400" b="1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b="1" i="1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𝟑</m:t>
                          </m:r>
                        </m:e>
                      </m:rad>
                      <m:r>
                        <a:rPr lang="zh-CN" altLang="en-US" sz="2400" b="1" i="1" dirty="0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  <a:sym typeface="+mn-ea"/>
                        </a:rPr>
                        <m:t>．</m:t>
                      </m:r>
                    </m:oMath>
                  </m:oMathPara>
                </a14:m>
                <a:endParaRPr lang="zh-CN" altLang="en-US" sz="2400" b="1" dirty="0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167637"/>
                <a:ext cx="10081120" cy="1778692"/>
              </a:xfrm>
              <a:prstGeom prst="rect">
                <a:avLst/>
              </a:prstGeom>
              <a:blipFill rotWithShape="1">
                <a:blip r:embed="rId1"/>
                <a:stretch>
                  <a:fillRect t="-21" r="5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77"/>
              <p:cNvSpPr txBox="1"/>
              <p:nvPr/>
            </p:nvSpPr>
            <p:spPr>
              <a:xfrm>
                <a:off x="884238" y="579438"/>
                <a:ext cx="8008937" cy="16106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例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利用和角公式求值：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𝐭𝐚𝐧</m:t>
                    </m:r>
                    <m:r>
                      <a:rPr lang="en-US" altLang="zh-CN" sz="2400" b="1" i="1" dirty="0" smtClean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4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𝟕𝟓</m:t>
                    </m:r>
                    <m:r>
                      <a:rPr lang="en-US" altLang="zh-CN" sz="24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°</m:t>
                    </m:r>
                    <m:r>
                      <a:rPr lang="zh-CN" altLang="en-US" sz="24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；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                   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0" dirty="0" smtClean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𝟏𝟕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°+</m:t>
                        </m:r>
                        <m:r>
                          <a:rPr lang="en-US" altLang="zh-CN" sz="2400" b="1" i="0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0" dirty="0" smtClean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𝟒𝟑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𝟏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400" b="1" i="0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0" dirty="0" smtClean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𝟏𝟕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°</m:t>
                        </m:r>
                        <m:r>
                          <a:rPr lang="en-US" altLang="zh-CN" sz="2400" b="1" i="0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1" dirty="0" smtClean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𝟒𝟑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°</m:t>
                        </m:r>
                      </m:den>
                    </m:f>
                    <m:r>
                      <a:rPr lang="zh-CN" altLang="en-US" sz="2400" b="1" i="1" dirty="0">
                        <a:latin typeface="Cambria Math" panose="02040503050406030204" charset="0"/>
                        <a:ea typeface="+mn-ea"/>
                        <a:cs typeface="Cambria Math" panose="02040503050406030204" charset="0"/>
                      </a:rPr>
                      <m:t>．</m:t>
                    </m:r>
                  </m:oMath>
                </a14:m>
                <a:endParaRPr lang="zh-CN" altLang="en-US" sz="2400" b="1" dirty="0">
                  <a:latin typeface="+mn-ea"/>
                  <a:ea typeface="+mn-ea"/>
                </a:endParaRPr>
              </a:p>
            </p:txBody>
          </p:sp>
        </mc:Choice>
        <mc:Fallback>
          <p:sp>
            <p:nvSpPr>
              <p:cNvPr id="2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38" y="579438"/>
                <a:ext cx="8008937" cy="1610697"/>
              </a:xfrm>
              <a:prstGeom prst="rect">
                <a:avLst/>
              </a:prstGeom>
              <a:blipFill rotWithShape="1">
                <a:blip r:embed="rId2"/>
                <a:stretch>
                  <a:fillRect l="-4" t="-20" b="-354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Text Box 77"/>
              <p:cNvSpPr txBox="1"/>
              <p:nvPr/>
            </p:nvSpPr>
            <p:spPr>
              <a:xfrm>
                <a:off x="899478" y="627063"/>
                <a:ext cx="8008937" cy="14198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练习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利用和角公式求值：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𝐭𝐚𝐧</m:t>
                    </m:r>
                    <m:r>
                      <a:rPr lang="en-US" altLang="zh-CN" sz="24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𝟏𝟓</m:t>
                    </m:r>
                    <m:r>
                      <a:rPr lang="en-US" altLang="zh-CN" sz="24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°</m:t>
                    </m:r>
                    <m:r>
                      <a:rPr lang="zh-CN" altLang="en-US" sz="24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；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                   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𝐭𝐚𝐧</m:t>
                    </m:r>
                    <m:r>
                      <a:rPr lang="en-US" altLang="zh-CN" sz="24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𝟏𝟎𝟓</m:t>
                    </m:r>
                    <m:r>
                      <a:rPr lang="en-US" altLang="zh-CN" sz="2400" b="1" i="1" dirty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．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9460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78" y="627063"/>
                <a:ext cx="8008937" cy="1419860"/>
              </a:xfrm>
              <a:prstGeom prst="rect">
                <a:avLst/>
              </a:prstGeom>
              <a:blipFill rotWithShape="1">
                <a:blip r:embed="rId1"/>
                <a:stretch>
                  <a:fillRect l="-4" t="-22" b="22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884554" y="2304127"/>
                <a:ext cx="6999813" cy="263033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+mn-ea"/>
                  </a:rPr>
                  <a:t>练习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+mn-ea"/>
                  </a:rPr>
                  <a:t>2    </a:t>
                </a:r>
                <a:r>
                  <a:rPr lang="zh-CN" altLang="en-US" sz="2400" b="1" dirty="0">
                    <a:latin typeface="Times New Roman" panose="02020603050405020304" pitchFamily="18" charset="0"/>
                    <a:sym typeface="+mn-ea"/>
                  </a:rPr>
                  <a:t>计算：</a:t>
                </a:r>
                <a:endParaRPr lang="en-US" altLang="zh-CN" sz="2400" b="1" dirty="0">
                  <a:latin typeface="Times New Roman" panose="02020603050405020304" pitchFamily="18" charset="0"/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latin typeface="Times New Roman" panose="02020603050405020304" pitchFamily="18" charset="0"/>
                    <a:sym typeface="+mn-ea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sym typeface="+mn-ea"/>
                  </a:rPr>
                  <a:t>1</a:t>
                </a:r>
                <a:r>
                  <a:rPr lang="zh-CN" altLang="en-US" sz="2400" b="1" dirty="0">
                    <a:latin typeface="Times New Roman" panose="02020603050405020304" pitchFamily="18" charset="0"/>
                    <a:sym typeface="+mn-ea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400" b="1" i="0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1" dirty="0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𝟏𝟓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sz="2400" b="1" i="0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0" dirty="0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𝟏𝟓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°</m:t>
                        </m:r>
                      </m:den>
                    </m:f>
                    <m:r>
                      <a:rPr lang="zh-CN" altLang="en-US" sz="24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；</m:t>
                    </m:r>
                  </m:oMath>
                </a14:m>
                <a:r>
                  <a:rPr lang="zh-CN" altLang="en-US" sz="2400" b="1" dirty="0">
                    <a:latin typeface="Times New Roman" panose="02020603050405020304" pitchFamily="18" charset="0"/>
                    <a:sym typeface="+mn-ea"/>
                  </a:rPr>
                  <a:t>　　　　　　（</a:t>
                </a:r>
                <a:r>
                  <a:rPr lang="en-US" altLang="zh-CN" sz="2400" b="1" dirty="0">
                    <a:latin typeface="Times New Roman" panose="02020603050405020304" pitchFamily="18" charset="0"/>
                    <a:sym typeface="+mn-ea"/>
                  </a:rPr>
                  <a:t>2</a:t>
                </a:r>
                <a:r>
                  <a:rPr lang="zh-CN" altLang="en-US" sz="2400" b="1" dirty="0">
                    <a:latin typeface="Times New Roman" panose="02020603050405020304" pitchFamily="18" charset="0"/>
                    <a:sym typeface="+mn-ea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sz="2400" b="1" i="0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1" dirty="0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𝟕𝟓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400" b="1" i="0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1" dirty="0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𝟕𝟓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°</m:t>
                        </m:r>
                      </m:den>
                    </m:f>
                    <m:r>
                      <a:rPr lang="zh-CN" altLang="en-US" sz="24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；</m:t>
                    </m:r>
                  </m:oMath>
                </a14:m>
                <a:endParaRPr lang="en-US" altLang="zh-CN" sz="2400" b="1" i="1" dirty="0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latin typeface="Times New Roman" panose="02020603050405020304" pitchFamily="18" charset="0"/>
                    <a:sym typeface="+mn-ea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sym typeface="+mn-ea"/>
                  </a:rPr>
                  <a:t>3</a:t>
                </a:r>
                <a:r>
                  <a:rPr lang="zh-CN" altLang="en-US" sz="2400" b="1" dirty="0">
                    <a:latin typeface="Times New Roman" panose="02020603050405020304" pitchFamily="18" charset="0"/>
                    <a:sym typeface="+mn-ea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1" dirty="0" smtClean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𝟏𝟐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°+</m:t>
                        </m:r>
                        <m:r>
                          <a:rPr lang="en-US" altLang="zh-CN" sz="2400" b="1" i="0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1" dirty="0" smtClean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𝟑𝟑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𝟏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400" b="1" i="0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0" dirty="0" smtClean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𝟏𝟐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°</m:t>
                        </m:r>
                        <m:r>
                          <a:rPr lang="en-US" altLang="zh-CN" sz="2400" b="1" i="0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1" dirty="0" smtClean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𝟑𝟑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°</m:t>
                        </m:r>
                      </m:den>
                    </m:f>
                    <m:r>
                      <a:rPr lang="zh-CN" altLang="en-US" sz="24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；</m:t>
                    </m:r>
                  </m:oMath>
                </a14:m>
                <a:r>
                  <a:rPr lang="zh-CN" altLang="en-US" sz="2400" b="1" dirty="0">
                    <a:latin typeface="Times New Roman" panose="02020603050405020304" pitchFamily="18" charset="0"/>
                    <a:sym typeface="+mn-ea"/>
                  </a:rPr>
                  <a:t>　　　　（</a:t>
                </a:r>
                <a:r>
                  <a:rPr lang="en-US" altLang="zh-CN" sz="2400" b="1" dirty="0">
                    <a:latin typeface="Times New Roman" panose="02020603050405020304" pitchFamily="18" charset="0"/>
                    <a:sym typeface="+mn-ea"/>
                  </a:rPr>
                  <a:t>4</a:t>
                </a:r>
                <a:r>
                  <a:rPr lang="zh-CN" altLang="en-US" sz="2400" b="1" dirty="0">
                    <a:latin typeface="Times New Roman" panose="02020603050405020304" pitchFamily="18" charset="0"/>
                    <a:sym typeface="+mn-ea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sz="2400" b="1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𝟓</m:t>
                            </m:r>
                            <m:r>
                              <a:rPr lang="en-US" altLang="zh-CN" sz="2400" b="1" i="0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400" b="1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400" b="1" i="0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sz="2400" b="1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0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400" b="1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𝟔</m:t>
                            </m:r>
                          </m:den>
                        </m:f>
                      </m:num>
                      <m:den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𝟏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sz="2400" b="1" i="0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sz="2400" b="1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𝟓</m:t>
                            </m:r>
                            <m:r>
                              <a:rPr lang="en-US" altLang="zh-CN" sz="2400" b="1" i="0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400" b="1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𝟏𝟐</m:t>
                            </m:r>
                          </m:den>
                        </m:f>
                        <m:r>
                          <a:rPr lang="en-US" altLang="zh-CN" sz="2400" b="1" i="0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sz="2400" b="1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0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400" b="1" i="1" dirty="0">
                                <a:latin typeface="Cambria Math" panose="02040503050406030204" charset="0"/>
                                <a:ea typeface="宋体" panose="02010600030101010101" pitchFamily="2" charset="-122"/>
                                <a:cs typeface="Cambria Math" panose="02040503050406030204" charset="0"/>
                              </a:rPr>
                              <m:t>𝟔</m:t>
                            </m:r>
                          </m:den>
                        </m:f>
                      </m:den>
                    </m:f>
                  </m:oMath>
                </a14:m>
                <a:r>
                  <a:rPr lang="zh-CN" altLang="en-US" sz="2400" b="1" dirty="0">
                    <a:latin typeface="Times New Roman" panose="02020603050405020304" pitchFamily="18" charset="0"/>
                  </a:rPr>
                  <a:t>．</a:t>
                </a:r>
                <a:endParaRPr lang="en-US" altLang="zh-CN" sz="2400" dirty="0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54" y="2304127"/>
                <a:ext cx="6999813" cy="2630335"/>
              </a:xfrm>
              <a:prstGeom prst="rect">
                <a:avLst/>
              </a:prstGeom>
              <a:blipFill rotWithShape="1">
                <a:blip r:embed="rId2"/>
                <a:stretch>
                  <a:fillRect l="-9" t="-13" r="3" b="-213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1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Text Box 77"/>
              <p:cNvSpPr txBox="1"/>
              <p:nvPr/>
            </p:nvSpPr>
            <p:spPr>
              <a:xfrm>
                <a:off x="884238" y="579438"/>
                <a:ext cx="8008937" cy="9460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例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 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已知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𝐜𝐨𝐬</m:t>
                    </m:r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𝜶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=−</m:t>
                    </m:r>
                    <m:f>
                      <m:f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，且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𝛑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𝜶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&lt;</m:t>
                    </m:r>
                    <m:f>
                      <m:f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𝟑</m:t>
                        </m:r>
                        <m:r>
                          <a:rPr lang="en-US" altLang="zh-CN" sz="2400" b="1" i="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，求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𝐭𝐚𝐧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𝜶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𝟒</m:t>
                        </m:r>
                      </m:den>
                    </m:f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的值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.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9460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38" y="579438"/>
                <a:ext cx="8008937" cy="946028"/>
              </a:xfrm>
              <a:prstGeom prst="rect">
                <a:avLst/>
              </a:prstGeom>
              <a:blipFill rotWithShape="1">
                <a:blip r:embed="rId1"/>
                <a:stretch>
                  <a:fillRect l="-4" t="-34" b="-4275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899794" y="1635760"/>
                <a:ext cx="7704654" cy="30665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+mn-ea"/>
                  </a:rPr>
                  <a:t>解    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sym typeface="+mn-ea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𝐜𝐨𝐬</m:t>
                    </m:r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𝜶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=−</m:t>
                    </m:r>
                    <m:f>
                      <m:f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2400" b="1" dirty="0">
                    <a:latin typeface="Times New Roman" panose="02020603050405020304" pitchFamily="18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𝛑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𝜶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f>
                      <m:f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𝟑</m:t>
                        </m:r>
                        <m:r>
                          <a:rPr lang="en-US" altLang="zh-CN" sz="2400" b="1" i="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，得</a:t>
                </a:r>
                <a:endParaRPr lang="zh-CN" altLang="en-US" sz="2400" b="1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tx1"/>
                    </a:solidFill>
                    <a:cs typeface="Cambria Math" panose="02040503050406030204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zh-CN" altLang="en-US" sz="24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　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𝒔</m:t>
                    </m:r>
                    <m:r>
                      <a:rPr lang="en-US" altLang="zh-CN" sz="2400" b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𝐢𝐧</m:t>
                    </m:r>
                    <m:r>
                      <a:rPr lang="en-US" altLang="zh-CN" sz="2400" b="1" i="0" dirty="0" smtClean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400" b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𝛂</m:t>
                    </m:r>
                    <m:r>
                      <a:rPr lang="en-US" altLang="zh-CN" sz="2400" b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𝐜𝐨𝐬</m:t>
                            </m:r>
                          </m:e>
                          <m:sup>
                            <m:r>
                              <a:rPr lang="en-US" altLang="zh-CN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𝜶</m:t>
                        </m:r>
                      </m:e>
                    </m:rad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b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−(</m:t>
                        </m:r>
                        <m:sSup>
                          <m:sSupPr>
                            <m:ctrlPr>
                              <a:rPr lang="en-US" altLang="zh-CN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en-US" altLang="zh-CN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=−</m:t>
                    </m:r>
                    <m:f>
                      <m:f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den>
                    </m:f>
                    <m:r>
                      <a:rPr lang="zh-CN" altLang="en-US" sz="24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．</m:t>
                    </m:r>
                  </m:oMath>
                </a14:m>
                <a:endParaRPr lang="en-US" altLang="zh-CN" sz="2400" b="1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　　于是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𝐭𝐚𝐧</m:t>
                    </m:r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𝜶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𝐬𝐢𝐧</m:t>
                        </m:r>
                        <m:r>
                          <a:rPr lang="en-US" altLang="zh-CN" sz="2400" b="1" i="0" dirty="0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400" b="1" i="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𝐜𝐨𝐬</m:t>
                        </m:r>
                        <m:r>
                          <a:rPr lang="en-US" altLang="zh-CN" sz="2400" b="1" i="0" dirty="0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𝜶</m:t>
                        </m:r>
                      </m:den>
                    </m:f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𝟓</m:t>
                            </m:r>
                          </m:den>
                        </m:f>
                      </m:den>
                    </m:f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𝟑</m:t>
                        </m:r>
                      </m:den>
                    </m:f>
                    <m:r>
                      <a:rPr lang="zh-CN" altLang="en-US" sz="24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．</m:t>
                    </m:r>
                  </m:oMath>
                </a14:m>
                <a:endParaRPr lang="en-US" altLang="zh-CN" sz="2400" b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　　所以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𝐭𝐚𝐧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𝜶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𝟒</m:t>
                        </m:r>
                      </m:den>
                    </m:f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f>
                      <m:fPr>
                        <m:ctrlP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𝜶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sz="2400" b="1" i="0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𝟒</m:t>
                            </m:r>
                          </m:den>
                        </m:f>
                      </m:num>
                      <m:den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400" b="1" i="0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𝜶</m:t>
                        </m:r>
                        <m:r>
                          <a:rPr lang="en-US" altLang="zh-CN" sz="2400" b="1" i="0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𝐭𝐚𝐧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𝟒</m:t>
                            </m:r>
                          </m:den>
                        </m:f>
                      </m:den>
                    </m:f>
                    <m:r>
                      <a:rPr lang="en-US" altLang="zh-CN" sz="24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sz="2400" b="1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400" b="1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  <m:r>
                          <a:rPr lang="en-US" altLang="zh-CN" sz="2400" b="1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400" b="1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400" b="1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𝟑</m:t>
                            </m:r>
                          </m:den>
                        </m:f>
                      </m:den>
                    </m:f>
                    <m:r>
                      <a:rPr lang="en-US" altLang="zh-CN" sz="24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=−</m:t>
                    </m:r>
                    <m:r>
                      <a:rPr lang="en-US" altLang="zh-CN" sz="24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𝟕</m:t>
                    </m:r>
                    <m:r>
                      <a:rPr lang="zh-CN" altLang="en-US" sz="24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．</m:t>
                    </m:r>
                  </m:oMath>
                </a14:m>
                <a:endParaRPr lang="zh-CN" altLang="en-US" sz="2400" b="1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94" y="1635760"/>
                <a:ext cx="7704654" cy="3066545"/>
              </a:xfrm>
              <a:prstGeom prst="rect">
                <a:avLst/>
              </a:prstGeom>
              <a:blipFill rotWithShape="1">
                <a:blip r:embed="rId2"/>
                <a:stretch>
                  <a:fillRect l="-8" r="3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Text Box 77"/>
              <p:cNvSpPr txBox="1"/>
              <p:nvPr/>
            </p:nvSpPr>
            <p:spPr>
              <a:xfrm>
                <a:off x="395536" y="579438"/>
                <a:ext cx="8943840" cy="16197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练习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3 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已知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𝐭𝐚𝐧</m:t>
                    </m:r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𝜶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𝐭𝐚𝐧</m:t>
                    </m:r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𝜷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，求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𝐭𝐚𝐧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𝜶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𝜷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𝐭𝐚𝐧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𝜶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𝜷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         的值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.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9460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79438"/>
                <a:ext cx="8943840" cy="1619739"/>
              </a:xfrm>
              <a:prstGeom prst="rect">
                <a:avLst/>
              </a:prstGeom>
              <a:blipFill rotWithShape="1">
                <a:blip r:embed="rId1"/>
                <a:stretch>
                  <a:fillRect l="-6" t="-20" r="5" b="-151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77"/>
              <p:cNvSpPr txBox="1"/>
              <p:nvPr/>
            </p:nvSpPr>
            <p:spPr>
              <a:xfrm>
                <a:off x="395536" y="2273922"/>
                <a:ext cx="8460422" cy="9459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练习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4 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已知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𝐬𝐢𝐧</m:t>
                    </m:r>
                    <m:r>
                      <a:rPr lang="en-US" altLang="zh-CN" sz="2400" b="1" i="1" dirty="0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 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𝜶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=−</m:t>
                    </m:r>
                    <m:f>
                      <m:f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𝛑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𝜶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&lt;</m:t>
                    </m:r>
                    <m:f>
                      <m:f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𝟑</m:t>
                        </m:r>
                        <m:r>
                          <a:rPr lang="en-US" altLang="zh-CN" sz="2400" b="1" i="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，求</a:t>
                </a:r>
                <a14:m>
                  <m:oMath xmlns:m="http://schemas.openxmlformats.org/officeDocument/2006/math">
                    <m:r>
                      <a:rPr lang="en-US" altLang="zh-CN" sz="2400" b="1" i="0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𝐭𝐚𝐧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f>
                      <m:fPr>
                        <m:ctrlP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400" b="1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𝟒</m:t>
                        </m:r>
                      </m:den>
                    </m:f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𝜶</m:t>
                    </m:r>
                    <m:r>
                      <a:rPr lang="en-US" altLang="zh-CN" sz="2400" b="1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的值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.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2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73922"/>
                <a:ext cx="8460422" cy="945900"/>
              </a:xfrm>
              <a:prstGeom prst="rect">
                <a:avLst/>
              </a:prstGeom>
              <a:blipFill rotWithShape="1">
                <a:blip r:embed="rId2"/>
                <a:stretch>
                  <a:fillRect l="-7" t="-66" r="3" b="-425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1"/>
      <p:bldP spid="2" grpId="1"/>
    </p:bldLst>
  </p:timing>
</p:sld>
</file>

<file path=ppt/tags/tag1.xml><?xml version="1.0" encoding="utf-8"?>
<p:tagLst xmlns:p="http://schemas.openxmlformats.org/presentationml/2006/main">
  <p:tag name="KSO_WPP_MARK_KEY" val="9bea096e-981b-4760-9810-4c124d030ffc"/>
  <p:tag name="COMMONDATA" val="eyJoZGlkIjoiOGFjNDA4NjU5ODQxMTMzYmZkMGVjNjYyNmQ2MzYzYz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1804</Words>
  <Application>WPS 演示</Application>
  <PresentationFormat>全屏显示(16:9)</PresentationFormat>
  <Paragraphs>83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黑体</vt:lpstr>
      <vt:lpstr>Times New Roman</vt:lpstr>
      <vt:lpstr>华文楷体</vt:lpstr>
      <vt:lpstr>Cambria Math</vt:lpstr>
      <vt:lpstr>MS Mincho</vt:lpstr>
      <vt:lpstr>Segoe Print</vt:lpstr>
      <vt:lpstr>微软雅黑</vt:lpstr>
      <vt:lpstr>Arial Unicode MS</vt:lpstr>
      <vt:lpstr>Office 主题</vt:lpstr>
      <vt:lpstr>1_Office 主题</vt:lpstr>
      <vt:lpstr>1.1.3  两角和与差的正切公式</vt:lpstr>
      <vt:lpstr>温故知新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256</cp:revision>
  <dcterms:created xsi:type="dcterms:W3CDTF">2013-12-23T07:18:00Z</dcterms:created>
  <dcterms:modified xsi:type="dcterms:W3CDTF">2023-09-07T02:03:11Z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44E6488495614141998BAE33758E388F_13</vt:lpwstr>
  </property>
  <property fmtid="{D5CDD505-2E9C-101B-9397-08002B2CF9AE}" pid="3" name="KSOProductBuildVer">
    <vt:lpwstr>2052-12.1.0.15374</vt:lpwstr>
  </property>
</Properties>
</file>