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5" r:id="rId3"/>
    <p:sldId id="352" r:id="rId4"/>
    <p:sldId id="305" r:id="rId5"/>
    <p:sldId id="326" r:id="rId6"/>
    <p:sldId id="344" r:id="rId7"/>
    <p:sldId id="327" r:id="rId8"/>
    <p:sldId id="345" r:id="rId9"/>
    <p:sldId id="328" r:id="rId10"/>
    <p:sldId id="329" r:id="rId11"/>
    <p:sldId id="342" r:id="rId12"/>
    <p:sldId id="353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5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136D8D-7EBC-1FC8-A9F0-1C2B544E1B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A28F67-FEF7-1B32-4277-2B5774849E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正弦型函数（第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40BD309-A6FF-DF2E-9EAE-262AC5A99205}"/>
              </a:ext>
            </a:extLst>
          </p:cNvPr>
          <p:cNvGrpSpPr/>
          <p:nvPr/>
        </p:nvGrpSpPr>
        <p:grpSpPr>
          <a:xfrm>
            <a:off x="605155" y="1141095"/>
            <a:ext cx="8104505" cy="1846581"/>
            <a:chOff x="605155" y="1141095"/>
            <a:chExt cx="8104505" cy="1846581"/>
          </a:xfrm>
        </p:grpSpPr>
        <p:sp>
          <p:nvSpPr>
            <p:cNvPr id="8" name="文本框 7"/>
            <p:cNvSpPr txBox="1"/>
            <p:nvPr/>
          </p:nvSpPr>
          <p:spPr>
            <a:xfrm>
              <a:off x="605155" y="1141095"/>
              <a:ext cx="8104505" cy="16842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　一般地，函数 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=sin </a:t>
              </a:r>
              <a:r>
                <a:rPr lang="zh-CN" altLang="en-US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ω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（其中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ω</a:t>
              </a: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＞0）的图象，可由函数 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=sin 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的图象上所有点的纵坐标不变，横坐标变为原来的</a:t>
              </a:r>
              <a:r>
                <a:rPr lang="en-US" altLang="zh-CN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　</a:t>
              </a: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倍得到．</a:t>
              </a:r>
            </a:p>
          </p:txBody>
        </p:sp>
        <p:graphicFrame>
          <p:nvGraphicFramePr>
            <p:cNvPr id="2" name="对象 1">
              <a:extLst>
                <a:ext uri="{FF2B5EF4-FFF2-40B4-BE49-F238E27FC236}">
                  <a16:creationId xmlns:a16="http://schemas.microsoft.com/office/drawing/2014/main" id="{D6822F3F-B8D9-694D-987F-EA592B250F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447298"/>
                </p:ext>
              </p:extLst>
            </p:nvPr>
          </p:nvGraphicFramePr>
          <p:xfrm>
            <a:off x="1043608" y="2195676"/>
            <a:ext cx="357621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7480" imgH="393480" progId="Equation.DSMT4">
                    <p:embed/>
                  </p:oleObj>
                </mc:Choice>
                <mc:Fallback>
                  <p:oleObj name="Equation" r:id="rId2" imgW="177480" imgH="393480" progId="Equation.DSMT4">
                    <p:embed/>
                    <p:pic>
                      <p:nvPicPr>
                        <p:cNvPr id="3" name="对象 2">
                          <a:extLst>
                            <a:ext uri="{FF2B5EF4-FFF2-40B4-BE49-F238E27FC236}">
                              <a16:creationId xmlns:a16="http://schemas.microsoft.com/office/drawing/2014/main" id="{55BA3FEA-6CFC-2341-50E7-0FE1821D9D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43608" y="2195676"/>
                          <a:ext cx="357621" cy="79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156" name="文本框 155"/>
          <p:cNvSpPr txBox="1"/>
          <p:nvPr/>
        </p:nvSpPr>
        <p:spPr>
          <a:xfrm>
            <a:off x="539552" y="1419622"/>
            <a:ext cx="8424936" cy="23762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（1）正弦型函数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φ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的周期、频率、初相及其相关公式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（2）正弦型函数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（其中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＞0且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≠1）图象和正弦函数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图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象之间的关系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（3）正弦型函数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=sin 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（其中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＞0）图象和正弦函数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=sin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图象之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间的关系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sz="1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/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作业布置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59532" y="1923678"/>
            <a:ext cx="8424936" cy="7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）小题，第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）小题．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20979" y="1217049"/>
            <a:ext cx="5902042" cy="2709401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复习：</a:t>
            </a:r>
            <a:endParaRPr 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（1）正弦函数及其相关概念；</a:t>
            </a:r>
          </a:p>
          <a:p>
            <a:endParaRPr 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（2）正弦函数的图象（五点法作图）；</a:t>
            </a:r>
          </a:p>
          <a:p>
            <a:endParaRPr 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）正弦函数的性质（五个重要性质）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4" name="文本框 103"/>
          <p:cNvSpPr txBox="1"/>
          <p:nvPr/>
        </p:nvSpPr>
        <p:spPr>
          <a:xfrm rot="10800000" flipV="1">
            <a:off x="427510" y="3435846"/>
            <a:ext cx="8288977" cy="1512168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宋体" panose="02010600030101010101" pitchFamily="2" charset="-122"/>
              </a:rPr>
              <a:t>　　</a:t>
            </a:r>
            <a:r>
              <a:rPr 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天津永乐桥摩天轮被称为</a:t>
            </a:r>
            <a:r>
              <a:rPr 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“天津之眼”，是一座跨河建造、桥轮合一的摩天轮</a:t>
            </a:r>
            <a:r>
              <a:rPr lang="zh-CN" altLang="en-US" sz="2000" dirty="0">
                <a:solidFill>
                  <a:srgbClr val="000000"/>
                </a:solidFill>
                <a:ea typeface="宋体" panose="02010600030101010101" pitchFamily="2" charset="-122"/>
              </a:rPr>
              <a:t>．</a:t>
            </a:r>
            <a:r>
              <a:rPr lang="zh-CN" sz="2000" dirty="0">
                <a:solidFill>
                  <a:srgbClr val="000000"/>
                </a:solidFill>
                <a:ea typeface="宋体" panose="02010600030101010101" pitchFamily="2" charset="-122"/>
              </a:rPr>
              <a:t>假设 “天津之眼”做匀速圆周运动， 怎样描述摩天轮圆周上的一点的运动呢？</a:t>
            </a:r>
            <a:endParaRPr lang="zh-CN" altLang="en-US" sz="20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039ACB-06AB-CD75-B76F-B14D9F37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34" y="903507"/>
            <a:ext cx="3368332" cy="2251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25280" y="1012850"/>
            <a:ext cx="54218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引入正弦型函数实例模型：</a:t>
            </a:r>
            <a:r>
              <a:rPr lang="en-US" altLang="zh-CN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0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ωt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zh-CN" alt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）．</a:t>
            </a:r>
          </a:p>
        </p:txBody>
      </p:sp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825257" y="1428115"/>
            <a:ext cx="12700" cy="19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文本框 37"/>
          <p:cNvSpPr txBox="1"/>
          <p:nvPr/>
        </p:nvSpPr>
        <p:spPr>
          <a:xfrm>
            <a:off x="1675944" y="3446224"/>
            <a:ext cx="275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初相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φ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40740B9-B36A-7001-8BC6-310A70045693}"/>
              </a:ext>
            </a:extLst>
          </p:cNvPr>
          <p:cNvGrpSpPr/>
          <p:nvPr/>
        </p:nvGrpSpPr>
        <p:grpSpPr>
          <a:xfrm>
            <a:off x="1125280" y="4043848"/>
            <a:ext cx="7263144" cy="400110"/>
            <a:chOff x="479093" y="3496077"/>
            <a:chExt cx="7263144" cy="400110"/>
          </a:xfrm>
        </p:grpSpPr>
        <p:sp>
          <p:nvSpPr>
            <p:cNvPr id="42" name="文本框 41"/>
            <p:cNvSpPr txBox="1"/>
            <p:nvPr>
              <p:custDataLst>
                <p:tags r:id="rId1"/>
              </p:custDataLst>
            </p:nvPr>
          </p:nvSpPr>
          <p:spPr>
            <a:xfrm>
              <a:off x="479093" y="3496077"/>
              <a:ext cx="6246495" cy="3422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正弦型函数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表达式：</a:t>
              </a:r>
              <a:r>
                <a:rPr lang="en-US" altLang="zh-CN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en-US" altLang="zh-CN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sin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000" i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ωx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φ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），</a:t>
              </a:r>
              <a:endPara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860032" y="3496077"/>
              <a:ext cx="2882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其中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zh-CN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ω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φ</a:t>
              </a:r>
              <a:r>
                <a: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是常数．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7D2E62-75DA-C561-4364-55DC83549CAC}"/>
              </a:ext>
            </a:extLst>
          </p:cNvPr>
          <p:cNvGrpSpPr/>
          <p:nvPr/>
        </p:nvGrpSpPr>
        <p:grpSpPr>
          <a:xfrm>
            <a:off x="1162627" y="1610473"/>
            <a:ext cx="2329699" cy="720000"/>
            <a:chOff x="516440" y="1547972"/>
            <a:chExt cx="2329699" cy="720000"/>
          </a:xfrm>
        </p:grpSpPr>
        <p:sp>
          <p:nvSpPr>
            <p:cNvPr id="113" name="文本框 112"/>
            <p:cNvSpPr txBox="1"/>
            <p:nvPr/>
          </p:nvSpPr>
          <p:spPr>
            <a:xfrm>
              <a:off x="516440" y="1707917"/>
              <a:ext cx="152143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转动</a:t>
              </a:r>
              <a:r>
                <a:rPr 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周期</a:t>
              </a:r>
              <a:r>
                <a:rPr 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</a:t>
              </a:r>
              <a:endPara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对象 1">
              <a:extLst>
                <a:ext uri="{FF2B5EF4-FFF2-40B4-BE49-F238E27FC236}">
                  <a16:creationId xmlns:a16="http://schemas.microsoft.com/office/drawing/2014/main" id="{6B4E5497-56DA-997B-43F1-783D64ED77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423474"/>
                </p:ext>
              </p:extLst>
            </p:nvPr>
          </p:nvGraphicFramePr>
          <p:xfrm>
            <a:off x="1963558" y="1547972"/>
            <a:ext cx="882581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82400" imgH="393480" progId="Equation.DSMT4">
                    <p:embed/>
                  </p:oleObj>
                </mc:Choice>
                <mc:Fallback>
                  <p:oleObj name="Equation" r:id="rId4" imgW="4824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63558" y="1547972"/>
                          <a:ext cx="882581" cy="72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E2864F9-3236-830D-3C16-157E571ED6D6}"/>
              </a:ext>
            </a:extLst>
          </p:cNvPr>
          <p:cNvGrpSpPr/>
          <p:nvPr/>
        </p:nvGrpSpPr>
        <p:grpSpPr>
          <a:xfrm>
            <a:off x="1162626" y="2527986"/>
            <a:ext cx="2836616" cy="720725"/>
            <a:chOff x="516439" y="2150074"/>
            <a:chExt cx="2836616" cy="720725"/>
          </a:xfrm>
        </p:grpSpPr>
        <p:sp>
          <p:nvSpPr>
            <p:cNvPr id="34" name="文本框 33"/>
            <p:cNvSpPr txBox="1"/>
            <p:nvPr/>
          </p:nvSpPr>
          <p:spPr>
            <a:xfrm>
              <a:off x="516439" y="2316247"/>
              <a:ext cx="1521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转动</a:t>
              </a:r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频率</a:t>
              </a:r>
              <a:r>
                <a: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：</a:t>
              </a:r>
            </a:p>
          </p:txBody>
        </p:sp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55BA3FEA-6CFC-2341-50E7-0FE1821D9D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811176"/>
                </p:ext>
              </p:extLst>
            </p:nvPr>
          </p:nvGraphicFramePr>
          <p:xfrm>
            <a:off x="1959230" y="2150074"/>
            <a:ext cx="1393825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760" imgH="393480" progId="Equation.DSMT4">
                    <p:embed/>
                  </p:oleObj>
                </mc:Choice>
                <mc:Fallback>
                  <p:oleObj name="Equation" r:id="rId6" imgW="761760" imgH="393480" progId="Equation.DSMT4">
                    <p:embed/>
                    <p:pic>
                      <p:nvPicPr>
                        <p:cNvPr id="2" name="对象 1">
                          <a:extLst>
                            <a:ext uri="{FF2B5EF4-FFF2-40B4-BE49-F238E27FC236}">
                              <a16:creationId xmlns:a16="http://schemas.microsoft.com/office/drawing/2014/main" id="{6B4E5497-56DA-997B-43F1-783D64ED77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59230" y="2150074"/>
                          <a:ext cx="1393825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D3E59C-AD75-FC46-778E-3B178E9F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8" y="1491630"/>
            <a:ext cx="8535084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1194" y="1019512"/>
            <a:ext cx="67405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观察上图，可发现这些函数图象之间有如下关系：</a:t>
            </a:r>
            <a:endParaRPr lang="zh-CN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35F0E6E-739E-0596-C304-17551EDB671D}"/>
              </a:ext>
            </a:extLst>
          </p:cNvPr>
          <p:cNvGrpSpPr/>
          <p:nvPr/>
        </p:nvGrpSpPr>
        <p:grpSpPr>
          <a:xfrm>
            <a:off x="601193" y="2568150"/>
            <a:ext cx="8064951" cy="1368866"/>
            <a:chOff x="611504" y="1707516"/>
            <a:chExt cx="8064951" cy="1368866"/>
          </a:xfrm>
        </p:grpSpPr>
        <p:sp>
          <p:nvSpPr>
            <p:cNvPr id="22" name="文本框 21"/>
            <p:cNvSpPr txBox="1"/>
            <p:nvPr>
              <p:custDataLst>
                <p:tags r:id="rId2"/>
              </p:custDataLst>
            </p:nvPr>
          </p:nvSpPr>
          <p:spPr>
            <a:xfrm>
              <a:off x="611504" y="1707516"/>
              <a:ext cx="8064951" cy="1368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+mn-ea"/>
                  <a:ea typeface="+mn-ea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latin typeface="+mn-ea"/>
                  <a:ea typeface="+mn-ea"/>
                  <a:cs typeface="Times New Roman" panose="02020603050405020304" pitchFamily="18" charset="0"/>
                </a:rPr>
                <a:t>)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函数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=sin 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的图象上所有点的横坐标不变，纵坐标变为原来的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，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可得到函数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象．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对象 1">
              <a:extLst>
                <a:ext uri="{FF2B5EF4-FFF2-40B4-BE49-F238E27FC236}">
                  <a16:creationId xmlns:a16="http://schemas.microsoft.com/office/drawing/2014/main" id="{418EF4CE-4949-094D-ABB2-88414B5507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527406"/>
                </p:ext>
              </p:extLst>
            </p:nvPr>
          </p:nvGraphicFramePr>
          <p:xfrm>
            <a:off x="7956376" y="1779662"/>
            <a:ext cx="277812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393480" progId="Equation.DSMT4">
                    <p:embed/>
                  </p:oleObj>
                </mc:Choice>
                <mc:Fallback>
                  <p:oleObj name="Equation" r:id="rId4" imgW="152280" imgH="393480" progId="Equation.DSMT4">
                    <p:embed/>
                    <p:pic>
                      <p:nvPicPr>
                        <p:cNvPr id="3" name="对象 2">
                          <a:extLst>
                            <a:ext uri="{FF2B5EF4-FFF2-40B4-BE49-F238E27FC236}">
                              <a16:creationId xmlns:a16="http://schemas.microsoft.com/office/drawing/2014/main" id="{55BA3FEA-6CFC-2341-50E7-0FE1821D9D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56376" y="1779662"/>
                          <a:ext cx="277812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0DC6E36C-8CDD-DEEB-15A6-5C3F47523C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304607"/>
                </p:ext>
              </p:extLst>
            </p:nvPr>
          </p:nvGraphicFramePr>
          <p:xfrm>
            <a:off x="2389072" y="2355657"/>
            <a:ext cx="1249362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393480" progId="Equation.DSMT4">
                    <p:embed/>
                  </p:oleObj>
                </mc:Choice>
                <mc:Fallback>
                  <p:oleObj name="Equation" r:id="rId6" imgW="685800" imgH="393480" progId="Equation.DSMT4">
                    <p:embed/>
                    <p:pic>
                      <p:nvPicPr>
                        <p:cNvPr id="2" name="对象 1">
                          <a:extLst>
                            <a:ext uri="{FF2B5EF4-FFF2-40B4-BE49-F238E27FC236}">
                              <a16:creationId xmlns:a16="http://schemas.microsoft.com/office/drawing/2014/main" id="{418EF4CE-4949-094D-ABB2-88414B5507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89072" y="2355657"/>
                          <a:ext cx="1249362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C2BB8591-7032-0F43-C1A0-AE187F221DA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1194" y="1419622"/>
            <a:ext cx="8064951" cy="936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=sin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的图象上所有点的横坐标不变，纵坐标变为原来的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倍，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可得到函数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=2sin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360362" y="1131590"/>
            <a:ext cx="8423275" cy="1728192"/>
          </a:xfrm>
          <a:prstGeom prst="rect">
            <a:avLst/>
          </a:prstGeom>
          <a:noFill/>
          <a:ln w="762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一般地，函数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（其中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＞0且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≠1）的图象，可由函数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=sin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的图象上所有点的横坐标不变，纵坐标变为原来的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倍得到．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B99F0B-B1E1-9762-4E52-CCA8FFD0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2" y="1563638"/>
            <a:ext cx="8493536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1040" y="1035685"/>
            <a:ext cx="6156960" cy="467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sz="1800" b="1">
                <a:solidFill>
                  <a:srgbClr val="0000CC"/>
                </a:solidFill>
                <a:sym typeface="+mn-ea"/>
              </a:rPr>
              <a:t>观察上图，可发现这些函数图象之间有如下关系：</a:t>
            </a:r>
            <a:endParaRPr lang="zh-CN" altLang="en-US" sz="1800" b="1">
              <a:solidFill>
                <a:srgbClr val="0000CC"/>
              </a:solidFill>
              <a:sym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439103-DD0A-EC39-5E29-59C4046508E5}"/>
              </a:ext>
            </a:extLst>
          </p:cNvPr>
          <p:cNvGrpSpPr/>
          <p:nvPr/>
        </p:nvGrpSpPr>
        <p:grpSpPr>
          <a:xfrm>
            <a:off x="601193" y="2715052"/>
            <a:ext cx="8064951" cy="1368866"/>
            <a:chOff x="611504" y="1707516"/>
            <a:chExt cx="8064951" cy="136886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BBC3D6E-9C28-9B0D-AC68-23D2C93EB3C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11504" y="1707516"/>
              <a:ext cx="8064951" cy="13688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+mn-ea"/>
                  <a:ea typeface="+mn-ea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latin typeface="+mn-ea"/>
                  <a:ea typeface="+mn-ea"/>
                  <a:cs typeface="Times New Roman" panose="02020603050405020304" pitchFamily="18" charset="0"/>
                </a:rPr>
                <a:t>)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函数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=sin </a:t>
              </a:r>
              <a:r>
                <a:rPr lang="en-US" altLang="zh-CN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的图象上所有点的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纵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坐标不变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横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坐标变为原来的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，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可得到函数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altLang="zh-CN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象．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059D687A-47B0-413D-5E27-198532989C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307649"/>
                </p:ext>
              </p:extLst>
            </p:nvPr>
          </p:nvGraphicFramePr>
          <p:xfrm>
            <a:off x="7956376" y="1779662"/>
            <a:ext cx="277812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393480" progId="Equation.DSMT4">
                    <p:embed/>
                  </p:oleObj>
                </mc:Choice>
                <mc:Fallback>
                  <p:oleObj name="Equation" r:id="rId4" imgW="152280" imgH="393480" progId="Equation.DSMT4">
                    <p:embed/>
                    <p:pic>
                      <p:nvPicPr>
                        <p:cNvPr id="2" name="对象 1">
                          <a:extLst>
                            <a:ext uri="{FF2B5EF4-FFF2-40B4-BE49-F238E27FC236}">
                              <a16:creationId xmlns:a16="http://schemas.microsoft.com/office/drawing/2014/main" id="{418EF4CE-4949-094D-ABB2-88414B5507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56376" y="1779662"/>
                          <a:ext cx="277812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E570BC98-0F4B-7656-7B37-067A8C9DB1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309226"/>
                </p:ext>
              </p:extLst>
            </p:nvPr>
          </p:nvGraphicFramePr>
          <p:xfrm>
            <a:off x="2419912" y="2542967"/>
            <a:ext cx="117951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640" imgH="203040" progId="Equation.DSMT4">
                    <p:embed/>
                  </p:oleObj>
                </mc:Choice>
                <mc:Fallback>
                  <p:oleObj name="Equation" r:id="rId6" imgW="647640" imgH="203040" progId="Equation.DSMT4">
                    <p:embed/>
                    <p:pic>
                      <p:nvPicPr>
                        <p:cNvPr id="3" name="对象 2">
                          <a:extLst>
                            <a:ext uri="{FF2B5EF4-FFF2-40B4-BE49-F238E27FC236}">
                              <a16:creationId xmlns:a16="http://schemas.microsoft.com/office/drawing/2014/main" id="{0DC6E36C-8CDD-DEEB-15A6-5C3F47523C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19912" y="2542967"/>
                          <a:ext cx="1179513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4FE3751-59A6-417B-991C-A4D7735B7C1A}"/>
              </a:ext>
            </a:extLst>
          </p:cNvPr>
          <p:cNvGrpSpPr/>
          <p:nvPr/>
        </p:nvGrpSpPr>
        <p:grpSpPr>
          <a:xfrm>
            <a:off x="601194" y="1419622"/>
            <a:ext cx="8064951" cy="1367946"/>
            <a:chOff x="601194" y="1419622"/>
            <a:chExt cx="8064951" cy="136794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342035F-901A-B49F-0DDA-FCF2DEBF318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01194" y="1419622"/>
              <a:ext cx="8064951" cy="1367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+mn-ea"/>
                  <a:ea typeface="+mn-ea"/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>
                  <a:latin typeface="+mn-ea"/>
                  <a:ea typeface="+mn-ea"/>
                  <a:cs typeface="Times New Roman" panose="02020603050405020304" pitchFamily="18" charset="0"/>
                </a:rPr>
                <a:t>)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函数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=sin 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的图象上所有点的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纵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坐标不变，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横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坐标变为原来的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倍，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可得到函数</a:t>
              </a:r>
              <a:r>
                <a: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　　</a:t>
              </a:r>
              <a:r>
                <a:rPr 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的图象；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C4B623D3-335D-68A5-E715-D43D17FADB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08878"/>
                </p:ext>
              </p:extLst>
            </p:nvPr>
          </p:nvGraphicFramePr>
          <p:xfrm>
            <a:off x="2339752" y="2066843"/>
            <a:ext cx="1249362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85800" imgH="393480" progId="Equation.DSMT4">
                    <p:embed/>
                  </p:oleObj>
                </mc:Choice>
                <mc:Fallback>
                  <p:oleObj name="Equation" r:id="rId8" imgW="685800" imgH="393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570BC98-0F4B-7656-7B37-067A8C9DB1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39752" y="2066843"/>
                          <a:ext cx="1249362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BkNDZhNjgxMGU4MzNlZGYzMzNiOWQxYTBiYzhlZWMifQ=="/>
  <p:tag name="KSO_WPP_MARK_KEY" val="18d6c5ab-b910-46ea-91c9-44e7d2994c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472</Words>
  <Application>Microsoft Office PowerPoint</Application>
  <PresentationFormat>全屏显示(16:9)</PresentationFormat>
  <Paragraphs>46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宋体</vt:lpstr>
      <vt:lpstr>Arial</vt:lpstr>
      <vt:lpstr>Calibri</vt:lpstr>
      <vt:lpstr>Times New Roman</vt:lpstr>
      <vt:lpstr>Wingdings</vt:lpstr>
      <vt:lpstr>Office 主题</vt:lpstr>
      <vt:lpstr>Equation</vt:lpstr>
      <vt:lpstr>MathType 6.0 Equation</vt:lpstr>
      <vt:lpstr>1.3  正弦型函数（第1课时）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275</cp:revision>
  <dcterms:created xsi:type="dcterms:W3CDTF">2013-12-23T07:18:00Z</dcterms:created>
  <dcterms:modified xsi:type="dcterms:W3CDTF">2023-09-03T05:34:03Z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EF3DBA4F68B44497AA872678451E17FF_13</vt:lpwstr>
  </property>
  <property fmtid="{D5CDD505-2E9C-101B-9397-08002B2CF9AE}" pid="3" name="KSOProductBuildVer">
    <vt:lpwstr>2052-12.1.0.15066</vt:lpwstr>
  </property>
</Properties>
</file>