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305" r:id="rId5"/>
    <p:sldId id="325" r:id="rId6"/>
    <p:sldId id="328" r:id="rId7"/>
    <p:sldId id="344" r:id="rId8"/>
    <p:sldId id="329" r:id="rId9"/>
    <p:sldId id="349" r:id="rId10"/>
    <p:sldId id="331" r:id="rId11"/>
    <p:sldId id="332" r:id="rId12"/>
    <p:sldId id="303" r:id="rId13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6" Type="http://schemas.openxmlformats.org/officeDocument/2006/relationships/tags" Target="../tags/tag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7.bin"/><Relationship Id="rId6" Type="http://schemas.openxmlformats.org/officeDocument/2006/relationships/tags" Target="../tags/tag4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5.wmf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正弦型函数（第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552" y="1419622"/>
            <a:ext cx="8424936" cy="23762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（1）正弦型函数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的周期、频率、初相及其相关公式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（2）正弦型函数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（其中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＞0且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≠1）图象和正弦函数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图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象之间的关系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（3）正弦型函数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=sin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（其中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＞0）图象和正弦函数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图象之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间的关系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en-US" sz="1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40" y="1563638"/>
            <a:ext cx="8188920" cy="25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374" y="1035685"/>
            <a:ext cx="6156960" cy="467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观察上图，可发现这些函数图象之间有如下关系：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3528" y="1419622"/>
            <a:ext cx="8486578" cy="1367576"/>
            <a:chOff x="601194" y="1419622"/>
            <a:chExt cx="8486578" cy="1367576"/>
          </a:xfrm>
        </p:grpSpPr>
        <p:grpSp>
          <p:nvGrpSpPr>
            <p:cNvPr id="11" name="组合 10"/>
            <p:cNvGrpSpPr/>
            <p:nvPr/>
          </p:nvGrpSpPr>
          <p:grpSpPr>
            <a:xfrm>
              <a:off x="601194" y="1419622"/>
              <a:ext cx="8486578" cy="1367576"/>
              <a:chOff x="601194" y="1419622"/>
              <a:chExt cx="8486578" cy="1367576"/>
            </a:xfrm>
          </p:grpSpPr>
          <p:sp>
            <p:nvSpPr>
              <p:cNvPr id="9" name="文本框 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01194" y="1419622"/>
                <a:ext cx="8486578" cy="13675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函数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=sin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的图象向</a:t>
                </a:r>
                <a:r>
                  <a:rPr kumimoji="0" lang="zh-CN" alt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右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平移     个单位长度，可得到函数      </a:t>
                </a:r>
                <a:r>
                  <a:rPr kumimoji="0" lang="zh-CN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　　　　　   </a:t>
                </a:r>
                <a:endParaRPr kumimoji="0" lang="en-US" altLang="zh-C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的图象；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0" name="对象 9"/>
              <p:cNvGraphicFramePr>
                <a:graphicFrameLocks noChangeAspect="1"/>
              </p:cNvGraphicFramePr>
              <p:nvPr/>
            </p:nvGraphicFramePr>
            <p:xfrm>
              <a:off x="7194697" y="1455203"/>
              <a:ext cx="1760531" cy="79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0" name="Equation" r:id="rId2" imgW="23164800" imgH="10363200" progId="Equation.DSMT4">
                      <p:embed/>
                    </p:oleObj>
                  </mc:Choice>
                  <mc:Fallback>
                    <p:oleObj name="Equation" r:id="rId2" imgW="23164800" imgH="10363200" progId="Equation.DSMT4">
                      <p:embed/>
                      <p:pic>
                        <p:nvPicPr>
                          <p:cNvPr id="0" name="对象 9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7194697" y="1455203"/>
                            <a:ext cx="1760531" cy="792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4125282" y="1455203"/>
            <a:ext cx="278705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4" imgW="3657600" imgH="9448800" progId="Equation.DSMT4">
                    <p:embed/>
                  </p:oleObj>
                </mc:Choice>
                <mc:Fallback>
                  <p:oleObj name="Equation" r:id="rId4" imgW="3657600" imgH="9448800" progId="Equation.DSMT4">
                    <p:embed/>
                    <p:pic>
                      <p:nvPicPr>
                        <p:cNvPr id="0" name="图片 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25282" y="1455203"/>
                          <a:ext cx="278705" cy="72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333894" y="2643758"/>
            <a:ext cx="8342562" cy="1367576"/>
            <a:chOff x="601194" y="1419622"/>
            <a:chExt cx="8342562" cy="1367576"/>
          </a:xfrm>
        </p:grpSpPr>
        <p:grpSp>
          <p:nvGrpSpPr>
            <p:cNvPr id="13" name="组合 12"/>
            <p:cNvGrpSpPr/>
            <p:nvPr/>
          </p:nvGrpSpPr>
          <p:grpSpPr>
            <a:xfrm>
              <a:off x="601194" y="1419622"/>
              <a:ext cx="8342562" cy="1367576"/>
              <a:chOff x="601194" y="1419622"/>
              <a:chExt cx="8342562" cy="1367576"/>
            </a:xfrm>
          </p:grpSpPr>
          <p:sp>
            <p:nvSpPr>
              <p:cNvPr id="15" name="文本框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01194" y="1419622"/>
                <a:ext cx="8342562" cy="13675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函数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=sin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的图象向</a:t>
                </a:r>
                <a:r>
                  <a:rPr kumimoji="0" lang="zh-CN" alt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左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平移     个单位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长度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，可得到函数      </a:t>
                </a:r>
                <a:r>
                  <a:rPr kumimoji="0" lang="zh-CN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　　　　　   </a:t>
                </a:r>
                <a:endParaRPr kumimoji="0" lang="en-US" altLang="zh-C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的图象．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6" name="对象 15"/>
              <p:cNvGraphicFramePr>
                <a:graphicFrameLocks noChangeAspect="1"/>
              </p:cNvGraphicFramePr>
              <p:nvPr/>
            </p:nvGraphicFramePr>
            <p:xfrm>
              <a:off x="7183225" y="1455203"/>
              <a:ext cx="1760531" cy="79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" name="Equation" r:id="rId7" imgW="23164800" imgH="10363200" progId="Equation.DSMT4">
                      <p:embed/>
                    </p:oleObj>
                  </mc:Choice>
                  <mc:Fallback>
                    <p:oleObj name="Equation" r:id="rId7" imgW="23164800" imgH="10363200" progId="Equation.DSMT4">
                      <p:embed/>
                      <p:pic>
                        <p:nvPicPr>
                          <p:cNvPr id="0" name="对象 9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183225" y="1455203"/>
                            <a:ext cx="1760531" cy="792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4125282" y="1455203"/>
            <a:ext cx="278705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9" imgW="3657600" imgH="9448800" progId="Equation.DSMT4">
                    <p:embed/>
                  </p:oleObj>
                </mc:Choice>
                <mc:Fallback>
                  <p:oleObj name="Equation" r:id="rId9" imgW="3657600" imgH="9448800" progId="Equation.DSMT4">
                    <p:embed/>
                    <p:pic>
                      <p:nvPicPr>
                        <p:cNvPr id="0" name="对象 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25282" y="1455203"/>
                          <a:ext cx="278705" cy="72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335" y="1141095"/>
            <a:ext cx="8286115" cy="17070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　　一般地，函数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=sin(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 （其中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≠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）的图象，可由函数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=sin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的图象沿</a:t>
            </a:r>
            <a:r>
              <a:rPr lang="en-US" altLang="zh-CN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 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轴向左（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φ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＞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时）或向右（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＜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时）平移</a:t>
            </a:r>
            <a:r>
              <a:rPr lang="en-US" altLang="zh-CN" sz="2400" dirty="0">
                <a:solidFill>
                  <a:srgbClr val="C00000"/>
                </a:solidFill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|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en-US" altLang="zh-CN" sz="2400" dirty="0">
                <a:solidFill>
                  <a:srgbClr val="C00000"/>
                </a:solidFill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|</a:t>
            </a:r>
            <a:r>
              <a:rPr lang="zh-CN" altLang="en-US" sz="2400" b="1" dirty="0">
                <a:latin typeface="Tisa Offc Serif Pro" panose="02010504030101020102" pitchFamily="2" charset="0"/>
                <a:ea typeface="+mn-ea"/>
                <a:cs typeface="+mn-ea"/>
                <a:sym typeface="+mn-ea"/>
              </a:rPr>
              <a:t>个单位长度得到．</a:t>
            </a:r>
            <a:endParaRPr lang="zh-CN" altLang="en-US" sz="2400" b="1" dirty="0">
              <a:latin typeface="Tisa Offc Serif Pro" panose="02010504030101020102" pitchFamily="2" charset="0"/>
              <a:ea typeface="+mn-ea"/>
              <a:cs typeface="+mn-ea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91680" y="3300221"/>
            <a:ext cx="6076315" cy="6261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000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【课堂练习】</a:t>
            </a:r>
            <a:r>
              <a:rPr lang="en-US" altLang="zh-CN" sz="2000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sz="2000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课本习题：1（3）；2（1）。</a:t>
            </a:r>
            <a:endParaRPr lang="zh-CN" altLang="en-US" sz="2000" dirty="0">
              <a:solidFill>
                <a:srgbClr val="0000CC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1" y="1635646"/>
            <a:ext cx="8239757" cy="25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374" y="1035685"/>
            <a:ext cx="6156960" cy="467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观察上图，可发现这些函数图象之间有如下关系：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3528" y="1419622"/>
            <a:ext cx="8566472" cy="1367576"/>
            <a:chOff x="601194" y="1419622"/>
            <a:chExt cx="8566472" cy="1367576"/>
          </a:xfrm>
        </p:grpSpPr>
        <p:grpSp>
          <p:nvGrpSpPr>
            <p:cNvPr id="11" name="组合 10"/>
            <p:cNvGrpSpPr/>
            <p:nvPr/>
          </p:nvGrpSpPr>
          <p:grpSpPr>
            <a:xfrm>
              <a:off x="601194" y="1419622"/>
              <a:ext cx="8566472" cy="1367576"/>
              <a:chOff x="601194" y="1419622"/>
              <a:chExt cx="8566472" cy="1367576"/>
            </a:xfrm>
          </p:grpSpPr>
          <p:sp>
            <p:nvSpPr>
              <p:cNvPr id="9" name="文本框 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01194" y="1419622"/>
                <a:ext cx="8486578" cy="13675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函数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=sin 2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的图象向</a:t>
                </a:r>
                <a:r>
                  <a:rPr kumimoji="0" lang="zh-CN" alt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左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平移     个单位长度，可得到函数      </a:t>
                </a:r>
                <a:r>
                  <a:rPr kumimoji="0" lang="zh-CN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　　　　　   </a:t>
                </a:r>
                <a:endParaRPr kumimoji="0" lang="en-US" altLang="zh-C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的图象；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0" name="对象 9"/>
              <p:cNvGraphicFramePr>
                <a:graphicFrameLocks noChangeAspect="1"/>
              </p:cNvGraphicFramePr>
              <p:nvPr/>
            </p:nvGraphicFramePr>
            <p:xfrm>
              <a:off x="7267429" y="1455738"/>
              <a:ext cx="1900237" cy="792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0" name="Equation" r:id="rId2" imgW="24993600" imgH="10363200" progId="Equation.DSMT4">
                      <p:embed/>
                    </p:oleObj>
                  </mc:Choice>
                  <mc:Fallback>
                    <p:oleObj name="Equation" r:id="rId2" imgW="24993600" imgH="10363200" progId="Equation.DSMT4">
                      <p:embed/>
                      <p:pic>
                        <p:nvPicPr>
                          <p:cNvPr id="0" name="对象 9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7267429" y="1455738"/>
                            <a:ext cx="1900237" cy="7921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4282929" y="1455203"/>
            <a:ext cx="278705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4" imgW="3657600" imgH="9448800" progId="Equation.DSMT4">
                    <p:embed/>
                  </p:oleObj>
                </mc:Choice>
                <mc:Fallback>
                  <p:oleObj name="Equation" r:id="rId4" imgW="3657600" imgH="9448800" progId="Equation.DSMT4">
                    <p:embed/>
                    <p:pic>
                      <p:nvPicPr>
                        <p:cNvPr id="0" name="对象 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82929" y="1455203"/>
                          <a:ext cx="278705" cy="72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333894" y="2643257"/>
            <a:ext cx="8585028" cy="1368077"/>
            <a:chOff x="601194" y="1419121"/>
            <a:chExt cx="8585028" cy="1368077"/>
          </a:xfrm>
        </p:grpSpPr>
        <p:grpSp>
          <p:nvGrpSpPr>
            <p:cNvPr id="13" name="组合 12"/>
            <p:cNvGrpSpPr/>
            <p:nvPr/>
          </p:nvGrpSpPr>
          <p:grpSpPr>
            <a:xfrm>
              <a:off x="601194" y="1419121"/>
              <a:ext cx="8585028" cy="1368077"/>
              <a:chOff x="601194" y="1419121"/>
              <a:chExt cx="8585028" cy="1368077"/>
            </a:xfrm>
          </p:grpSpPr>
          <p:sp>
            <p:nvSpPr>
              <p:cNvPr id="15" name="文本框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01194" y="1419622"/>
                <a:ext cx="8342562" cy="13675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函数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=sin 2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的图象向</a:t>
                </a:r>
                <a:r>
                  <a:rPr kumimoji="0" lang="zh-CN" alt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右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平移     个单位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长度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，可得到函数      </a:t>
                </a:r>
                <a:r>
                  <a:rPr kumimoji="0" lang="zh-CN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　　　　　   </a:t>
                </a:r>
                <a:endParaRPr kumimoji="0" lang="en-US" altLang="zh-C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的图象．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6" name="对象 15"/>
              <p:cNvGraphicFramePr>
                <a:graphicFrameLocks noChangeAspect="1"/>
              </p:cNvGraphicFramePr>
              <p:nvPr/>
            </p:nvGraphicFramePr>
            <p:xfrm>
              <a:off x="7287572" y="1419121"/>
              <a:ext cx="1898650" cy="79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" name="Equation" r:id="rId7" imgW="24993600" imgH="10363200" progId="Equation.DSMT4">
                      <p:embed/>
                    </p:oleObj>
                  </mc:Choice>
                  <mc:Fallback>
                    <p:oleObj name="Equation" r:id="rId7" imgW="24993600" imgH="10363200" progId="Equation.DSMT4">
                      <p:embed/>
                      <p:pic>
                        <p:nvPicPr>
                          <p:cNvPr id="0" name="对象 15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287572" y="1419121"/>
                            <a:ext cx="1898650" cy="792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4272563" y="1455203"/>
            <a:ext cx="278705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9" imgW="3657600" imgH="9448800" progId="Equation.DSMT4">
                    <p:embed/>
                  </p:oleObj>
                </mc:Choice>
                <mc:Fallback>
                  <p:oleObj name="Equation" r:id="rId9" imgW="3657600" imgH="9448800" progId="Equation.DSMT4">
                    <p:embed/>
                    <p:pic>
                      <p:nvPicPr>
                        <p:cNvPr id="0" name="对象 1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72563" y="1455203"/>
                          <a:ext cx="278705" cy="72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8465" y="1131570"/>
            <a:ext cx="8340725" cy="2035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一般地，函数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sin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）（其中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ω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＞0，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≠0）的图象，可由函数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的图象沿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轴向左（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＞0时）或向右（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＜0时）平移　  个单位长度得到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7952" y="3363838"/>
            <a:ext cx="6348095" cy="4222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000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【课堂练习】</a:t>
            </a:r>
            <a:r>
              <a:rPr lang="en-US" altLang="zh-CN" sz="2000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sz="2000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课本习题：1（4）；3；4；5（1）。</a:t>
            </a:r>
            <a:endParaRPr lang="zh-CN" altLang="en-US" sz="2000" dirty="0">
              <a:solidFill>
                <a:srgbClr val="0000CC"/>
              </a:solidFill>
              <a:latin typeface="+mn-ea"/>
              <a:ea typeface="+mn-ea"/>
              <a:cs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059832" y="2183765"/>
          <a:ext cx="3968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5181600" imgH="10058400" progId="Equation.DSMT4">
                  <p:embed/>
                </p:oleObj>
              </mc:Choice>
              <mc:Fallback>
                <p:oleObj name="Equation" r:id="rId1" imgW="5181600" imgH="10058400" progId="Equation.DSMT4">
                  <p:embed/>
                  <p:pic>
                    <p:nvPicPr>
                      <p:cNvPr id="0" name="对象 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59832" y="2183765"/>
                        <a:ext cx="39687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535" y="1059583"/>
            <a:ext cx="8424000" cy="19442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（1）正弦型函数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=sin(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其中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≠0）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图象和正弦函数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　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之间的关系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）正弦型函数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sin(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（其中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＞0，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≠0）的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图象和正弦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型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函数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图象之间的关系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OGFjNDA4NjU5ODQxMTMzYmZkMGVjNjYyNmQ2MzYzYzgifQ=="/>
  <p:tag name="KSO_WPP_MARK_KEY" val="6bc705a4-9892-45d7-8242-7a447810196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WPS 演示</Application>
  <PresentationFormat>全屏显示(16:9)</PresentationFormat>
  <Paragraphs>55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黑体</vt:lpstr>
      <vt:lpstr>Times New Roman</vt:lpstr>
      <vt:lpstr>Tisa Offc Serif Pro</vt:lpstr>
      <vt:lpstr>Yu Gothic UI</vt:lpstr>
      <vt:lpstr>微软雅黑</vt:lpstr>
      <vt:lpstr>Arial Unicode MS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1.3  正弦型函数（第2课时）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262</cp:revision>
  <dcterms:created xsi:type="dcterms:W3CDTF">2013-12-23T07:18:00Z</dcterms:created>
  <dcterms:modified xsi:type="dcterms:W3CDTF">2023-09-07T02:16:20Z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B90486AD37C24C7AAD87BAF81E3013A1_13</vt:lpwstr>
  </property>
  <property fmtid="{D5CDD505-2E9C-101B-9397-08002B2CF9AE}" pid="3" name="KSOProductBuildVer">
    <vt:lpwstr>2052-12.1.0.15374</vt:lpwstr>
  </property>
</Properties>
</file>