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0" r:id="rId3"/>
    <p:sldId id="305" r:id="rId4"/>
    <p:sldId id="326" r:id="rId5"/>
    <p:sldId id="372" r:id="rId6"/>
    <p:sldId id="366" r:id="rId7"/>
    <p:sldId id="367" r:id="rId8"/>
    <p:sldId id="368" r:id="rId9"/>
    <p:sldId id="369" r:id="rId10"/>
    <p:sldId id="342" r:id="rId11"/>
    <p:sldId id="348" r:id="rId12"/>
    <p:sldId id="303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01C05E-2D26-DDF6-DBD5-A31A6CAFFA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357026-E536-1521-10AB-297445A4D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正弦型函数（第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464820" y="754381"/>
            <a:ext cx="8067620" cy="32575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（1）回顾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如何利用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五点法</a:t>
            </a:r>
            <a:r>
              <a:rPr lang="zh-CN" altLang="en-US" sz="200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作出正弦型函数的图象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正弦型函数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）（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＞0）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的图象，除了可用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五点法</a:t>
            </a:r>
            <a:r>
              <a:rPr lang="en-US" altLang="zh-CN" sz="2000" dirty="0" err="1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作出，也可以通过什么方法得到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（3）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正弦型函数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）（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＞0）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的定义域、值域和周期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各是什么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162079A-1FDB-CF15-A195-2DCAC95A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78" y="1995686"/>
            <a:ext cx="7596844" cy="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）小题，第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20979" y="1217049"/>
            <a:ext cx="5902042" cy="270940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复习一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）正弦函数及其相关概念；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）正弦函数的图象（五点法作图）；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）正弦函数的性质（五个重要性质）．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D078F0-3E57-8589-21CC-9BE2845126CB}"/>
              </a:ext>
            </a:extLst>
          </p:cNvPr>
          <p:cNvSpPr txBox="1"/>
          <p:nvPr/>
        </p:nvSpPr>
        <p:spPr>
          <a:xfrm>
            <a:off x="251520" y="843558"/>
            <a:ext cx="8424936" cy="23762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复习二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（1）正弦型函数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sin(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的周期、频率、初相及其相关公式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（2）正弦型函数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（其中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＞0且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≠1）图象和正弦函数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=sin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图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象之间的关系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（3）正弦型函数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=sin 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（其中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＞0）图象和正弦函数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=sin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图象之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间的关系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3CC870-3878-26DB-CE5B-88F720A1BAC2}"/>
              </a:ext>
            </a:extLst>
          </p:cNvPr>
          <p:cNvSpPr txBox="1"/>
          <p:nvPr/>
        </p:nvSpPr>
        <p:spPr>
          <a:xfrm>
            <a:off x="251520" y="3363838"/>
            <a:ext cx="8424000" cy="165583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（4）正弦型函数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=sin(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其中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≠0）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图象和正弦函数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=sin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之间的关系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）正弦型函数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sin(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（其中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＞0，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≠0）的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图象和正弦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型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函数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sin </a:t>
            </a:r>
            <a:r>
              <a:rPr kumimoji="0" lang="zh-CN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图象之间的关系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95605" y="883920"/>
            <a:ext cx="6264627" cy="362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sz="2000" dirty="0">
                <a:latin typeface="+mj-ea"/>
                <a:ea typeface="+mj-ea"/>
                <a:cs typeface="+mn-ea"/>
              </a:rPr>
              <a:t>我们也可以利用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“</a:t>
            </a:r>
            <a:r>
              <a:rPr lang="zh-CN" altLang="zh-CN" sz="2000" dirty="0">
                <a:latin typeface="+mj-ea"/>
                <a:ea typeface="+mj-ea"/>
                <a:cs typeface="+mn-ea"/>
              </a:rPr>
              <a:t>五点法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”</a:t>
            </a:r>
            <a:r>
              <a:rPr lang="zh-CN" sz="2000" dirty="0">
                <a:latin typeface="+mj-ea"/>
                <a:ea typeface="+mj-ea"/>
                <a:cs typeface="+mn-ea"/>
              </a:rPr>
              <a:t>作出正弦型函数的图象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5605" y="1441451"/>
            <a:ext cx="7246620" cy="362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1800" b="1" dirty="0">
                <a:solidFill>
                  <a:srgbClr val="0000CC"/>
                </a:solidFill>
                <a:ea typeface="宋体" panose="02010600030101010101" pitchFamily="2" charset="-122"/>
              </a:rPr>
              <a:t>例</a:t>
            </a:r>
            <a:r>
              <a:rPr lang="en-US" sz="1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sz="1800" b="1" dirty="0">
                <a:solidFill>
                  <a:srgbClr val="0000CC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1800" b="1" dirty="0">
                <a:latin typeface="+mn-ea"/>
                <a:ea typeface="+mn-ea"/>
                <a:cs typeface="+mn-ea"/>
              </a:rPr>
              <a:t>作出正弦型函数</a:t>
            </a:r>
            <a:r>
              <a:rPr lang="en-US" altLang="zh-CN" sz="1800" b="1" dirty="0">
                <a:latin typeface="+mn-ea"/>
                <a:ea typeface="+mn-ea"/>
                <a:cs typeface="+mn-ea"/>
              </a:rPr>
              <a:t> </a:t>
            </a:r>
            <a:r>
              <a:rPr lang="zh-CN" altLang="en-US" sz="1800" b="1" dirty="0">
                <a:latin typeface="+mn-ea"/>
                <a:ea typeface="+mn-ea"/>
                <a:cs typeface="+mn-ea"/>
              </a:rPr>
              <a:t>　　　　　　 在</a:t>
            </a:r>
            <a:r>
              <a:rPr lang="en-US" altLang="zh-CN" sz="1800" b="1" dirty="0" err="1">
                <a:latin typeface="+mn-ea"/>
                <a:ea typeface="+mn-ea"/>
                <a:cs typeface="+mn-ea"/>
              </a:rPr>
              <a:t>一个周期内的图象</a:t>
            </a:r>
            <a:r>
              <a:rPr lang="zh-CN" altLang="en-US" sz="1800" b="1" dirty="0">
                <a:latin typeface="+mn-ea"/>
                <a:ea typeface="+mn-ea"/>
                <a:cs typeface="+mn-ea"/>
              </a:rPr>
              <a:t>．</a:t>
            </a:r>
            <a:r>
              <a:rPr lang="en-US" altLang="zh-CN" sz="1800" b="1" dirty="0">
                <a:latin typeface="+mn-ea"/>
                <a:ea typeface="+mn-ea"/>
                <a:cs typeface="+mn-ea"/>
              </a:rPr>
              <a:t>  </a:t>
            </a:r>
          </a:p>
          <a:p>
            <a:endParaRPr lang="en-US" altLang="zh-CN" sz="1800" b="1" dirty="0">
              <a:latin typeface="+mn-ea"/>
              <a:ea typeface="+mn-ea"/>
              <a:cs typeface="+mn-ea"/>
            </a:endParaRPr>
          </a:p>
          <a:p>
            <a:r>
              <a:rPr lang="en-US" altLang="zh-CN" sz="18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4B8E97-FA91-A626-3AB2-60F58EC4E542}"/>
              </a:ext>
            </a:extLst>
          </p:cNvPr>
          <p:cNvSpPr txBox="1"/>
          <p:nvPr/>
        </p:nvSpPr>
        <p:spPr>
          <a:xfrm>
            <a:off x="396247" y="2139702"/>
            <a:ext cx="4032448" cy="362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lang="zh-CN" altLang="en-US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1800" dirty="0" err="1">
                <a:latin typeface="宋体" panose="02010600030101010101" pitchFamily="2" charset="-122"/>
                <a:cs typeface="宋体" panose="02010600030101010101" pitchFamily="2" charset="-122"/>
              </a:rPr>
              <a:t>第一步：列表取点</a:t>
            </a: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1800" dirty="0" err="1">
                <a:latin typeface="宋体" panose="02010600030101010101" pitchFamily="2" charset="-122"/>
                <a:cs typeface="宋体" panose="02010600030101010101" pitchFamily="2" charset="-122"/>
              </a:rPr>
              <a:t>整体换元</a:t>
            </a: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</a:rPr>
              <a:t>)；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948851-ECCB-E9F2-CDA1-F56F1EE2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2715766"/>
            <a:ext cx="7524328" cy="1733404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3FDA6E1-E842-C7D9-79AD-4E41458D3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53375"/>
              </p:ext>
            </p:extLst>
          </p:nvPr>
        </p:nvGraphicFramePr>
        <p:xfrm>
          <a:off x="2555776" y="1311154"/>
          <a:ext cx="1584003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431640" progId="Equation.DSMT4">
                  <p:embed/>
                </p:oleObj>
              </mc:Choice>
              <mc:Fallback>
                <p:oleObj name="Equation" r:id="rId3" imgW="1117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311154"/>
                        <a:ext cx="1584003" cy="61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95605" y="883920"/>
            <a:ext cx="6264627" cy="362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sz="2000" dirty="0">
                <a:latin typeface="+mj-ea"/>
                <a:ea typeface="+mj-ea"/>
                <a:cs typeface="+mn-ea"/>
              </a:rPr>
              <a:t>我们也可以利用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“</a:t>
            </a:r>
            <a:r>
              <a:rPr lang="zh-CN" altLang="zh-CN" sz="2000" dirty="0">
                <a:latin typeface="+mj-ea"/>
                <a:ea typeface="+mj-ea"/>
                <a:cs typeface="+mn-ea"/>
              </a:rPr>
              <a:t>五点法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”</a:t>
            </a:r>
            <a:r>
              <a:rPr lang="zh-CN" sz="2000" dirty="0">
                <a:latin typeface="+mj-ea"/>
                <a:ea typeface="+mj-ea"/>
                <a:cs typeface="+mn-ea"/>
              </a:rPr>
              <a:t>作出正弦型函数的图象</a:t>
            </a:r>
            <a:r>
              <a:rPr lang="zh-CN" altLang="en-US" sz="2000" dirty="0">
                <a:latin typeface="+mj-ea"/>
                <a:ea typeface="+mj-ea"/>
                <a:cs typeface="+mn-ea"/>
              </a:rPr>
              <a:t>．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4B8E97-FA91-A626-3AB2-60F58EC4E542}"/>
              </a:ext>
            </a:extLst>
          </p:cNvPr>
          <p:cNvSpPr txBox="1"/>
          <p:nvPr/>
        </p:nvSpPr>
        <p:spPr>
          <a:xfrm>
            <a:off x="396247" y="2139702"/>
            <a:ext cx="4032448" cy="3625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en-US" altLang="zh-CN" sz="1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lang="zh-CN" altLang="en-US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1800" dirty="0" err="1">
                <a:latin typeface="宋体" panose="02010600030101010101" pitchFamily="2" charset="-122"/>
                <a:cs typeface="宋体" panose="02010600030101010101" pitchFamily="2" charset="-122"/>
              </a:rPr>
              <a:t>第一步：列表取点</a:t>
            </a: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1800" dirty="0" err="1">
                <a:latin typeface="宋体" panose="02010600030101010101" pitchFamily="2" charset="-122"/>
                <a:cs typeface="宋体" panose="02010600030101010101" pitchFamily="2" charset="-122"/>
              </a:rPr>
              <a:t>整体换元</a:t>
            </a: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</a:rPr>
              <a:t>)；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948851-ECCB-E9F2-CDA1-F56F1EE2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2715766"/>
            <a:ext cx="7524328" cy="173340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8A0926F-204C-EBD7-C839-4299DCEC07D3}"/>
              </a:ext>
            </a:extLst>
          </p:cNvPr>
          <p:cNvGrpSpPr/>
          <p:nvPr/>
        </p:nvGrpSpPr>
        <p:grpSpPr>
          <a:xfrm>
            <a:off x="395605" y="1311154"/>
            <a:ext cx="7246620" cy="612000"/>
            <a:chOff x="395605" y="1311154"/>
            <a:chExt cx="7246620" cy="612000"/>
          </a:xfrm>
        </p:grpSpPr>
        <p:sp>
          <p:nvSpPr>
            <p:cNvPr id="2" name="文本框 1"/>
            <p:cNvSpPr txBox="1"/>
            <p:nvPr/>
          </p:nvSpPr>
          <p:spPr>
            <a:xfrm>
              <a:off x="395605" y="1441451"/>
              <a:ext cx="7246620" cy="3625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r>
                <a:rPr lang="zh-CN" sz="1800" b="1" dirty="0">
                  <a:solidFill>
                    <a:srgbClr val="0000CC"/>
                  </a:solidFill>
                  <a:ea typeface="宋体" panose="02010600030101010101" pitchFamily="2" charset="-122"/>
                </a:rPr>
                <a:t>例</a:t>
              </a:r>
              <a:r>
                <a:rPr lang="en-US" sz="1800" b="1" dirty="0">
                  <a:solidFill>
                    <a:srgbClr val="0000C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r>
                <a:rPr lang="en-US" sz="1800" b="1" dirty="0">
                  <a:solidFill>
                    <a:srgbClr val="0000CC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zh-CN" sz="1800" b="1" dirty="0">
                  <a:latin typeface="+mn-ea"/>
                  <a:ea typeface="+mn-ea"/>
                  <a:cs typeface="+mn-ea"/>
                </a:rPr>
                <a:t>作出正弦型函数</a:t>
              </a:r>
              <a:r>
                <a:rPr lang="en-US" altLang="zh-CN" sz="1800" b="1" dirty="0">
                  <a:latin typeface="+mn-ea"/>
                  <a:ea typeface="+mn-ea"/>
                  <a:cs typeface="+mn-ea"/>
                </a:rPr>
                <a:t> </a:t>
              </a:r>
              <a:r>
                <a:rPr lang="zh-CN" altLang="en-US" sz="1800" b="1" dirty="0">
                  <a:latin typeface="+mn-ea"/>
                  <a:ea typeface="+mn-ea"/>
                  <a:cs typeface="+mn-ea"/>
                </a:rPr>
                <a:t>　　　　　　 在</a:t>
              </a:r>
              <a:r>
                <a:rPr lang="en-US" altLang="zh-CN" sz="1800" b="1" dirty="0" err="1">
                  <a:latin typeface="+mn-ea"/>
                  <a:ea typeface="+mn-ea"/>
                  <a:cs typeface="+mn-ea"/>
                </a:rPr>
                <a:t>一个周期内的图象</a:t>
              </a:r>
              <a:r>
                <a:rPr lang="zh-CN" altLang="en-US" sz="1800" b="1" dirty="0">
                  <a:latin typeface="+mn-ea"/>
                  <a:ea typeface="+mn-ea"/>
                  <a:cs typeface="+mn-ea"/>
                </a:rPr>
                <a:t>．</a:t>
              </a:r>
              <a:r>
                <a:rPr lang="en-US" altLang="zh-CN" sz="1800" b="1" dirty="0">
                  <a:latin typeface="+mn-ea"/>
                  <a:ea typeface="+mn-ea"/>
                  <a:cs typeface="+mn-ea"/>
                </a:rPr>
                <a:t>  </a:t>
              </a:r>
            </a:p>
            <a:p>
              <a:endParaRPr lang="en-US" altLang="zh-CN" sz="1800" b="1" dirty="0">
                <a:latin typeface="+mn-ea"/>
                <a:ea typeface="+mn-ea"/>
                <a:cs typeface="+mn-ea"/>
              </a:endParaRPr>
            </a:p>
            <a:p>
              <a:r>
                <a:rPr lang="en-US" altLang="zh-CN" sz="1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1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 </a:t>
              </a: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93FDA6E1-E842-C7D9-79AD-4E41458D37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359237"/>
                </p:ext>
              </p:extLst>
            </p:nvPr>
          </p:nvGraphicFramePr>
          <p:xfrm>
            <a:off x="2555776" y="1311154"/>
            <a:ext cx="1584003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17440" imgH="431640" progId="Equation.DSMT4">
                    <p:embed/>
                  </p:oleObj>
                </mc:Choice>
                <mc:Fallback>
                  <p:oleObj name="Equation" r:id="rId3" imgW="1117440" imgH="43164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93FDA6E1-E842-C7D9-79AD-4E41458D37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55776" y="1311154"/>
                          <a:ext cx="1584003" cy="61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670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05281" y="1131591"/>
            <a:ext cx="4896544" cy="648072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66700">
              <a:lnSpc>
                <a:spcPct val="150000"/>
              </a:lnSpc>
            </a:pPr>
            <a:r>
              <a:rPr lang="zh-CN" sz="2000" dirty="0"/>
              <a:t>第二步：描</a:t>
            </a:r>
            <a:r>
              <a:rPr lang="zh-CN" altLang="en-US" sz="2000" dirty="0"/>
              <a:t>出</a:t>
            </a:r>
            <a:r>
              <a:rPr lang="zh-CN" sz="2000" dirty="0"/>
              <a:t>五个关键点；</a:t>
            </a: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E1D0B9-C514-6E9F-F81E-D137652F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15566"/>
            <a:ext cx="2910573" cy="30393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2B66800-5FB0-8E84-2D51-34875C9E297B}"/>
              </a:ext>
            </a:extLst>
          </p:cNvPr>
          <p:cNvSpPr txBox="1"/>
          <p:nvPr/>
        </p:nvSpPr>
        <p:spPr>
          <a:xfrm>
            <a:off x="605281" y="4011910"/>
            <a:ext cx="7933437" cy="924823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  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正弦型函数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）（其中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＞0）的图象，可用</a:t>
            </a: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“五点法”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作出，也可以通过函数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图象变换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得到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900383-4F17-0B9E-4A28-2B9F3DBC8F46}"/>
              </a:ext>
            </a:extLst>
          </p:cNvPr>
          <p:cNvSpPr txBox="1"/>
          <p:nvPr/>
        </p:nvSpPr>
        <p:spPr>
          <a:xfrm>
            <a:off x="605281" y="2643758"/>
            <a:ext cx="4896544" cy="10801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66700">
              <a:lnSpc>
                <a:spcPct val="150000"/>
              </a:lnSpc>
            </a:pPr>
            <a:r>
              <a:rPr lang="zh-CN" sz="2000" dirty="0"/>
              <a:t>第三步：连线成图（</a:t>
            </a:r>
            <a:r>
              <a:rPr lang="zh-CN" altLang="en-US" sz="2000" dirty="0"/>
              <a:t>用</a:t>
            </a:r>
            <a:r>
              <a:rPr lang="zh-CN" sz="2000" dirty="0"/>
              <a:t>光滑</a:t>
            </a:r>
            <a:r>
              <a:rPr lang="zh-CN" altLang="en-US" sz="2000" dirty="0"/>
              <a:t>的</a:t>
            </a:r>
            <a:r>
              <a:rPr lang="zh-CN" altLang="zh-CN" sz="2000" dirty="0"/>
              <a:t>曲线</a:t>
            </a:r>
            <a:r>
              <a:rPr lang="zh-CN" altLang="en-US" sz="2000" dirty="0"/>
              <a:t>依次</a:t>
            </a:r>
            <a:endParaRPr lang="en-US" altLang="zh-CN" sz="2000" dirty="0"/>
          </a:p>
          <a:p>
            <a:pPr indent="266700">
              <a:lnSpc>
                <a:spcPct val="150000"/>
              </a:lnSpc>
            </a:pPr>
            <a:r>
              <a:rPr lang="en-US" altLang="zh-CN" sz="2000" dirty="0"/>
              <a:t>              </a:t>
            </a:r>
            <a:r>
              <a:rPr lang="zh-CN" altLang="zh-CN" sz="2000" dirty="0"/>
              <a:t>连接</a:t>
            </a:r>
            <a:r>
              <a:rPr lang="zh-CN" altLang="en-US" sz="2000" dirty="0"/>
              <a:t>五个关键点</a:t>
            </a:r>
            <a:r>
              <a:rPr lang="zh-CN" sz="2000" dirty="0"/>
              <a:t>）</a:t>
            </a:r>
            <a:r>
              <a:rPr lang="zh-CN" altLang="en-US" sz="2000" dirty="0"/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484505" y="998856"/>
            <a:ext cx="2791351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正弦型函数的性质</a:t>
            </a:r>
            <a:endParaRPr lang="zh-CN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zh-CN" sz="16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EEC4483-9368-7502-9331-F3FEAC10E295}"/>
              </a:ext>
            </a:extLst>
          </p:cNvPr>
          <p:cNvGrpSpPr/>
          <p:nvPr/>
        </p:nvGrpSpPr>
        <p:grpSpPr>
          <a:xfrm>
            <a:off x="827584" y="1635646"/>
            <a:ext cx="7848872" cy="2808312"/>
            <a:chOff x="827584" y="1635646"/>
            <a:chExt cx="7848872" cy="280831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2B24D5A-B7A8-9A48-D251-1784B3FFD204}"/>
                </a:ext>
              </a:extLst>
            </p:cNvPr>
            <p:cNvSpPr txBox="1"/>
            <p:nvPr/>
          </p:nvSpPr>
          <p:spPr>
            <a:xfrm>
              <a:off x="827584" y="1635646"/>
              <a:ext cx="7848872" cy="2808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正弦型函数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sin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zh-CN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ω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φ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）（其中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＞0，</a:t>
              </a:r>
              <a:r>
                <a:rPr lang="zh-CN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ω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＞0）的主要性质如下：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定义域：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；</a:t>
              </a:r>
              <a:endPara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值域：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[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]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，最大值是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A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，最小值是－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；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）周期：</a:t>
              </a:r>
              <a:endPara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BC46B4A6-86DB-865A-3ED5-637A3BA755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794548"/>
                </p:ext>
              </p:extLst>
            </p:nvPr>
          </p:nvGraphicFramePr>
          <p:xfrm>
            <a:off x="2267744" y="3579862"/>
            <a:ext cx="8556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20560" imgH="393480" progId="Equation.DSMT4">
                    <p:embed/>
                  </p:oleObj>
                </mc:Choice>
                <mc:Fallback>
                  <p:oleObj name="Equation" r:id="rId2" imgW="520560" imgH="3934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93FDA6E1-E842-C7D9-79AD-4E41458D37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7744" y="3579862"/>
                          <a:ext cx="855663" cy="64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389890" y="885190"/>
            <a:ext cx="4241165" cy="3558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如图所示，某地一天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时到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时的温度与时间的函数关系为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sin(</a:t>
            </a:r>
            <a:r>
              <a:rPr lang="zh-CN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＞0，</a:t>
            </a:r>
            <a:r>
              <a:rPr lang="zh-CN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</a:t>
            </a:r>
            <a:r>
              <a:rPr lang="zh-CN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＞0，0＜</a:t>
            </a:r>
            <a:r>
              <a:rPr lang="zh-CN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＜π）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（1）试说出该地这天6时到14时的最低温度、最高温度和最大温差；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（2）求该函数的解析式．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0A839A-EC39-7E66-D2F7-1BA4C99D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90" y="915566"/>
            <a:ext cx="3989544" cy="2439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395537" y="771550"/>
            <a:ext cx="8064896" cy="10080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（1）由图象可知，该地这天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时到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时的最低温度是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℃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，最高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温度是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℃ 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，最大温差是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5）＝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℃</a:t>
            </a:r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3F168A-3F2E-14EE-6E72-FF9B8A07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0" y="1775090"/>
            <a:ext cx="7959723" cy="317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BkNDZhNjgxMGU4MzNlZGYzMzNiOWQxYTBiYzhlZ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604</Words>
  <Application>Microsoft Office PowerPoint</Application>
  <PresentationFormat>全屏显示(16:9)</PresentationFormat>
  <Paragraphs>58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宋体</vt:lpstr>
      <vt:lpstr>Arial</vt:lpstr>
      <vt:lpstr>Calibri</vt:lpstr>
      <vt:lpstr>Times New Roman</vt:lpstr>
      <vt:lpstr>Wingdings</vt:lpstr>
      <vt:lpstr>Office 主题</vt:lpstr>
      <vt:lpstr>Equation</vt:lpstr>
      <vt:lpstr>1.3  正弦型函数（第3课时）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261</cp:revision>
  <dcterms:created xsi:type="dcterms:W3CDTF">2013-12-23T07:18:00Z</dcterms:created>
  <dcterms:modified xsi:type="dcterms:W3CDTF">2023-08-27T07:59:34Z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B90486AD37C24C7AAD87BAF81E3013A1_13</vt:lpwstr>
  </property>
  <property fmtid="{D5CDD505-2E9C-101B-9397-08002B2CF9AE}" pid="3" name="KSOProductBuildVer">
    <vt:lpwstr>2052-12.1.0.15066</vt:lpwstr>
  </property>
</Properties>
</file>