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5" r:id="rId4"/>
    <p:sldId id="305" r:id="rId5"/>
    <p:sldId id="326" r:id="rId6"/>
    <p:sldId id="344" r:id="rId7"/>
    <p:sldId id="327" r:id="rId8"/>
    <p:sldId id="330" r:id="rId9"/>
    <p:sldId id="334" r:id="rId10"/>
    <p:sldId id="364" r:id="rId11"/>
    <p:sldId id="346" r:id="rId12"/>
    <p:sldId id="342" r:id="rId13"/>
    <p:sldId id="348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26828B-59F2-2022-0B98-D0F140E1D3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0165CD-4B91-0DB3-DEF9-57D11AAF2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855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余弦定理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flipV="1">
            <a:off x="7956550" y="1075690"/>
            <a:ext cx="2918460" cy="27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54075" y="843915"/>
                <a:ext cx="7496810" cy="19380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="1" dirty="0">
                    <a:sym typeface="+mn-ea"/>
                  </a:rPr>
                  <a:t>  </a:t>
                </a:r>
                <a:r>
                  <a:rPr lang="zh-CN" altLang="en-US" sz="2000" b="1" dirty="0">
                    <a:sym typeface="+mn-ea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中，已知三边，求三个内角（精确到１分）：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ym typeface="+mn-ea"/>
                  </a:rPr>
                  <a:t>           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𝟐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𝟓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𝟒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；</a:t>
                </a:r>
                <a:endParaRPr lang="zh-CN" altLang="en-US" sz="20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ym typeface="+mn-ea"/>
                  </a:rPr>
                  <a:t>           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b="1" i="1">
                        <a:latin typeface="Cambria Math" panose="02040503050406030204" charset="0"/>
                      </a:rPr>
                      <m:t>𝟏𝟐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𝟏𝟎</m:t>
                    </m:r>
                  </m:oMath>
                </a14:m>
                <a:r>
                  <a:rPr lang="zh-CN" altLang="en-US" sz="2000" b="1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𝟗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；</m:t>
                    </m:r>
                  </m:oMath>
                </a14:m>
                <a:endParaRPr lang="en-US" altLang="zh-CN" sz="2000" b="1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      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（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𝟖</m:t>
                    </m:r>
                  </m:oMath>
                </a14:m>
                <a:r>
                  <a:rPr lang="en-US" altLang="zh-CN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𝟓</m:t>
                    </m:r>
                  </m:oMath>
                </a14:m>
                <a:r>
                  <a:rPr lang="en-US" altLang="zh-CN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𝟏𝟐</m:t>
                    </m:r>
                  </m:oMath>
                </a14:m>
                <a:r>
                  <a:rPr lang="en-US" altLang="zh-CN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5" y="843915"/>
                <a:ext cx="7496810" cy="1938020"/>
              </a:xfrm>
              <a:prstGeom prst="rect">
                <a:avLst/>
              </a:prstGeom>
              <a:blipFill>
                <a:blip r:embed="rId2"/>
                <a:stretch>
                  <a:fillRect l="-813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/>
              <p:cNvSpPr txBox="1"/>
              <p:nvPr/>
            </p:nvSpPr>
            <p:spPr>
              <a:xfrm>
                <a:off x="1116013" y="3168650"/>
                <a:ext cx="7875587" cy="10188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（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m:rPr>
                        <m:nor/>
                      </m:rPr>
                      <a: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）</m:t>
                    </m:r>
                  </m:oMath>
                </a14:m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已知三角形的两边及其夹角，求第三边；</a:t>
                </a:r>
                <a:endParaRPr lang="zh-CN" altLang="en-US" sz="2000" b="1" dirty="0">
                  <a:latin typeface="+mn-ea"/>
                  <a:ea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已知三角形的三边求内角．</a:t>
                </a:r>
              </a:p>
            </p:txBody>
          </p:sp>
        </mc:Choice>
        <mc:Fallback xmlns="">
          <p:sp>
            <p:nvSpPr>
              <p:cNvPr id="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3168650"/>
                <a:ext cx="7875587" cy="1018805"/>
              </a:xfrm>
              <a:prstGeom prst="rect">
                <a:avLst/>
              </a:prstGeom>
              <a:blipFill>
                <a:blip r:embed="rId2"/>
                <a:stretch>
                  <a:fillRect l="-774" b="-1018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4"/>
          <p:cNvSpPr txBox="1"/>
          <p:nvPr/>
        </p:nvSpPr>
        <p:spPr>
          <a:xfrm>
            <a:off x="630238" y="771525"/>
            <a:ext cx="51323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余弦定理：</a:t>
            </a:r>
          </a:p>
        </p:txBody>
      </p:sp>
      <p:sp>
        <p:nvSpPr>
          <p:cNvPr id="31767" name="Text Box 66"/>
          <p:cNvSpPr txBox="1"/>
          <p:nvPr/>
        </p:nvSpPr>
        <p:spPr>
          <a:xfrm>
            <a:off x="636905" y="2787650"/>
            <a:ext cx="73653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余弦定理在解三角形中的应用主要有以下两种情况：</a:t>
            </a:r>
          </a:p>
        </p:txBody>
      </p:sp>
      <p:pic>
        <p:nvPicPr>
          <p:cNvPr id="3" name="图片 2" descr="微信截图_20230612204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1158240"/>
            <a:ext cx="3733165" cy="158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1748" grpId="0"/>
      <p:bldP spid="317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2037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5800" y="627380"/>
            <a:ext cx="7924800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利用如图（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）所示的现代测量工具，可以方便地测出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点之间的一些距离和角，从而可得到未知的距离与角．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例如，如图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所示，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分别是两个山峰的顶点，在山脚下任意选择一点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，然后使用测量仪得出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以及∠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的大小．你能根据这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个量求出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吗？</a:t>
            </a: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5740" y="3085688"/>
            <a:ext cx="2021205" cy="1718310"/>
          </a:xfrm>
          <a:prstGeom prst="rect">
            <a:avLst/>
          </a:prstGeom>
        </p:spPr>
      </p:pic>
      <p:pic>
        <p:nvPicPr>
          <p:cNvPr id="7" name="图片 6" descr="微信截图_202306122000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2851373"/>
            <a:ext cx="335153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1104" y="993197"/>
            <a:ext cx="7901791" cy="1128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       </a:t>
            </a:r>
            <a:r>
              <a:rPr lang="zh-CN" altLang="en-US" sz="2400" b="1" dirty="0"/>
              <a:t>对于一般的三角形，给定一些元素，那么其他元素与给定元素存在着怎样的数量关系呢？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568" y="2560060"/>
            <a:ext cx="80993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/>
              <a:t>      </a:t>
            </a:r>
            <a:r>
              <a:rPr lang="zh-CN" altLang="en-US" sz="2400" b="1" dirty="0"/>
              <a:t>由三角形的已知元素求未知元素的过程称为</a:t>
            </a:r>
            <a:r>
              <a:rPr lang="zh-CN" altLang="en-US" sz="2400" b="1" dirty="0">
                <a:solidFill>
                  <a:srgbClr val="C00000"/>
                </a:solidFill>
              </a:rPr>
              <a:t>解三角形</a:t>
            </a:r>
            <a:r>
              <a:rPr lang="zh-CN" altLang="en-US" sz="2400" b="1" dirty="0"/>
              <a:t>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22420" y="36703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6320" y="915670"/>
            <a:ext cx="7166610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 dirty="0"/>
              <a:t>下面我们来看，已知三角形的两边及其夹角，如何求第三边．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43305" y="1291679"/>
                <a:ext cx="4353560" cy="37593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        </a:t>
                </a:r>
                <a:r>
                  <a:rPr lang="zh-CN" altLang="en-US" sz="2000" b="1" dirty="0"/>
                  <a:t>如图所示，设△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/>
                  <a:t>的顶点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sz="2000" b="1" dirty="0"/>
                  <a:t>与坐标原点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𝑶</m:t>
                    </m:r>
                  </m:oMath>
                </a14:m>
                <a:r>
                  <a:rPr lang="zh-CN" altLang="en-US" sz="2000" b="1" dirty="0"/>
                  <a:t>重合，边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</m:t>
                    </m:r>
                  </m:oMath>
                </a14:m>
                <a:r>
                  <a:rPr lang="zh-CN" altLang="en-US" sz="2000" b="1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sz="2000" b="1" dirty="0"/>
                  <a:t>轴上，则点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2000" b="1" dirty="0"/>
                  <a:t>的坐标为（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𝟎</m:t>
                    </m:r>
                  </m:oMath>
                </a14:m>
                <a:r>
                  <a:rPr lang="zh-CN" altLang="en-US" sz="2000" b="1" dirty="0"/>
                  <a:t>），点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</m:oMath>
                </a14:m>
                <a:r>
                  <a:rPr lang="zh-CN" altLang="en-US" sz="2000" b="1" dirty="0"/>
                  <a:t>的坐标为（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𝒃𝒄𝒐𝒔𝑨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𝒃𝒔𝒊𝒏𝑨</m:t>
                    </m:r>
                  </m:oMath>
                </a14:m>
                <a:r>
                  <a:rPr lang="zh-CN" altLang="en-US" sz="2000" b="1" dirty="0"/>
                  <a:t>）．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        根据两点间的距离公式，有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𝒃𝒄𝒐𝒔𝑨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𝒄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𝒃𝒔𝒊𝒏𝑨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zh-CN" altLang="en-US" sz="2000" b="1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，</m:t>
                    </m:r>
                  </m:oMath>
                </a14:m>
                <a:r>
                  <a:rPr lang="zh-CN" altLang="en-US" sz="2000" b="1" dirty="0"/>
                  <a:t>化简，得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𝒃𝒄</m:t>
                      </m:r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𝒄𝒐𝒔𝑨</m:t>
                      </m:r>
                      <m:r>
                        <a:rPr lang="zh-CN" altLang="en-US" b="1" i="1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05" y="1291679"/>
                <a:ext cx="4353560" cy="3759362"/>
              </a:xfrm>
              <a:prstGeom prst="rect">
                <a:avLst/>
              </a:prstGeom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微信截图_20230612202424"/>
          <p:cNvPicPr>
            <a:picLocks noChangeAspect="1"/>
          </p:cNvPicPr>
          <p:nvPr/>
        </p:nvPicPr>
        <p:blipFill rotWithShape="1">
          <a:blip r:embed="rId3"/>
          <a:srcRect b="17331"/>
          <a:stretch/>
        </p:blipFill>
        <p:spPr>
          <a:xfrm>
            <a:off x="5579745" y="1491615"/>
            <a:ext cx="3082290" cy="208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5576" y="1346961"/>
            <a:ext cx="578421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于是我们可以得到如下公式：</a:t>
            </a:r>
            <a:r>
              <a:rPr lang="zh-CN" altLang="en-US" sz="2000" dirty="0"/>
              <a:t>　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1190" y="3538105"/>
            <a:ext cx="8820472" cy="9559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ym typeface="+mn-ea"/>
              </a:rPr>
              <a:t>       </a:t>
            </a:r>
            <a:r>
              <a:rPr lang="zh-CN" altLang="en-US" sz="2000" b="1" dirty="0">
                <a:sym typeface="+mn-ea"/>
              </a:rPr>
              <a:t>我们把以上公式称为</a:t>
            </a:r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余弦定理</a:t>
            </a:r>
            <a:r>
              <a:rPr lang="zh-CN" altLang="en-US" sz="2000" b="1" dirty="0">
                <a:sym typeface="+mn-ea"/>
              </a:rPr>
              <a:t>，即</a:t>
            </a:r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三角形任何一边的平方，等于其他两边的平方和减去这两边与它们夹角余弦的积的两倍</a:t>
            </a:r>
            <a:r>
              <a:rPr lang="zh-CN" altLang="en-US" sz="2000" b="1" dirty="0">
                <a:sym typeface="+mn-ea"/>
              </a:rPr>
              <a:t>．</a:t>
            </a:r>
          </a:p>
        </p:txBody>
      </p:sp>
      <p:pic>
        <p:nvPicPr>
          <p:cNvPr id="6" name="图片 5" descr="微信截图_20230612204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01" y="1995686"/>
            <a:ext cx="3566795" cy="1511300"/>
          </a:xfrm>
          <a:prstGeom prst="rect">
            <a:avLst/>
          </a:prstGeom>
        </p:spPr>
      </p:pic>
      <p:sp>
        <p:nvSpPr>
          <p:cNvPr id="15369" name="Rectangle 124"/>
          <p:cNvSpPr/>
          <p:nvPr>
            <p:custDataLst>
              <p:tags r:id="rId1"/>
            </p:custDataLst>
          </p:nvPr>
        </p:nvSpPr>
        <p:spPr>
          <a:xfrm>
            <a:off x="250825" y="790575"/>
            <a:ext cx="18838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余弦定理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5695" y="92710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余弦定理还可以表述为：</a:t>
            </a:r>
          </a:p>
        </p:txBody>
      </p:sp>
      <p:pic>
        <p:nvPicPr>
          <p:cNvPr id="4" name="图片 3" descr="微信截图_20230612204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76" y="1374671"/>
            <a:ext cx="3549248" cy="22562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95" y="3613150"/>
            <a:ext cx="7048500" cy="14175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余弦定理在解三角形中的应用主要有两种情形：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/>
              <a:t>）已知三角形的两边及其夹角，求第三边；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/>
              <a:t>）已知三角形的三边求内角．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Text Box 4"/>
              <p:cNvSpPr txBox="1"/>
              <p:nvPr/>
            </p:nvSpPr>
            <p:spPr>
              <a:xfrm>
                <a:off x="884555" y="1347470"/>
                <a:ext cx="7703820" cy="28449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由余弦定理，得</a:t>
                </a: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𝒄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𝒂𝒄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2000" b="1" i="0">
                          <a:latin typeface="Cambria Math" panose="02040503050406030204" charset="0"/>
                          <a:cs typeface="Cambria Math" panose="02040503050406030204" charset="0"/>
                        </a:rPr>
                        <m:t>𝐜𝐨𝐬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𝑩</m:t>
                      </m:r>
                    </m:oMath>
                  </m:oMathPara>
                </a14:m>
                <a:endParaRPr lang="zh-CN" altLang="en-US" sz="2000" dirty="0"/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                         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𝟑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𝟑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000" b="1" i="0">
                          <a:latin typeface="Cambria Math" panose="02040503050406030204" charset="0"/>
                          <a:cs typeface="Cambria Math" panose="02040503050406030204" charset="0"/>
                        </a:rPr>
                        <m:t>𝐜𝐨𝐬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𝟔𝟎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°</m:t>
                      </m:r>
                    </m:oMath>
                  </m:oMathPara>
                </a14:m>
                <a:endParaRPr lang="en-US" altLang="zh-CN" sz="2000" b="1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i="1" dirty="0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Cambria Math" panose="02040503050406030204" charset="0"/>
                      </a:rPr>
                      <m:t> 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𝟕</m:t>
                    </m:r>
                    <m:r>
                      <m:rPr>
                        <m:nor/>
                      </m:rPr>
                      <a:rPr lang="en-US" altLang="zh-CN" sz="2000" b="1" dirty="0"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m:t>，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5" y="1347470"/>
                <a:ext cx="7703820" cy="2844946"/>
              </a:xfrm>
              <a:prstGeom prst="rect">
                <a:avLst/>
              </a:prstGeom>
              <a:blipFill>
                <a:blip r:embed="rId2"/>
                <a:stretch>
                  <a:fillRect l="-791" b="-235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 Box 77"/>
              <p:cNvSpPr txBox="1"/>
              <p:nvPr/>
            </p:nvSpPr>
            <p:spPr>
              <a:xfrm>
                <a:off x="827088" y="771208"/>
                <a:ext cx="8008937" cy="6451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＝３，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＝１，∠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𝟔𝟎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的值．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8" y="771208"/>
                <a:ext cx="8008937" cy="645160"/>
              </a:xfrm>
              <a:prstGeom prst="rect">
                <a:avLst/>
              </a:prstGeom>
              <a:blipFill rotWithShape="1">
                <a:blip r:embed="rId3"/>
                <a:stretch>
                  <a:fillRect l="-4" t="-49" b="4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59632" y="915566"/>
                <a:ext cx="6917055" cy="14878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dirty="0"/>
                  <a:t>  </a:t>
                </a:r>
                <a:r>
                  <a:rPr lang="zh-CN" altLang="en-US" sz="2000" b="1" dirty="0"/>
                  <a:t>求下列三角形中未知的边：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 （１）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𝟑𝟓</m:t>
                    </m:r>
                  </m:oMath>
                </a14:m>
                <a:r>
                  <a:rPr lang="zh-CN" altLang="en-US" sz="2000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𝟐𝟒</m:t>
                    </m:r>
                  </m:oMath>
                </a14:m>
                <a:r>
                  <a:rPr lang="zh-CN" altLang="en-US" sz="2000" b="1" dirty="0"/>
                  <a:t>，∠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𝟔𝟎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/>
                  <a:t>；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/>
                  <a:t> </a:t>
                </a:r>
                <a:r>
                  <a:rPr lang="zh-CN" altLang="en-US" sz="2000" b="1" dirty="0"/>
                  <a:t>（２）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000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𝟐</m:t>
                    </m:r>
                  </m:oMath>
                </a14:m>
                <a:r>
                  <a:rPr lang="zh-CN" altLang="en-US" sz="2000" b="1" dirty="0"/>
                  <a:t>，∠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𝟏𝟓𝟎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°．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15566"/>
                <a:ext cx="6917055" cy="1487805"/>
              </a:xfrm>
              <a:prstGeom prst="rect">
                <a:avLst/>
              </a:prstGeom>
              <a:blipFill>
                <a:blip r:embed="rId2"/>
                <a:stretch>
                  <a:fillRect l="-970" b="-4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Text Box 4"/>
              <p:cNvSpPr txBox="1"/>
              <p:nvPr/>
            </p:nvSpPr>
            <p:spPr>
              <a:xfrm>
                <a:off x="884238" y="1275606"/>
                <a:ext cx="7703820" cy="1454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由余弦定理，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000" b="1" i="0"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𝒂𝒃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000" b="1" i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en-US" altLang="zh-CN" sz="2000" b="1" i="1" dirty="0">
                    <a:latin typeface="Cambria Math" panose="02040503050406030204" charset="0"/>
                    <a:cs typeface="Cambria Math" panose="02040503050406030204" charset="0"/>
                  </a:rPr>
                  <a:t>                       </a:t>
                </a: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i="1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000" b="1" i="1" dirty="0">
                    <a:latin typeface="Cambria Math" panose="02040503050406030204" charset="0"/>
                    <a:cs typeface="Cambria Math" panose="02040503050406030204" charset="0"/>
                  </a:rPr>
                  <a:t>　    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𝟎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°&lt;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rPr>
                      <m:t>∠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𝑪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&lt;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𝟏𝟖𝟎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°</m:t>
                    </m:r>
                  </m:oMath>
                </a14:m>
                <a:r>
                  <a:rPr lang="zh-CN" altLang="en-US" sz="2000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 sz="2000" b="1" dirty="0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rPr>
                      <m:t>∠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𝑪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𝟏𝟐𝟎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°</m:t>
                    </m:r>
                    <m:r>
                      <a:rPr lang="en-US" altLang="zh-CN" sz="20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．</m:t>
                    </m:r>
                  </m:oMath>
                </a14:m>
                <a:endParaRPr lang="zh-CN" altLang="en-US" sz="2000" b="1" dirty="0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8" y="1275606"/>
                <a:ext cx="7703820" cy="1454822"/>
              </a:xfrm>
              <a:prstGeom prst="rect">
                <a:avLst/>
              </a:prstGeom>
              <a:blipFill>
                <a:blip r:embed="rId2"/>
                <a:stretch>
                  <a:fillRect l="-791" b="-543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 Box 77"/>
              <p:cNvSpPr txBox="1"/>
              <p:nvPr/>
            </p:nvSpPr>
            <p:spPr>
              <a:xfrm>
                <a:off x="884238" y="656273"/>
                <a:ext cx="8008937" cy="606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𝟏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∠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的值．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8" y="656273"/>
                <a:ext cx="8008937" cy="606576"/>
              </a:xfrm>
              <a:prstGeom prst="rect">
                <a:avLst/>
              </a:prstGeom>
              <a:blipFill>
                <a:blip r:embed="rId3"/>
                <a:stretch>
                  <a:fillRect l="-761" b="-1818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41e04df-1dbc-4890-92e3-35279a9f12c3"/>
  <p:tag name="COMMONDATA" val="eyJoZGlkIjoiZmM3NmM5MDg0NTczYzY1M2Y3NjgyOTM5NzkxZTdi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641</Words>
  <Application>Microsoft Office PowerPoint</Application>
  <PresentationFormat>全屏显示(16:9)</PresentationFormat>
  <Paragraphs>58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1.4.1  余弦定理（第1课时）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257</cp:revision>
  <dcterms:created xsi:type="dcterms:W3CDTF">2013-12-23T07:18:00Z</dcterms:created>
  <dcterms:modified xsi:type="dcterms:W3CDTF">2023-09-03T05:35:52Z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03FFC43D43CE4726921C38BB4D292FAC_12</vt:lpwstr>
  </property>
  <property fmtid="{D5CDD505-2E9C-101B-9397-08002B2CF9AE}" pid="3" name="KSOProductBuildVer">
    <vt:lpwstr>2052-11.1.0.14309</vt:lpwstr>
  </property>
</Properties>
</file>