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335" r:id="rId5"/>
    <p:sldId id="305" r:id="rId6"/>
    <p:sldId id="326" r:id="rId7"/>
    <p:sldId id="368" r:id="rId8"/>
    <p:sldId id="330" r:id="rId9"/>
    <p:sldId id="369" r:id="rId10"/>
    <p:sldId id="370" r:id="rId11"/>
    <p:sldId id="344" r:id="rId12"/>
    <p:sldId id="371" r:id="rId13"/>
    <p:sldId id="334" r:id="rId14"/>
    <p:sldId id="342" r:id="rId15"/>
    <p:sldId id="303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FF"/>
    <a:srgbClr val="0000FF"/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855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三角形的面积及正弦定理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flipV="1">
            <a:off x="7956550" y="1075690"/>
            <a:ext cx="2918460" cy="271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611560" y="1607211"/>
                <a:ext cx="8558773" cy="36169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因为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𝑨</m:t>
                    </m:r>
                    <m:r>
                      <m:rPr>
                        <m:nor/>
                      </m:rPr>
                      <a:rPr lang="en-US" altLang="zh-CN" sz="2000" b="1">
                        <a:latin typeface="Cambria Math" panose="02040503050406030204" charset="0"/>
                        <a:ea typeface="宋体" panose="02010600030101010101" pitchFamily="2" charset="-122"/>
                      </a:rPr>
                      <m:t>+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𝑩</m:t>
                    </m:r>
                    <m:r>
                      <m:rPr>
                        <m:nor/>
                      </m:rPr>
                      <a:rPr lang="en-US" altLang="zh-CN" sz="2000" b="1">
                        <a:latin typeface="Cambria Math" panose="02040503050406030204" charset="0"/>
                        <a:ea typeface="宋体" panose="02010600030101010101" pitchFamily="2" charset="-122"/>
                      </a:rPr>
                      <m:t>+</m:t>
                    </m:r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𝑪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𝟏𝟖𝟎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，所以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 smtClean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𝑩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𝟏𝟖𝟎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𝟑𝟎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𝟔𝟓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𝟖𝟓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由正弦定理，得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𝟑𝟎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𝟖𝟓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lvl="0" indent="0" algn="ctr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𝒃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𝟓</m:t>
                        </m:r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0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𝟖𝟓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𝟑𝟎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  <a:ea typeface="Cambria Math" panose="02040503050406030204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𝟗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𝟗𝟔𝟐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同理，得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𝒄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𝟓</m:t>
                        </m:r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𝟔𝟓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𝟑𝟎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  <a:ea typeface="Cambria Math" panose="02040503050406030204" charset="0"/>
                      </a:rPr>
                      <m:t>≈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𝟗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𝟎𝟔𝟑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07211"/>
                <a:ext cx="8558773" cy="3616960"/>
              </a:xfrm>
              <a:prstGeom prst="rect">
                <a:avLst/>
              </a:prstGeom>
              <a:blipFill rotWithShape="1">
                <a:blip r:embed="rId1"/>
                <a:stretch>
                  <a:fillRect l="-1" t="-1" r="3" b="1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611560" y="588822"/>
                <a:ext cx="8379262" cy="1118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中，已知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5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宋体" panose="02010600030101010101" pitchFamily="2" charset="-122"/>
                      </a:rPr>
                      <m:t>𝑨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𝟑𝟎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，∠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</a:rPr>
                      <m:t>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𝟔𝟓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m:t>∠</m:t>
                    </m:r>
                  </m:oMath>
                </a14:m>
                <a:r>
                  <a:rPr lang="en-US" altLang="zh-CN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Cambria Math" panose="02040503050406030204" charset="0"/>
                </a:endParaRPr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 </a:t>
                </a:r>
                <a:r>
                  <a:rPr lang="en-US" altLang="zh-CN" sz="2000" b="1" dirty="0">
                    <a:latin typeface="+mn-ea"/>
                    <a:ea typeface="+mn-ea"/>
                  </a:rPr>
                  <a:t>(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长度保留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3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位小数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+mn-ea"/>
                    <a:ea typeface="+mn-ea"/>
                  </a:rPr>
                  <a:t>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8822"/>
                <a:ext cx="8379262" cy="1118832"/>
              </a:xfrm>
              <a:prstGeom prst="rect">
                <a:avLst/>
              </a:prstGeom>
              <a:blipFill rotWithShape="1">
                <a:blip r:embed="rId2"/>
                <a:stretch>
                  <a:fillRect l="-1" t="-16" r="6" b="-214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练习巩固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11560" y="1203598"/>
                <a:ext cx="7780724" cy="9586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练习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000" b="1" dirty="0"/>
                  <a:t>  </a:t>
                </a:r>
                <a:r>
                  <a:rPr lang="zh-CN" altLang="en-US" sz="2000" b="1" dirty="0"/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zh-CN" altLang="en-US" sz="2000" b="1" dirty="0"/>
                  <a:t>中，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＝</a:t>
                </a:r>
                <a:r>
                  <a:rPr lang="en-US" altLang="zh-CN" sz="2000" b="1" dirty="0">
                    <a:latin typeface="Times New Roman" panose="02020603050405020304" pitchFamily="18" charset="0"/>
                  </a:rPr>
                  <a:t>12</a:t>
                </a:r>
                <a:r>
                  <a:rPr lang="zh-CN" altLang="en-US" sz="2000" b="1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Times New Roman" panose="02020603050405020304" pitchFamily="18" charset="0"/>
                      </a:rPr>
                      <m:t>∠</m:t>
                    </m:r>
                    <m:r>
                      <a:rPr lang="en-US" altLang="zh-CN" sz="2000" b="1" i="1">
                        <a:latin typeface="Cambria Math" panose="02040503050406030204" charset="0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𝟑𝟎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，∠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𝟏𝟐𝟎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，求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</a:rPr>
                  <a:t>． </a:t>
                </a:r>
                <a:endParaRPr lang="zh-CN" altLang="en-US" sz="2000" b="1" dirty="0"/>
              </a:p>
              <a:p>
                <a:pPr>
                  <a:lnSpc>
                    <a:spcPct val="150000"/>
                  </a:lnSpc>
                </a:pPr>
                <a:endParaRPr lang="zh-CN" altLang="en-US" sz="2000" b="1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03598"/>
                <a:ext cx="7780724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1" t="-28" r="2" b="-47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4"/>
              <p:cNvSpPr txBox="1"/>
              <p:nvPr/>
            </p:nvSpPr>
            <p:spPr>
              <a:xfrm>
                <a:off x="585226" y="1633314"/>
                <a:ext cx="8558773" cy="16054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</a:t>
                </a:r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由正弦定理，得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𝟑𝟎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𝟏𝟐𝟎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lvl="0" indent="0" algn="ctr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𝒂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𝟏𝟐</m:t>
                        </m:r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𝟑𝟎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000" b="1" i="0">
                            <a:latin typeface="Cambria Math" panose="02040503050406030204" charset="0"/>
                          </a:rPr>
                          <m:t>𝐬𝐢𝐧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𝟏𝟐𝟎</m:t>
                        </m:r>
                        <m:r>
                          <a:rPr lang="en-US" altLang="zh-CN" sz="2000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°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altLang="zh-CN" sz="2000" b="1" i="1" smtClean="0">
                            <a:latin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smtClean="0">
                            <a:latin typeface="Cambria Math" panose="0204050305040603020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26" y="1633314"/>
                <a:ext cx="8558773" cy="1605439"/>
              </a:xfrm>
              <a:prstGeom prst="rect">
                <a:avLst/>
              </a:prstGeom>
              <a:blipFill rotWithShape="1">
                <a:blip r:embed="rId2"/>
                <a:stretch>
                  <a:fillRect l="-5" t="-6" r="7" b="-148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温故知新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755576" y="4397088"/>
            <a:ext cx="78755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（１）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已知三角形的两角和一边，求其他元素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630238" y="771525"/>
            <a:ext cx="51323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3B3B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2000" b="1" dirty="0">
                <a:solidFill>
                  <a:srgbClr val="3B3B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三角形面积公式</a:t>
            </a:r>
            <a:r>
              <a:rPr lang="zh-CN" altLang="en-US" sz="2000" b="1" dirty="0">
                <a:solidFill>
                  <a:srgbClr val="3B3B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000" b="1" dirty="0">
              <a:solidFill>
                <a:srgbClr val="3B3B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630238" y="3979802"/>
            <a:ext cx="736536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r>
              <a:rPr lang="en-US" altLang="zh-CN" dirty="0">
                <a:solidFill>
                  <a:srgbClr val="3B3BFF"/>
                </a:solidFill>
              </a:rPr>
              <a:t>3. </a:t>
            </a:r>
            <a:r>
              <a:rPr lang="zh-CN" altLang="zh-CN" dirty="0">
                <a:solidFill>
                  <a:srgbClr val="3B3BFF"/>
                </a:solidFill>
              </a:rPr>
              <a:t>正弦定理在解三角形中的第一种情况：</a:t>
            </a:r>
            <a:endParaRPr lang="zh-CN" altLang="en-US" dirty="0">
              <a:solidFill>
                <a:srgbClr val="3B3B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80" y="1363662"/>
            <a:ext cx="4845236" cy="992188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30238" y="2401252"/>
            <a:ext cx="51323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buFontTx/>
              <a:defRPr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r>
              <a:rPr lang="en-US" altLang="zh-CN" dirty="0">
                <a:solidFill>
                  <a:srgbClr val="0000FF"/>
                </a:solidFill>
              </a:rPr>
              <a:t>2. </a:t>
            </a:r>
            <a:r>
              <a:rPr lang="zh-CN" altLang="en-US" dirty="0">
                <a:solidFill>
                  <a:srgbClr val="0000FF"/>
                </a:solidFill>
              </a:rPr>
              <a:t>正弦定理：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821933"/>
            <a:ext cx="4752528" cy="114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176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复习提问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552" y="1131590"/>
            <a:ext cx="7924800" cy="494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3335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．直角三角形的面积如何计算？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568" y="2560457"/>
            <a:ext cx="1368152" cy="21645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571750"/>
            <a:ext cx="2759678" cy="21602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9552" y="1625828"/>
            <a:ext cx="7924800" cy="494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3335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．一般三角形的面积如何计算？需要知道多少个量呢？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423080"/>
            <a:ext cx="1255723" cy="230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728" y="1527259"/>
            <a:ext cx="7407696" cy="494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我们知道，三角形的面积为底边与该边对应高乘积的一半．</a:t>
            </a:r>
            <a:endParaRPr lang="en-US" altLang="zh-CN" sz="2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80728" y="2859782"/>
            <a:ext cx="7038528" cy="494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如果已知三角形的两边及其夹角，如何求三角形的面积呢？</a:t>
            </a:r>
            <a:endParaRPr lang="zh-CN" altLang="zh-C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95536" y="1170116"/>
                <a:ext cx="4680520" cy="254832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       </a:t>
                </a:r>
                <a:r>
                  <a:rPr lang="zh-CN" altLang="en-US" sz="2000" b="1" dirty="0"/>
                  <a:t>如图所示，设△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/>
                  <a:t>中，设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𝑩𝑪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  <m:r>
                      <a:rPr lang="zh-CN" altLang="en-US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𝑪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zh-CN" altLang="en-US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</m:oMath>
                </a14:m>
                <a:r>
                  <a:rPr lang="en-US" altLang="zh-CN" sz="2000" b="1" dirty="0"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𝑨𝑩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𝒄</m:t>
                    </m:r>
                  </m:oMath>
                </a14:m>
                <a:r>
                  <a:rPr lang="zh-CN" altLang="en-US" sz="2000" b="1" dirty="0"/>
                  <a:t>，作边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</m:t>
                    </m:r>
                  </m:oMath>
                </a14:m>
                <a:r>
                  <a:rPr lang="zh-CN" altLang="en-US" sz="2000" b="1" dirty="0"/>
                  <a:t>上的高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𝑪𝑫</m:t>
                    </m:r>
                    <m:r>
                      <a:rPr lang="zh-CN" altLang="en-US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．</m:t>
                    </m:r>
                  </m:oMath>
                </a14:m>
                <a:r>
                  <a:rPr lang="zh-CN" altLang="en-US" sz="2000" b="1" dirty="0"/>
                  <a:t>在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charset="0"/>
                        <a:cs typeface="Cambria Math" panose="02040503050406030204" charset="0"/>
                      </a:rPr>
                      <m:t>𝐑𝐭</m:t>
                    </m:r>
                  </m:oMath>
                </a14:m>
                <a:r>
                  <a:rPr lang="zh-CN" altLang="en-US" sz="2000" b="1" dirty="0"/>
                  <a:t> 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𝑫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𝑪</m:t>
                    </m:r>
                  </m:oMath>
                </a14:m>
                <a:r>
                  <a:rPr lang="zh-CN" altLang="en-US" sz="2000" b="1" dirty="0"/>
                  <a:t>中，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𝑪𝑫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0" smtClean="0">
                        <a:latin typeface="Cambria Math" panose="02040503050406030204" charset="0"/>
                        <a:cs typeface="Cambria Math" panose="02040503050406030204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  <m:r>
                      <a:rPr lang="zh-CN" altLang="en-US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</m:oMath>
                </a14:m>
                <a:r>
                  <a:rPr lang="zh-CN" altLang="en-US" sz="2000" b="1" dirty="0"/>
                  <a:t>设△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/>
                  <a:t>的面积为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𝑺</m:t>
                    </m:r>
                  </m:oMath>
                </a14:m>
                <a:r>
                  <a:rPr lang="zh-CN" altLang="en-US" sz="2000" b="1" dirty="0"/>
                  <a:t>，则</a:t>
                </a:r>
                <a:endParaRPr lang="en-US" altLang="zh-CN" sz="20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　　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𝑺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</a:rPr>
                      <m:t>𝑨𝑩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×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𝑪𝑫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𝒄𝒃</m:t>
                    </m:r>
                    <m:r>
                      <a:rPr lang="en-US" altLang="zh-CN" sz="2000" b="1" i="0" smtClean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𝑨</m:t>
                    </m:r>
                  </m:oMath>
                </a14:m>
                <a:r>
                  <a:rPr lang="zh-CN" altLang="en-US" sz="2000" b="1" dirty="0"/>
                  <a:t>．</a:t>
                </a:r>
                <a:endParaRPr lang="zh-CN" altLang="en-US" sz="2000" b="1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70116"/>
                <a:ext cx="4680520" cy="2548326"/>
              </a:xfrm>
              <a:prstGeom prst="rect">
                <a:avLst/>
              </a:prstGeom>
              <a:blipFill rotWithShape="1">
                <a:blip r:embed="rId1"/>
                <a:stretch>
                  <a:fillRect l="-12" t="-18" r="11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2"/>
          <a:stretch>
            <a:fillRect/>
          </a:stretch>
        </p:blipFill>
        <p:spPr>
          <a:xfrm>
            <a:off x="5508104" y="1540510"/>
            <a:ext cx="3445056" cy="1607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95536" y="1170116"/>
                <a:ext cx="4680520" cy="116333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       </a:t>
                </a:r>
                <a:r>
                  <a:rPr lang="zh-CN" altLang="en-US" sz="2000" b="1" dirty="0"/>
                  <a:t>同理，可得</a:t>
                </a:r>
                <a:endParaRPr lang="en-US" altLang="zh-CN" sz="2000" b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　　　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𝑺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𝒂𝒄</m:t>
                    </m:r>
                    <m:r>
                      <a:rPr lang="en-US" altLang="zh-CN" sz="2000" b="1" i="0" smtClean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𝑩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ea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𝒂𝒃</m:t>
                    </m:r>
                    <m:r>
                      <a:rPr lang="en-US" altLang="zh-CN" sz="2000" b="1" i="0" smtClean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𝑪</m:t>
                    </m:r>
                  </m:oMath>
                </a14:m>
                <a:r>
                  <a:rPr lang="zh-CN" altLang="en-US" sz="2000" b="1" dirty="0"/>
                  <a:t>．</a:t>
                </a:r>
                <a:endParaRPr lang="en-US" altLang="zh-CN" sz="2000" b="1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70116"/>
                <a:ext cx="4680520" cy="1163332"/>
              </a:xfrm>
              <a:prstGeom prst="rect">
                <a:avLst/>
              </a:prstGeom>
              <a:blipFill rotWithShape="1">
                <a:blip r:embed="rId1"/>
                <a:stretch>
                  <a:fillRect l="-12" t="-38" r="1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3"/>
          <a:stretch>
            <a:fillRect/>
          </a:stretch>
        </p:blipFill>
        <p:spPr>
          <a:xfrm>
            <a:off x="5508104" y="1540510"/>
            <a:ext cx="3445056" cy="16086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363838"/>
            <a:ext cx="5016369" cy="1027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27584" y="2588389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/>
                  <a:t> </a:t>
                </a:r>
                <a:r>
                  <a:rPr lang="zh-CN" altLang="en-US" sz="2000" b="1" dirty="0"/>
                  <a:t>因此△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/>
                  <a:t>的面积公式为</a:t>
                </a:r>
                <a:endParaRPr lang="zh-CN" altLang="en-US" sz="2000" b="1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588389"/>
                <a:ext cx="4572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4" t="-32" r="4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591354" y="1347614"/>
                <a:ext cx="7703820" cy="2268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由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三角形的面积公式可知</a:t>
                </a:r>
                <a:endParaRPr lang="en-US" altLang="zh-CN" sz="2000" b="1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𝑺</m:t>
                      </m:r>
                      <m:r>
                        <a:rPr lang="en-US" altLang="zh-CN" sz="2000" b="1" i="1">
                          <a:latin typeface="Cambria Math" panose="02040503050406030204" charset="0"/>
                          <a:ea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latin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000" b="1" i="1">
                              <a:latin typeface="Cambria Math" panose="02040503050406030204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000" b="1" i="1">
                          <a:latin typeface="Cambria Math" panose="02040503050406030204" charset="0"/>
                        </a:rPr>
                        <m:t>𝒂𝒃</m:t>
                      </m:r>
                      <m:r>
                        <a:rPr lang="en-US" altLang="zh-CN" sz="2000" b="1" i="0">
                          <a:latin typeface="Cambria Math" panose="02040503050406030204" charset="0"/>
                        </a:rPr>
                        <m:t>𝐬𝐢𝐧</m:t>
                      </m:r>
                      <m:r>
                        <a:rPr lang="en-US" altLang="zh-CN" sz="2000" b="1" i="1" smtClean="0">
                          <a:latin typeface="Cambria Math" panose="02040503050406030204" charset="0"/>
                        </a:rPr>
                        <m:t> </m:t>
                      </m:r>
                      <m:r>
                        <a:rPr lang="en-US" altLang="zh-CN" sz="2000" b="1" i="1">
                          <a:latin typeface="Cambria Math" panose="02040503050406030204" charset="0"/>
                        </a:rPr>
                        <m:t>𝑪</m:t>
                      </m:r>
                      <m:r>
                        <a:rPr lang="en-US" altLang="zh-CN" sz="2000" b="1" i="1" smtClean="0">
                          <a:latin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latin typeface="Cambria Math" panose="0204050305040603020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000" b="1" i="1">
                              <a:latin typeface="Cambria Math" panose="02040503050406030204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𝟔</m:t>
                      </m:r>
                      <m:r>
                        <a:rPr lang="en-US" altLang="zh-CN" sz="2000" b="1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×</m:t>
                      </m:r>
                      <m:r>
                        <a:rPr lang="en-US" altLang="zh-CN" sz="2000" b="1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altLang="zh-CN" sz="2000" b="1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1" i="1" smtClean="0">
                              <a:latin typeface="Cambria Math" panose="02040503050406030204" charset="0"/>
                              <a:ea typeface="Cambria Math" panose="02040503050406030204" charset="0"/>
                            </a:rPr>
                            <m:t>𝟐</m:t>
                          </m:r>
                        </m:e>
                      </m:rad>
                      <m:r>
                        <a:rPr lang="en-US" altLang="zh-CN" sz="2000" b="1" i="1" smtClean="0">
                          <a:latin typeface="Cambria Math" panose="02040503050406030204" charset="0"/>
                          <a:ea typeface="Cambria Math" panose="02040503050406030204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1" i="1" smtClean="0">
                                  <a:latin typeface="Cambria Math" panose="0204050305040603020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1" i="1">
                              <a:latin typeface="Cambria Math" panose="02040503050406030204" charset="0"/>
                            </a:rPr>
                            <m:t>𝟐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 panose="02040503050406030204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charset="0"/>
                        </a:rPr>
                        <m:t>𝟗</m:t>
                      </m:r>
                      <m:r>
                        <m:rPr>
                          <m:nor/>
                        </m:rPr>
                        <a:rPr lang="zh-CN" altLang="en-US" sz="20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．</m:t>
                      </m:r>
                    </m:oMath>
                  </m:oMathPara>
                </a14:m>
                <a:endParaRPr lang="en-US" altLang="zh-CN" sz="2000" b="1" dirty="0"/>
              </a:p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54" y="1347614"/>
                <a:ext cx="7703820" cy="2268763"/>
              </a:xfrm>
              <a:prstGeom prst="rect">
                <a:avLst/>
              </a:prstGeom>
              <a:blipFill rotWithShape="1">
                <a:blip r:embed="rId1"/>
                <a:stretch>
                  <a:fillRect l="-2" t="-6" r="2" b="-94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596265" y="693623"/>
                <a:ext cx="8280400" cy="60792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在△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中，已知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𝒃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altLang="zh-CN" sz="2000" b="1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smtClean="0">
                            <a:latin typeface="Cambria Math" panose="02040503050406030204" charset="0"/>
                            <a:ea typeface="Cambria Math" panose="0204050305040603020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，∠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宋体" panose="02010600030101010101" pitchFamily="2" charset="-122"/>
                      </a:rPr>
                      <m:t>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charset="0"/>
                        <a:cs typeface="Cambria Math" panose="02040503050406030204" charset="0"/>
                      </a:rPr>
                      <m:t>𝟒𝟓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°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000" b="1" dirty="0">
                        <a:latin typeface="Cambria Math" panose="02040503050406030204" charset="0"/>
                      </a:rPr>
                      <m:t>△</m:t>
                    </m:r>
                    <m:r>
                      <a:rPr lang="en-US" altLang="zh-CN" sz="2000" b="1" i="1">
                        <a:latin typeface="Cambria Math" panose="02040503050406030204" charset="0"/>
                        <a:cs typeface="Cambria Math" panose="02040503050406030204" charset="0"/>
                      </a:rPr>
                      <m:t>𝑨𝑩𝑪</m:t>
                    </m:r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的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面积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" y="693623"/>
                <a:ext cx="8280400" cy="607923"/>
              </a:xfrm>
              <a:prstGeom prst="rect">
                <a:avLst/>
              </a:prstGeom>
              <a:blipFill rotWithShape="1">
                <a:blip r:embed="rId2"/>
                <a:stretch>
                  <a:fillRect t="-33" b="-9111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611560" y="627534"/>
                <a:ext cx="7703820" cy="19027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由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三角形的面积公式可知</a:t>
                </a:r>
                <a:endParaRPr lang="en-US" altLang="zh-CN" sz="2000" b="1" i="1" dirty="0">
                  <a:latin typeface="Cambria Math" panose="02040503050406030204" charset="0"/>
                </a:endParaRPr>
              </a:p>
              <a:p>
                <a:pPr marL="0" lvl="0" indent="0" algn="ctr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</a:rPr>
                      <m:t>𝒃𝒄</m:t>
                    </m:r>
                    <m:r>
                      <a:rPr lang="en-US" altLang="zh-CN" sz="2000" b="1" i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0" smtClean="0"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charset="0"/>
                      </a:rPr>
                      <m:t>𝑨</m:t>
                    </m:r>
                    <m:r>
                      <a:rPr lang="en-US" altLang="zh-CN" sz="2000" b="1" i="1"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sz="2000" b="1" i="1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>
                            <a:latin typeface="Cambria Math" panose="02040503050406030204" charset="0"/>
                          </a:rPr>
                          <m:t>𝟐</m:t>
                        </m:r>
                      </m:den>
                    </m:f>
                    <m:r>
                      <a:rPr lang="en-US" altLang="zh-CN" sz="2000" b="1" i="1">
                        <a:latin typeface="Cambria Math" panose="02040503050406030204" charset="0"/>
                      </a:rPr>
                      <m:t>𝒂𝒄</m:t>
                    </m:r>
                    <m:r>
                      <a:rPr lang="en-US" altLang="zh-CN" sz="2000" b="1" i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b="1" i="1">
                        <a:latin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endPara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7534"/>
                <a:ext cx="7703820" cy="1902765"/>
              </a:xfrm>
              <a:prstGeom prst="rect">
                <a:avLst/>
              </a:prstGeom>
              <a:blipFill rotWithShape="1">
                <a:blip r:embed="rId1"/>
                <a:stretch>
                  <a:fillRect l="-1" t="-8" r="1" b="-101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11560" y="2176029"/>
                <a:ext cx="7703820" cy="1117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</a:rPr>
                  <a:t>即</a:t>
                </a:r>
                <a:endParaRPr lang="en-US" altLang="zh-CN" sz="2000" b="1" dirty="0">
                  <a:latin typeface="宋体" panose="02010600030101010101" pitchFamily="2" charset="-122"/>
                </a:endParaRPr>
              </a:p>
              <a:p>
                <a:pPr marL="0" indent="0" algn="ctr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charset="0"/>
                      </a:rPr>
                      <m:t>𝒃</m:t>
                    </m:r>
                    <m:r>
                      <a:rPr lang="en-US" altLang="zh-CN" sz="2000" b="1" i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1" smtClean="0"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b="1">
                        <a:latin typeface="Cambria Math" panose="02040503050406030204" charset="0"/>
                      </a:rPr>
                      <m:t>𝑨</m:t>
                    </m:r>
                    <m:r>
                      <a:rPr lang="en-US" altLang="zh-CN" sz="2000" b="1">
                        <a:latin typeface="Cambria Math" panose="02040503050406030204" charset="0"/>
                      </a:rPr>
                      <m:t>=</m:t>
                    </m:r>
                    <m:r>
                      <a:rPr lang="en-US" altLang="zh-CN" sz="2000" b="1">
                        <a:latin typeface="Cambria Math" panose="02040503050406030204" charset="0"/>
                      </a:rPr>
                      <m:t>𝒂</m:t>
                    </m:r>
                    <m:r>
                      <a:rPr lang="en-US" altLang="zh-CN" sz="2000" b="1" i="0">
                        <a:latin typeface="Cambria Math" panose="02040503050406030204" charset="0"/>
                      </a:rPr>
                      <m:t>𝐬𝐢𝐧</m:t>
                    </m:r>
                    <m:r>
                      <a:rPr lang="en-US" altLang="zh-CN" sz="2000" b="1" i="0" smtClean="0">
                        <a:latin typeface="Cambria Math" panose="02040503050406030204" charset="0"/>
                      </a:rPr>
                      <m:t> </m:t>
                    </m:r>
                    <m:r>
                      <a:rPr lang="en-US" altLang="zh-CN" sz="2000" b="1">
                        <a:latin typeface="Cambria Math" panose="02040503050406030204" charset="0"/>
                      </a:rPr>
                      <m:t>𝑩</m:t>
                    </m:r>
                    <m:r>
                      <a:rPr lang="zh-CN" altLang="en-US" sz="2000" b="1" i="1">
                        <a:latin typeface="Cambria Math" panose="02040503050406030204" charset="0"/>
                      </a:rPr>
                      <m:t>．</m:t>
                    </m:r>
                  </m:oMath>
                </a14:m>
                <a:endParaRPr lang="en-US" altLang="zh-CN" sz="2000" b="1" dirty="0"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176029"/>
                <a:ext cx="7703820" cy="1117485"/>
              </a:xfrm>
              <a:prstGeom prst="rect">
                <a:avLst/>
              </a:prstGeom>
              <a:blipFill rotWithShape="1">
                <a:blip r:embed="rId2"/>
                <a:stretch>
                  <a:fillRect l="-1" t="-46" r="1" b="-2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16318" y="3444893"/>
                <a:ext cx="7703820" cy="1698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latin typeface="宋体" panose="02010600030101010101" pitchFamily="2" charset="-122"/>
                  </a:rPr>
                  <a:t>这就得到</a:t>
                </a:r>
                <a:endParaRPr lang="en-US" altLang="zh-CN" sz="2000" b="1" dirty="0">
                  <a:latin typeface="宋体" panose="02010600030101010101" pitchFamily="2" charset="-122"/>
                </a:endParaRPr>
              </a:p>
              <a:p>
                <a:pPr eaLnBrk="1" hangingPunct="1">
                  <a:lnSpc>
                    <a:spcPct val="1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>
                              <a:latin typeface="Cambria Math" panose="02040503050406030204" charset="0"/>
                            </a:rPr>
                            <m:t>𝒂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</a:rPr>
                            <m:t>𝑨</m:t>
                          </m:r>
                        </m:den>
                      </m:f>
                      <m:r>
                        <a:rPr lang="en-US" altLang="zh-CN" sz="2000" b="1">
                          <a:latin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>
                              <a:latin typeface="Cambria Math" panose="02040503050406030204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 i="0" smtClean="0">
                              <a:latin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>
                              <a:latin typeface="Cambria Math" panose="02040503050406030204" charset="0"/>
                            </a:rPr>
                            <m:t>𝑩</m:t>
                          </m:r>
                        </m:den>
                      </m:f>
                      <m:r>
                        <a:rPr lang="zh-CN" altLang="en-US" sz="2000" b="1" i="1">
                          <a:latin typeface="Cambria Math" panose="02040503050406030204" charset="0"/>
                        </a:rPr>
                        <m:t>．</m:t>
                      </m:r>
                    </m:oMath>
                  </m:oMathPara>
                </a14:m>
                <a:endParaRPr lang="zh-CN" altLang="en-US" sz="2000" b="1" dirty="0"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18" y="3444893"/>
                <a:ext cx="7703820" cy="1698607"/>
              </a:xfrm>
              <a:prstGeom prst="rect">
                <a:avLst/>
              </a:prstGeom>
              <a:blipFill rotWithShape="1">
                <a:blip r:embed="rId3"/>
                <a:stretch>
                  <a:fillRect l="-5" t="-1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611560" y="627534"/>
                <a:ext cx="7703820" cy="16986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:r>
                  <a:rPr lang="zh-CN" altLang="zh-CN" sz="20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同理，可证得</a:t>
                </a:r>
                <a:endParaRPr lang="zh-CN" altLang="zh-CN" sz="20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0" indent="0" eaLnBrk="1" hangingPunct="1">
                  <a:lnSpc>
                    <a:spcPct val="1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𝒃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𝑩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𝒄</m:t>
                          </m:r>
                        </m:num>
                        <m:den>
                          <m:r>
                            <a:rPr lang="en-US" altLang="zh-CN" sz="2000" b="1" i="0">
                              <a:latin typeface="Cambria Math" panose="02040503050406030204" charset="0"/>
                            </a:rPr>
                            <m:t>𝐬𝐢𝐧</m:t>
                          </m:r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 </m:t>
                          </m:r>
                          <m:r>
                            <a:rPr lang="en-US" altLang="zh-CN" sz="2000" b="1" i="1" smtClean="0">
                              <a:latin typeface="Cambria Math" panose="02040503050406030204" charset="0"/>
                            </a:rPr>
                            <m:t>𝑪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0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m:t>．</m:t>
                      </m:r>
                    </m:oMath>
                  </m:oMathPara>
                </a14:m>
                <a:endParaRPr lang="en-US" altLang="zh-CN" sz="2000" b="1" dirty="0"/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7534"/>
                <a:ext cx="7703820" cy="1698670"/>
              </a:xfrm>
              <a:prstGeom prst="rect">
                <a:avLst/>
              </a:prstGeom>
              <a:blipFill rotWithShape="1">
                <a:blip r:embed="rId1"/>
                <a:stretch>
                  <a:fillRect l="-1" t="-9" r="1" b="12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26" y="3219822"/>
            <a:ext cx="4200147" cy="10081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60" y="2319148"/>
            <a:ext cx="4572000" cy="551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80000"/>
              </a:lnSpc>
              <a:spcBef>
                <a:spcPct val="0"/>
              </a:spcBef>
              <a:buNone/>
            </a:pPr>
            <a:r>
              <a:rPr lang="zh-CN" altLang="zh-CN" sz="2000" b="1" dirty="0">
                <a:latin typeface="宋体" panose="02010600030101010101" pitchFamily="2" charset="-122"/>
              </a:rPr>
              <a:t>于是，可以得到如下公式：</a:t>
            </a:r>
            <a:endParaRPr lang="zh-CN" altLang="zh-CN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9049" y="2511439"/>
            <a:ext cx="7465359" cy="9559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ym typeface="+mn-ea"/>
              </a:rPr>
              <a:t>       </a:t>
            </a:r>
            <a:r>
              <a:rPr lang="zh-CN" altLang="en-US" sz="2000" b="1" dirty="0">
                <a:sym typeface="+mn-ea"/>
              </a:rPr>
              <a:t>我们把以上公式称为</a:t>
            </a:r>
            <a:r>
              <a:rPr lang="zh-CN" altLang="en-US" sz="2000" b="1" dirty="0">
                <a:solidFill>
                  <a:srgbClr val="C00000"/>
                </a:solidFill>
                <a:sym typeface="+mn-ea"/>
              </a:rPr>
              <a:t>正弦定理</a:t>
            </a:r>
            <a:r>
              <a:rPr lang="zh-CN" altLang="en-US" sz="2000" b="1" dirty="0">
                <a:sym typeface="+mn-ea"/>
              </a:rPr>
              <a:t>，即</a:t>
            </a:r>
            <a:r>
              <a:rPr lang="zh-CN" altLang="zh-CN" sz="2000" b="1" dirty="0">
                <a:solidFill>
                  <a:srgbClr val="C00000"/>
                </a:solidFill>
              </a:rPr>
              <a:t>在一个三角形中，各边与它所对角的正弦的比相等</a:t>
            </a:r>
            <a:r>
              <a:rPr lang="zh-CN" altLang="en-US" sz="2000" b="1" dirty="0">
                <a:sym typeface="+mn-ea"/>
              </a:rPr>
              <a:t>．</a:t>
            </a:r>
            <a:endParaRPr lang="zh-CN" altLang="en-US" sz="2000" b="1" dirty="0">
              <a:sym typeface="+mn-ea"/>
            </a:endParaRPr>
          </a:p>
        </p:txBody>
      </p:sp>
      <p:sp>
        <p:nvSpPr>
          <p:cNvPr id="15369" name="Rectangle 124"/>
          <p:cNvSpPr/>
          <p:nvPr>
            <p:custDataLst>
              <p:tags r:id="rId1"/>
            </p:custDataLst>
          </p:nvPr>
        </p:nvSpPr>
        <p:spPr>
          <a:xfrm>
            <a:off x="250825" y="790575"/>
            <a:ext cx="208262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正弦定理</a:t>
            </a:r>
            <a:endParaRPr lang="zh-CN" altLang="en-US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13795"/>
            <a:ext cx="5100179" cy="12241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92135" y="3467342"/>
            <a:ext cx="7488832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正弦定理在解三角形中的应用主要有两种情形： </a:t>
            </a:r>
            <a:endParaRPr lang="zh-CN" altLang="en-US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/>
              <a:t>）</a:t>
            </a:r>
            <a:r>
              <a:rPr lang="zh-CN" altLang="zh-CN" sz="2000" b="1" dirty="0"/>
              <a:t>已知三角形的两角和一边，求其他元素</a:t>
            </a:r>
            <a:r>
              <a:rPr lang="zh-CN" altLang="en-US" sz="2000" b="1" dirty="0"/>
              <a:t>；</a:t>
            </a:r>
            <a:endParaRPr lang="zh-CN" altLang="en-US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/>
              <a:t>）</a:t>
            </a:r>
            <a:r>
              <a:rPr lang="zh-CN" altLang="zh-CN" sz="2000" b="1" dirty="0"/>
              <a:t>已知三角形的两边和其中一边所对的角，求其他元素</a:t>
            </a:r>
            <a:r>
              <a:rPr lang="zh-CN" altLang="en-US" sz="2000" b="1" dirty="0"/>
              <a:t>．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f41e04df-1dbc-4890-92e3-35279a9f12c3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WPS 演示</Application>
  <PresentationFormat>全屏显示(16:9)</PresentationFormat>
  <Paragraphs>93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华文楷体</vt:lpstr>
      <vt:lpstr>微软雅黑</vt:lpstr>
      <vt:lpstr>Arial Unicode MS</vt:lpstr>
      <vt:lpstr>Office 主题</vt:lpstr>
      <vt:lpstr>1.4.2  三角形的面积及正弦定理 （第1课时）</vt:lpstr>
      <vt:lpstr>复习提问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练习巩固</vt:lpstr>
      <vt:lpstr>温故知新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258</cp:revision>
  <dcterms:created xsi:type="dcterms:W3CDTF">2013-12-23T07:18:00Z</dcterms:created>
  <dcterms:modified xsi:type="dcterms:W3CDTF">2023-09-07T02:19:56Z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03FFC43D43CE4726921C38BB4D292FAC_12</vt:lpwstr>
  </property>
  <property fmtid="{D5CDD505-2E9C-101B-9397-08002B2CF9AE}" pid="3" name="KSOProductBuildVer">
    <vt:lpwstr>2052-12.1.0.15374</vt:lpwstr>
  </property>
</Properties>
</file>