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368" r:id="rId5"/>
    <p:sldId id="369" r:id="rId6"/>
    <p:sldId id="371" r:id="rId7"/>
    <p:sldId id="372" r:id="rId8"/>
    <p:sldId id="373" r:id="rId9"/>
    <p:sldId id="374" r:id="rId10"/>
    <p:sldId id="375" r:id="rId11"/>
    <p:sldId id="348" r:id="rId12"/>
    <p:sldId id="303" r:id="rId13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0121" autoAdjust="0"/>
  </p:normalViewPr>
  <p:slideViewPr>
    <p:cSldViewPr showGuides="1">
      <p:cViewPr varScale="1">
        <p:scale>
          <a:sx n="103" d="100"/>
          <a:sy n="103" d="100"/>
        </p:scale>
        <p:origin x="874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855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三角形的面积及正弦定理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 flipV="1">
            <a:off x="7956550" y="1075690"/>
            <a:ext cx="2918460" cy="271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复习提问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7524" y="1131590"/>
            <a:ext cx="8568952" cy="23436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133350"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．写出正弦定理公式，并说说你是怎样把握公式的特征去进行记忆的．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3350" algn="just">
              <a:lnSpc>
                <a:spcPct val="150000"/>
              </a:lnSpc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3350" algn="just">
              <a:lnSpc>
                <a:spcPct val="150000"/>
              </a:lnSpc>
            </a:pPr>
            <a:endParaRPr lang="zh-C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3350"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．应用正弦定理可解怎样条件下的斜三角形．</a:t>
            </a:r>
            <a:endParaRPr lang="zh-C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3350" algn="just">
              <a:lnSpc>
                <a:spcPct val="150000"/>
              </a:lnSpc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049" y="2511439"/>
            <a:ext cx="7393351" cy="9559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ym typeface="+mn-ea"/>
              </a:rPr>
              <a:t>       </a:t>
            </a:r>
            <a:r>
              <a:rPr lang="zh-CN" altLang="en-US" sz="2000" b="1" dirty="0">
                <a:sym typeface="+mn-ea"/>
              </a:rPr>
              <a:t>我们把以上公式称为</a:t>
            </a:r>
            <a:r>
              <a:rPr lang="zh-CN" altLang="en-US" sz="2000" b="1" dirty="0">
                <a:solidFill>
                  <a:srgbClr val="C00000"/>
                </a:solidFill>
                <a:sym typeface="+mn-ea"/>
              </a:rPr>
              <a:t>正弦定理</a:t>
            </a:r>
            <a:r>
              <a:rPr lang="zh-CN" altLang="en-US" sz="2000" b="1" dirty="0">
                <a:sym typeface="+mn-ea"/>
              </a:rPr>
              <a:t>，即</a:t>
            </a:r>
            <a:r>
              <a:rPr lang="zh-CN" altLang="zh-CN" sz="2000" b="1" dirty="0">
                <a:solidFill>
                  <a:srgbClr val="C00000"/>
                </a:solidFill>
              </a:rPr>
              <a:t>在一个三角形中，各边与它所对角的正弦的比相等</a:t>
            </a:r>
            <a:r>
              <a:rPr lang="zh-CN" altLang="en-US" sz="2000" b="1" dirty="0">
                <a:sym typeface="+mn-ea"/>
              </a:rPr>
              <a:t>．</a:t>
            </a:r>
            <a:endParaRPr lang="zh-CN" altLang="en-US" sz="2000" b="1" dirty="0">
              <a:sym typeface="+mn-ea"/>
            </a:endParaRPr>
          </a:p>
        </p:txBody>
      </p:sp>
      <p:sp>
        <p:nvSpPr>
          <p:cNvPr id="15369" name="Rectangle 124"/>
          <p:cNvSpPr/>
          <p:nvPr>
            <p:custDataLst>
              <p:tags r:id="rId1"/>
            </p:custDataLst>
          </p:nvPr>
        </p:nvSpPr>
        <p:spPr>
          <a:xfrm>
            <a:off x="250825" y="790575"/>
            <a:ext cx="208262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正弦定理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13795"/>
            <a:ext cx="5100179" cy="12241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9632" y="3466374"/>
            <a:ext cx="7488832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正弦定理在解三角形中的应用主要有两种情形： </a:t>
            </a:r>
            <a:endParaRPr lang="zh-CN" altLang="en-US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/>
              <a:t>）</a:t>
            </a:r>
            <a:r>
              <a:rPr lang="zh-CN" altLang="zh-CN" sz="2000" b="1" dirty="0"/>
              <a:t>已知三角形的两角和一边，求其他元素</a:t>
            </a:r>
            <a:r>
              <a:rPr lang="zh-CN" altLang="en-US" sz="2000" b="1" dirty="0"/>
              <a:t>；</a:t>
            </a:r>
            <a:endParaRPr lang="zh-CN" altLang="en-US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/>
              <a:t>）</a:t>
            </a:r>
            <a:r>
              <a:rPr lang="zh-CN" altLang="zh-CN" sz="2000" b="1" dirty="0"/>
              <a:t>已知三角形的两边和其中一边所对的角，求其他元素</a:t>
            </a:r>
            <a:r>
              <a:rPr lang="zh-CN" altLang="en-US" sz="2000" b="1" dirty="0"/>
              <a:t>．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5" name="Text Box 4"/>
              <p:cNvSpPr txBox="1"/>
              <p:nvPr/>
            </p:nvSpPr>
            <p:spPr>
              <a:xfrm>
                <a:off x="197295" y="1293922"/>
                <a:ext cx="5382817" cy="22894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b="0" i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b="0" i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zh-CN" altLang="en-US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所以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>
                    <a:cs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sin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altLang="zh-CN" sz="2000" b="0" i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45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endPara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所以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或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 </m:t>
                    </m:r>
                    <m:r>
                      <a:rPr lang="zh-CN" altLang="en-US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如图）．</a:t>
                </a:r>
                <a:endPara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95" y="1293922"/>
                <a:ext cx="5382817" cy="2289409"/>
              </a:xfrm>
              <a:prstGeom prst="rect">
                <a:avLst/>
              </a:prstGeom>
              <a:blipFill rotWithShape="1">
                <a:blip r:embed="rId1"/>
                <a:stretch>
                  <a:fillRect l="-8" t="-19" r="7" b="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Text Box 77"/>
              <p:cNvSpPr txBox="1"/>
              <p:nvPr/>
            </p:nvSpPr>
            <p:spPr>
              <a:xfrm>
                <a:off x="179512" y="693623"/>
                <a:ext cx="8964488" cy="6079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在△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中，已知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𝑩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𝟒𝟓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:r>
                  <a:rPr lang="en-US" altLang="zh-CN" sz="2000" b="1" dirty="0"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𝑪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3623"/>
                <a:ext cx="8964488" cy="607923"/>
              </a:xfrm>
              <a:prstGeom prst="rect">
                <a:avLst/>
              </a:prstGeom>
              <a:blipFill rotWithShape="1">
                <a:blip r:embed="rId2"/>
                <a:stretch>
                  <a:fillRect l="-5" t="-33" b="7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6"/>
          <a:stretch>
            <a:fillRect/>
          </a:stretch>
        </p:blipFill>
        <p:spPr bwMode="auto">
          <a:xfrm>
            <a:off x="5724128" y="1688266"/>
            <a:ext cx="2506055" cy="187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练习巩固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187624" y="1059582"/>
                <a:ext cx="6552728" cy="14203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练习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000" b="1" dirty="0"/>
                  <a:t>  </a:t>
                </a:r>
                <a:r>
                  <a:rPr lang="zh-CN" altLang="en-US" sz="2000" b="1" dirty="0"/>
                  <a:t>在△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𝑨𝑩𝑪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/>
                  <a:t>中，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</a:rPr>
                  <a:t>＝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15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000" b="1" dirty="0"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𝟏𝟎</m:t>
                    </m:r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𝟑𝟎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</a:rPr>
                  <a:t>，求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</a:rPr>
                      <m:t>∠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zh-CN" dirty="0"/>
                  <a:t> </a:t>
                </a:r>
                <a:r>
                  <a:rPr lang="zh-CN" altLang="zh-CN" sz="2000" b="1" dirty="0"/>
                  <a:t>（角度精确到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b="1" dirty="0"/>
                  <a:t>分） </a:t>
                </a:r>
                <a:r>
                  <a:rPr lang="zh-CN" altLang="en-US" sz="2000" b="1" dirty="0"/>
                  <a:t>． </a:t>
                </a:r>
                <a:endParaRPr lang="zh-CN" altLang="en-US" sz="2000" b="1" dirty="0"/>
              </a:p>
              <a:p>
                <a:pPr>
                  <a:lnSpc>
                    <a:spcPct val="150000"/>
                  </a:lnSpc>
                </a:pPr>
                <a:endParaRPr lang="zh-CN" altLang="en-US" sz="2000" b="1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059582"/>
                <a:ext cx="6552728" cy="1420325"/>
              </a:xfrm>
              <a:prstGeom prst="rect">
                <a:avLst/>
              </a:prstGeom>
              <a:blipFill rotWithShape="1">
                <a:blip r:embed="rId1"/>
                <a:stretch>
                  <a:fillRect l="-3" t="-28" r="5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4"/>
              <p:cNvSpPr txBox="1"/>
              <p:nvPr/>
            </p:nvSpPr>
            <p:spPr>
              <a:xfrm>
                <a:off x="1187624" y="1779662"/>
                <a:ext cx="5904656" cy="32900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: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所以</a:t>
                </a:r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cs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𝐬𝐢𝐧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𝟏𝟓</m:t>
                        </m:r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𝟑𝟎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endPara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:r>
                  <a:rPr lang="zh-CN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用函数型计算器计算可得</a:t>
                </a:r>
                <a:endParaRPr lang="zh-CN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algn="ctr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𝟑𝟓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或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𝟑𝟏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所以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𝟑𝟓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或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𝟏𝟑𝟏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79662"/>
                <a:ext cx="5904656" cy="3290068"/>
              </a:xfrm>
              <a:prstGeom prst="rect">
                <a:avLst/>
              </a:prstGeom>
              <a:blipFill rotWithShape="1">
                <a:blip r:embed="rId2"/>
                <a:stretch>
                  <a:fillRect l="-3" t="-12" r="10" b="1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5" name="Text Box 4"/>
              <p:cNvSpPr txBox="1"/>
              <p:nvPr/>
            </p:nvSpPr>
            <p:spPr>
              <a:xfrm>
                <a:off x="989856" y="1779662"/>
                <a:ext cx="4950296" cy="19318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b="0" i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b="0" i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zh-CN" altLang="en-US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所以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sin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2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altLang="zh-CN" sz="2000" b="0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60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5196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56" y="1779662"/>
                <a:ext cx="4950296" cy="1931811"/>
              </a:xfrm>
              <a:prstGeom prst="rect">
                <a:avLst/>
              </a:prstGeom>
              <a:blipFill rotWithShape="1">
                <a:blip r:embed="rId1"/>
                <a:stretch>
                  <a:fillRect l="-11" t="-20" r="7" b="2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Text Box 77"/>
              <p:cNvSpPr txBox="1"/>
              <p:nvPr/>
            </p:nvSpPr>
            <p:spPr>
              <a:xfrm>
                <a:off x="989856" y="764989"/>
                <a:ext cx="7164288" cy="1118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在△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中，已知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𝟏𝟎</m:t>
                    </m:r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，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𝟔</m:t>
                    </m:r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，</m:t>
                    </m:r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𝑩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𝟔𝟎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𝑪</m:t>
                    </m:r>
                  </m:oMath>
                </a14:m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</a:t>
                </a:r>
                <a:r>
                  <a:rPr lang="zh-CN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（角度精确到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分）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56" y="764989"/>
                <a:ext cx="7164288" cy="1118832"/>
              </a:xfrm>
              <a:prstGeom prst="rect">
                <a:avLst/>
              </a:prstGeom>
              <a:blipFill rotWithShape="1">
                <a:blip r:embed="rId2"/>
                <a:stretch>
                  <a:fillRect l="-7" t="-40" r="2" b="-212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2139702"/>
            <a:ext cx="2850125" cy="12623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4"/>
              <p:cNvSpPr txBox="1"/>
              <p:nvPr/>
            </p:nvSpPr>
            <p:spPr>
              <a:xfrm>
                <a:off x="1301445" y="3703353"/>
                <a:ext cx="7488832" cy="1118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:r>
                  <a:rPr lang="zh-CN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用函数型计算器计算可得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18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或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148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42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但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148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42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180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en-US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舍去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148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．</a:t>
                </a:r>
                <a:r>
                  <a:rPr lang="zh-CN" altLang="en-US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dirty="0" smtClean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18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．</a:t>
                </a:r>
                <a:endPara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45" y="3703353"/>
                <a:ext cx="7488832" cy="1118832"/>
              </a:xfrm>
              <a:prstGeom prst="rect">
                <a:avLst/>
              </a:prstGeom>
              <a:blipFill rotWithShape="1">
                <a:blip r:embed="rId4"/>
                <a:stretch>
                  <a:fillRect l="-4" t="-3" r="8" b="-215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练习巩固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115616" y="690267"/>
                <a:ext cx="6552728" cy="95590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练习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000" b="1" dirty="0"/>
                  <a:t>  </a:t>
                </a:r>
                <a:r>
                  <a:rPr lang="zh-CN" altLang="en-US" sz="2000" b="1" dirty="0"/>
                  <a:t>在△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𝑨𝑩𝑪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/>
                  <a:t>中，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</a:rPr>
                  <a:t>＝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000" b="1" dirty="0"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𝟕𝟓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</a:rPr>
                  <a:t>，求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</a:rPr>
                      <m:t>∠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zh-CN" dirty="0"/>
                  <a:t> </a:t>
                </a:r>
                <a:r>
                  <a:rPr lang="zh-CN" altLang="en-US" dirty="0"/>
                  <a:t>，</a:t>
                </a:r>
                <a:r>
                  <a:rPr lang="zh-CN" altLang="en-US" sz="20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zh-CN" altLang="zh-CN" sz="2000" dirty="0"/>
                  <a:t> </a:t>
                </a:r>
                <a:r>
                  <a:rPr lang="zh-CN" altLang="zh-CN" sz="2000" b="1" dirty="0"/>
                  <a:t>（角度精确到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b="1" dirty="0"/>
                  <a:t>分）</a:t>
                </a:r>
                <a:r>
                  <a:rPr lang="zh-CN" altLang="en-US" sz="2000" b="1" dirty="0"/>
                  <a:t>． </a:t>
                </a:r>
                <a:endParaRPr lang="zh-CN" altLang="en-US" sz="2000" b="1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90267"/>
                <a:ext cx="6552728" cy="955903"/>
              </a:xfrm>
              <a:prstGeom prst="rect">
                <a:avLst/>
              </a:prstGeom>
              <a:blipFill rotWithShape="1">
                <a:blip r:embed="rId1"/>
                <a:stretch>
                  <a:fillRect l="-8" t="-2" r="1" b="-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4"/>
              <p:cNvSpPr txBox="1"/>
              <p:nvPr/>
            </p:nvSpPr>
            <p:spPr>
              <a:xfrm>
                <a:off x="1108716" y="1347614"/>
                <a:ext cx="5904656" cy="38440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: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所以</a:t>
                </a:r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cs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𝐬𝐢𝐧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𝟔𝟒𝟒𝟎</m:t>
                    </m:r>
                  </m:oMath>
                </a14:m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．</a:t>
                </a:r>
                <a:endPara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:r>
                  <a:rPr lang="zh-CN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用函数型计算器计算可得</a:t>
                </a:r>
                <a:endParaRPr lang="zh-CN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algn="ctr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或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𝟑𝟗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𝟓𝟓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但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𝟑𝟗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𝟓𝟓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𝟏𝟖𝟎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舍去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𝟑𝟗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𝟓𝟓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en-US" altLang="zh-CN" sz="2000" b="1" dirty="0">
                  <a:latin typeface="宋体" panose="02010600030101010101" pitchFamily="2" charset="-122"/>
                  <a:cs typeface="Cambria Math" panose="02040503050406030204" pitchFamily="18" charset="0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16" y="1347614"/>
                <a:ext cx="5904656" cy="3844066"/>
              </a:xfrm>
              <a:prstGeom prst="rect">
                <a:avLst/>
              </a:prstGeom>
              <a:blipFill rotWithShape="1">
                <a:blip r:embed="rId2"/>
                <a:stretch>
                  <a:fillRect t="-4" r="7" b="1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827584" y="3242469"/>
            <a:ext cx="787558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indent="0">
              <a:buNone/>
            </a:pP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）已知三角形的两角和一边，求其他元素；</a:t>
            </a:r>
            <a:endParaRPr lang="zh-CN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）已知三角形的两边和其中一边所对的角，求其他元素．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767" name="Text Box 66"/>
          <p:cNvSpPr txBox="1"/>
          <p:nvPr/>
        </p:nvSpPr>
        <p:spPr>
          <a:xfrm>
            <a:off x="630238" y="2677994"/>
            <a:ext cx="736536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正弦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定理在解三角形中的应用主要有以下两种情况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30238" y="843558"/>
            <a:ext cx="513238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正弦定理：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664" y="1359049"/>
            <a:ext cx="4752528" cy="114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17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2222500" y="1552575"/>
            <a:ext cx="5445125" cy="203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26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28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f41e04df-1dbc-4890-92e3-35279a9f12c3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Application>WPS 演示</Application>
  <PresentationFormat>全屏显示(16:9)</PresentationFormat>
  <Paragraphs>78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黑体</vt:lpstr>
      <vt:lpstr>Times New Roman</vt:lpstr>
      <vt:lpstr>华文楷体</vt:lpstr>
      <vt:lpstr>Cambria Math</vt:lpstr>
      <vt:lpstr>微软雅黑</vt:lpstr>
      <vt:lpstr>Arial Unicode MS</vt:lpstr>
      <vt:lpstr>Office 主题</vt:lpstr>
      <vt:lpstr>1.4.2  三角形的面积及正弦定理 （第2课时）</vt:lpstr>
      <vt:lpstr>复习提问</vt:lpstr>
      <vt:lpstr>新知探究</vt:lpstr>
      <vt:lpstr>新知探究</vt:lpstr>
      <vt:lpstr>练习巩固</vt:lpstr>
      <vt:lpstr>新知探究</vt:lpstr>
      <vt:lpstr>练习巩固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258</cp:revision>
  <dcterms:created xsi:type="dcterms:W3CDTF">2013-12-23T07:18:00Z</dcterms:created>
  <dcterms:modified xsi:type="dcterms:W3CDTF">2023-09-07T02:21:00Z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03FFC43D43CE4726921C38BB4D292FAC_12</vt:lpwstr>
  </property>
  <property fmtid="{D5CDD505-2E9C-101B-9397-08002B2CF9AE}" pid="3" name="KSOProductBuildVer">
    <vt:lpwstr>2052-12.1.0.15374</vt:lpwstr>
  </property>
</Properties>
</file>