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6" r:id="rId3"/>
    <p:sldId id="347" r:id="rId4"/>
    <p:sldId id="378" r:id="rId5"/>
    <p:sldId id="368" r:id="rId6"/>
    <p:sldId id="379" r:id="rId7"/>
    <p:sldId id="337" r:id="rId8"/>
    <p:sldId id="380" r:id="rId9"/>
    <p:sldId id="338" r:id="rId10"/>
    <p:sldId id="381" r:id="rId11"/>
    <p:sldId id="377" r:id="rId12"/>
    <p:sldId id="348" r:id="rId13"/>
    <p:sldId id="303" r:id="rId14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61" d="100"/>
          <a:sy n="61" d="100"/>
        </p:scale>
        <p:origin x="43" y="643"/>
      </p:cViewPr>
      <p:guideLst>
        <p:guide orient="horz" pos="17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20AB194-021E-F106-8165-F6919139D8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90EC22-5C04-E023-F160-6C4940B593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87259"/>
          <a:stretch>
            <a:fillRect/>
          </a:stretch>
        </p:blipFill>
        <p:spPr>
          <a:xfrm>
            <a:off x="0" y="121694"/>
            <a:ext cx="9144000" cy="491490"/>
          </a:xfrm>
          <a:prstGeom prst="rect">
            <a:avLst/>
          </a:prstGeom>
        </p:spPr>
      </p:pic>
      <p:pic>
        <p:nvPicPr>
          <p:cNvPr id="7" name="图片 6" descr="图片包含 徽标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8187" r="72713" b="28153"/>
          <a:stretch>
            <a:fillRect/>
          </a:stretch>
        </p:blipFill>
        <p:spPr>
          <a:xfrm>
            <a:off x="0" y="121694"/>
            <a:ext cx="521335" cy="52611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521335" y="121694"/>
            <a:ext cx="2715290" cy="46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just"/>
            <a:r>
              <a:rPr lang="en-US" altLang="zh-CN" sz="1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6.5 </a:t>
            </a:r>
            <a:r>
              <a:rPr lang="zh-CN" altLang="en-US" sz="1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三角计算的应用</a:t>
            </a:r>
            <a:endParaRPr lang="zh-CN" altLang="zh-CN" sz="1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图片包含 徽标&#10;&#10;描述已自动生成"/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94" y="4321434"/>
            <a:ext cx="2565506" cy="112557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5.xml"/><Relationship Id="rId7" Type="http://schemas.openxmlformats.org/officeDocument/2006/relationships/image" Target="../media/image2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三角计算的应用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D60DEB-CDAF-7C93-4348-AD951FA01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34" y="2596797"/>
            <a:ext cx="3375959" cy="2271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C7B0D3C-8A33-3F48-5334-E65BBED37592}"/>
                  </a:ext>
                </a:extLst>
              </p:cNvPr>
              <p:cNvSpPr txBox="1"/>
              <p:nvPr/>
            </p:nvSpPr>
            <p:spPr>
              <a:xfrm>
                <a:off x="755576" y="888151"/>
                <a:ext cx="597666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/>
                  <a:t>所以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∠</m:t>
                    </m:r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𝐶𝐴𝐵</m:t>
                    </m:r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≈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20</m:t>
                        </m:r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或</m:t>
                    </m:r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∠</m:t>
                    </m:r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𝐶𝐴𝐵</m:t>
                    </m:r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≈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159</m:t>
                        </m:r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舍去</m:t>
                    </m:r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），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C7B0D3C-8A33-3F48-5334-E65BBED37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88151"/>
                <a:ext cx="5976664" cy="407099"/>
              </a:xfrm>
              <a:prstGeom prst="rect">
                <a:avLst/>
              </a:prstGeom>
              <a:blipFill>
                <a:blip r:embed="rId3"/>
                <a:stretch>
                  <a:fillRect l="-1122" t="-10606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6213454-0609-7CA3-1B8F-D70DF38D8198}"/>
                  </a:ext>
                </a:extLst>
              </p:cNvPr>
              <p:cNvSpPr txBox="1"/>
              <p:nvPr/>
            </p:nvSpPr>
            <p:spPr>
              <a:xfrm>
                <a:off x="6135265" y="888150"/>
                <a:ext cx="3121247" cy="40709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而</m:t>
                        </m:r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75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20</m:t>
                        </m:r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54</m:t>
                        </m:r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Cambria Math" panose="02040503050406030204" charset="0"/>
                    <a:cs typeface="Cambria Math" panose="02040503050406030204" charset="0"/>
                  </a:rPr>
                  <a:t>．</a:t>
                </a:r>
                <a:endParaRPr lang="en-US" altLang="zh-CN" sz="2000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6213454-0609-7CA3-1B8F-D70DF38D8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265" y="888150"/>
                <a:ext cx="3121247" cy="407099"/>
              </a:xfrm>
              <a:prstGeom prst="rect">
                <a:avLst/>
              </a:prstGeom>
              <a:blipFill>
                <a:blip r:embed="rId4"/>
                <a:stretch>
                  <a:fillRect l="-781" t="-10606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540FDD7-96BB-F29E-9C42-1CD60BEEB620}"/>
                  </a:ext>
                </a:extLst>
              </p:cNvPr>
              <p:cNvSpPr txBox="1"/>
              <p:nvPr/>
            </p:nvSpPr>
            <p:spPr>
              <a:xfrm>
                <a:off x="205690" y="1499426"/>
                <a:ext cx="8614782" cy="113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eaLnBrk="1" hangingPunct="1">
                  <a:lnSpc>
                    <a:spcPct val="180000"/>
                  </a:lnSpc>
                  <a:buClrTx/>
                  <a:buSzTx/>
                  <a:buFontTx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     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　因此，如果该货轮从</a:t>
                </a:r>
                <a:r>
                  <a:rPr lang="zh-CN" altLang="en-US" sz="2000" i="1" dirty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地出发直接到达海岛</a:t>
                </a:r>
                <a:r>
                  <a:rPr lang="zh-CN" altLang="en-US" sz="2000" i="1" dirty="0">
                    <a:latin typeface="Times New Roman" panose="02020603050405020304" pitchFamily="18" charset="0"/>
                  </a:rPr>
                  <a:t>C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，应沿北偏东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dirty="0">
                            <a:latin typeface="Cambria Math" panose="02040503050406030204" pitchFamily="18" charset="0"/>
                          </a:rPr>
                          <m:t>54</m:t>
                        </m:r>
                        <m:r>
                          <a:rPr lang="zh-CN" altLang="en-US" sz="2000" b="0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zh-CN" altLang="en-US" sz="2000" b="0" i="1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的方向大约航行178.4 n mile．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540FDD7-96BB-F29E-9C42-1CD60BEEB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90" y="1499426"/>
                <a:ext cx="8614782" cy="1131400"/>
              </a:xfrm>
              <a:prstGeom prst="rect">
                <a:avLst/>
              </a:prstGeom>
              <a:blipFill>
                <a:blip r:embed="rId5"/>
                <a:stretch>
                  <a:fillRect l="-778" b="-9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37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归纳小结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83260" y="987425"/>
            <a:ext cx="7432675" cy="3672840"/>
            <a:chOff x="2324" y="1790"/>
            <a:chExt cx="11705" cy="5784"/>
          </a:xfrm>
        </p:grpSpPr>
        <p:sp>
          <p:nvSpPr>
            <p:cNvPr id="3" name="圆角矩形 2"/>
            <p:cNvSpPr/>
            <p:nvPr/>
          </p:nvSpPr>
          <p:spPr>
            <a:xfrm>
              <a:off x="2324" y="4050"/>
              <a:ext cx="3062" cy="10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可选过程 4"/>
            <p:cNvSpPr/>
            <p:nvPr/>
          </p:nvSpPr>
          <p:spPr>
            <a:xfrm>
              <a:off x="7541" y="2008"/>
              <a:ext cx="6363" cy="1256"/>
            </a:xfrm>
            <a:prstGeom prst="flowChartAlternateProces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可选过程 5"/>
            <p:cNvSpPr/>
            <p:nvPr>
              <p:custDataLst>
                <p:tags r:id="rId2"/>
              </p:custDataLst>
            </p:nvPr>
          </p:nvSpPr>
          <p:spPr>
            <a:xfrm>
              <a:off x="7427" y="4050"/>
              <a:ext cx="6571" cy="1020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ym typeface="+mn-ea"/>
                </a:rPr>
                <a:t>和角公式</a:t>
              </a:r>
              <a:endParaRPr lang="zh-CN" altLang="en-US" sz="2000" b="1" dirty="0"/>
            </a:p>
          </p:txBody>
        </p:sp>
        <p:sp>
          <p:nvSpPr>
            <p:cNvPr id="7" name="流程图: 可选过程 6"/>
            <p:cNvSpPr/>
            <p:nvPr>
              <p:custDataLst>
                <p:tags r:id="rId3"/>
              </p:custDataLst>
            </p:nvPr>
          </p:nvSpPr>
          <p:spPr>
            <a:xfrm>
              <a:off x="7541" y="6204"/>
              <a:ext cx="6488" cy="102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24" y="4270"/>
              <a:ext cx="3176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三角计算的应用</a:t>
              </a:r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5273" y="4617"/>
              <a:ext cx="2041" cy="0"/>
            </a:xfrm>
            <a:prstGeom prst="straightConnector1">
              <a:avLst/>
            </a:prstGeom>
            <a:ln w="50800" cmpd="sng">
              <a:solidFill>
                <a:schemeClr val="accent1"/>
              </a:solidFill>
              <a:prstDash val="solid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3911" y="1790"/>
              <a:ext cx="3630" cy="230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911" y="5026"/>
              <a:ext cx="3653" cy="2548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540" y="2122"/>
              <a:ext cx="6108" cy="7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000" b="1" dirty="0"/>
                <a:t>正弦型函数求最大值、最小值</a:t>
              </a:r>
              <a:endParaRPr lang="en-US" altLang="zh-CN" sz="2000" b="1" dirty="0"/>
            </a:p>
            <a:p>
              <a:pPr algn="ctr"/>
              <a:r>
                <a:rPr lang="zh-CN" altLang="en-US" sz="2000" b="1" dirty="0"/>
                <a:t>和周期</a:t>
              </a:r>
            </a:p>
          </p:txBody>
        </p:sp>
      </p:grpSp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4844097" y="3945255"/>
            <a:ext cx="2608898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/>
              <a:t>正弦定理、余弦定理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2771" name="Text Box 5"/>
          <p:cNvSpPr txBox="1"/>
          <p:nvPr/>
        </p:nvSpPr>
        <p:spPr>
          <a:xfrm>
            <a:off x="1583668" y="1563638"/>
            <a:ext cx="5976664" cy="14534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情景导入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65174" y="240475"/>
            <a:ext cx="89065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巩固练习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54017" y="246010"/>
            <a:ext cx="89065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归纳总结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84835" y="1561936"/>
            <a:ext cx="6436381" cy="1682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          </a:t>
            </a:r>
            <a:r>
              <a:rPr sz="2400" b="1" dirty="0" err="1">
                <a:latin typeface="+mn-ea"/>
                <a:ea typeface="+mn-ea"/>
              </a:rPr>
              <a:t>三角公式在数学的公式推导</a:t>
            </a:r>
            <a:r>
              <a:rPr sz="2400" b="1" dirty="0" err="1"/>
              <a:t>、日常生活中的测量以及物理的电学等</a:t>
            </a:r>
            <a:r>
              <a:rPr lang="zh-CN" altLang="en-US" sz="2400" b="1" dirty="0"/>
              <a:t>方面</a:t>
            </a:r>
            <a:r>
              <a:rPr sz="2400" b="1" dirty="0" err="1"/>
              <a:t>都有应</a:t>
            </a:r>
            <a:r>
              <a:rPr sz="2400" b="1" dirty="0"/>
              <a:t> </a:t>
            </a:r>
            <a:r>
              <a:rPr sz="2400" b="1" dirty="0" err="1"/>
              <a:t>用，下面我们来看几个例子</a:t>
            </a:r>
            <a:r>
              <a:rPr lang="zh-CN" altLang="en-US" sz="2400" b="1" dirty="0"/>
              <a:t>．</a:t>
            </a:r>
            <a:endParaRPr sz="2400" b="1" dirty="0"/>
          </a:p>
        </p:txBody>
      </p:sp>
      <p:sp>
        <p:nvSpPr>
          <p:cNvPr id="2" name="矩形: 圆角 1"/>
          <p:cNvSpPr/>
          <p:nvPr/>
        </p:nvSpPr>
        <p:spPr>
          <a:xfrm>
            <a:off x="1165850" y="1482212"/>
            <a:ext cx="6783199" cy="21182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/>
          </a:p>
        </p:txBody>
      </p:sp>
      <p:sp>
        <p:nvSpPr>
          <p:cNvPr id="25" name="文本框 24"/>
          <p:cNvSpPr txBox="1"/>
          <p:nvPr/>
        </p:nvSpPr>
        <p:spPr>
          <a:xfrm>
            <a:off x="3833196" y="237845"/>
            <a:ext cx="868382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情境导入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124"/>
              <p:cNvSpPr/>
              <p:nvPr/>
            </p:nvSpPr>
            <p:spPr>
              <a:xfrm>
                <a:off x="345522" y="789810"/>
                <a:ext cx="8393644" cy="957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algn="l"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求函数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𝒚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𝒂</m:t>
                    </m:r>
                    <m:r>
                      <a:rPr lang="en-US" altLang="zh-CN" sz="2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𝐬𝐢𝐧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𝒙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𝒃</m:t>
                    </m:r>
                    <m:r>
                      <a:rPr lang="en-US" altLang="zh-CN" sz="2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𝐜𝐨𝐬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𝒙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的最大值、最小值和周期，其中</a:t>
                </a:r>
                <a:r>
                  <a:rPr lang="zh-CN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是不</a:t>
                </a:r>
              </a:p>
              <a:p>
                <a:pPr marL="0" lvl="0" indent="0" algn="l" eaLnBrk="1" hangingPunct="1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同时为零的实数.</a:t>
                </a:r>
              </a:p>
            </p:txBody>
          </p:sp>
        </mc:Choice>
        <mc:Fallback xmlns="">
          <p:sp>
            <p:nvSpPr>
              <p:cNvPr id="25604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22" y="789810"/>
                <a:ext cx="8393644" cy="957250"/>
              </a:xfrm>
              <a:prstGeom prst="rect">
                <a:avLst/>
              </a:prstGeom>
              <a:blipFill>
                <a:blip r:embed="rId2"/>
                <a:stretch>
                  <a:fillRect l="-799" b="-1082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345522" y="1747060"/>
            <a:ext cx="8518718" cy="9572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r>
              <a:rPr lang="en-US" sz="2000" dirty="0">
                <a:solidFill>
                  <a:srgbClr val="197EB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考察以（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）为坐标的点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）（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如图），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设以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 </a:t>
            </a:r>
            <a:r>
              <a:rPr 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为终边的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   </a:t>
            </a:r>
            <a:r>
              <a:rPr 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一个角为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θ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则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547664" y="2805145"/>
                <a:ext cx="2237728" cy="6480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smtClean="0">
                          <a:latin typeface="Cambria Math" panose="02040503050406030204" charset="0"/>
                          <a:cs typeface="Cambria Math" panose="02040503050406030204" charset="0"/>
                        </a:rPr>
                        <m:t>cos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，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805145"/>
                <a:ext cx="2237728" cy="64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3635896" y="2805145"/>
                <a:ext cx="2146935" cy="6480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smtClean="0">
                          <a:latin typeface="Cambria Math" panose="02040503050406030204" charset="0"/>
                          <a:cs typeface="Cambria Math" panose="02040503050406030204" charset="0"/>
                        </a:rPr>
                        <m:t>sin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．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05145"/>
                <a:ext cx="2146935" cy="648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35C16DA2-B996-D1F2-8F4F-B15A6C028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650" y="2448508"/>
            <a:ext cx="2591729" cy="2009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9" grpId="2"/>
      <p:bldP spid="13" grpId="1"/>
      <p:bldP spid="13" grpId="2"/>
      <p:bldP spid="14" grpId="1"/>
      <p:bldP spid="1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124"/>
              <p:cNvSpPr/>
              <p:nvPr/>
            </p:nvSpPr>
            <p:spPr>
              <a:xfrm>
                <a:off x="345522" y="789810"/>
                <a:ext cx="8393644" cy="957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algn="l"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求函数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𝒚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𝒂</m:t>
                    </m:r>
                    <m:r>
                      <a:rPr lang="en-US" altLang="zh-CN" sz="2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𝐬𝐢𝐧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𝒙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𝒃</m:t>
                    </m:r>
                    <m:r>
                      <a:rPr lang="en-US" altLang="zh-CN" sz="2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𝐜𝐨𝐬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𝒙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的最大值、最小值和周期，其中</a:t>
                </a:r>
                <a:r>
                  <a:rPr lang="zh-CN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是不</a:t>
                </a:r>
              </a:p>
              <a:p>
                <a:pPr marL="0" lvl="0" indent="0" algn="l" eaLnBrk="1" hangingPunct="1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同时为零的实数.</a:t>
                </a:r>
              </a:p>
            </p:txBody>
          </p:sp>
        </mc:Choice>
        <mc:Fallback xmlns="">
          <p:sp>
            <p:nvSpPr>
              <p:cNvPr id="25604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22" y="789810"/>
                <a:ext cx="8393644" cy="957250"/>
              </a:xfrm>
              <a:prstGeom prst="rect">
                <a:avLst/>
              </a:prstGeom>
              <a:blipFill>
                <a:blip r:embed="rId2"/>
                <a:stretch>
                  <a:fillRect l="-799" b="-1082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345522" y="1810498"/>
                <a:ext cx="5594630" cy="2204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　　于是已知函数可化为</a:t>
                </a: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cs typeface="Cambria Math" panose="0204050305040603020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0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charset="0"/>
                        <a:cs typeface="Cambria Math" panose="02040503050406030204" charset="0"/>
                      </a:rPr>
                      <m:t>cos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sz="2000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i="1" dirty="0">
                    <a:latin typeface="Cambria Math" panose="02040503050406030204" charset="0"/>
                    <a:cs typeface="Cambria Math" panose="0204050305040603020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charset="0"/>
                        <a:cs typeface="Cambria Math" panose="02040503050406030204" charset="0"/>
                      </a:rPr>
                      <m:t>cos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𝜃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𝜃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charset="0"/>
                        <a:cs typeface="Cambria Math" panose="02040503050406030204" charset="0"/>
                      </a:rPr>
                      <m:t>cos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sz="2000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i="1" dirty="0">
                    <a:latin typeface="Cambria Math" panose="02040503050406030204" charset="0"/>
                    <a:cs typeface="Cambria Math" panose="0204050305040603020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i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altLang="zh-CN" sz="2000" i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i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altLang="zh-CN" sz="2000" i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，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22" y="1810498"/>
                <a:ext cx="5594630" cy="2204065"/>
              </a:xfrm>
              <a:prstGeom prst="rect">
                <a:avLst/>
              </a:prstGeom>
              <a:blipFill>
                <a:blip r:embed="rId3"/>
                <a:stretch>
                  <a:fillRect b="-33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45521" y="3939902"/>
                <a:ext cx="8546959" cy="107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所以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𝒚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𝒂</m:t>
                    </m:r>
                    <m:r>
                      <a:rPr lang="en-US" altLang="zh-CN" sz="2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𝐬𝐢𝐧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𝒙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𝒃</m:t>
                    </m:r>
                    <m:r>
                      <a:rPr lang="en-US" altLang="zh-CN" sz="2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𝐜𝐨𝐬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𝒙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的最大值是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，最小值是</a:t>
                </a:r>
                <a14:m>
                  <m:oMath xmlns:m="http://schemas.openxmlformats.org/officeDocument/2006/math">
                    <m:r>
                      <a:rPr lang="en-US" altLang="zh-CN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sym typeface="+mn-ea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，周期是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  <a:sym typeface="+mn-ea"/>
                      </a:rPr>
                      <m:t>𝟐</m:t>
                    </m:r>
                    <m:r>
                      <a:rPr lang="en-US" altLang="zh-CN" sz="2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  <a:sym typeface="+mn-ea"/>
                      </a:rPr>
                      <m:t>𝛑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21" y="3939902"/>
                <a:ext cx="8546959" cy="1073371"/>
              </a:xfrm>
              <a:prstGeom prst="rect">
                <a:avLst/>
              </a:prstGeom>
              <a:blipFill>
                <a:blip r:embed="rId4"/>
                <a:stretch>
                  <a:fillRect l="-785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989CED6-A4E1-A4AC-4C3A-6B391005B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445" y="1747060"/>
            <a:ext cx="2591729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124"/>
              <p:cNvSpPr/>
              <p:nvPr/>
            </p:nvSpPr>
            <p:spPr>
              <a:xfrm>
                <a:off x="34925" y="719455"/>
                <a:ext cx="9097042" cy="16979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algn="l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例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2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已知三个电流瞬时值的函数式分别是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𝟓</m:t>
                    </m:r>
                    <m:r>
                      <a:rPr lang="en-US" altLang="zh-CN" sz="2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𝐬𝐢𝐧</m:t>
                    </m:r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𝝎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𝒕</m:t>
                    </m:r>
                    <m:r>
                      <a:rPr lang="zh-CN" altLang="en-US" sz="2000" b="1" i="1" dirty="0"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，</m:t>
                    </m:r>
                    <m:sSub>
                      <m:sSub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𝟔</m:t>
                    </m:r>
                    <m:r>
                      <a:rPr lang="en-US" altLang="zh-CN" sz="2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𝐬𝐢𝐧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𝝎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𝒕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𝟔𝟎</m:t>
                        </m:r>
                      </m:e>
                      <m:sup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)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，</a:t>
                </a:r>
                <a:endParaRPr lang="en-US" altLang="zh-CN" sz="2000" b="1" i="1" dirty="0">
                  <a:solidFill>
                    <a:schemeClr val="tx1"/>
                  </a:solidFill>
                  <a:latin typeface="+mn-ea"/>
                  <a:ea typeface="+mn-ea"/>
                  <a:cs typeface="Cambria Math" panose="02040503050406030204" charset="0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           </m:t>
                        </m:r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𝟑</m:t>
                        </m:r>
                      </m:sub>
                    </m:sSub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𝟏𝟎</m:t>
                    </m:r>
                    <m:r>
                      <a:rPr lang="en-US" altLang="zh-CN" sz="2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𝐬𝐢𝐧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𝝎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𝒕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+</m:t>
                    </m:r>
                    <m:sSup>
                      <m:sSup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𝟔𝟎</m:t>
                        </m:r>
                      </m:e>
                      <m:sup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rPr>
                      <m:t>．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求它们合成后的电流瞬时值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𝑰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的函</a:t>
                </a:r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None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        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数解析式（角度精确到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分）．</a:t>
                </a:r>
                <a:endParaRPr lang="zh-CN" alt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604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" y="719455"/>
                <a:ext cx="9097042" cy="1697965"/>
              </a:xfrm>
              <a:prstGeom prst="rect">
                <a:avLst/>
              </a:prstGeom>
              <a:blipFill>
                <a:blip r:embed="rId2"/>
                <a:stretch>
                  <a:fillRect l="-737" r="-536" b="-573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044582-F498-0246-C981-541D3DF22327}"/>
                  </a:ext>
                </a:extLst>
              </p:cNvPr>
              <p:cNvSpPr txBox="1"/>
              <p:nvPr/>
            </p:nvSpPr>
            <p:spPr>
              <a:xfrm>
                <a:off x="107504" y="2391055"/>
                <a:ext cx="8712968" cy="1908887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解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    </a:t>
                </a:r>
                <a:r>
                  <a:rPr lang="en-US" altLang="zh-CN" sz="2000" b="1" i="1" dirty="0">
                    <a:solidFill>
                      <a:srgbClr val="0000FF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= 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60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)+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10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𝑠𝑖𝑛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60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0" eaLnBrk="1" hangingPunct="1">
                  <a:lnSpc>
                    <a:spcPct val="180000"/>
                  </a:lnSpc>
                </a:pPr>
                <a:r>
                  <a:rPr lang="en-US" altLang="zh-CN" sz="2000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   </a:t>
                </a: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6</m:t>
                    </m:r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cos</m:t>
                    </m:r>
                    <m:r>
                      <a:rPr lang="en-US" altLang="zh-CN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60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cos</m:t>
                    </m:r>
                    <m:r>
                      <a:rPr lang="en-US" altLang="zh-CN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60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+</m:t>
                    </m:r>
                  </m:oMath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lvl="0" eaLnBrk="1" hangingPunct="1">
                  <a:lnSpc>
                    <a:spcPct val="18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               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10</m:t>
                    </m:r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cos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60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cos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000" b="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60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000" dirty="0"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000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</a:t>
                </a:r>
              </a:p>
              <a:p>
                <a:pPr lvl="0" eaLnBrk="1" hangingPunct="1">
                  <a:lnSpc>
                    <a:spcPct val="180000"/>
                  </a:lnSpc>
                </a:pPr>
                <a:r>
                  <a:rPr lang="en-US" altLang="zh-CN" sz="2000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</a:t>
                </a:r>
                <a:endParaRPr lang="en-US" altLang="zh-CN" sz="2000" i="1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044582-F498-0246-C981-541D3DF22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91055"/>
                <a:ext cx="8712968" cy="1908887"/>
              </a:xfrm>
              <a:prstGeom prst="rect">
                <a:avLst/>
              </a:prstGeom>
              <a:blipFill>
                <a:blip r:embed="rId3"/>
                <a:stretch>
                  <a:fillRect l="-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3746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07315" y="554991"/>
                <a:ext cx="8353117" cy="187274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        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cos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13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cos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endParaRPr lang="en-US" altLang="zh-CN" sz="2000" i="1" dirty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lvl="0" algn="l" eaLnBrk="1" hangingPunct="1">
                  <a:lnSpc>
                    <a:spcPct val="180000"/>
                  </a:lnSpc>
                  <a:buClrTx/>
                  <a:buSzTx/>
                  <a:buFontTx/>
                  <a:buNone/>
                </a:pPr>
                <a:r>
                  <a:rPr lang="en-US" altLang="zh-CN" sz="2000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   </a:t>
                </a: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altLang="zh-CN" sz="2000" b="0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+(</m:t>
                        </m:r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altLang="zh-CN" sz="2000" b="0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b="0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𝜃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 i="1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181</m:t>
                        </m:r>
                      </m:e>
                    </m:rad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𝜔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𝜃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．</a:t>
                </a:r>
                <a:endParaRPr lang="en-US" altLang="zh-CN" sz="20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2000" i="1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5" y="554991"/>
                <a:ext cx="8353117" cy="1872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F37BD16-3F16-E7C2-D63D-9D2A72A6FDA4}"/>
                  </a:ext>
                </a:extLst>
              </p:cNvPr>
              <p:cNvSpPr txBox="1"/>
              <p:nvPr/>
            </p:nvSpPr>
            <p:spPr>
              <a:xfrm>
                <a:off x="827583" y="2139702"/>
                <a:ext cx="8209101" cy="18002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0" lvl="0" algn="l" eaLnBrk="1" hangingPunct="1">
                  <a:lnSpc>
                    <a:spcPct val="180000"/>
                  </a:lnSpc>
                  <a:buClrTx/>
                  <a:buSzTx/>
                  <a:buFontTx/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其中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θ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满足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cos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𝜃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13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181</m:t>
                            </m:r>
                          </m:e>
                        </m:rad>
                      </m:den>
                    </m:f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𝜃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181</m:t>
                            </m:r>
                          </m:e>
                        </m:rad>
                      </m:den>
                    </m:f>
                    <m:r>
                      <a:rPr lang="zh-CN" altLang="en-US" sz="2000" b="0" i="1" dirty="0"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，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用函数型计算可得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θ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≈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14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°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55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．</a:t>
                </a:r>
              </a:p>
              <a:p>
                <a:pPr marL="0" lvl="0" algn="l" eaLnBrk="1" hangingPunct="1">
                  <a:lnSpc>
                    <a:spcPct val="180000"/>
                  </a:lnSpc>
                  <a:buClrTx/>
                  <a:buSzTx/>
                  <a:buFontTx/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181</m:t>
                        </m:r>
                      </m:e>
                    </m:rad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sin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ωt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14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°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55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’</m:t>
                    </m:r>
                    <m:r>
                      <a:rPr lang="en-US" altLang="zh-CN" sz="20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F37BD16-3F16-E7C2-D63D-9D2A72A6F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2139702"/>
                <a:ext cx="8209101" cy="1800200"/>
              </a:xfrm>
              <a:prstGeom prst="rect">
                <a:avLst/>
              </a:prstGeom>
              <a:blipFill>
                <a:blip r:embed="rId4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20D896E0-9F82-CBA9-542D-63A2737EBD5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3317" y="3939902"/>
            <a:ext cx="8337366" cy="938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例2说明几个振幅和初相不同，但频率相同的正弦波之和，总是等于另一个具有相同频率的正弦波.</a:t>
            </a:r>
          </a:p>
        </p:txBody>
      </p:sp>
    </p:spTree>
    <p:extLst>
      <p:ext uri="{BB962C8B-B14F-4D97-AF65-F5344CB8AC3E}">
        <p14:creationId xmlns:p14="http://schemas.microsoft.com/office/powerpoint/2010/main" val="29336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"/>
              <p:cNvSpPr txBox="1"/>
              <p:nvPr/>
            </p:nvSpPr>
            <p:spPr>
              <a:xfrm>
                <a:off x="680263" y="2506514"/>
                <a:ext cx="7479665" cy="2492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解 </a:t>
                </a:r>
                <a:r>
                  <a:rPr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∠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𝐴𝐵𝐶</m:t>
                    </m:r>
                    <m:r>
                      <a:rPr lang="en-US" altLang="zh-CN" sz="2000" b="0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180</m:t>
                    </m:r>
                    <m:r>
                      <a:rPr lang="en-US" altLang="zh-CN" sz="2000" b="0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°−</m:t>
                    </m:r>
                    <m:r>
                      <m:rPr>
                        <m:nor/>
                      </m:rPr>
                      <a:rPr lang="zh-CN" altLang="en-US" sz="2000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𝐵𝐴𝐶</m:t>
                    </m:r>
                    <m:r>
                      <a:rPr lang="en-US" altLang="zh-CN" sz="2000" b="0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r>
                      <m:rPr>
                        <m:nor/>
                      </m:rPr>
                      <a:rPr lang="zh-CN" altLang="en-US" sz="2000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𝐴𝐶𝐵</m:t>
                    </m:r>
                    <m:r>
                      <a:rPr lang="en-US" altLang="zh-CN" sz="2000" b="0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54</m:t>
                    </m:r>
                    <m:r>
                      <a:rPr lang="en-US" altLang="zh-CN" sz="2000" b="0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由正弦定理可得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𝐴𝐶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b="0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sin</m:t>
                        </m:r>
                        <m:r>
                          <a:rPr lang="en-US" altLang="zh-CN" sz="2000" b="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∠</m:t>
                        </m:r>
                        <m:r>
                          <a:rPr lang="en-US" altLang="zh-CN" sz="2000" b="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𝐴𝐵𝐶</m:t>
                        </m:r>
                      </m:den>
                    </m:f>
                    <m:r>
                      <a:rPr lang="en-US" altLang="zh-CN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𝐴𝐵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sin</m:t>
                        </m:r>
                        <m:r>
                          <a:rPr lang="en-US" altLang="zh-CN" sz="2400" b="0" i="1" dirty="0" smtClean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∠</m:t>
                        </m:r>
                        <m:r>
                          <a:rPr lang="en-US" altLang="zh-CN" sz="2400" b="0" i="1" dirty="0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𝐴𝐶𝐵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</a:t>
                </a: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所以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AB</m:t>
                    </m:r>
                    <m:r>
                      <a:rPr lang="zh-CN" altLang="en-US" sz="2000" b="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zh-CN" altLang="en-US" sz="2000" b="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AC</m:t>
                        </m:r>
                        <m:r>
                          <m:rPr>
                            <m:sty m:val="p"/>
                          </m:rPr>
                          <a:rPr lang="zh-CN" altLang="en-US" sz="2000" b="0" i="0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sin</m:t>
                        </m:r>
                        <m:sSup>
                          <m:sSupPr>
                            <m:ctrlPr>
                              <a:rPr lang="zh-CN" altLang="en-US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 </m:t>
                            </m:r>
                            <m:r>
                              <a:rPr lang="zh-CN" altLang="en-US" sz="2000" b="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75</m:t>
                            </m:r>
                          </m:e>
                          <m:sup>
                            <m:r>
                              <a:rPr lang="en-US" altLang="zh-CN" sz="2000" b="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°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zh-CN" altLang="en-US" sz="2000" b="0" i="0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sin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 </m:t>
                        </m:r>
                        <m:sSup>
                          <m:sSupPr>
                            <m:ctrlPr>
                              <a:rPr lang="zh-CN" altLang="en-US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zh-CN" altLang="en-US" sz="2000" b="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54</m:t>
                            </m:r>
                          </m:e>
                          <m:sup>
                            <m:r>
                              <a:rPr lang="en-US" altLang="zh-CN" sz="2000" b="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°</m:t>
                            </m:r>
                          </m:sup>
                        </m:sSup>
                      </m:den>
                    </m:f>
                    <m:r>
                      <a:rPr lang="zh-CN" altLang="en-US" sz="2000" b="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≈</m:t>
                    </m:r>
                    <m:r>
                      <a:rPr lang="zh-CN" altLang="en-US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59</m:t>
                    </m:r>
                    <m:r>
                      <a:rPr lang="zh-CN" altLang="en-US" sz="2000" b="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  <m:r>
                      <a:rPr lang="zh-CN" altLang="en-US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7</m:t>
                    </m:r>
                    <m:r>
                      <a:rPr lang="zh-CN" altLang="en-US" sz="2000" b="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</m:t>
                    </m:r>
                    <m:r>
                      <a:rPr lang="zh-CN" altLang="en-US" sz="2000" b="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                                         </a:t>
                </a:r>
              </a:p>
            </p:txBody>
          </p:sp>
        </mc:Choice>
        <mc:Fallback xmlns="">
          <p:sp>
            <p:nvSpPr>
              <p:cNvPr id="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3" y="2506514"/>
                <a:ext cx="7479665" cy="2492285"/>
              </a:xfrm>
              <a:prstGeom prst="rect">
                <a:avLst/>
              </a:prstGeom>
              <a:blipFill>
                <a:blip r:embed="rId2"/>
                <a:stretch>
                  <a:fillRect l="-89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Text Box 4"/>
          <p:cNvSpPr txBox="1"/>
          <p:nvPr/>
        </p:nvSpPr>
        <p:spPr>
          <a:xfrm>
            <a:off x="639763" y="754904"/>
            <a:ext cx="8301037" cy="1672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如图所示，设 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两点在河的两岸，测量者在与 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同侧的河岸边选取测点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，测得 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的距离是 50 m，∠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BAC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=51°，∠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ACB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 75°，求 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两点间的距离（精确到0.1 m) 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7A3F2-9C0F-F0B5-7026-016558F7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763" y="2427734"/>
            <a:ext cx="2718319" cy="1991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7651" name="Text Box 4"/>
          <p:cNvSpPr txBox="1"/>
          <p:nvPr/>
        </p:nvSpPr>
        <p:spPr>
          <a:xfrm>
            <a:off x="467640" y="771550"/>
            <a:ext cx="8208719" cy="2226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    </a:t>
            </a:r>
            <a:r>
              <a:rPr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如图所示，一艘货轮从</a:t>
            </a:r>
            <a:r>
              <a:rPr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地出发，沿北偏东 75°的方向航行 105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nmile后到达海岛</a:t>
            </a:r>
            <a:r>
              <a:rPr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，再沿北偏东30°的方向航行88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nmile后到达海岛</a:t>
            </a:r>
            <a:r>
              <a:rPr altLang="zh-CN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如果该货轮从 </a:t>
            </a:r>
            <a:r>
              <a:rPr altLang="zh-CN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地出发直接到达海岛</a:t>
            </a:r>
            <a:r>
              <a:rPr altLang="zh-CN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，应沿什么方向航行，需要航行的距离是多少（结果保留一位小数</a:t>
            </a:r>
            <a:r>
              <a:rPr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）？</a:t>
            </a:r>
            <a:endParaRPr lang="zh-CN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/>
              <p:nvPr/>
            </p:nvSpPr>
            <p:spPr>
              <a:xfrm>
                <a:off x="467640" y="3291830"/>
                <a:ext cx="4896447" cy="12909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解</a:t>
                </a:r>
                <a:r>
                  <a:rPr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　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在△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ABC</a:t>
                </a:r>
                <a:r>
                  <a:rPr lang="zh-CN" altLang="en-US" sz="2000" dirty="0" err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中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:endParaRPr lang="en-US" altLang="zh-CN" sz="2000" i="1" dirty="0">
                  <a:latin typeface="Cambria Math" panose="02040503050406030204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zh-CN" altLang="en-US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∠</m:t>
                    </m:r>
                    <m:r>
                      <a:rPr lang="zh-CN" altLang="en-US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𝐴𝐵𝐶</m:t>
                    </m:r>
                    <m:r>
                      <a:rPr lang="en-US" altLang="zh-CN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sSup>
                      <m:sSupPr>
                        <m:ctrlPr>
                          <a:rPr lang="ar-AE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zh-CN" alt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180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  <m:r>
                      <a:rPr lang="ar-AE" altLang="zh-CN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r>
                      <a:rPr lang="zh-CN" altLang="ar-AE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（</m:t>
                    </m:r>
                    <m:sSup>
                      <m:sSupPr>
                        <m:ctrlPr>
                          <a:rPr lang="ar-AE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zh-CN" alt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75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  <m:r>
                      <a:rPr lang="ar-AE" altLang="zh-CN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sSup>
                      <m:sSupPr>
                        <m:ctrlPr>
                          <a:rPr lang="ar-AE" altLang="zh-CN" sz="20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zh-CN" alt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30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  <m:r>
                      <a:rPr lang="zh-CN" altLang="ar-AE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）</m:t>
                    </m:r>
                    <m:r>
                      <a:rPr lang="ar-AE" altLang="zh-CN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sSup>
                      <m:sSupPr>
                        <m:ctrlPr>
                          <a:rPr lang="ar-AE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zh-CN" alt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135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．</a:t>
                </a:r>
                <a:endParaRPr lang="zh-CN" altLang="ar-AE" sz="2000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ar-AE" sz="20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 </a:t>
                </a:r>
                <a:r>
                  <a:rPr lang="ar-AE" altLang="zh-CN" sz="20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     </a:t>
                </a:r>
                <a:endParaRPr lang="en-US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0" y="3291830"/>
                <a:ext cx="4896447" cy="1290997"/>
              </a:xfrm>
              <a:prstGeom prst="rect">
                <a:avLst/>
              </a:prstGeom>
              <a:blipFill>
                <a:blip r:embed="rId2"/>
                <a:stretch>
                  <a:fillRect l="-1370" b="-1792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6824654-A954-1C56-843F-D4A2C04F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34" y="2596797"/>
            <a:ext cx="3375959" cy="22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/>
              <p:nvPr/>
            </p:nvSpPr>
            <p:spPr>
              <a:xfrm>
                <a:off x="470634" y="771550"/>
                <a:ext cx="6147246" cy="24257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　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由余弦定理，得</a:t>
                </a: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</a:t>
                </a:r>
                <a14:m>
                  <m:oMath xmlns:m="http://schemas.openxmlformats.org/officeDocument/2006/math">
                    <m:r>
                      <a:rPr lang="zh-CN" altLang="en-US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𝐴𝐶</m:t>
                    </m:r>
                    <m:r>
                      <a:rPr lang="en-US" altLang="zh-CN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AE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ar-AE" sz="2000" b="0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ar-AE" sz="2000" b="0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+</m:t>
                        </m:r>
                        <m:sSup>
                          <m:sSupPr>
                            <m:ctrlPr>
                              <a:rPr lang="ar-AE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ar-AE" sz="2000" b="0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𝐵𝐶</m:t>
                            </m:r>
                          </m:e>
                          <m:sup>
                            <m:r>
                              <a:rPr lang="ar-AE" sz="2000" b="0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𝐴𝐵</m:t>
                        </m:r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𝐵𝐶</m:t>
                        </m:r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ar-AE" sz="2000" b="0" i="0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os</m:t>
                        </m:r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∠</m:t>
                        </m:r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𝐴𝐵𝐶</m:t>
                        </m:r>
                      </m:e>
                    </m:rad>
                  </m:oMath>
                </a14:m>
                <a:endParaRPr lang="ar-AE" sz="2000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</a:t>
                </a:r>
                <a:r>
                  <a:rPr lang="ar-AE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</a:t>
                </a:r>
                <a14:m>
                  <m:oMath xmlns:m="http://schemas.openxmlformats.org/officeDocument/2006/math">
                    <m:r>
                      <a:rPr lang="ar-AE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AE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ar-AE" sz="2000" b="0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105</m:t>
                            </m:r>
                          </m:e>
                          <m:sup>
                            <m:r>
                              <a:rPr lang="ar-AE" sz="2000" b="0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+</m:t>
                        </m:r>
                        <m:sSup>
                          <m:sSupPr>
                            <m:ctrlPr>
                              <a:rPr lang="ar-AE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ar-AE" sz="2000" b="0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88</m:t>
                            </m:r>
                          </m:e>
                          <m:sup>
                            <m:r>
                              <a:rPr lang="ar-AE" sz="2000" b="0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ar-AE" altLang="zh-CN" sz="200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10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5</m:t>
                        </m:r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88</m:t>
                        </m:r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ar-AE" altLang="zh-CN" sz="2000" b="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altLang="zh-CN" sz="2000" b="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os</m:t>
                        </m:r>
                        <m:r>
                          <a:rPr lang="ar-AE" sz="2000" b="0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∠</m:t>
                        </m:r>
                        <m:sSup>
                          <m:sSupPr>
                            <m:ctrlPr>
                              <a:rPr lang="ar-AE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ar-AE" sz="2000" b="0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105</m:t>
                            </m:r>
                          </m:e>
                          <m:sup>
                            <m:r>
                              <a:rPr lang="en-US" altLang="zh-CN" sz="2000" b="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°</m:t>
                            </m:r>
                          </m:sup>
                        </m:sSup>
                      </m:e>
                    </m:rad>
                  </m:oMath>
                </a14:m>
                <a:endParaRPr lang="en-US" sz="2000" i="1" dirty="0"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           </m:t>
                    </m:r>
                    <m:r>
                      <a:rPr lang="ar-AE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≈</m:t>
                    </m:r>
                    <m:r>
                      <a:rPr lang="ar-AE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178</m:t>
                    </m:r>
                    <m:r>
                      <a:rPr lang="ar-AE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.</m:t>
                    </m:r>
                    <m:r>
                      <a:rPr lang="ar-AE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4</m:t>
                    </m:r>
                    <m:r>
                      <a:rPr lang="ar-AE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ar-AE" sz="2000" b="0" i="0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n</m:t>
                    </m:r>
                    <m:r>
                      <a:rPr lang="ar-AE" sz="2000" b="0" i="0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ar-AE" sz="2000" b="0" i="0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mile</m:t>
                    </m:r>
                    <m:r>
                      <a:rPr lang="ar-AE" sz="2000" b="0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．</a:t>
                </a:r>
                <a:endParaRPr lang="ar-AE" sz="2000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ar-AE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   </a:t>
                </a:r>
                <a:endParaRPr lang="en-US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4" y="771550"/>
                <a:ext cx="6147246" cy="2425700"/>
              </a:xfrm>
              <a:prstGeom prst="rect">
                <a:avLst/>
              </a:prstGeom>
              <a:blipFill>
                <a:blip r:embed="rId2"/>
                <a:stretch>
                  <a:fillRect l="-1090" b="-755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F3D60DEB-CDAF-7C93-4348-AD951FA01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34" y="2596797"/>
            <a:ext cx="3375959" cy="2271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BBB4EA8C-871B-C9FD-A38B-CD5B7218CBE8}"/>
                  </a:ext>
                </a:extLst>
              </p:cNvPr>
              <p:cNvSpPr txBox="1"/>
              <p:nvPr/>
            </p:nvSpPr>
            <p:spPr>
              <a:xfrm>
                <a:off x="741722" y="2571750"/>
                <a:ext cx="4187771" cy="24785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由正弦定理，得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𝐴𝐶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sz="2000" b="0" i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sin</m:t>
                        </m:r>
                        <m:r>
                          <a:rPr lang="zh-CN" altLang="en-US" sz="2000" b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∠</m:t>
                        </m:r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𝐴𝐵𝐶</m:t>
                        </m:r>
                      </m:den>
                    </m:f>
                    <m:r>
                      <a:rPr lang="zh-CN" altLang="en-US" sz="2000" b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𝐵𝐶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sz="2000" b="0" i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sin</m:t>
                        </m:r>
                        <m:r>
                          <a:rPr lang="zh-CN" altLang="en-US" sz="2000" b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∠</m:t>
                        </m:r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𝐶𝐴𝐵</m:t>
                        </m:r>
                      </m:den>
                    </m:f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b="0" i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sin</m:t>
                    </m:r>
                    <m:r>
                      <a:rPr lang="zh-CN" altLang="en-US" sz="2000" b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zh-CN" altLang="en-US" sz="2000" b="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𝐶𝐴𝐵</m:t>
                    </m:r>
                    <m:r>
                      <a:rPr lang="zh-CN" altLang="en-US" sz="2000" b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𝐵𝐶</m:t>
                        </m:r>
                        <m:r>
                          <a:rPr lang="zh-CN" altLang="en-US" sz="2000" b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zh-CN" altLang="en-US" sz="2000" b="0" i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sin</m:t>
                        </m:r>
                        <m:r>
                          <a:rPr lang="zh-CN" altLang="en-US" sz="2000" b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∠</m:t>
                        </m:r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𝐴𝐵𝐶</m:t>
                        </m:r>
                      </m:num>
                      <m:den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𝐴𝐶</m:t>
                        </m:r>
                      </m:den>
                    </m:f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zh-CN" altLang="en-US" sz="2000" b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≈</m:t>
                    </m:r>
                    <m:f>
                      <m:f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88</m:t>
                        </m:r>
                        <m:r>
                          <a:rPr lang="zh-CN" altLang="en-US" sz="2000" b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zh-CN" altLang="en-US" sz="2000" b="0" i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sin</m:t>
                        </m:r>
                        <m:sSup>
                          <m:s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 </m:t>
                            </m:r>
                            <m:r>
                              <a:rPr lang="zh-CN" altLang="en-US" sz="20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135</m:t>
                            </m:r>
                          </m:e>
                          <m:sup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°</m:t>
                            </m:r>
                          </m:sup>
                        </m:sSup>
                      </m:num>
                      <m:den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178</m:t>
                        </m:r>
                        <m:r>
                          <a:rPr lang="zh-CN" altLang="en-US" sz="2000" b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.</m:t>
                        </m:r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den>
                    </m:f>
                    <m:r>
                      <a:rPr lang="zh-CN" altLang="en-US" sz="2000" b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≈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0.35</a:t>
                </a:r>
                <a:r>
                  <a:rPr lang="zh-CN" altLang="en-US" sz="2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BBB4EA8C-871B-C9FD-A38B-CD5B7218C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22" y="2571750"/>
                <a:ext cx="4187771" cy="2478502"/>
              </a:xfrm>
              <a:prstGeom prst="rect">
                <a:avLst/>
              </a:prstGeom>
              <a:blipFill>
                <a:blip r:embed="rId4"/>
                <a:stretch>
                  <a:fillRect l="-1601" b="-73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3b59aa4-6014-4276-9e4c-ac7667f31009"/>
  <p:tag name="COMMONDATA" val="eyJoZGlkIjoiZmVkMjc5OTQ4YTRmMmQxNzZhMTJmNTgwMTdkODI1YW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759</Words>
  <Application>Microsoft Office PowerPoint</Application>
  <PresentationFormat>全屏显示(16:9)</PresentationFormat>
  <Paragraphs>70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黑体</vt:lpstr>
      <vt:lpstr>楷体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1.5  三角计算的应用</vt:lpstr>
      <vt:lpstr>情景导入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归纳小结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 </cp:lastModifiedBy>
  <cp:revision>268</cp:revision>
  <dcterms:created xsi:type="dcterms:W3CDTF">2013-12-23T07:18:00Z</dcterms:created>
  <dcterms:modified xsi:type="dcterms:W3CDTF">2023-08-27T08:02:09Z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2EA7ECA9F88F4558AFCE00AA678499B9_12</vt:lpwstr>
  </property>
  <property fmtid="{D5CDD505-2E9C-101B-9397-08002B2CF9AE}" pid="3" name="KSOProductBuildVer">
    <vt:lpwstr>2052-11.1.0.14309</vt:lpwstr>
  </property>
</Properties>
</file>