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395" r:id="rId3"/>
    <p:sldId id="335" r:id="rId4"/>
    <p:sldId id="305" r:id="rId5"/>
    <p:sldId id="388" r:id="rId6"/>
    <p:sldId id="389" r:id="rId7"/>
    <p:sldId id="415" r:id="rId8"/>
    <p:sldId id="396" r:id="rId9"/>
    <p:sldId id="397" r:id="rId10"/>
    <p:sldId id="398" r:id="rId11"/>
    <p:sldId id="419" r:id="rId12"/>
    <p:sldId id="400" r:id="rId13"/>
    <p:sldId id="417" r:id="rId14"/>
    <p:sldId id="391" r:id="rId15"/>
    <p:sldId id="392" r:id="rId16"/>
    <p:sldId id="393" r:id="rId17"/>
    <p:sldId id="394" r:id="rId18"/>
    <p:sldId id="418" r:id="rId19"/>
    <p:sldId id="390" r:id="rId20"/>
    <p:sldId id="365" r:id="rId21"/>
    <p:sldId id="348" r:id="rId22"/>
    <p:sldId id="303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64A2"/>
    <a:srgbClr val="4F81BD"/>
    <a:srgbClr val="2C5E99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56" d="100"/>
          <a:sy n="156" d="100"/>
        </p:scale>
        <p:origin x="634" y="101"/>
      </p:cViewPr>
      <p:guideLst>
        <p:guide orient="horz" pos="16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3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7235825" y="628650"/>
            <a:ext cx="511175" cy="263525"/>
          </a:xfrm>
          <a:prstGeom prst="rect">
            <a:avLst/>
          </a:prstGeom>
          <a:solidFill>
            <a:srgbClr val="2C5E99"/>
          </a:solidFill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53" name="文本框 9"/>
          <p:cNvSpPr txBox="1"/>
          <p:nvPr userDrawn="1"/>
        </p:nvSpPr>
        <p:spPr>
          <a:xfrm>
            <a:off x="7215188" y="585788"/>
            <a:ext cx="754062" cy="350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 eaLnBrk="0" hangingPunct="0"/>
            <a:r>
              <a:rPr lang="zh-CN" altLang="en-US" sz="17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5A5AA630-6E7A-7592-7915-EB65DEC97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8" name="图片 7" descr="图形用户界面&#10;&#10;低可信度描述已自动生成">
            <a:extLst>
              <a:ext uri="{FF2B5EF4-FFF2-40B4-BE49-F238E27FC236}">
                <a16:creationId xmlns:a16="http://schemas.microsoft.com/office/drawing/2014/main" id="{C0B9A353-5F92-C42C-176F-E43CF82D0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1762CB59-78EE-9F34-8EF6-AB4DAD75E9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7235825" y="628650"/>
            <a:ext cx="511175" cy="263525"/>
          </a:xfrm>
          <a:prstGeom prst="rect">
            <a:avLst/>
          </a:prstGeom>
          <a:solidFill>
            <a:srgbClr val="2C5E99"/>
          </a:solidFill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53" name="文本框 9"/>
          <p:cNvSpPr txBox="1"/>
          <p:nvPr userDrawn="1"/>
        </p:nvSpPr>
        <p:spPr>
          <a:xfrm>
            <a:off x="7215188" y="585788"/>
            <a:ext cx="754062" cy="350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 eaLnBrk="0" hangingPunct="0"/>
            <a:r>
              <a:rPr lang="zh-CN" altLang="en-US" sz="17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低可信度描述已自动生成">
            <a:extLst>
              <a:ext uri="{FF2B5EF4-FFF2-40B4-BE49-F238E27FC236}">
                <a16:creationId xmlns:a16="http://schemas.microsoft.com/office/drawing/2014/main" id="{8200F8D1-67AC-6BE1-B098-00A65EACB9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6BD35B24-7BA1-748D-04AA-64882345F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0" y="1887538"/>
            <a:ext cx="9144000" cy="936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lvl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4000" b="1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  <a:latin typeface="Times New Roman" panose="02020603050405020304" pitchFamily="18" charset="0"/>
              </a:rPr>
              <a:t>2.1.1  </a:t>
            </a: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</a:rPr>
              <a:t>数列的定义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" imgH="215900" progId="Equation.KSEE3">
                  <p:embed/>
                </p:oleObj>
              </mc:Choice>
              <mc:Fallback>
                <p:oleObj r:id="rId4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4300" imgH="215900" progId="Equation.KSEE3">
                  <p:embed/>
                </p:oleObj>
              </mc:Choice>
              <mc:Fallback>
                <p:oleObj r:id="rId6" imgW="114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DEB340E-2E64-C0DA-A2B4-F84040C07476}"/>
                  </a:ext>
                </a:extLst>
              </p:cNvPr>
              <p:cNvSpPr txBox="1"/>
              <p:nvPr/>
            </p:nvSpPr>
            <p:spPr>
              <a:xfrm>
                <a:off x="559901" y="3009314"/>
                <a:ext cx="5029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36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64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196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DEB340E-2E64-C0DA-A2B4-F84040C0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3009314"/>
                <a:ext cx="5029903" cy="307777"/>
              </a:xfrm>
              <a:prstGeom prst="rect">
                <a:avLst/>
              </a:prstGeom>
              <a:blipFill>
                <a:blip r:embed="rId2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089272" y="2994280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05072" y="2994280"/>
            <a:ext cx="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144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C842C3-12F6-4447-A7CB-D52C97ECED73}"/>
              </a:ext>
            </a:extLst>
          </p:cNvPr>
          <p:cNvGrpSpPr/>
          <p:nvPr/>
        </p:nvGrpSpPr>
        <p:grpSpPr>
          <a:xfrm>
            <a:off x="1105806" y="2539766"/>
            <a:ext cx="3595388" cy="524500"/>
            <a:chOff x="1115616" y="2460832"/>
            <a:chExt cx="3595388" cy="524500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B86D27C-31BC-C33B-5A59-8CDF88D5EBBE}"/>
                </a:ext>
              </a:extLst>
            </p:cNvPr>
            <p:cNvCxnSpPr/>
            <p:nvPr/>
          </p:nvCxnSpPr>
          <p:spPr>
            <a:xfrm>
              <a:off x="1115616" y="2460832"/>
              <a:ext cx="144016" cy="50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5DF641C-1C04-6BFB-8954-F7309AB6C60D}"/>
                </a:ext>
              </a:extLst>
            </p:cNvPr>
            <p:cNvCxnSpPr>
              <a:cxnSpLocks/>
            </p:cNvCxnSpPr>
            <p:nvPr/>
          </p:nvCxnSpPr>
          <p:spPr>
            <a:xfrm>
              <a:off x="3918046" y="2483031"/>
              <a:ext cx="323762" cy="5023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2089E05-480F-440F-5124-AEBE78D44CA4}"/>
                </a:ext>
              </a:extLst>
            </p:cNvPr>
            <p:cNvSpPr txBox="1"/>
            <p:nvPr/>
          </p:nvSpPr>
          <p:spPr>
            <a:xfrm>
              <a:off x="4064673" y="249066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4">
                      <a:lumMod val="75000"/>
                    </a:schemeClr>
                  </a:solidFill>
                </a:rPr>
                <a:t>平方</a:t>
              </a:r>
            </a:p>
          </p:txBody>
        </p:sp>
      </p:grpSp>
      <p:sp>
        <p:nvSpPr>
          <p:cNvPr id="23" name="标题 2">
            <a:extLst>
              <a:ext uri="{FF2B5EF4-FFF2-40B4-BE49-F238E27FC236}">
                <a16:creationId xmlns:a16="http://schemas.microsoft.com/office/drawing/2014/main" id="{A1AE64C2-0218-E8A6-F8F7-12471188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FDDDDAA-3606-664F-26FE-3ECE89F1D481}"/>
                  </a:ext>
                </a:extLst>
              </p:cNvPr>
              <p:cNvSpPr txBox="1"/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8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FDDDDAA-3606-664F-26FE-3ECE89F1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blipFill>
                <a:blip r:embed="rId3"/>
                <a:stretch>
                  <a:fillRect r="-139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0D7DDB12-E9E2-28D0-3435-B9AAEEBDB7E6}"/>
              </a:ext>
            </a:extLst>
          </p:cNvPr>
          <p:cNvSpPr txBox="1"/>
          <p:nvPr/>
        </p:nvSpPr>
        <p:spPr>
          <a:xfrm>
            <a:off x="1932589" y="2239861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EDC186C-E0B7-F437-0711-6CE488D854E7}"/>
              </a:ext>
            </a:extLst>
          </p:cNvPr>
          <p:cNvSpPr txBox="1"/>
          <p:nvPr/>
        </p:nvSpPr>
        <p:spPr>
          <a:xfrm>
            <a:off x="3563888" y="2233641"/>
            <a:ext cx="50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12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10613A-5418-CF60-BAAB-4E594D6F37FD}"/>
              </a:ext>
            </a:extLst>
          </p:cNvPr>
          <p:cNvGrpSpPr/>
          <p:nvPr/>
        </p:nvGrpSpPr>
        <p:grpSpPr>
          <a:xfrm>
            <a:off x="2100891" y="1779662"/>
            <a:ext cx="2211075" cy="504056"/>
            <a:chOff x="1831266" y="1751785"/>
            <a:chExt cx="2211075" cy="504056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6292C8E-5126-AD34-69D7-DEEEF8A5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1266" y="1800633"/>
              <a:ext cx="1" cy="4552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39AD6777-E9D3-F10E-FA6C-C2F3775415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3368" y="1751785"/>
              <a:ext cx="0" cy="4539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6100BA2-9421-329C-9DB7-229422ED4E34}"/>
                    </a:ext>
                  </a:extLst>
                </p:cNvPr>
                <p:cNvSpPr txBox="1"/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6100BA2-9421-329C-9DB7-229422ED4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824" r="-13235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E4590DC-930F-4FE9-FEA6-6BC28E1A39EA}"/>
                  </a:ext>
                </a:extLst>
              </p:cNvPr>
              <p:cNvSpPr txBox="1"/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5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7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E4590DC-930F-4FE9-FEA6-6BC28E1A3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B07F79AD-C6CD-B411-0011-5595FEE7F7C3}"/>
              </a:ext>
            </a:extLst>
          </p:cNvPr>
          <p:cNvSpPr txBox="1"/>
          <p:nvPr/>
        </p:nvSpPr>
        <p:spPr>
          <a:xfrm>
            <a:off x="1941934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3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DA38393-EDB1-DEFE-99AB-D5BF41966D34}"/>
              </a:ext>
            </a:extLst>
          </p:cNvPr>
          <p:cNvSpPr txBox="1"/>
          <p:nvPr/>
        </p:nvSpPr>
        <p:spPr>
          <a:xfrm>
            <a:off x="3608762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6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EE34A39-E30D-DAA7-C509-4A0C6C2D6C38}"/>
              </a:ext>
            </a:extLst>
          </p:cNvPr>
          <p:cNvSpPr txBox="1"/>
          <p:nvPr/>
        </p:nvSpPr>
        <p:spPr>
          <a:xfrm>
            <a:off x="395536" y="849597"/>
            <a:ext cx="599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07DF8F-1E10-5308-FE40-1CB5406FC9A3}"/>
                  </a:ext>
                </a:extLst>
              </p:cNvPr>
              <p:cNvSpPr txBox="1"/>
              <p:nvPr/>
            </p:nvSpPr>
            <p:spPr>
              <a:xfrm>
                <a:off x="559901" y="3762640"/>
                <a:ext cx="5256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07DF8F-1E10-5308-FE40-1CB5406F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3762640"/>
                <a:ext cx="5256695" cy="307777"/>
              </a:xfrm>
              <a:prstGeom prst="rect">
                <a:avLst/>
              </a:prstGeom>
              <a:blipFill>
                <a:blip r:embed="rId6"/>
                <a:stretch>
                  <a:fillRect r="-116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7E9272C-087D-0DD6-B340-8D8E985379D4}"/>
              </a:ext>
            </a:extLst>
          </p:cNvPr>
          <p:cNvSpPr txBox="1"/>
          <p:nvPr/>
        </p:nvSpPr>
        <p:spPr>
          <a:xfrm>
            <a:off x="5436096" y="1419622"/>
            <a:ext cx="3146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）有什么特点？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86B6B8-3A8E-38CB-0521-5B8FF5E5BC03}"/>
              </a:ext>
            </a:extLst>
          </p:cNvPr>
          <p:cNvSpPr txBox="1"/>
          <p:nvPr/>
        </p:nvSpPr>
        <p:spPr>
          <a:xfrm>
            <a:off x="5436096" y="2001400"/>
            <a:ext cx="35782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奇数项为负数，偶数项为正数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70D6F5-B973-A2C7-A1E6-04DA5AF55973}"/>
              </a:ext>
            </a:extLst>
          </p:cNvPr>
          <p:cNvSpPr txBox="1"/>
          <p:nvPr/>
        </p:nvSpPr>
        <p:spPr>
          <a:xfrm>
            <a:off x="5436096" y="2614385"/>
            <a:ext cx="353684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因此，括号里的数是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3F5DD1-4A5B-693A-6560-A5D19B4FD8F6}"/>
              </a:ext>
            </a:extLst>
          </p:cNvPr>
          <p:cNvSpPr txBox="1"/>
          <p:nvPr/>
        </p:nvSpPr>
        <p:spPr>
          <a:xfrm>
            <a:off x="2873148" y="374448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F30049-841F-C6CA-7307-289E59F4507B}"/>
              </a:ext>
            </a:extLst>
          </p:cNvPr>
          <p:cNvSpPr txBox="1"/>
          <p:nvPr/>
        </p:nvSpPr>
        <p:spPr>
          <a:xfrm>
            <a:off x="4375971" y="3737058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84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59901" y="4509830"/>
                <a:ext cx="6293454" cy="359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5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16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 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64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  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−196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4509830"/>
                <a:ext cx="6293454" cy="359073"/>
              </a:xfrm>
              <a:prstGeom prst="rect">
                <a:avLst/>
              </a:prstGeom>
              <a:blipFill>
                <a:blip r:embed="rId3"/>
                <a:stretch>
                  <a:fillRect b="-3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5820062" y="1286312"/>
            <a:ext cx="3144426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）与前边哪些数列有关，存在什么关系？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20062" y="2197315"/>
            <a:ext cx="3138307" cy="14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）的每项等于数列（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）与数列（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）对应项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的乘积．</a:t>
            </a:r>
            <a:endParaRPr lang="zh-CN" altLang="en-US" sz="2000" b="1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820062" y="3579862"/>
                <a:ext cx="3138307" cy="960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</a:pPr>
                <a:r>
                  <a:rPr lang="zh-CN" altLang="en-US" sz="2000" b="1" kern="1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因此，括号里的数是</a:t>
                </a:r>
                <a14:m>
                  <m:oMath xmlns:m="http://schemas.openxmlformats.org/officeDocument/2006/math">
                    <m:r>
                      <a:rPr lang="en-US" altLang="zh-CN" sz="2000" b="1" i="1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1" i="0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𝟑𝟔</m:t>
                    </m:r>
                  </m:oMath>
                </a14:m>
                <a:r>
                  <a:rPr lang="zh-CN" altLang="en-US" sz="2000" b="1" kern="1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b="1" i="1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1" i="0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zh-CN" altLang="en-US" sz="2000" b="1" kern="1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62" y="3579862"/>
                <a:ext cx="3138307" cy="960328"/>
              </a:xfrm>
              <a:prstGeom prst="rect">
                <a:avLst/>
              </a:prstGeom>
              <a:blipFill>
                <a:blip r:embed="rId4"/>
                <a:stretch>
                  <a:fillRect l="-2136" b="-1012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339752" y="4527507"/>
                <a:ext cx="572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chemeClr val="accent1"/>
                          </a:solidFill>
                          <a:latin typeface="Cambria Math" panose="02040503050406030204" charset="0"/>
                        </a:rPr>
                        <m:t>−36</m:t>
                      </m:r>
                    </m:oMath>
                  </m:oMathPara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27507"/>
                <a:ext cx="572084" cy="400110"/>
              </a:xfrm>
              <a:prstGeom prst="rect">
                <a:avLst/>
              </a:prstGeom>
              <a:blipFill>
                <a:blip r:embed="rId5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3989338" y="4531182"/>
                <a:ext cx="798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chemeClr val="accent1"/>
                          </a:solidFill>
                          <a:latin typeface="Cambria Math" panose="02040503050406030204" charset="0"/>
                        </a:rPr>
                        <m:t>−100</m:t>
                      </m:r>
                    </m:oMath>
                  </m:oMathPara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338" y="4531182"/>
                <a:ext cx="79868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标题 2">
            <a:extLst>
              <a:ext uri="{FF2B5EF4-FFF2-40B4-BE49-F238E27FC236}">
                <a16:creationId xmlns:a16="http://schemas.microsoft.com/office/drawing/2014/main" id="{5164718C-691E-8B36-5643-9709302A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8ED24F0-734E-D3DF-149E-5D6D654B3FEB}"/>
                  </a:ext>
                </a:extLst>
              </p:cNvPr>
              <p:cNvSpPr txBox="1"/>
              <p:nvPr/>
            </p:nvSpPr>
            <p:spPr>
              <a:xfrm>
                <a:off x="559901" y="3009314"/>
                <a:ext cx="5029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36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64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196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8ED24F0-734E-D3DF-149E-5D6D654B3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3009314"/>
                <a:ext cx="5029903" cy="307777"/>
              </a:xfrm>
              <a:prstGeom prst="rect">
                <a:avLst/>
              </a:prstGeom>
              <a:blipFill>
                <a:blip r:embed="rId7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6200C1-B6E0-0D6E-06E4-76EC45BB73B7}"/>
              </a:ext>
            </a:extLst>
          </p:cNvPr>
          <p:cNvSpPr txBox="1"/>
          <p:nvPr/>
        </p:nvSpPr>
        <p:spPr>
          <a:xfrm>
            <a:off x="1089272" y="2994280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34E6EE7-87C5-5FAA-EFBB-00FEE9D035A0}"/>
              </a:ext>
            </a:extLst>
          </p:cNvPr>
          <p:cNvSpPr txBox="1"/>
          <p:nvPr/>
        </p:nvSpPr>
        <p:spPr>
          <a:xfrm>
            <a:off x="4005072" y="2994280"/>
            <a:ext cx="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144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E69E8D8-60A6-254F-54CB-C1E348FFC3D8}"/>
              </a:ext>
            </a:extLst>
          </p:cNvPr>
          <p:cNvGrpSpPr/>
          <p:nvPr/>
        </p:nvGrpSpPr>
        <p:grpSpPr>
          <a:xfrm>
            <a:off x="1105806" y="2539766"/>
            <a:ext cx="3595388" cy="524500"/>
            <a:chOff x="1115616" y="2460832"/>
            <a:chExt cx="3595388" cy="524500"/>
          </a:xfrm>
        </p:grpSpPr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22E321D6-F32F-4BC8-D933-7EEA07FF193F}"/>
                </a:ext>
              </a:extLst>
            </p:cNvPr>
            <p:cNvCxnSpPr/>
            <p:nvPr/>
          </p:nvCxnSpPr>
          <p:spPr>
            <a:xfrm>
              <a:off x="1115616" y="2460832"/>
              <a:ext cx="144016" cy="50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64C5C33E-CC86-ACEA-B923-F8A8888E3907}"/>
                </a:ext>
              </a:extLst>
            </p:cNvPr>
            <p:cNvCxnSpPr>
              <a:cxnSpLocks/>
            </p:cNvCxnSpPr>
            <p:nvPr/>
          </p:nvCxnSpPr>
          <p:spPr>
            <a:xfrm>
              <a:off x="3918046" y="2483031"/>
              <a:ext cx="323762" cy="5023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F7BC072-B07F-C314-31C4-70E19DEE06A9}"/>
                </a:ext>
              </a:extLst>
            </p:cNvPr>
            <p:cNvSpPr txBox="1"/>
            <p:nvPr/>
          </p:nvSpPr>
          <p:spPr>
            <a:xfrm>
              <a:off x="4064673" y="249066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4">
                      <a:lumMod val="75000"/>
                    </a:schemeClr>
                  </a:solidFill>
                </a:rPr>
                <a:t>平方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E377E5D-A660-FC5E-3BAE-D29760CFA074}"/>
                  </a:ext>
                </a:extLst>
              </p:cNvPr>
              <p:cNvSpPr txBox="1"/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8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E377E5D-A660-FC5E-3BAE-D29760CF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blipFill>
                <a:blip r:embed="rId8"/>
                <a:stretch>
                  <a:fillRect r="-139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8718AE53-F7C2-D554-472E-CEBE7313A2E1}"/>
              </a:ext>
            </a:extLst>
          </p:cNvPr>
          <p:cNvSpPr txBox="1"/>
          <p:nvPr/>
        </p:nvSpPr>
        <p:spPr>
          <a:xfrm>
            <a:off x="1932589" y="2239861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6649CE6-F17A-05ED-79D6-E3A90897F0FA}"/>
              </a:ext>
            </a:extLst>
          </p:cNvPr>
          <p:cNvSpPr txBox="1"/>
          <p:nvPr/>
        </p:nvSpPr>
        <p:spPr>
          <a:xfrm>
            <a:off x="3563888" y="2233641"/>
            <a:ext cx="50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12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B14B19F-E399-F31C-A411-3EFA580B1878}"/>
              </a:ext>
            </a:extLst>
          </p:cNvPr>
          <p:cNvGrpSpPr/>
          <p:nvPr/>
        </p:nvGrpSpPr>
        <p:grpSpPr>
          <a:xfrm>
            <a:off x="2100891" y="1779662"/>
            <a:ext cx="2211075" cy="504056"/>
            <a:chOff x="1831266" y="1751785"/>
            <a:chExt cx="2211075" cy="504056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0A3E5C8-16EB-18DB-F65C-2F8421809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1266" y="1800633"/>
              <a:ext cx="1" cy="4552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031CFC6F-1BF9-735E-7927-3D587D847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3368" y="1751785"/>
              <a:ext cx="0" cy="4539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B25DF75-B7AE-D897-4B27-09A6CE256677}"/>
                    </a:ext>
                  </a:extLst>
                </p:cNvPr>
                <p:cNvSpPr txBox="1"/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B25DF75-B7AE-D897-4B27-09A6CE256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8824" r="-13235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7EA9BBE-466D-5458-0595-D8BB879DCCE1}"/>
                  </a:ext>
                </a:extLst>
              </p:cNvPr>
              <p:cNvSpPr txBox="1"/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5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7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7EA9BBE-466D-5458-0595-D8BB879D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7F06E2F7-DBD3-A272-4B00-804EAB4AF2AB}"/>
              </a:ext>
            </a:extLst>
          </p:cNvPr>
          <p:cNvSpPr txBox="1"/>
          <p:nvPr/>
        </p:nvSpPr>
        <p:spPr>
          <a:xfrm>
            <a:off x="1941934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3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F92E726-98EB-F1DA-F014-C382BA4470DB}"/>
              </a:ext>
            </a:extLst>
          </p:cNvPr>
          <p:cNvSpPr txBox="1"/>
          <p:nvPr/>
        </p:nvSpPr>
        <p:spPr>
          <a:xfrm>
            <a:off x="3608762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6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13749A6-725E-DBB6-B1EA-1F3829AC6E45}"/>
              </a:ext>
            </a:extLst>
          </p:cNvPr>
          <p:cNvSpPr txBox="1"/>
          <p:nvPr/>
        </p:nvSpPr>
        <p:spPr>
          <a:xfrm>
            <a:off x="395536" y="849597"/>
            <a:ext cx="599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1091F38-C90F-9AC1-1E8C-D884E29DE10D}"/>
                  </a:ext>
                </a:extLst>
              </p:cNvPr>
              <p:cNvSpPr txBox="1"/>
              <p:nvPr/>
            </p:nvSpPr>
            <p:spPr>
              <a:xfrm>
                <a:off x="559901" y="3762640"/>
                <a:ext cx="5256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1091F38-C90F-9AC1-1E8C-D884E29DE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3762640"/>
                <a:ext cx="5256695" cy="307777"/>
              </a:xfrm>
              <a:prstGeom prst="rect">
                <a:avLst/>
              </a:prstGeom>
              <a:blipFill>
                <a:blip r:embed="rId11"/>
                <a:stretch>
                  <a:fillRect r="-116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AB9D60CC-4601-CEDD-7E00-85FED77AD60F}"/>
              </a:ext>
            </a:extLst>
          </p:cNvPr>
          <p:cNvSpPr txBox="1"/>
          <p:nvPr/>
        </p:nvSpPr>
        <p:spPr>
          <a:xfrm>
            <a:off x="2873148" y="374448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3D0ECE6-BB9E-F913-6F85-AFFAF89CE328}"/>
              </a:ext>
            </a:extLst>
          </p:cNvPr>
          <p:cNvSpPr txBox="1"/>
          <p:nvPr/>
        </p:nvSpPr>
        <p:spPr>
          <a:xfrm>
            <a:off x="4375971" y="3737058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5435E61-DC68-A9B3-00E1-7A2F7A09EDA8}"/>
              </a:ext>
            </a:extLst>
          </p:cNvPr>
          <p:cNvGrpSpPr/>
          <p:nvPr/>
        </p:nvGrpSpPr>
        <p:grpSpPr>
          <a:xfrm>
            <a:off x="3438507" y="2864186"/>
            <a:ext cx="831471" cy="1693090"/>
            <a:chOff x="3438507" y="2864186"/>
            <a:chExt cx="831471" cy="1693090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F19FD2F-5CF6-9786-753E-CED2C44833CD}"/>
                </a:ext>
              </a:extLst>
            </p:cNvPr>
            <p:cNvSpPr/>
            <p:nvPr/>
          </p:nvSpPr>
          <p:spPr>
            <a:xfrm rot="4214445">
              <a:off x="3034530" y="3268163"/>
              <a:ext cx="1344196" cy="536242"/>
            </a:xfrm>
            <a:prstGeom prst="ellipse">
              <a:avLst/>
            </a:prstGeom>
            <a:noFill/>
            <a:ln w="381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7C381DD5-8DD9-6288-7920-EEF00D9BCFA5}"/>
                </a:ext>
              </a:extLst>
            </p:cNvPr>
            <p:cNvCxnSpPr>
              <a:cxnSpLocks/>
            </p:cNvCxnSpPr>
            <p:nvPr/>
          </p:nvCxnSpPr>
          <p:spPr>
            <a:xfrm>
              <a:off x="3957313" y="4177595"/>
              <a:ext cx="312665" cy="3796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B1B5FDC7-72B0-817B-9263-F3A9F50E8E9F}"/>
                    </a:ext>
                  </a:extLst>
                </p:cNvPr>
                <p:cNvSpPr txBox="1"/>
                <p:nvPr/>
              </p:nvSpPr>
              <p:spPr>
                <a:xfrm>
                  <a:off x="3563728" y="3413578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B1B5FDC7-72B0-817B-9263-F3A9F50E8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728" y="3413578"/>
                  <a:ext cx="253274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4634" r="-17073" b="-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483D1D7-CD34-E970-57B0-9A72B6C55134}"/>
              </a:ext>
            </a:extLst>
          </p:cNvPr>
          <p:cNvGrpSpPr/>
          <p:nvPr/>
        </p:nvGrpSpPr>
        <p:grpSpPr>
          <a:xfrm rot="1250481">
            <a:off x="2026955" y="2949473"/>
            <a:ext cx="859088" cy="1613324"/>
            <a:chOff x="3438507" y="2864186"/>
            <a:chExt cx="859088" cy="1613324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BCFC62A-12D2-0012-24F9-5A0563073557}"/>
                </a:ext>
              </a:extLst>
            </p:cNvPr>
            <p:cNvSpPr/>
            <p:nvPr/>
          </p:nvSpPr>
          <p:spPr>
            <a:xfrm rot="4214445">
              <a:off x="3034530" y="3268163"/>
              <a:ext cx="1344196" cy="536242"/>
            </a:xfrm>
            <a:prstGeom prst="ellipse">
              <a:avLst/>
            </a:prstGeom>
            <a:noFill/>
            <a:ln w="381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8479808C-4BD6-DEB0-FC69-235F3DAE4059}"/>
                </a:ext>
              </a:extLst>
            </p:cNvPr>
            <p:cNvCxnSpPr>
              <a:cxnSpLocks/>
            </p:cNvCxnSpPr>
            <p:nvPr/>
          </p:nvCxnSpPr>
          <p:spPr>
            <a:xfrm rot="20349519">
              <a:off x="4012470" y="4115014"/>
              <a:ext cx="285125" cy="3624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B31EFE7B-1300-3215-C59E-1FD79FA7AE38}"/>
                    </a:ext>
                  </a:extLst>
                </p:cNvPr>
                <p:cNvSpPr txBox="1"/>
                <p:nvPr/>
              </p:nvSpPr>
              <p:spPr>
                <a:xfrm rot="20349519">
                  <a:off x="3563728" y="3413578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B31EFE7B-1300-3215-C59E-1FD79FA7A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49519">
                  <a:off x="3563728" y="3413578"/>
                  <a:ext cx="253274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87624" y="915566"/>
            <a:ext cx="5904656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练习　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084608" y="1599407"/>
                <a:ext cx="42155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608" y="1599407"/>
                <a:ext cx="4215584" cy="307777"/>
              </a:xfrm>
              <a:prstGeom prst="rect">
                <a:avLst/>
              </a:prstGeom>
              <a:blipFill>
                <a:blip r:embed="rId2"/>
                <a:stretch>
                  <a:fillRect r="-434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051285" y="2325853"/>
                <a:ext cx="4329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85" y="2325853"/>
                <a:ext cx="4329390" cy="307777"/>
              </a:xfrm>
              <a:prstGeom prst="rect">
                <a:avLst/>
              </a:prstGeom>
              <a:blipFill>
                <a:blip r:embed="rId3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2051285" y="3052299"/>
                <a:ext cx="47574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    </m:t>
                          </m:r>
                        </m:e>
                      </m:d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)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85" y="3052299"/>
                <a:ext cx="4757456" cy="307777"/>
              </a:xfrm>
              <a:prstGeom prst="rect">
                <a:avLst/>
              </a:prstGeo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051285" y="3778746"/>
                <a:ext cx="5113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    </m:t>
                          </m:r>
                        </m:e>
                      </m:d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    </m:t>
                          </m:r>
                        </m:e>
                      </m:d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−36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85" y="3778746"/>
                <a:ext cx="5113003" cy="307777"/>
              </a:xfrm>
              <a:prstGeom prst="rect">
                <a:avLst/>
              </a:prstGeom>
              <a:blipFill>
                <a:blip r:embed="rId5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2">
            <a:extLst>
              <a:ext uri="{FF2B5EF4-FFF2-40B4-BE49-F238E27FC236}">
                <a16:creationId xmlns:a16="http://schemas.microsoft.com/office/drawing/2014/main" id="{D0761FF2-DC01-EF87-7E6B-E21F2372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496" y="771550"/>
            <a:ext cx="4104456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6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我们还可举出一些数列的例子．</a:t>
            </a:r>
            <a:endParaRPr lang="zh-CN" altLang="en-US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512" y="2859782"/>
            <a:ext cx="8496944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　　为了方便资金暂时不足的人购物，有些购物网站推出了分期付款服务，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上图中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是标价为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元的电脑可以享受的分期服务，不同的付款方式所对应的付款总金额数分别为</a:t>
            </a:r>
            <a:endParaRPr lang="zh-CN" altLang="en-US" sz="20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806820" y="4428913"/>
                <a:ext cx="55303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000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045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090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180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360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；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       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②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0" y="4428913"/>
                <a:ext cx="5530360" cy="307777"/>
              </a:xfrm>
              <a:prstGeom prst="rect">
                <a:avLst/>
              </a:prstGeom>
              <a:blipFill>
                <a:blip r:embed="rId2"/>
                <a:stretch>
                  <a:fillRect t="-10000" r="-661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69027D9-A293-7019-B9F7-3E4C86694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26" y="1357397"/>
            <a:ext cx="6369148" cy="147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95536" y="1563638"/>
                <a:ext cx="2564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</a:rPr>
                      <m:t>正整数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</a:rPr>
                  <a:t>的倒数排成一列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63638"/>
                <a:ext cx="2564805" cy="307777"/>
              </a:xfrm>
              <a:prstGeom prst="rect">
                <a:avLst/>
              </a:prstGeom>
              <a:blipFill>
                <a:blip r:embed="rId2"/>
                <a:stretch>
                  <a:fillRect l="-4751" t="-30000" r="-5463" b="-4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234556" y="2048209"/>
                <a:ext cx="357790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zh-CN" altLang="en-US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charset="0"/>
                            </a:rPr>
                            <m:t>3</m:t>
                          </m:r>
                        </m:den>
                      </m:f>
                      <m:r>
                        <a:rPr lang="zh-CN" altLang="en-US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zh-CN" altLang="en-US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+mn-ea"/>
                        </a:rPr>
                        <m:t>…</m:t>
                      </m:r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     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③</m:t>
                      </m:r>
                      <m:r>
                        <a:rPr lang="en-US" altLang="zh-CN" b="0" i="1" smtClean="0">
                          <a:latin typeface="Cambria Math" panose="02040503050406030204" charset="0"/>
                        </a:rPr>
                        <m:t> 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56" y="2048209"/>
                <a:ext cx="3577903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95536" y="2933720"/>
                <a:ext cx="6700489" cy="430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charset="0"/>
                            <a:ea typeface="+mn-ea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sz="2000" dirty="0">
                    <a:latin typeface="+mn-ea"/>
                    <a:ea typeface="+mn-ea"/>
                  </a:rPr>
                  <a:t>精确到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charset="0"/>
                        <a:ea typeface="+mn-ea"/>
                      </a:rPr>
                      <m:t>1</m:t>
                    </m:r>
                    <m:r>
                      <a:rPr lang="zh-CN" altLang="en-US" sz="2000" i="1" dirty="0" smtClean="0">
                        <a:latin typeface="Cambria Math" panose="02040503050406030204" charset="0"/>
                        <a:ea typeface="+mn-ea"/>
                      </a:rPr>
                      <m:t>，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n-ea"/>
                      </a:rPr>
                      <m:t> 0.1</m:t>
                    </m:r>
                    <m:r>
                      <a:rPr lang="zh-CN" altLang="en-US" sz="2000" i="1" dirty="0" smtClean="0">
                        <a:latin typeface="Cambria Math" panose="02040503050406030204" charset="0"/>
                        <a:ea typeface="+mn-ea"/>
                      </a:rPr>
                      <m:t>，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n-ea"/>
                      </a:rPr>
                      <m:t> 0.01</m:t>
                    </m:r>
                    <m:r>
                      <a:rPr lang="zh-CN" altLang="en-US" sz="2000" i="1" dirty="0" smtClean="0">
                        <a:latin typeface="Cambria Math" panose="02040503050406030204" charset="0"/>
                        <a:ea typeface="+mn-ea"/>
                      </a:rPr>
                      <m:t>，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n-ea"/>
                      </a:rPr>
                      <m:t> 0.001</m:t>
                    </m:r>
                    <m:r>
                      <a:rPr lang="zh-CN" altLang="en-US" sz="2000" i="1" dirty="0" smtClean="0">
                        <a:latin typeface="Cambria Math" panose="02040503050406030204" charset="0"/>
                        <a:ea typeface="+mn-ea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2000" dirty="0">
                        <a:latin typeface="+mn-ea"/>
                      </a:rPr>
                      <m:t>…</m:t>
                    </m:r>
                  </m:oMath>
                </a14:m>
                <a:r>
                  <a:rPr lang="zh-CN" altLang="en-US" sz="2000" dirty="0">
                    <a:latin typeface="+mn-ea"/>
                    <a:ea typeface="+mn-ea"/>
                  </a:rPr>
                  <a:t>的近似值得排成一列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33720"/>
                <a:ext cx="6700489" cy="430118"/>
              </a:xfrm>
              <a:prstGeom prst="rect">
                <a:avLst/>
              </a:prstGeom>
              <a:blipFill>
                <a:blip r:embed="rId4"/>
                <a:stretch>
                  <a:fillRect t="-2817" b="-21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2258" y="3588305"/>
                <a:ext cx="37013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1.4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1.41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1.414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   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④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58" y="3588305"/>
                <a:ext cx="3701334" cy="307777"/>
              </a:xfrm>
              <a:prstGeom prst="rect">
                <a:avLst/>
              </a:prstGeom>
              <a:blipFill>
                <a:blip r:embed="rId5"/>
                <a:stretch>
                  <a:fillRect l="-329" t="-10000" r="-115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A460C78-2391-0C83-3432-D9186446C208}"/>
              </a:ext>
            </a:extLst>
          </p:cNvPr>
          <p:cNvSpPr txBox="1"/>
          <p:nvPr/>
        </p:nvSpPr>
        <p:spPr>
          <a:xfrm>
            <a:off x="35496" y="771550"/>
            <a:ext cx="4104456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6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我们还可举出一些数列的例子．</a:t>
            </a:r>
            <a:endParaRPr lang="zh-CN" altLang="en-US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64208" y="1779662"/>
                <a:ext cx="58639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000" b="0" i="1" kern="100" smtClean="0">
                        <a:effectLst/>
                        <a:latin typeface="Cambria Math" panose="02040503050406030204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zh-CN" altLang="en-US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次幂，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次幂，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次幂，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次幂，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+mn-ea"/>
                      </a:rPr>
                      <m:t>…</m:t>
                    </m:r>
                  </m:oMath>
                </a14:m>
                <a:r>
                  <a:rPr lang="zh-CN" altLang="en-US" sz="2000" kern="100" dirty="0"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排成一列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8" y="1779662"/>
                <a:ext cx="5863976" cy="400110"/>
              </a:xfrm>
              <a:prstGeom prst="rect">
                <a:avLst/>
              </a:prstGeom>
              <a:blipFill>
                <a:blip r:embed="rId2"/>
                <a:stretch>
                  <a:fillRect t="-1212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749419" y="2407295"/>
                <a:ext cx="38025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−1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−1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  <m:r>
                        <m:rPr>
                          <m:nor/>
                        </m:rPr>
                        <a:rPr lang="en-US" altLang="zh-CN" sz="2000" b="0" i="0" dirty="0" smtClean="0">
                          <a:latin typeface="+mn-ea"/>
                        </a:rPr>
                        <m:t>      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⑤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19" y="2407295"/>
                <a:ext cx="3802515" cy="307777"/>
              </a:xfrm>
              <a:prstGeom prst="rect">
                <a:avLst/>
              </a:prstGeom>
              <a:blipFill>
                <a:blip r:embed="rId3"/>
                <a:stretch>
                  <a:fillRect t="-10000" r="-1122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64208" y="3127023"/>
            <a:ext cx="3403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无穷多个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排成一列</a:t>
            </a:r>
            <a:endParaRPr lang="zh-CN" altLang="en-US" sz="20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747788" y="3723878"/>
                <a:ext cx="40010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  <m:r>
                        <m:rPr>
                          <m:nor/>
                        </m:rPr>
                        <a:rPr lang="en-US" altLang="zh-CN" sz="2000" b="0" i="0" dirty="0" smtClean="0">
                          <a:latin typeface="+mn-ea"/>
                        </a:rPr>
                        <m:t>          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⑥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788" y="3723878"/>
                <a:ext cx="4001095" cy="307777"/>
              </a:xfrm>
              <a:prstGeom prst="rect">
                <a:avLst/>
              </a:prstGeom>
              <a:blipFill>
                <a:blip r:embed="rId4"/>
                <a:stretch>
                  <a:fillRect t="-10000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E4AA236-7CDF-E58E-0686-C049ECA23107}"/>
              </a:ext>
            </a:extLst>
          </p:cNvPr>
          <p:cNvSpPr txBox="1"/>
          <p:nvPr/>
        </p:nvSpPr>
        <p:spPr>
          <a:xfrm>
            <a:off x="35496" y="771550"/>
            <a:ext cx="4104456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6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我们还可举出一些数列的例子．</a:t>
            </a:r>
            <a:endParaRPr lang="zh-CN" altLang="en-US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552" y="892277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CC"/>
                </a:solidFill>
                <a:latin typeface="+mn-ea"/>
                <a:ea typeface="+mn-ea"/>
              </a:rPr>
              <a:t>数列的相关概念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1560" y="1535842"/>
            <a:ext cx="5203052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6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组成数列的数的个数称为数列的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项数</a:t>
            </a:r>
            <a:r>
              <a:rPr lang="zh-CN" altLang="en-US" sz="2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0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5362" y="2052263"/>
            <a:ext cx="3942184" cy="94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项数有限的数列称为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有穷数列</a:t>
            </a:r>
            <a:r>
              <a:rPr lang="zh-CN" altLang="en-US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；</a:t>
            </a:r>
            <a:r>
              <a:rPr lang="zh-CN" altLang="en-US" sz="2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项数无限的数列称为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无穷数列</a:t>
            </a:r>
            <a:r>
              <a:rPr lang="zh-CN" altLang="en-US" sz="2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．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552" y="3651870"/>
            <a:ext cx="792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根据概念，你能说出上面的数列哪些是有穷数列，哪些</a:t>
            </a: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是无穷数列吗？</a:t>
            </a:r>
            <a:endParaRPr lang="zh-CN" altLang="en-US" sz="2000" b="1" kern="100" dirty="0">
              <a:solidFill>
                <a:srgbClr val="0000CC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39552" y="2577831"/>
                <a:ext cx="313399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000" b="0" i="1" smtClean="0">
                          <a:latin typeface="Cambria Math" panose="02040503050406030204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            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77831"/>
                <a:ext cx="3133998" cy="57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39552" y="3354710"/>
                <a:ext cx="3837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1.4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1.41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1.414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           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4710"/>
                <a:ext cx="3837589" cy="307777"/>
              </a:xfrm>
              <a:prstGeom prst="rect">
                <a:avLst/>
              </a:prstGeom>
              <a:blipFill>
                <a:blip r:embed="rId3"/>
                <a:stretch>
                  <a:fillRect l="-318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06524" y="2058801"/>
                <a:ext cx="489654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000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045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090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180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360         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24" y="2058801"/>
                <a:ext cx="4896544" cy="307777"/>
              </a:xfrm>
              <a:prstGeom prst="rect">
                <a:avLst/>
              </a:prstGeom>
              <a:blipFill>
                <a:blip r:embed="rId4"/>
                <a:stretch>
                  <a:fillRect l="-124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24766" y="1447438"/>
                <a:ext cx="7056784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2009</m:t>
                      </m:r>
                      <m:r>
                        <a:rPr lang="zh-CN" altLang="en-US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 2021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 2033</m:t>
                      </m:r>
                      <m:r>
                        <a:rPr lang="zh-CN" altLang="en-US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 2045</m:t>
                      </m:r>
                      <m:r>
                        <a:rPr lang="zh-CN" altLang="en-US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 2057</m:t>
                      </m:r>
                      <m:r>
                        <a:rPr lang="zh-CN" altLang="en-US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 2069</m:t>
                      </m:r>
                      <m:r>
                        <a:rPr lang="zh-CN" altLang="en-US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 2081</m:t>
                      </m:r>
                      <m:r>
                        <a:rPr lang="zh-CN" altLang="en-US" sz="2000" i="1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 2093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  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6" y="1447438"/>
                <a:ext cx="705678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39552" y="3861131"/>
                <a:ext cx="26483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−1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−1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1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1131"/>
                <a:ext cx="2648353" cy="307777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39552" y="4367553"/>
                <a:ext cx="21496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  <a:ea typeface="+mn-ea"/>
                        </a:rPr>
                        <m:t> 2</m:t>
                      </m:r>
                      <m:r>
                        <a:rPr lang="zh-CN" altLang="en-US" sz="2000" b="0" i="1" smtClean="0">
                          <a:latin typeface="Cambria Math" panose="02040503050406030204" charset="0"/>
                          <a:ea typeface="+mn-ea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+mn-ea"/>
                        </a:rPr>
                        <m:t>…</m:t>
                      </m:r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67553"/>
                <a:ext cx="2149627" cy="307777"/>
              </a:xfrm>
              <a:prstGeom prst="rect">
                <a:avLst/>
              </a:prstGeom>
              <a:blipFill>
                <a:blip r:embed="rId7"/>
                <a:stretch>
                  <a:fillRect l="-852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366397" y="14422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</a:rPr>
              <a:t>有穷数列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48064" y="266689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无穷数列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48064" y="200762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有穷数列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48064" y="325022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无穷数列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48064" y="37836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无穷数列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48064" y="43318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无穷数列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4766" y="843558"/>
            <a:ext cx="7920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rgbClr val="0000CC"/>
                </a:solidFill>
              </a:rPr>
              <a:t>根据概念，你能说出上面的数列哪些是有穷数列，哪些是无穷数列吗？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练习巩固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23528" y="915566"/>
                <a:ext cx="7375352" cy="432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．已知数列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e>
                    </m:ra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ad>
                      <m:radPr>
                        <m:degHide m:val="on"/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7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ad>
                      <m:radPr>
                        <m:degHide m:val="on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11</m:t>
                        </m:r>
                      </m:e>
                    </m:ra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ad>
                      <m:radPr>
                        <m:degHide m:val="on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15</m:t>
                        </m:r>
                      </m:e>
                    </m:ra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2000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</a:rPr>
                      <m:t>…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是它的第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___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项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15566"/>
                <a:ext cx="7375352" cy="432298"/>
              </a:xfrm>
              <a:prstGeom prst="rect">
                <a:avLst/>
              </a:prstGeom>
              <a:blipFill>
                <a:blip r:embed="rId2"/>
                <a:stretch>
                  <a:fillRect l="-826" t="-2817" b="-25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23528" y="2689290"/>
                <a:ext cx="9115765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．已知数列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prstClr val="black"/>
                        </a:solidFill>
                        <a:latin typeface="宋体" panose="02010600030101010101" pitchFamily="2" charset="-122"/>
                      </a:rPr>
                      <m:t>…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n-ea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den>
                    </m:f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prstClr val="black"/>
                        </a:solidFill>
                        <a:latin typeface="宋体" panose="02010600030101010101" pitchFamily="2" charset="-122"/>
                      </a:rPr>
                      <m:t>…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</a:rPr>
                      <m:t>则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它的第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项为（    ）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89290"/>
                <a:ext cx="9115765" cy="536942"/>
              </a:xfrm>
              <a:prstGeom prst="rect">
                <a:avLst/>
              </a:prstGeom>
              <a:blipFill>
                <a:blip r:embed="rId3"/>
                <a:stretch>
                  <a:fillRect l="-669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55576" y="3554732"/>
                <a:ext cx="8904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+mn-ea"/>
                            </a:rPr>
                            <m:t>A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−1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54732"/>
                <a:ext cx="890436" cy="307777"/>
              </a:xfrm>
              <a:prstGeom prst="rect">
                <a:avLst/>
              </a:prstGeom>
              <a:blipFill>
                <a:blip r:embed="rId4"/>
                <a:stretch>
                  <a:fillRect r="-5479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625438" y="3554732"/>
                <a:ext cx="901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+mn-ea"/>
                            </a:rPr>
                            <m:t>B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−1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8" y="3554732"/>
                <a:ext cx="901209" cy="307777"/>
              </a:xfrm>
              <a:prstGeom prst="rect">
                <a:avLst/>
              </a:prstGeom>
              <a:blipFill>
                <a:blip r:embed="rId5"/>
                <a:stretch>
                  <a:fillRect r="-4054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06073" y="3419503"/>
                <a:ext cx="1032269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+mn-ea"/>
                            </a:rPr>
                            <m:t>C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73" y="3419503"/>
                <a:ext cx="1032269" cy="57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517767" y="3419503"/>
                <a:ext cx="79053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</m:e>
                      </m:d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767" y="3419503"/>
                <a:ext cx="790537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683568" y="1452910"/>
            <a:ext cx="8277181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分析：观察数列的前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项，从第二项开始，每一项的被开方数比前一项</a:t>
            </a:r>
            <a:endParaRPr lang="en-US" altLang="zh-CN" sz="2000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316910" y="1980491"/>
                <a:ext cx="5343322" cy="429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又由于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27</m:t>
                        </m:r>
                      </m:e>
                    </m:ra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，因此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是数列的第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项．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910" y="1980491"/>
                <a:ext cx="5343322" cy="429669"/>
              </a:xfrm>
              <a:prstGeom prst="rect">
                <a:avLst/>
              </a:prstGeom>
              <a:blipFill>
                <a:blip r:embed="rId8"/>
                <a:stretch>
                  <a:fillRect l="-1140" t="-5714" r="-570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8401752" y="27471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lang="zh-CN" altLang="en-US" sz="20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0232" y="94775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课堂小结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2513" y="1059582"/>
            <a:ext cx="8181975" cy="955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按一定次序排列的一列数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称为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在数列中的每一个数称为这个数列的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</a:t>
            </a:r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6489" y="2394747"/>
            <a:ext cx="5616624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6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．组成数列的数的个数称为数列的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项数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0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561" y="2891550"/>
            <a:ext cx="7416824" cy="494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项数有限的数列称为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有穷数列</a:t>
            </a:r>
            <a:r>
              <a:rPr lang="zh-CN" altLang="en-US" sz="2000" b="1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项数无限的数列称为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无穷数列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54036" y="771550"/>
            <a:ext cx="8035925" cy="955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我国有用十二生肖纪年的习俗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每年都用一种动物来命名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年轮回一次．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3"/>
          <a:srcRect t="8411"/>
          <a:stretch>
            <a:fillRect/>
          </a:stretch>
        </p:blipFill>
        <p:spPr>
          <a:xfrm>
            <a:off x="3275856" y="2016572"/>
            <a:ext cx="3874135" cy="304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43608" y="17995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十二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生肖的顺序：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0" name="Text Box 5"/>
          <p:cNvSpPr txBox="1"/>
          <p:nvPr/>
        </p:nvSpPr>
        <p:spPr>
          <a:xfrm>
            <a:off x="1403648" y="1858670"/>
            <a:ext cx="6552728" cy="713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请找一找现实生活中的有穷数列与无穷数列．</a:t>
            </a: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94970" y="761770"/>
            <a:ext cx="8545195" cy="957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年（农历己丑年）是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世纪的第一个牛年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请列出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世纪所有牛年的年．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305" y="1751463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由于生肖纪年12年轮回一次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970" y="2172654"/>
            <a:ext cx="353132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世纪的第二个牛年的年份是     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835622" y="2583304"/>
                <a:ext cx="2573140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2009+12=2021</m:t>
                      </m:r>
                      <m:r>
                        <m:rPr>
                          <m:nor/>
                        </m:rPr>
                        <a:rPr lang="zh-CN" altLang="en-US" sz="20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22" y="2583304"/>
                <a:ext cx="257314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文本框 101"/>
          <p:cNvSpPr txBox="1"/>
          <p:nvPr/>
        </p:nvSpPr>
        <p:spPr>
          <a:xfrm>
            <a:off x="394970" y="3020790"/>
            <a:ext cx="36836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21世纪的第三个牛年的年份是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835622" y="3427016"/>
                <a:ext cx="3012556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2009+2×12=2033</m:t>
                      </m:r>
                      <m:r>
                        <m:rPr>
                          <m:nor/>
                        </m:rP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22" y="3427016"/>
                <a:ext cx="30125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555776" y="3746071"/>
            <a:ext cx="811530" cy="48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宋体" panose="02010600030101010101" pitchFamily="2" charset="-122"/>
              </a:rPr>
              <a:t>…… </a:t>
            </a:r>
            <a:endParaRPr lang="en-US" altLang="en-US" sz="2000" dirty="0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970" y="4260187"/>
            <a:ext cx="38080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21世纪的第八个牛年的年份是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835622" y="4691920"/>
                <a:ext cx="2948436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2009+7×12=2093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</a:rPr>
                  <a:t>．</a:t>
                </a:r>
                <a:endParaRPr lang="en-US" altLang="zh-CN" sz="2000" dirty="0"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22" y="4691920"/>
                <a:ext cx="2948436" cy="400110"/>
              </a:xfrm>
              <a:prstGeom prst="rect">
                <a:avLst/>
              </a:prstGeom>
              <a:blipFill>
                <a:blip r:embed="rId5"/>
                <a:stretch>
                  <a:fillRect t="-12308" r="-1240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99835" y="1391285"/>
            <a:ext cx="2336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" grpId="0"/>
      <p:bldP spid="3" grpId="0"/>
      <p:bldP spid="5" grpId="0"/>
      <p:bldP spid="102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487442" y="85537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把21世纪所有牛年的年份排成一列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得到 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5724" y="1351083"/>
            <a:ext cx="7272820" cy="420370"/>
            <a:chOff x="1950" y="2235"/>
            <a:chExt cx="8750" cy="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1950" y="2267"/>
                  <a:ext cx="8398" cy="6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2009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2021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2033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2045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2057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2069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2081</m:t>
                        </m:r>
                        <m:r>
                          <m:rPr>
                            <m:nor/>
                          </m:rPr>
                          <a:rPr lang="zh-CN" alt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2093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 </m:t>
                        </m:r>
                      </m:oMath>
                    </m:oMathPara>
                  </a14:m>
                  <a:endParaRPr lang="en-US" altLang="zh-CN" sz="20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" y="2267"/>
                  <a:ext cx="8398" cy="6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/>
            <p:cNvSpPr txBox="1"/>
            <p:nvPr/>
          </p:nvSpPr>
          <p:spPr>
            <a:xfrm>
              <a:off x="10065" y="2235"/>
              <a:ext cx="635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①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755725" y="1838929"/>
            <a:ext cx="7272820" cy="955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像①这样按一定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次序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排列的一列数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称为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在数列中的每一个数称为这个数列的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</a:t>
            </a:r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724" y="2993588"/>
            <a:ext cx="74895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各项依次称为这个数列的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项（或首项）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</a:t>
            </a:r>
            <a:r>
              <a:rPr lang="zh-CN" sz="20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项．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834" y="3644303"/>
            <a:ext cx="662559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比如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2009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是数列①的第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2093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是数列①的第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项．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4300" imgH="215900" progId="Equation.KSEE3">
                  <p:embed/>
                </p:oleObj>
              </mc:Choice>
              <mc:Fallback>
                <p:oleObj r:id="rId3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403648" y="1350326"/>
                <a:ext cx="6981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+mn-ea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latin typeface="+mn-ea"/>
                    <a:ea typeface="+mn-ea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集合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ea"/>
                      </a:rPr>
                      <m:t>4}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</a:rPr>
                      <m:t>与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集合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</a:rPr>
                      <m:t>{4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+mn-ea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</a:rPr>
                      <m:t>1}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+mn-ea"/>
                      </a:rPr>
                      <m:t>是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同一个集合吗？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350326"/>
                <a:ext cx="6981398" cy="400110"/>
              </a:xfrm>
              <a:prstGeom prst="rect">
                <a:avLst/>
              </a:prstGeom>
              <a:blipFill>
                <a:blip r:embed="rId2"/>
                <a:stretch>
                  <a:fillRect l="-873" t="-12308" r="-349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139952" y="19459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</a:rPr>
              <a:t>答案：是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403648" y="2562589"/>
                <a:ext cx="65838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/>
                  <a:t>数列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1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2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3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4</m:t>
                    </m:r>
                    <m:r>
                      <a:rPr lang="zh-CN" altLang="en-US" sz="2000" i="1">
                        <a:latin typeface="Cambria Math" panose="02040503050406030204" charset="0"/>
                      </a:rPr>
                      <m:t>与</m:t>
                    </m:r>
                  </m:oMath>
                </a14:m>
                <a:r>
                  <a:rPr lang="zh-CN" altLang="en-US" sz="2000" dirty="0"/>
                  <a:t>数列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charset="0"/>
                      </a:rPr>
                      <m:t>4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charset="0"/>
                      </a:rPr>
                      <m:t>3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charset="0"/>
                      </a:rPr>
                      <m:t>2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charset="0"/>
                      </a:rPr>
                      <m:t>1</m:t>
                    </m:r>
                    <m:r>
                      <a:rPr lang="zh-CN" altLang="en-US" sz="2000" i="1" dirty="0">
                        <a:latin typeface="Cambria Math" panose="02040503050406030204" charset="0"/>
                      </a:rPr>
                      <m:t>是</m:t>
                    </m:r>
                    <m:r>
                      <a:rPr lang="zh-CN" altLang="en-US" sz="2000" i="1" dirty="0" smtClean="0">
                        <a:latin typeface="Cambria Math" panose="02040503050406030204" charset="0"/>
                      </a:rPr>
                      <m:t>同</m:t>
                    </m:r>
                  </m:oMath>
                </a14:m>
                <a:r>
                  <a:rPr lang="zh-CN" altLang="en-US" sz="2000" dirty="0"/>
                  <a:t>一个数列吗？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562589"/>
                <a:ext cx="6583854" cy="400110"/>
              </a:xfrm>
              <a:prstGeom prst="rect">
                <a:avLst/>
              </a:prstGeom>
              <a:blipFill>
                <a:blip r:embed="rId3"/>
                <a:stretch>
                  <a:fillRect l="-926" t="-10606" r="-278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160813" y="317925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</a:rPr>
              <a:t>答案：不是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22165" y="415089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关键：数列的</a:t>
            </a:r>
            <a:r>
              <a:rPr lang="zh-CN" altLang="en-US" sz="2400" b="1" dirty="0">
                <a:solidFill>
                  <a:schemeClr val="tx2"/>
                </a:solidFill>
              </a:rPr>
              <a:t>有序性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</a:rPr>
              <a:t>.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064A9425-7E3A-DE30-E6C4-962287B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D3B9D8-1FAD-F14D-3A27-5BDCDC70AB13}"/>
              </a:ext>
            </a:extLst>
          </p:cNvPr>
          <p:cNvSpPr txBox="1"/>
          <p:nvPr/>
        </p:nvSpPr>
        <p:spPr>
          <a:xfrm>
            <a:off x="394970" y="761770"/>
            <a:ext cx="8545195" cy="495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3.20988E-6 L 2.22222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5536" y="849597"/>
            <a:ext cx="599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10167" y="1410329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4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5 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7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67" y="1410329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63957" y="2255988"/>
                <a:ext cx="43165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8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57" y="2255988"/>
                <a:ext cx="4316566" cy="307777"/>
              </a:xfrm>
              <a:prstGeom prst="rect">
                <a:avLst/>
              </a:prstGeom>
              <a:blipFill>
                <a:blip r:embed="rId3"/>
                <a:stretch>
                  <a:fillRect r="-141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063957" y="3009314"/>
                <a:ext cx="5029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36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64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196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57" y="3009314"/>
                <a:ext cx="5029903" cy="307777"/>
              </a:xfrm>
              <a:prstGeom prst="rect">
                <a:avLst/>
              </a:prstGeom>
              <a:blipFill>
                <a:blip r:embed="rId4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063957" y="3762640"/>
                <a:ext cx="5256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57" y="3762640"/>
                <a:ext cx="5256695" cy="307777"/>
              </a:xfrm>
              <a:prstGeom prst="rect">
                <a:avLst/>
              </a:prstGeom>
              <a:blipFill>
                <a:blip r:embed="rId5"/>
                <a:stretch>
                  <a:fillRect r="-116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063957" y="4515966"/>
                <a:ext cx="5668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5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64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−196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57" y="4515966"/>
                <a:ext cx="5668283" cy="307777"/>
              </a:xfrm>
              <a:prstGeom prst="rect">
                <a:avLst/>
              </a:prstGeom>
              <a:blipFill>
                <a:blip r:embed="rId6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2">
            <a:extLst>
              <a:ext uri="{FF2B5EF4-FFF2-40B4-BE49-F238E27FC236}">
                <a16:creationId xmlns:a16="http://schemas.microsoft.com/office/drawing/2014/main" id="{18C2EE71-25BD-7AF0-8680-B540B7A8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E73E371-6F59-1B20-F4B3-19323E52207F}"/>
                  </a:ext>
                </a:extLst>
              </p:cNvPr>
              <p:cNvSpPr txBox="1"/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5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7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E73E371-6F59-1B20-F4B3-19323E522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5436096" y="1429228"/>
            <a:ext cx="2862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4F81BD"/>
                </a:solidFill>
                <a:latin typeface="+mn-ea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rgbClr val="4F81BD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solidFill>
                  <a:srgbClr val="4F81BD"/>
                </a:solidFill>
                <a:latin typeface="+mn-ea"/>
                <a:ea typeface="+mn-ea"/>
                <a:cs typeface="Times New Roman" panose="02020603050405020304" pitchFamily="18" charset="0"/>
              </a:rPr>
              <a:t>）有什么特点？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5436096" y="1829338"/>
            <a:ext cx="2988840" cy="957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每一项刚好等于它在数列中所处的顺序号.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36096" y="2859782"/>
            <a:ext cx="318689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因此，括号里的数是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标题 2">
            <a:extLst>
              <a:ext uri="{FF2B5EF4-FFF2-40B4-BE49-F238E27FC236}">
                <a16:creationId xmlns:a16="http://schemas.microsoft.com/office/drawing/2014/main" id="{9D96111A-DE7E-8813-E5B5-87FA0FD2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13D8D0-578E-C7F3-A34C-EE596D0944C4}"/>
              </a:ext>
            </a:extLst>
          </p:cNvPr>
          <p:cNvSpPr txBox="1"/>
          <p:nvPr/>
        </p:nvSpPr>
        <p:spPr>
          <a:xfrm>
            <a:off x="395536" y="849597"/>
            <a:ext cx="599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35618A-0531-F5D6-1F19-69F004111465}"/>
              </a:ext>
            </a:extLst>
          </p:cNvPr>
          <p:cNvSpPr txBox="1"/>
          <p:nvPr/>
        </p:nvSpPr>
        <p:spPr>
          <a:xfrm>
            <a:off x="1941934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C854A5B-1FE1-5215-7E72-D2118C82F887}"/>
              </a:ext>
            </a:extLst>
          </p:cNvPr>
          <p:cNvSpPr txBox="1"/>
          <p:nvPr/>
        </p:nvSpPr>
        <p:spPr>
          <a:xfrm>
            <a:off x="3608762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3" grpId="0"/>
      <p:bldP spid="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3A41C56-A7C4-EDAB-9DC0-29ADC6297F9A}"/>
                  </a:ext>
                </a:extLst>
              </p:cNvPr>
              <p:cNvSpPr txBox="1"/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8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3A41C56-A7C4-EDAB-9DC0-29ADC6297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blipFill>
                <a:blip r:embed="rId2"/>
                <a:stretch>
                  <a:fillRect r="-139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5022671" y="1329845"/>
            <a:ext cx="3798168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）与数列（</a:t>
            </a:r>
            <a:r>
              <a:rPr lang="en-US" altLang="zh-CN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）之间存在什么关系？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78111" y="2433696"/>
            <a:ext cx="3859245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）中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每项是数列（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）对应项的两倍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78111" y="3531200"/>
            <a:ext cx="34347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因此，括号里的数是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32589" y="2239861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63888" y="2233641"/>
            <a:ext cx="50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12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677E3F9-314C-948D-AC5A-BAD52797EDE5}"/>
              </a:ext>
            </a:extLst>
          </p:cNvPr>
          <p:cNvGrpSpPr/>
          <p:nvPr/>
        </p:nvGrpSpPr>
        <p:grpSpPr>
          <a:xfrm>
            <a:off x="2100891" y="1779662"/>
            <a:ext cx="2211075" cy="504056"/>
            <a:chOff x="1831266" y="1751785"/>
            <a:chExt cx="2211075" cy="504056"/>
          </a:xfrm>
        </p:grpSpPr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4FCD56EC-D084-31D5-CC49-7AFD66852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1266" y="1800633"/>
              <a:ext cx="1" cy="4552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7FBD20C-5689-E84E-CBB8-46A364CA16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3368" y="1751785"/>
              <a:ext cx="0" cy="4539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9B23DD4-735D-3177-8F13-02889A88D23D}"/>
                    </a:ext>
                  </a:extLst>
                </p:cNvPr>
                <p:cNvSpPr txBox="1"/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9B23DD4-735D-3177-8F13-02889A88D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8824" r="-13235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标题 2">
            <a:extLst>
              <a:ext uri="{FF2B5EF4-FFF2-40B4-BE49-F238E27FC236}">
                <a16:creationId xmlns:a16="http://schemas.microsoft.com/office/drawing/2014/main" id="{21765012-BC4F-6C38-4E22-92524A6C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D1903A-7C7D-D309-C565-D296C584FFF4}"/>
                  </a:ext>
                </a:extLst>
              </p:cNvPr>
              <p:cNvSpPr txBox="1"/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5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7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D1903A-7C7D-D309-C565-D296C584F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6DFBABA-813C-9145-D435-D4EFC68233AB}"/>
              </a:ext>
            </a:extLst>
          </p:cNvPr>
          <p:cNvSpPr txBox="1"/>
          <p:nvPr/>
        </p:nvSpPr>
        <p:spPr>
          <a:xfrm>
            <a:off x="1941934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3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35E8F1-F471-B6F3-C110-924D01A7CA38}"/>
              </a:ext>
            </a:extLst>
          </p:cNvPr>
          <p:cNvSpPr txBox="1"/>
          <p:nvPr/>
        </p:nvSpPr>
        <p:spPr>
          <a:xfrm>
            <a:off x="3608762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6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B18D9B0-C544-90E0-2436-223F9AC1FEBE}"/>
              </a:ext>
            </a:extLst>
          </p:cNvPr>
          <p:cNvSpPr txBox="1"/>
          <p:nvPr/>
        </p:nvSpPr>
        <p:spPr>
          <a:xfrm>
            <a:off x="395536" y="849597"/>
            <a:ext cx="599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DEB340E-2E64-C0DA-A2B4-F84040C07476}"/>
                  </a:ext>
                </a:extLst>
              </p:cNvPr>
              <p:cNvSpPr txBox="1"/>
              <p:nvPr/>
            </p:nvSpPr>
            <p:spPr>
              <a:xfrm>
                <a:off x="559901" y="3009314"/>
                <a:ext cx="5029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36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64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196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DEB340E-2E64-C0DA-A2B4-F84040C0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3009314"/>
                <a:ext cx="5029903" cy="307777"/>
              </a:xfrm>
              <a:prstGeom prst="rect">
                <a:avLst/>
              </a:prstGeom>
              <a:blipFill>
                <a:blip r:embed="rId2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5548396" y="1329845"/>
            <a:ext cx="3221737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）与数列（</a:t>
            </a:r>
            <a:r>
              <a:rPr lang="en-US" altLang="zh-CN" sz="20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）之间存在什么关系？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58960" y="2283718"/>
            <a:ext cx="3211173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）中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每一项是数列（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）中对应项的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01781" y="3393610"/>
            <a:ext cx="3434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因此，括号里的数是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144 </a:t>
            </a: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89272" y="2994280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05072" y="2994280"/>
            <a:ext cx="67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144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C842C3-12F6-4447-A7CB-D52C97ECED73}"/>
              </a:ext>
            </a:extLst>
          </p:cNvPr>
          <p:cNvGrpSpPr/>
          <p:nvPr/>
        </p:nvGrpSpPr>
        <p:grpSpPr>
          <a:xfrm>
            <a:off x="1105806" y="2539766"/>
            <a:ext cx="3595388" cy="524500"/>
            <a:chOff x="1115616" y="2460832"/>
            <a:chExt cx="3595388" cy="524500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B86D27C-31BC-C33B-5A59-8CDF88D5EBBE}"/>
                </a:ext>
              </a:extLst>
            </p:cNvPr>
            <p:cNvCxnSpPr/>
            <p:nvPr/>
          </p:nvCxnSpPr>
          <p:spPr>
            <a:xfrm>
              <a:off x="1115616" y="2460832"/>
              <a:ext cx="144016" cy="50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5DF641C-1C04-6BFB-8954-F7309AB6C60D}"/>
                </a:ext>
              </a:extLst>
            </p:cNvPr>
            <p:cNvCxnSpPr>
              <a:cxnSpLocks/>
            </p:cNvCxnSpPr>
            <p:nvPr/>
          </p:nvCxnSpPr>
          <p:spPr>
            <a:xfrm>
              <a:off x="3918046" y="2483031"/>
              <a:ext cx="323762" cy="5023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2089E05-480F-440F-5124-AEBE78D44CA4}"/>
                </a:ext>
              </a:extLst>
            </p:cNvPr>
            <p:cNvSpPr txBox="1"/>
            <p:nvPr/>
          </p:nvSpPr>
          <p:spPr>
            <a:xfrm>
              <a:off x="4064673" y="249066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4">
                      <a:lumMod val="75000"/>
                    </a:schemeClr>
                  </a:solidFill>
                </a:rPr>
                <a:t>平方</a:t>
              </a:r>
            </a:p>
          </p:txBody>
        </p:sp>
      </p:grpSp>
      <p:sp>
        <p:nvSpPr>
          <p:cNvPr id="23" name="标题 2">
            <a:extLst>
              <a:ext uri="{FF2B5EF4-FFF2-40B4-BE49-F238E27FC236}">
                <a16:creationId xmlns:a16="http://schemas.microsoft.com/office/drawing/2014/main" id="{A1AE64C2-0218-E8A6-F8F7-12471188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例题精讲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FDDDDAA-3606-664F-26FE-3ECE89F1D481}"/>
                  </a:ext>
                </a:extLst>
              </p:cNvPr>
              <p:cNvSpPr txBox="1"/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8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10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14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FDDDDAA-3606-664F-26FE-3ECE89F1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" y="2255988"/>
                <a:ext cx="4372672" cy="307777"/>
              </a:xfrm>
              <a:prstGeom prst="rect">
                <a:avLst/>
              </a:prstGeom>
              <a:blipFill>
                <a:blip r:embed="rId3"/>
                <a:stretch>
                  <a:fillRect r="-139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0D7DDB12-E9E2-28D0-3435-B9AAEEBDB7E6}"/>
              </a:ext>
            </a:extLst>
          </p:cNvPr>
          <p:cNvSpPr txBox="1"/>
          <p:nvPr/>
        </p:nvSpPr>
        <p:spPr>
          <a:xfrm>
            <a:off x="1932589" y="2239861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EDC186C-E0B7-F437-0711-6CE488D854E7}"/>
              </a:ext>
            </a:extLst>
          </p:cNvPr>
          <p:cNvSpPr txBox="1"/>
          <p:nvPr/>
        </p:nvSpPr>
        <p:spPr>
          <a:xfrm>
            <a:off x="3563888" y="2233641"/>
            <a:ext cx="50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12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10613A-5418-CF60-BAAB-4E594D6F37FD}"/>
              </a:ext>
            </a:extLst>
          </p:cNvPr>
          <p:cNvGrpSpPr/>
          <p:nvPr/>
        </p:nvGrpSpPr>
        <p:grpSpPr>
          <a:xfrm>
            <a:off x="2100891" y="1779662"/>
            <a:ext cx="2211075" cy="504056"/>
            <a:chOff x="1831266" y="1751785"/>
            <a:chExt cx="2211075" cy="504056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6292C8E-5126-AD34-69D7-DEEEF8A5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1266" y="1800633"/>
              <a:ext cx="1" cy="4552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39AD6777-E9D3-F10E-FA6C-C2F3775415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3368" y="1751785"/>
              <a:ext cx="0" cy="4539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6100BA2-9421-329C-9DB7-229422ED4E34}"/>
                    </a:ext>
                  </a:extLst>
                </p:cNvPr>
                <p:cNvSpPr txBox="1"/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6100BA2-9421-329C-9DB7-229422ED4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957" y="1817143"/>
                  <a:ext cx="41838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824" r="-13235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E4590DC-930F-4FE9-FEA6-6BC28E1A39EA}"/>
                  </a:ext>
                </a:extLst>
              </p:cNvPr>
              <p:cNvSpPr txBox="1"/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charset="0"/>
                        </a:rPr>
                        <m:t> 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2 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(     )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5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(     )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000" b="0" i="1" smtClean="0">
                          <a:latin typeface="Cambria Math" panose="02040503050406030204" charset="0"/>
                        </a:rPr>
                        <m:t> 7 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E4590DC-930F-4FE9-FEA6-6BC28E1A3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1" y="1410329"/>
                <a:ext cx="4426461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B07F79AD-C6CD-B411-0011-5595FEE7F7C3}"/>
              </a:ext>
            </a:extLst>
          </p:cNvPr>
          <p:cNvSpPr txBox="1"/>
          <p:nvPr/>
        </p:nvSpPr>
        <p:spPr>
          <a:xfrm>
            <a:off x="1941934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3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DA38393-EDB1-DEFE-99AB-D5BF41966D34}"/>
              </a:ext>
            </a:extLst>
          </p:cNvPr>
          <p:cNvSpPr txBox="1"/>
          <p:nvPr/>
        </p:nvSpPr>
        <p:spPr>
          <a:xfrm>
            <a:off x="3608762" y="1436744"/>
            <a:ext cx="31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</a:rPr>
              <a:t>6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EE34A39-E30D-DAA7-C509-4A0C6C2D6C38}"/>
              </a:ext>
            </a:extLst>
          </p:cNvPr>
          <p:cNvSpPr txBox="1"/>
          <p:nvPr/>
        </p:nvSpPr>
        <p:spPr>
          <a:xfrm>
            <a:off x="395536" y="849597"/>
            <a:ext cx="599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　观察下列数列的特点，用适当的数填空：</a:t>
            </a:r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7fc3f4c-2197-4470-a46d-10213f2dfe11"/>
  <p:tag name="COMMONDATA" val="eyJoZGlkIjoiMjI3OWQ3ZjE5NmI3MWFlODdkNjkxNDEzZDJhMmMzMT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51,&quot;width&quot;:394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1607</Words>
  <Application>Microsoft Office PowerPoint</Application>
  <PresentationFormat>全屏显示(16:9)</PresentationFormat>
  <Paragraphs>177</Paragraphs>
  <Slides>21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黑体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Equation.KSEE3</vt:lpstr>
      <vt:lpstr>PowerPoint 演示文稿</vt:lpstr>
      <vt:lpstr>问题导入</vt:lpstr>
      <vt:lpstr>问题导入</vt:lpstr>
      <vt:lpstr>新知探究</vt:lpstr>
      <vt:lpstr>新知探究</vt:lpstr>
      <vt:lpstr>例题精讲</vt:lpstr>
      <vt:lpstr>例题精讲</vt:lpstr>
      <vt:lpstr>例题精讲</vt:lpstr>
      <vt:lpstr>例题精讲</vt:lpstr>
      <vt:lpstr>例题精讲</vt:lpstr>
      <vt:lpstr>例题精讲</vt:lpstr>
      <vt:lpstr>例题精讲</vt:lpstr>
      <vt:lpstr>新知探究</vt:lpstr>
      <vt:lpstr>新知探究</vt:lpstr>
      <vt:lpstr>新知探究</vt:lpstr>
      <vt:lpstr>新知探究</vt:lpstr>
      <vt:lpstr>新知探究</vt:lpstr>
      <vt:lpstr>练习巩固</vt:lpstr>
      <vt:lpstr>课堂小结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刘英策</cp:lastModifiedBy>
  <cp:revision>349</cp:revision>
  <dcterms:created xsi:type="dcterms:W3CDTF">2013-12-23T07:18:00Z</dcterms:created>
  <dcterms:modified xsi:type="dcterms:W3CDTF">2023-08-23T08:32:21Z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6AA84E7C131942A3843700999E0035CC_13</vt:lpwstr>
  </property>
  <property fmtid="{D5CDD505-2E9C-101B-9397-08002B2CF9AE}" pid="3" name="KSOProductBuildVer">
    <vt:lpwstr>2052-11.1.0.14309</vt:lpwstr>
  </property>
</Properties>
</file>