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21"/>
  </p:handoutMasterIdLst>
  <p:sldIdLst>
    <p:sldId id="256" r:id="rId4"/>
    <p:sldId id="335" r:id="rId6"/>
    <p:sldId id="329" r:id="rId7"/>
    <p:sldId id="364" r:id="rId8"/>
    <p:sldId id="365" r:id="rId9"/>
    <p:sldId id="366" r:id="rId10"/>
    <p:sldId id="367" r:id="rId11"/>
    <p:sldId id="368" r:id="rId12"/>
    <p:sldId id="375" r:id="rId13"/>
    <p:sldId id="376" r:id="rId14"/>
    <p:sldId id="369" r:id="rId15"/>
    <p:sldId id="384" r:id="rId16"/>
    <p:sldId id="385" r:id="rId17"/>
    <p:sldId id="342" r:id="rId18"/>
    <p:sldId id="348" r:id="rId19"/>
    <p:sldId id="303" r:id="rId20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08" d="100"/>
          <a:sy n="108" d="100"/>
        </p:scale>
        <p:origin x="730" y="77"/>
      </p:cViewPr>
      <p:guideLst>
        <p:guide orient="horz" pos="165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9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" min="-2" units="cm"/>
          <inkml:channel name="Y" type="integer" max="2" min="-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  <inkml:brushProperty name="color" value="#000000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6" name="图片 5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8" name="图片 7" descr="图形用户界面&#10;&#10;低可信度描述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7" name="图片 6" descr="图形用户界面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2" name="墨迹 1"/>
              <p14:cNvContentPartPr/>
              <p14:nvPr/>
            </p14:nvContentPartPr>
            <p14:xfrm>
              <a:off x="461952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2" y="754591"/>
                <a:ext cx="360" cy="1800"/>
              </a:xfrm>
              <a:prstGeom prst="rect"/>
            </p:spPr>
          </p:pic>
        </mc:Fallback>
      </mc:AlternateContent>
      <p:pic>
        <p:nvPicPr>
          <p:cNvPr id="205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1.png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3" Type="http://schemas.openxmlformats.org/officeDocument/2006/relationships/slideLayout" Target="../slideLayouts/slideLayout6.xml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9" Type="http://schemas.openxmlformats.org/officeDocument/2006/relationships/slideLayout" Target="../slideLayouts/slideLayout6.xml"/><Relationship Id="rId18" Type="http://schemas.openxmlformats.org/officeDocument/2006/relationships/image" Target="../media/image39.png"/><Relationship Id="rId17" Type="http://schemas.openxmlformats.org/officeDocument/2006/relationships/image" Target="../media/image38.png"/><Relationship Id="rId16" Type="http://schemas.openxmlformats.org/officeDocument/2006/relationships/tags" Target="../tags/tag8.xml"/><Relationship Id="rId15" Type="http://schemas.openxmlformats.org/officeDocument/2006/relationships/tags" Target="../tags/tag7.xml"/><Relationship Id="rId14" Type="http://schemas.openxmlformats.org/officeDocument/2006/relationships/tags" Target="../tags/tag6.xml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tags" Target="../tags/tag3.xml"/><Relationship Id="rId10" Type="http://schemas.openxmlformats.org/officeDocument/2006/relationships/tags" Target="../tags/tag2.xml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形用户界面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8194" name="标题 1"/>
          <p:cNvSpPr>
            <a:spLocks noGrp="1"/>
          </p:cNvSpPr>
          <p:nvPr>
            <p:ph type="ctrTitle" idx="4294967295"/>
          </p:nvPr>
        </p:nvSpPr>
        <p:spPr>
          <a:xfrm>
            <a:off x="0" y="1851660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数列的通项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323528" y="1036986"/>
                <a:ext cx="4824968" cy="6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dirty="0"/>
                  <a:t>）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36986"/>
                <a:ext cx="4824968" cy="619125"/>
              </a:xfrm>
              <a:prstGeom prst="rect">
                <a:avLst/>
              </a:prstGeom>
              <a:blipFill rotWithShape="1">
                <a:blip r:embed="rId1"/>
                <a:stretch>
                  <a:fillRect l="-6" t="-5" r="11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112829" y="1915678"/>
                <a:ext cx="6921500" cy="565150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∵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数列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：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…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的通项公式为</m:t>
                    </m:r>
                  </m:oMath>
                </a14:m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___________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；</a:t>
                </a:r>
                <a:endParaRPr lang="en-US" altLang="zh-CN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29" y="1915678"/>
                <a:ext cx="6921500" cy="565150"/>
              </a:xfrm>
              <a:prstGeom prst="rect">
                <a:avLst/>
              </a:prstGeom>
              <a:blipFill rotWithShape="1">
                <a:blip r:embed="rId2"/>
                <a:stretch>
                  <a:fillRect l="-4" t="-92" r="4" b="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08392" y="2706578"/>
                <a:ext cx="8938895" cy="6642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数列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：</m:t>
                      </m:r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zh-CN" alt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zh-CN" alt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…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的通项公式为</m:t>
                      </m:r>
                      <m:r>
                        <a:rPr lang="zh-CN" altLang="en-US" sz="2000" b="0" i="0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+mn-ea"/>
                        </a:rPr>
                        <m:t>____________________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92" y="2706578"/>
                <a:ext cx="8938895" cy="664210"/>
              </a:xfrm>
              <a:prstGeom prst="rect">
                <a:avLst/>
              </a:prstGeom>
              <a:blipFill rotWithShape="1">
                <a:blip r:embed="rId3"/>
                <a:stretch>
                  <a:fillRect l="-1" t="-31" r="1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112829" y="3484206"/>
                <a:ext cx="6363986" cy="73314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∴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所给数列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的通项公式为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+mn-ea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+mn-ea"/>
                                      <a:cs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+mn-ea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zh-CN" alt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29" y="3484206"/>
                <a:ext cx="6363986" cy="733149"/>
              </a:xfrm>
              <a:prstGeom prst="rect">
                <a:avLst/>
              </a:prstGeom>
              <a:blipFill rotWithShape="1">
                <a:blip r:embed="rId4"/>
                <a:stretch>
                  <a:fillRect l="-5" t="-81" r="5" b="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227936" y="1995965"/>
                <a:ext cx="1515110" cy="398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altLang="zh-CN" sz="2000" i="1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936" y="1995965"/>
                <a:ext cx="1515110" cy="398780"/>
              </a:xfrm>
              <a:prstGeom prst="rect">
                <a:avLst/>
              </a:prstGeom>
              <a:blipFill rotWithShape="1">
                <a:blip r:embed="rId5"/>
                <a:stretch>
                  <a:fillRect l="-32" t="-40" r="32" b="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7163916" y="2480653"/>
                <a:ext cx="1789208" cy="71404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2000" i="1" dirty="0">
                  <a:solidFill>
                    <a:srgbClr val="FF0000"/>
                  </a:solidFill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916" y="2480653"/>
                <a:ext cx="1789208" cy="714042"/>
              </a:xfrm>
              <a:prstGeom prst="rect">
                <a:avLst/>
              </a:prstGeom>
              <a:blipFill rotWithShape="1">
                <a:blip r:embed="rId6"/>
                <a:stretch>
                  <a:fillRect l="-27" t="-48" r="14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467544" y="18797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47526" y="813435"/>
                <a:ext cx="8428930" cy="1376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练习2　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一个数列的前4项分别为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则它的一个通项公式是_______________．</a:t>
                </a: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26" y="813435"/>
                <a:ext cx="8428930" cy="1376467"/>
              </a:xfrm>
              <a:prstGeom prst="rect">
                <a:avLst/>
              </a:prstGeom>
              <a:blipFill rotWithShape="1">
                <a:blip r:embed="rId1"/>
                <a:stretch>
                  <a:fillRect l="-6" r="5" b="-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251336" y="2283718"/>
                <a:ext cx="9001184" cy="2681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练习3　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的一个通项公式是（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）．</a:t>
                </a: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（A）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　　　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（B）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（C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+mn-ea"/>
                      </a:rPr>
                      <m:t>）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　　　（D）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36" y="2283718"/>
                <a:ext cx="9001184" cy="2681055"/>
              </a:xfrm>
              <a:prstGeom prst="rect">
                <a:avLst/>
              </a:prstGeom>
              <a:blipFill rotWithShape="1">
                <a:blip r:embed="rId2"/>
                <a:stretch>
                  <a:fillRect l="-6" t="-10" r="6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49250" y="1288706"/>
                <a:ext cx="4551045" cy="1425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zh-CN" alt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例3　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已知数列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的第1项是1</a:t>
                </a: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，以</a:t>
                </a:r>
                <a:endParaRPr lang="en-US" altLang="zh-CN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zh-CN" altLang="en-US" sz="20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后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各项由公式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 (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𝒏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≥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𝟐</m:t>
                    </m:r>
                    <m:r>
                      <a:rPr lang="en-US" altLang="zh-CN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25000"/>
                  </a:lnSpc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给出，写出这个数列的前5项．</a:t>
                </a:r>
                <a:endPara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0" y="1288706"/>
                <a:ext cx="4551045" cy="1425840"/>
              </a:xfrm>
              <a:prstGeom prst="rect">
                <a:avLst/>
              </a:prstGeom>
              <a:blipFill rotWithShape="1">
                <a:blip r:embed="rId1"/>
                <a:stretch>
                  <a:fillRect t="-20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864082" y="2824514"/>
                <a:ext cx="1199655" cy="4001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20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82" y="2824514"/>
                <a:ext cx="1199655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40" t="-8" r="52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835696" y="2664150"/>
                <a:ext cx="3218253" cy="72083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664150"/>
                <a:ext cx="3218253" cy="720838"/>
              </a:xfrm>
              <a:prstGeom prst="rect">
                <a:avLst/>
              </a:prstGeom>
              <a:blipFill rotWithShape="1">
                <a:blip r:embed="rId3"/>
                <a:stretch>
                  <a:fillRect l="-17" t="-45" r="19" b="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827584" y="3421503"/>
                <a:ext cx="3266985" cy="72083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421503"/>
                <a:ext cx="3266985" cy="720838"/>
              </a:xfrm>
              <a:prstGeom prst="rect">
                <a:avLst/>
              </a:prstGeom>
              <a:blipFill rotWithShape="1">
                <a:blip r:embed="rId4"/>
                <a:stretch>
                  <a:fillRect l="-5" t="-17" r="3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3779912" y="3376869"/>
                <a:ext cx="3292633" cy="92307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zh-CN" altLang="en-US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376869"/>
                <a:ext cx="3292633" cy="923073"/>
              </a:xfrm>
              <a:prstGeom prst="rect">
                <a:avLst/>
              </a:prstGeom>
              <a:blipFill rotWithShape="1">
                <a:blip r:embed="rId5"/>
                <a:stretch>
                  <a:fillRect l="-12" t="-62" r="17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827584" y="4171054"/>
                <a:ext cx="3292633" cy="9251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zh-CN" altLang="en-US" sz="20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71054"/>
                <a:ext cx="3292633" cy="925125"/>
              </a:xfrm>
              <a:prstGeom prst="rect">
                <a:avLst/>
              </a:prstGeom>
              <a:blipFill rotWithShape="1">
                <a:blip r:embed="rId6"/>
                <a:stretch>
                  <a:fillRect l="-5" t="-40" r="10" b="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13"/>
          <p:cNvGrpSpPr/>
          <p:nvPr/>
        </p:nvGrpSpPr>
        <p:grpSpPr>
          <a:xfrm>
            <a:off x="4982561" y="2186491"/>
            <a:ext cx="4161282" cy="1135406"/>
            <a:chOff x="7993" y="2660"/>
            <a:chExt cx="5996" cy="2561"/>
          </a:xfrm>
        </p:grpSpPr>
        <p:sp>
          <p:nvSpPr>
            <p:cNvPr id="12" name="圆角矩形 11"/>
            <p:cNvSpPr/>
            <p:nvPr/>
          </p:nvSpPr>
          <p:spPr>
            <a:xfrm>
              <a:off x="7993" y="2660"/>
              <a:ext cx="5897" cy="256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2"/>
                <p:cNvSpPr txBox="1"/>
                <p:nvPr/>
              </p:nvSpPr>
              <p:spPr>
                <a:xfrm>
                  <a:off x="8140" y="2870"/>
                  <a:ext cx="5849" cy="1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zh-CN" altLang="en-US" b="1" dirty="0"/>
                    <a:t>递推公式：</a:t>
                  </a:r>
                  <a:endParaRPr lang="zh-CN" altLang="en-US" b="1" dirty="0"/>
                </a:p>
                <a:p>
                  <a:r>
                    <a:rPr lang="zh-CN" altLang="en-US" b="1" dirty="0"/>
                    <a:t>一个数列的第</a:t>
                  </a:r>
                  <a14:m>
                    <m:oMath xmlns:m="http://schemas.openxmlformats.org/officeDocument/2006/math">
                      <m:r>
                        <a:rPr lang="en-US" altLang="zh-CN" b="1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𝒏</m:t>
                      </m:r>
                    </m:oMath>
                  </a14:m>
                  <a:r>
                    <a:rPr lang="zh-CN" altLang="en-US" b="1" dirty="0"/>
                    <a:t>项与前一项或前几项之间的关系式，称为数列的</a:t>
                  </a:r>
                  <a:r>
                    <a:rPr lang="zh-CN" altLang="en-US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递推公式</a:t>
                  </a:r>
                  <a:r>
                    <a:rPr lang="zh-CN" altLang="en-US" b="1" dirty="0"/>
                    <a:t>．</a:t>
                  </a:r>
                  <a:endParaRPr lang="zh-CN" altLang="en-US" b="1" dirty="0"/>
                </a:p>
              </p:txBody>
            </p:sp>
          </mc:Choice>
          <mc:Fallback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" y="2870"/>
                  <a:ext cx="5849" cy="1454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文本框 1"/>
          <p:cNvSpPr txBox="1"/>
          <p:nvPr/>
        </p:nvSpPr>
        <p:spPr>
          <a:xfrm>
            <a:off x="349250" y="760730"/>
            <a:ext cx="362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</a:rPr>
              <a:t>数列的递推公式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9768" y="282451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思想气泡: 云 19"/>
          <p:cNvSpPr/>
          <p:nvPr/>
        </p:nvSpPr>
        <p:spPr>
          <a:xfrm>
            <a:off x="6876256" y="845229"/>
            <a:ext cx="2016224" cy="1194652"/>
          </a:xfrm>
          <a:prstGeom prst="cloudCallout">
            <a:avLst>
              <a:gd name="adj1" fmla="val -162041"/>
              <a:gd name="adj2" fmla="val 49323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这个公式是通项公式吗？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1" name="思想气泡: 云 20"/>
          <p:cNvSpPr/>
          <p:nvPr/>
        </p:nvSpPr>
        <p:spPr>
          <a:xfrm>
            <a:off x="6807392" y="3801322"/>
            <a:ext cx="2336608" cy="1286448"/>
          </a:xfrm>
          <a:prstGeom prst="cloudCallout">
            <a:avLst>
              <a:gd name="adj1" fmla="val -167357"/>
              <a:gd name="adj2" fmla="val 12278"/>
            </a:avLst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如果只求第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solidFill>
                  <a:schemeClr val="tx1"/>
                </a:solidFill>
              </a:rPr>
              <a:t>项，还需要求前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b="1" dirty="0">
                <a:solidFill>
                  <a:schemeClr val="tx1"/>
                </a:solidFill>
              </a:rPr>
              <a:t>项吗？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349250" y="836295"/>
                <a:ext cx="8470900" cy="113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练习4　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已知数列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1981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，写出这个数列的前5项．</a:t>
                </a: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0" y="836295"/>
                <a:ext cx="8470900" cy="1130246"/>
              </a:xfrm>
              <a:prstGeom prst="rect">
                <a:avLst/>
              </a:prstGeom>
              <a:blipFill rotWithShape="1">
                <a:blip r:embed="rId1"/>
                <a:stretch>
                  <a:fillRect b="-1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49250" y="2567894"/>
                <a:ext cx="8542020" cy="113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练习</a:t>
                </a:r>
                <a:r>
                  <a:rPr lang="en-US" altLang="zh-CN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5</a:t>
                </a:r>
                <a:r>
                  <a:rPr lang="zh-CN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　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已知数列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2009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2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，求</m:t>
                    </m:r>
                    <m:sSub>
                      <m:sSubPr>
                        <m:ctrlPr>
                          <a:rPr lang="zh-CN" altLang="en-US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．</a:t>
                </a: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0" y="2567894"/>
                <a:ext cx="8542020" cy="1130246"/>
              </a:xfrm>
              <a:prstGeom prst="rect">
                <a:avLst/>
              </a:prstGeom>
              <a:blipFill rotWithShape="1">
                <a:blip r:embed="rId2"/>
                <a:stretch>
                  <a:fillRect t="-52" b="-18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课堂小结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1748" name="Text Box 4"/>
          <p:cNvSpPr txBox="1"/>
          <p:nvPr/>
        </p:nvSpPr>
        <p:spPr>
          <a:xfrm>
            <a:off x="2843213" y="1563638"/>
            <a:ext cx="32442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．数列的通项公式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67" name="Text Box 66"/>
          <p:cNvSpPr txBox="1"/>
          <p:nvPr/>
        </p:nvSpPr>
        <p:spPr>
          <a:xfrm>
            <a:off x="2843213" y="2312035"/>
            <a:ext cx="51323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．数列的递推公式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2771" name="Text Box 5"/>
          <p:cNvSpPr txBox="1"/>
          <p:nvPr/>
        </p:nvSpPr>
        <p:spPr>
          <a:xfrm>
            <a:off x="2339340" y="1564005"/>
            <a:ext cx="5445125" cy="20377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教材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第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43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页，习题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~7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题．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FontTx/>
              <a:buNone/>
            </a:pPr>
            <a:r>
              <a:rPr lang="zh-CN" altLang="en-US" sz="7200" b="1" dirty="0">
                <a:solidFill>
                  <a:schemeClr val="bg1"/>
                </a:solidFill>
                <a:cs typeface="Times New Roman" panose="02020603050405020304" pitchFamily="18" charset="0"/>
              </a:rPr>
              <a:t>再 见</a:t>
            </a:r>
            <a:endParaRPr lang="zh-CN" altLang="en-US" sz="7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60" y="1150043"/>
            <a:ext cx="7848872" cy="1451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0000CC"/>
                </a:solidFill>
              </a:rPr>
              <a:t>思考：</a:t>
            </a:r>
            <a:r>
              <a:rPr lang="zh-CN" altLang="en-US" sz="2400" b="1" dirty="0"/>
              <a:t>数列是按照一定次序排列的一列数，如何用数学符</a:t>
            </a:r>
            <a:endParaRPr lang="en-US" altLang="zh-CN" sz="2400" b="1" dirty="0"/>
          </a:p>
          <a:p>
            <a:pPr>
              <a:lnSpc>
                <a:spcPct val="200000"/>
              </a:lnSpc>
            </a:pPr>
            <a:r>
              <a:rPr lang="zh-CN" altLang="en-US" sz="2400" b="1" dirty="0"/>
              <a:t>　　　号体现某一项在数列中的位置呢？</a:t>
            </a:r>
            <a:endParaRPr lang="zh-CN" altLang="en-US" sz="2400" b="1" dirty="0"/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88125" y="3004185"/>
            <a:ext cx="2327910" cy="19799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7380292" y="3420227"/>
            <a:ext cx="1440180" cy="504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94970" y="3394710"/>
                <a:ext cx="8785542" cy="137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ym typeface="+mn-ea"/>
                  </a:rPr>
                  <a:t>       </a:t>
                </a:r>
                <a:r>
                  <a:rPr lang="zh-CN" altLang="en-US" sz="2000" dirty="0">
                    <a:sym typeface="+mn-ea"/>
                  </a:rPr>
                  <a:t>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（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，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，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3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，⋯</m:t>
                    </m:r>
                  </m:oMath>
                </a14:m>
                <a:r>
                  <a:rPr lang="zh-CN" altLang="en-US" sz="2000" dirty="0">
                    <a:sym typeface="+mn-ea"/>
                  </a:rPr>
                  <a:t>）与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</m:oMath>
                </a14:m>
                <a:r>
                  <a:rPr lang="zh-CN" altLang="en-US" sz="2000" dirty="0">
                    <a:sym typeface="+mn-ea"/>
                  </a:rPr>
                  <a:t>之间的关系可表示为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   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　　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𝑛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)，</m:t>
                    </m:r>
                  </m:oMath>
                </a14:m>
                <a:endParaRPr lang="en-US" altLang="zh-CN" sz="20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endParaRPr lang="en-US" altLang="zh-CN" sz="2000" dirty="0">
                  <a:sym typeface="+mn-ea"/>
                </a:endParaRPr>
              </a:p>
              <a:p>
                <a:endParaRPr lang="en-US" altLang="zh-CN" sz="2000" dirty="0">
                  <a:sym typeface="+mn-ea"/>
                </a:endParaRPr>
              </a:p>
              <a:p>
                <a:r>
                  <a:rPr lang="en-US" altLang="zh-CN" sz="2000" dirty="0">
                    <a:sym typeface="+mn-ea"/>
                  </a:rPr>
                  <a:t> </a:t>
                </a:r>
                <a:r>
                  <a:rPr lang="zh-CN" altLang="en-US" sz="2000" dirty="0">
                    <a:sym typeface="+mn-ea"/>
                  </a:rPr>
                  <a:t>那么这个关系式称为这个数列的</a:t>
                </a:r>
                <a:r>
                  <a:rPr lang="zh-CN" altLang="en-US" sz="2000" b="1" dirty="0">
                    <a:solidFill>
                      <a:srgbClr val="C00000"/>
                    </a:solidFill>
                    <a:sym typeface="+mn-ea"/>
                  </a:rPr>
                  <a:t>通项公式</a:t>
                </a:r>
                <a:r>
                  <a:rPr lang="zh-CN" altLang="en-US" sz="2000" dirty="0">
                    <a:sym typeface="+mn-ea"/>
                  </a:rPr>
                  <a:t>．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" y="3394710"/>
                <a:ext cx="8785542" cy="1374735"/>
              </a:xfrm>
              <a:prstGeom prst="rect">
                <a:avLst/>
              </a:prstGeom>
              <a:blipFill rotWithShape="1">
                <a:blip r:embed="rId1"/>
                <a:stretch>
                  <a:fillRect r="4" b="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圆角矩形 2"/>
          <p:cNvSpPr/>
          <p:nvPr/>
        </p:nvSpPr>
        <p:spPr>
          <a:xfrm>
            <a:off x="4355976" y="1331669"/>
            <a:ext cx="3312368" cy="5041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394970" y="1202560"/>
                <a:ext cx="8209477" cy="195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ym typeface="+mn-ea"/>
                  </a:rPr>
                  <a:t>　　数列的一般形式可以写成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　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　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　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⋯</m:t>
                    </m:r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zh-CN" altLang="en-US" sz="2000" dirty="0"/>
                  <a:t>，</a:t>
                </a: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ym typeface="+mn-ea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 dirty="0">
                    <a:sym typeface="+mn-ea"/>
                  </a:rPr>
                  <a:t>是数列的第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</m:oMath>
                </a14:m>
                <a:r>
                  <a:rPr lang="zh-CN" altLang="en-US" sz="2000" dirty="0">
                    <a:sym typeface="+mn-ea"/>
                  </a:rPr>
                  <a:t>项，称为数列的</a:t>
                </a:r>
                <a:r>
                  <a:rPr lang="zh-CN" altLang="en-US" sz="2000" b="1" dirty="0">
                    <a:solidFill>
                      <a:srgbClr val="C00000"/>
                    </a:solidFill>
                    <a:sym typeface="+mn-ea"/>
                  </a:rPr>
                  <a:t>通项</a:t>
                </a:r>
                <a:r>
                  <a:rPr lang="zh-CN" altLang="en-US" sz="2000" dirty="0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</m:oMath>
                </a14:m>
                <a:r>
                  <a:rPr lang="zh-CN" altLang="en-US" sz="2000" dirty="0">
                    <a:sym typeface="+mn-ea"/>
                  </a:rPr>
                  <a:t>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000" dirty="0">
                    <a:sym typeface="+mn-ea"/>
                  </a:rPr>
                  <a:t>的</a:t>
                </a:r>
                <a:r>
                  <a:rPr lang="zh-CN" altLang="en-US" sz="2000" b="1" dirty="0">
                    <a:solidFill>
                      <a:srgbClr val="C00000"/>
                    </a:solidFill>
                    <a:sym typeface="+mn-ea"/>
                  </a:rPr>
                  <a:t>序号</a:t>
                </a:r>
                <a:r>
                  <a:rPr lang="zh-CN" altLang="en-US" sz="2000" dirty="0">
                    <a:sym typeface="+mn-ea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𝑛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∈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𝐍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b>
                    </m:sSub>
                  </m:oMath>
                </a14:m>
                <a:r>
                  <a:rPr lang="zh-CN" altLang="en-US" sz="2000" dirty="0">
                    <a:sym typeface="+mn-ea"/>
                  </a:rPr>
                  <a:t>），</a:t>
                </a:r>
                <a:endParaRPr lang="zh-CN" altLang="en-US" sz="2000" dirty="0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 dirty="0">
                    <a:sym typeface="+mn-ea"/>
                  </a:rPr>
                  <a:t>并且整个数列可记作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  <a:sym typeface="+mn-ea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000" dirty="0">
                    <a:sym typeface="+mn-ea"/>
                  </a:rPr>
                  <a:t>．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" y="1202560"/>
                <a:ext cx="8209477" cy="1956177"/>
              </a:xfrm>
              <a:prstGeom prst="rect">
                <a:avLst/>
              </a:prstGeom>
              <a:blipFill rotWithShape="1">
                <a:blip r:embed="rId2"/>
                <a:stretch>
                  <a:fillRect t="-26" r="2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4971" y="771525"/>
            <a:ext cx="216080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eaLnBrk="1" hangingPunct="1"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</a:rPr>
              <a:t>数列的通项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  <p:bldP spid="3" grpId="1" animBg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9250" y="760730"/>
            <a:ext cx="362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</a:rPr>
              <a:t>利用通项公式求值</a:t>
            </a:r>
            <a:endParaRPr lang="zh-CN" altLang="en-US" sz="2400" b="1" dirty="0">
              <a:solidFill>
                <a:srgbClr val="0000CC"/>
              </a:solidFill>
              <a:latin typeface="宋体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83568" y="1292860"/>
                <a:ext cx="7831455" cy="357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对于数列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1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zh-CN" altLang="en-US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zh-CN" altLang="en-US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zh-CN" altLang="en-US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⋯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zh-CN" altLang="en-US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⋯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思考下面的问题：</a:t>
                </a:r>
                <a:endPara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（1）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____________；</a:t>
                </a: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（2）该数列的通项公式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=____________；</a:t>
                </a: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（3）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____________；</a:t>
                </a: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（4）数列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+mn-ea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还可以记作_____________．</a:t>
                </a: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292860"/>
                <a:ext cx="7831455" cy="3573780"/>
              </a:xfrm>
              <a:prstGeom prst="rect">
                <a:avLst/>
              </a:prstGeom>
              <a:blipFill rotWithShape="1">
                <a:blip r:embed="rId1"/>
                <a:stretch>
                  <a:fillRect l="-4" r="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2555776" y="1965960"/>
                <a:ext cx="552450" cy="60579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965960"/>
                <a:ext cx="552450" cy="605790"/>
              </a:xfrm>
              <a:prstGeom prst="rect">
                <a:avLst/>
              </a:prstGeom>
              <a:blipFill rotWithShape="1">
                <a:blip r:embed="rId2"/>
                <a:stretch>
                  <a:fillRect l="-97" r="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890421" y="3441717"/>
                <a:ext cx="435610" cy="60579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421" y="3441717"/>
                <a:ext cx="435610" cy="605790"/>
              </a:xfrm>
              <a:prstGeom prst="rect">
                <a:avLst/>
              </a:prstGeom>
              <a:blipFill rotWithShape="1">
                <a:blip r:embed="rId3"/>
                <a:stretch>
                  <a:fillRect l="-123" t="-3" r="123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076056" y="2715766"/>
                <a:ext cx="433070" cy="60579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715766"/>
                <a:ext cx="433070" cy="605790"/>
              </a:xfrm>
              <a:prstGeom prst="rect">
                <a:avLst/>
              </a:prstGeom>
              <a:blipFill rotWithShape="1">
                <a:blip r:embed="rId4"/>
                <a:stretch>
                  <a:fillRect l="-116" t="-84" r="116" b="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4933181" y="4083918"/>
                <a:ext cx="575945" cy="6140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181" y="4083918"/>
                <a:ext cx="575945" cy="614045"/>
              </a:xfrm>
              <a:prstGeom prst="rect">
                <a:avLst/>
              </a:prstGeom>
              <a:blipFill rotWithShape="1">
                <a:blip r:embed="rId5"/>
                <a:stretch>
                  <a:fillRect l="-87" t="-38" r="87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5450" y="813435"/>
            <a:ext cx="701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例1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根据通项公式，求出下面数列的前5项：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899592" y="1220475"/>
                <a:ext cx="1972945" cy="615315"/>
              </a:xfrm>
              <a:prstGeom prst="rect">
                <a:avLst/>
              </a:prstGeom>
              <a:noFill/>
            </p:spPr>
            <p:txBody>
              <a:bodyPr wrap="none" rtlCol="0" anchor="t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zh-CN" altLang="en-US" sz="20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220475"/>
                <a:ext cx="1972945" cy="615315"/>
              </a:xfrm>
              <a:prstGeom prst="rect">
                <a:avLst/>
              </a:prstGeom>
              <a:blipFill rotWithShape="1">
                <a:blip r:embed="rId1"/>
                <a:stretch>
                  <a:fillRect l="-22" t="-1" r="-1362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4932039" y="1330014"/>
                <a:ext cx="2407610" cy="40011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 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·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zh-CN" altLang="en-US" sz="2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39" y="1330014"/>
                <a:ext cx="240761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6" t="-81" r="13" b="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/>
          <p:cNvCxnSpPr/>
          <p:nvPr/>
        </p:nvCxnSpPr>
        <p:spPr>
          <a:xfrm>
            <a:off x="4355976" y="1891576"/>
            <a:ext cx="0" cy="3168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819624" y="1891576"/>
                <a:ext cx="3608359" cy="67569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时，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24" y="1891576"/>
                <a:ext cx="3608359" cy="675698"/>
              </a:xfrm>
              <a:prstGeom prst="rect">
                <a:avLst/>
              </a:prstGeom>
              <a:blipFill rotWithShape="1">
                <a:blip r:embed="rId3"/>
                <a:stretch>
                  <a:fillRect l="-13" t="-81" r="4" b="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819624" y="3151358"/>
                <a:ext cx="3608360" cy="67569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时，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24" y="3151358"/>
                <a:ext cx="3608360" cy="675698"/>
              </a:xfrm>
              <a:prstGeom prst="rect">
                <a:avLst/>
              </a:prstGeom>
              <a:blipFill rotWithShape="1">
                <a:blip r:embed="rId4"/>
                <a:stretch>
                  <a:fillRect l="-13" t="-72" r="4" b="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819624" y="2521467"/>
                <a:ext cx="3608360" cy="67569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时，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24" y="2521467"/>
                <a:ext cx="3608360" cy="675698"/>
              </a:xfrm>
              <a:prstGeom prst="rect">
                <a:avLst/>
              </a:prstGeom>
              <a:blipFill rotWithShape="1">
                <a:blip r:embed="rId5"/>
                <a:stretch>
                  <a:fillRect l="-13" t="-77" r="4" b="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819624" y="3781249"/>
                <a:ext cx="3608360" cy="67460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4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时，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24" y="3781249"/>
                <a:ext cx="3608360" cy="674608"/>
              </a:xfrm>
              <a:prstGeom prst="rect">
                <a:avLst/>
              </a:prstGeom>
              <a:blipFill rotWithShape="1">
                <a:blip r:embed="rId6"/>
                <a:stretch>
                  <a:fillRect l="-13" t="-68" r="4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819624" y="4410048"/>
                <a:ext cx="3608360" cy="681982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5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时，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zh-CN" altLang="en-US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24" y="4410048"/>
                <a:ext cx="3608360" cy="681982"/>
              </a:xfrm>
              <a:prstGeom prst="rect">
                <a:avLst/>
              </a:prstGeom>
              <a:blipFill rotWithShape="1">
                <a:blip r:embed="rId7"/>
                <a:stretch>
                  <a:fillRect l="-13" t="-89" r="4" b="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4994211" y="2025875"/>
                <a:ext cx="4149789" cy="40709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时，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·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211" y="2025875"/>
                <a:ext cx="4149789" cy="407099"/>
              </a:xfrm>
              <a:prstGeom prst="rect">
                <a:avLst/>
              </a:prstGeom>
              <a:blipFill rotWithShape="1">
                <a:blip r:embed="rId8"/>
                <a:stretch>
                  <a:fillRect l="-14" t="-55" b="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4994211" y="2486625"/>
                <a:ext cx="3957430" cy="40709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时，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·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211" y="2486625"/>
                <a:ext cx="3957430" cy="407099"/>
              </a:xfrm>
              <a:prstGeom prst="rect">
                <a:avLst/>
              </a:prstGeom>
              <a:blipFill rotWithShape="1">
                <a:blip r:embed="rId9"/>
                <a:stretch>
                  <a:fillRect l="-14" t="-147" r="1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4994211" y="2947375"/>
                <a:ext cx="4149790" cy="407099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时，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·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211" y="2947375"/>
                <a:ext cx="4149790" cy="407099"/>
              </a:xfrm>
              <a:prstGeom prst="rect">
                <a:avLst/>
              </a:prstGeom>
              <a:blipFill rotWithShape="1">
                <a:blip r:embed="rId10"/>
                <a:stretch>
                  <a:fillRect l="-14" t="-84" b="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4994211" y="3408125"/>
                <a:ext cx="3957430" cy="4062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4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时，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·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4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4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211" y="3408125"/>
                <a:ext cx="3957430" cy="406265"/>
              </a:xfrm>
              <a:prstGeom prst="rect">
                <a:avLst/>
              </a:prstGeom>
              <a:blipFill rotWithShape="1">
                <a:blip r:embed="rId11"/>
                <a:stretch>
                  <a:fillRect l="-14" t="-20" r="1" b="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4994211" y="3868039"/>
                <a:ext cx="4149790" cy="41165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当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5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时，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+mn-ea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+mn-ea"/>
                              <a:cs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·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5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5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+mn-ea"/>
                          <a:cs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zh-CN" altLang="en-US" sz="2000" i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211" y="3868039"/>
                <a:ext cx="4149790" cy="411651"/>
              </a:xfrm>
              <a:prstGeom prst="rect">
                <a:avLst/>
              </a:prstGeom>
              <a:blipFill rotWithShape="1">
                <a:blip r:embed="rId12"/>
                <a:stretch>
                  <a:fillRect l="-14" t="-62" b="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425450" y="2046514"/>
            <a:ext cx="394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18931" y="2049917"/>
            <a:ext cx="394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79295" y="1419860"/>
            <a:ext cx="4680585" cy="1944370"/>
            <a:chOff x="3117" y="2236"/>
            <a:chExt cx="7371" cy="3062"/>
          </a:xfrm>
        </p:grpSpPr>
        <p:sp>
          <p:nvSpPr>
            <p:cNvPr id="3" name="圆角矩形 2"/>
            <p:cNvSpPr/>
            <p:nvPr/>
          </p:nvSpPr>
          <p:spPr>
            <a:xfrm>
              <a:off x="3117" y="2236"/>
              <a:ext cx="7371" cy="30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117" y="2576"/>
              <a:ext cx="7031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思考：</a:t>
              </a:r>
              <a:endPara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r>
                <a: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第5项和前5项有什么区别？</a:t>
              </a:r>
              <a:endPara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6875780" y="2931795"/>
            <a:ext cx="2153285" cy="19761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517647" y="771550"/>
                <a:ext cx="6150697" cy="2250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练习1 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已知数列的通项公式是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+mn-ea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+mn-ea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，求：</a:t>
                </a:r>
                <a:endParaRPr lang="en-US" altLang="zh-CN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）第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100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项是多少？</a:t>
                </a: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100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是数列的第几项？</a:t>
                </a:r>
                <a:endParaRPr lang="zh-CN" altLang="en-US" sz="24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647" y="771550"/>
                <a:ext cx="6150697" cy="2250744"/>
              </a:xfrm>
              <a:prstGeom prst="rect">
                <a:avLst/>
              </a:prstGeom>
              <a:blipFill rotWithShape="1">
                <a:blip r:embed="rId1"/>
                <a:stretch>
                  <a:fillRect l="-10" t="-1" r="1" b="-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6985" y="816828"/>
            <a:ext cx="374828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buFont typeface="Wingdings" panose="05000000000000000000" pitchFamily="2" charset="2"/>
              <a:buChar char="Ø"/>
              <a:defRPr sz="2400" b="1">
                <a:solidFill>
                  <a:srgbClr val="0000CC"/>
                </a:solidFill>
                <a:latin typeface="宋体" panose="02010600030101010101" pitchFamily="2" charset="-122"/>
              </a:defRPr>
            </a:lvl1pPr>
          </a:lstStyle>
          <a:p>
            <a:r>
              <a:rPr lang="zh-CN" altLang="en-US" dirty="0"/>
              <a:t>根据前几项求通项公式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46985" y="1377549"/>
            <a:ext cx="8569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例2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写出数列的一个通项公式，使它的前4项分别是下列各数：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867642" y="2019871"/>
                <a:ext cx="2906966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dirty="0"/>
                  <a:t>）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3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5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7</m:t>
                    </m:r>
                    <m:r>
                      <a:rPr lang="zh-CN" altLang="en-US" sz="240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；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2" y="2019871"/>
                <a:ext cx="2906966" cy="460375"/>
              </a:xfrm>
              <a:prstGeom prst="rect">
                <a:avLst/>
              </a:prstGeom>
              <a:blipFill rotWithShape="1">
                <a:blip r:embed="rId1"/>
                <a:stretch>
                  <a:fillRect l="-8" t="-124" r="6" b="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571936" y="2052197"/>
                <a:ext cx="1512426" cy="48260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∵ 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  <a:ea typeface="MS Mincho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algn="l"/>
                <a:endParaRPr lang="en-US" altLang="zh-CN" sz="2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36" y="2052197"/>
                <a:ext cx="1512426" cy="482600"/>
              </a:xfrm>
              <a:prstGeom prst="rect">
                <a:avLst/>
              </a:prstGeom>
              <a:blipFill rotWithShape="1">
                <a:blip r:embed="rId2"/>
                <a:stretch>
                  <a:fillRect l="-38" t="-106" r="28" b="-591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485322" y="2490610"/>
                <a:ext cx="198056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22" y="2490610"/>
                <a:ext cx="1980565" cy="460375"/>
              </a:xfrm>
              <a:prstGeom prst="rect">
                <a:avLst/>
              </a:prstGeom>
              <a:blipFill rotWithShape="1">
                <a:blip r:embed="rId3"/>
                <a:stretch>
                  <a:fillRect l="-16" t="-30" r="16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4485322" y="2950985"/>
                <a:ext cx="198056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22" y="2950985"/>
                <a:ext cx="1980565" cy="460375"/>
              </a:xfrm>
              <a:prstGeom prst="rect">
                <a:avLst/>
              </a:prstGeom>
              <a:blipFill rotWithShape="1">
                <a:blip r:embed="rId4"/>
                <a:stretch>
                  <a:fillRect l="-16" t="-30" r="16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4495102" y="3399295"/>
                <a:ext cx="198056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102" y="3399295"/>
                <a:ext cx="1980565" cy="460375"/>
              </a:xfrm>
              <a:prstGeom prst="rect">
                <a:avLst/>
              </a:prstGeom>
              <a:blipFill rotWithShape="1">
                <a:blip r:embed="rId5"/>
                <a:stretch>
                  <a:fillRect l="-29" t="-30" r="29" b="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6094097" y="2052234"/>
                <a:ext cx="2124364" cy="4616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097" y="2052234"/>
                <a:ext cx="212436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19" r="14" b="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6094097" y="2452919"/>
                <a:ext cx="2124364" cy="4616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097" y="2452919"/>
                <a:ext cx="2124364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19" r="14" b="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6094097" y="2923454"/>
                <a:ext cx="2124364" cy="4616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3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097" y="2923454"/>
                <a:ext cx="2124364" cy="461665"/>
              </a:xfrm>
              <a:prstGeom prst="rect">
                <a:avLst/>
              </a:prstGeom>
              <a:blipFill rotWithShape="1">
                <a:blip r:embed="rId8"/>
                <a:stretch>
                  <a:fillRect t="-119" r="14" b="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/>
              <p:cNvSpPr txBox="1"/>
              <p:nvPr/>
            </p:nvSpPr>
            <p:spPr>
              <a:xfrm>
                <a:off x="6094097" y="3363509"/>
                <a:ext cx="2124364" cy="4616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4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097" y="3363509"/>
                <a:ext cx="2124364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19" r="14" b="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/>
          <p:cNvGrpSpPr/>
          <p:nvPr/>
        </p:nvGrpSpPr>
        <p:grpSpPr>
          <a:xfrm>
            <a:off x="5229926" y="2095386"/>
            <a:ext cx="2101215" cy="378460"/>
            <a:chOff x="9354" y="3542"/>
            <a:chExt cx="3309" cy="596"/>
          </a:xfrm>
        </p:grpSpPr>
        <p:sp>
          <p:nvSpPr>
            <p:cNvPr id="14" name="矩形 13"/>
            <p:cNvSpPr/>
            <p:nvPr/>
          </p:nvSpPr>
          <p:spPr>
            <a:xfrm>
              <a:off x="12189" y="3542"/>
              <a:ext cx="474" cy="5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9354" y="3850"/>
              <a:ext cx="242" cy="2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29926" y="2527186"/>
            <a:ext cx="2101215" cy="378460"/>
            <a:chOff x="9354" y="3542"/>
            <a:chExt cx="3309" cy="596"/>
          </a:xfrm>
        </p:grpSpPr>
        <p:sp>
          <p:nvSpPr>
            <p:cNvPr id="27" name="矩形 26"/>
            <p:cNvSpPr/>
            <p:nvPr>
              <p:custDataLst>
                <p:tags r:id="rId11"/>
              </p:custDataLst>
            </p:nvPr>
          </p:nvSpPr>
          <p:spPr>
            <a:xfrm>
              <a:off x="12189" y="3542"/>
              <a:ext cx="474" cy="5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2"/>
              </p:custDataLst>
            </p:nvPr>
          </p:nvSpPr>
          <p:spPr>
            <a:xfrm>
              <a:off x="9354" y="3850"/>
              <a:ext cx="242" cy="2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29926" y="2959621"/>
            <a:ext cx="2101215" cy="378460"/>
            <a:chOff x="9354" y="3542"/>
            <a:chExt cx="3309" cy="596"/>
          </a:xfrm>
        </p:grpSpPr>
        <p:sp>
          <p:nvSpPr>
            <p:cNvPr id="30" name="矩形 29"/>
            <p:cNvSpPr/>
            <p:nvPr>
              <p:custDataLst>
                <p:tags r:id="rId13"/>
              </p:custDataLst>
            </p:nvPr>
          </p:nvSpPr>
          <p:spPr>
            <a:xfrm>
              <a:off x="12189" y="3542"/>
              <a:ext cx="474" cy="5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>
              <p:custDataLst>
                <p:tags r:id="rId14"/>
              </p:custDataLst>
            </p:nvPr>
          </p:nvSpPr>
          <p:spPr>
            <a:xfrm>
              <a:off x="9354" y="3850"/>
              <a:ext cx="242" cy="2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29926" y="3425711"/>
            <a:ext cx="2101215" cy="378460"/>
            <a:chOff x="9354" y="3542"/>
            <a:chExt cx="3309" cy="596"/>
          </a:xfrm>
        </p:grpSpPr>
        <p:sp>
          <p:nvSpPr>
            <p:cNvPr id="33" name="矩形 32"/>
            <p:cNvSpPr/>
            <p:nvPr>
              <p:custDataLst>
                <p:tags r:id="rId15"/>
              </p:custDataLst>
            </p:nvPr>
          </p:nvSpPr>
          <p:spPr>
            <a:xfrm>
              <a:off x="12189" y="3542"/>
              <a:ext cx="474" cy="5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>
              <p:custDataLst>
                <p:tags r:id="rId16"/>
              </p:custDataLst>
            </p:nvPr>
          </p:nvSpPr>
          <p:spPr>
            <a:xfrm>
              <a:off x="9354" y="3850"/>
              <a:ext cx="242" cy="2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/>
              <p:cNvSpPr txBox="1"/>
              <p:nvPr/>
            </p:nvSpPr>
            <p:spPr>
              <a:xfrm>
                <a:off x="4571936" y="3953010"/>
                <a:ext cx="2705735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36" y="3953010"/>
                <a:ext cx="2705735" cy="460375"/>
              </a:xfrm>
              <a:prstGeom prst="rect">
                <a:avLst/>
              </a:prstGeom>
              <a:blipFill rotWithShape="1">
                <a:blip r:embed="rId17"/>
                <a:stretch>
                  <a:fillRect l="-21" t="-29" r="21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/>
            </p:nvSpPr>
            <p:spPr>
              <a:xfrm>
                <a:off x="7240206" y="3965710"/>
                <a:ext cx="1724281" cy="461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1</m:t>
                      </m:r>
                      <m:r>
                        <a:rPr lang="en-US" altLang="zh-CN" sz="2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206" y="3965710"/>
                <a:ext cx="1724281" cy="461665"/>
              </a:xfrm>
              <a:prstGeom prst="rect">
                <a:avLst/>
              </a:prstGeom>
              <a:blipFill rotWithShape="1">
                <a:blip r:embed="rId18"/>
                <a:stretch>
                  <a:fillRect l="-33" t="-29" r="11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4005716" y="206013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  <a:endParaRPr lang="zh-CN" altLang="en-US" sz="2800" kern="1200" dirty="0"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043305" y="988060"/>
                <a:ext cx="4752831" cy="668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（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400" dirty="0"/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，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zh-CN" altLang="en-US" sz="2400" i="1" smtClean="0"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；</m:t>
                    </m:r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305" y="988060"/>
                <a:ext cx="4752831" cy="668709"/>
              </a:xfrm>
              <a:prstGeom prst="rect">
                <a:avLst/>
              </a:prstGeom>
              <a:blipFill rotWithShape="1">
                <a:blip r:embed="rId1"/>
                <a:stretch>
                  <a:fillRect r="10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1835696" y="1665515"/>
                <a:ext cx="2428549" cy="83106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∵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Mincho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zh-CN" alt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665515"/>
                <a:ext cx="2428549" cy="831061"/>
              </a:xfrm>
              <a:prstGeom prst="rect">
                <a:avLst/>
              </a:prstGeom>
              <a:blipFill rotWithShape="1">
                <a:blip r:embed="rId2"/>
                <a:stretch>
                  <a:fillRect l="-22" t="-66" r="9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814319" y="1664329"/>
                <a:ext cx="2191497" cy="83343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zh-CN" altLang="en-US" sz="2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319" y="1664329"/>
                <a:ext cx="2191497" cy="833433"/>
              </a:xfrm>
              <a:prstGeom prst="rect">
                <a:avLst/>
              </a:prstGeom>
              <a:blipFill rotWithShape="1">
                <a:blip r:embed="rId3"/>
                <a:stretch>
                  <a:fillRect l="-18" t="-75" r="23" b="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4860032" y="2662809"/>
                <a:ext cx="2191497" cy="833433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zh-CN" altLang="en-US" sz="2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662809"/>
                <a:ext cx="2191497" cy="833433"/>
              </a:xfrm>
              <a:prstGeom prst="rect">
                <a:avLst/>
              </a:prstGeom>
              <a:blipFill rotWithShape="1">
                <a:blip r:embed="rId4"/>
                <a:stretch>
                  <a:fillRect l="-17" t="-30" r="22" b="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2123728" y="2663995"/>
                <a:ext cx="2191497" cy="83106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zh-CN" altLang="en-US" sz="2400" i="1" smtClean="0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663995"/>
                <a:ext cx="2191497" cy="831061"/>
              </a:xfrm>
              <a:prstGeom prst="rect">
                <a:avLst/>
              </a:prstGeom>
              <a:blipFill rotWithShape="1">
                <a:blip r:embed="rId5"/>
                <a:stretch>
                  <a:fillRect l="-13" t="-20" r="18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835696" y="3674121"/>
                <a:ext cx="2808605" cy="83185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674121"/>
                <a:ext cx="2808605" cy="831850"/>
              </a:xfrm>
              <a:prstGeom prst="rect">
                <a:avLst/>
              </a:prstGeom>
              <a:blipFill rotWithShape="1">
                <a:blip r:embed="rId6"/>
                <a:stretch>
                  <a:fillRect l="-19" t="-1" r="19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4716056" y="3686186"/>
                <a:ext cx="2098010" cy="81528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zh-CN" altLang="en-US" sz="2400" i="1">
                          <a:latin typeface="Cambria Math" panose="02040503050406030204" pitchFamily="18" charset="0"/>
                          <a:cs typeface="Cambria Math" panose="02040503050406030204" pitchFamily="18" charset="0"/>
                        </a:rPr>
                        <m:t>．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56" y="3686186"/>
                <a:ext cx="2098010" cy="815288"/>
              </a:xfrm>
              <a:prstGeom prst="rect">
                <a:avLst/>
              </a:prstGeom>
              <a:blipFill rotWithShape="1">
                <a:blip r:embed="rId7"/>
                <a:stretch>
                  <a:fillRect l="-26" t="-1" r="25" b="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1259632" y="18797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920,&quot;width&quot;:1920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PP_MARK_KEY" val="538b8119-88b2-4777-8573-a734bd412b4a"/>
  <p:tag name="COMMONDATA" val="eyJoZGlkIjoiOGFjNDA4NjU5ODQxMTMzYmZkMGVjNjYyNmQ2MzYz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2291</Words>
  <Application>WPS 演示</Application>
  <PresentationFormat>全屏显示(16:9)</PresentationFormat>
  <Paragraphs>216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黑体</vt:lpstr>
      <vt:lpstr>Times New Roman</vt:lpstr>
      <vt:lpstr>Cambria Math</vt:lpstr>
      <vt:lpstr>MS Mincho</vt:lpstr>
      <vt:lpstr>微软雅黑</vt:lpstr>
      <vt:lpstr>Arial Unicode MS</vt:lpstr>
      <vt:lpstr>Segoe Print</vt:lpstr>
      <vt:lpstr>Office 主题</vt:lpstr>
      <vt:lpstr>1_Office 主题</vt:lpstr>
      <vt:lpstr>2.1.2  数列的通项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课堂小结</vt:lpstr>
      <vt:lpstr>作业布置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zhucl</cp:lastModifiedBy>
  <cp:revision>269</cp:revision>
  <dcterms:created xsi:type="dcterms:W3CDTF">2013-12-23T07:18:00Z</dcterms:created>
  <dcterms:modified xsi:type="dcterms:W3CDTF">2023-09-07T02:27:46Z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A06D12F24E714DC8AA4387DA22F4262D_12</vt:lpwstr>
  </property>
  <property fmtid="{D5CDD505-2E9C-101B-9397-08002B2CF9AE}" pid="3" name="KSOProductBuildVer">
    <vt:lpwstr>2052-12.1.0.15374</vt:lpwstr>
  </property>
</Properties>
</file>