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335" r:id="rId5"/>
    <p:sldId id="305" r:id="rId6"/>
    <p:sldId id="365" r:id="rId7"/>
    <p:sldId id="364" r:id="rId8"/>
    <p:sldId id="344" r:id="rId9"/>
    <p:sldId id="327" r:id="rId10"/>
    <p:sldId id="372" r:id="rId11"/>
    <p:sldId id="373" r:id="rId12"/>
    <p:sldId id="342" r:id="rId13"/>
    <p:sldId id="348" r:id="rId14"/>
    <p:sldId id="303" r:id="rId15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15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低可信度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8" name="图片 7" descr="图形用户界面&#10;&#10;描述已自动生成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2" Type="http://schemas.openxmlformats.org/officeDocument/2006/relationships/tags" Target="../tags/tag4.xml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7.wmf"/><Relationship Id="rId13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20.wmf"/><Relationship Id="rId2" Type="http://schemas.openxmlformats.org/officeDocument/2006/relationships/oleObject" Target="../embeddings/oleObject11.bin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tags" Target="../tags/tag10.xml"/><Relationship Id="rId3" Type="http://schemas.openxmlformats.org/officeDocument/2006/relationships/image" Target="../media/image22.wmf"/><Relationship Id="rId2" Type="http://schemas.openxmlformats.org/officeDocument/2006/relationships/oleObject" Target="../embeddings/oleObject13.bin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image" Target="../media/image25.wmf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r>
              <a:rPr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.1  </a:t>
            </a:r>
            <a:r>
              <a:rPr sz="4800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等差数列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的概念</a:t>
            </a:r>
            <a:r>
              <a:rPr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第</a:t>
            </a:r>
            <a:r>
              <a:rPr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课时</a:t>
            </a:r>
            <a:r>
              <a:rPr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sz="4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5384" y="1131590"/>
            <a:ext cx="8353231" cy="2376264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（1）什么是等差数列？</a:t>
            </a:r>
            <a:endParaRPr 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等差数列的通项公式是什么？</a:t>
            </a:r>
            <a:endParaRPr 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本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节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课采用了怎样的学习方法？你是如何进行学习的？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你的学习效果如何？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2222500" y="1552575"/>
            <a:ext cx="5445125" cy="2037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381" y="2640821"/>
            <a:ext cx="8892000" cy="11550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一个小剧场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有10排座位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第1排至第10排的座位数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分别为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38；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381" y="3884140"/>
            <a:ext cx="8892000" cy="11550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2021年2月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每一个星期一的日期构成数列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③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6000" y="688975"/>
            <a:ext cx="8892000" cy="1800200"/>
            <a:chOff x="126000" y="688975"/>
            <a:chExt cx="8892000" cy="1800200"/>
          </a:xfrm>
        </p:grpSpPr>
        <p:sp>
          <p:nvSpPr>
            <p:cNvPr id="4" name="文本框 3"/>
            <p:cNvSpPr txBox="1"/>
            <p:nvPr/>
          </p:nvSpPr>
          <p:spPr>
            <a:xfrm>
              <a:off x="126000" y="688975"/>
              <a:ext cx="8892000" cy="1800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某工厂的仓库里堆放着一批钢管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共堆放了7层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从上至下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列出每层</a:t>
              </a:r>
              <a:r>
                <a:rPr 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钢管的数量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为</a:t>
              </a:r>
              <a:endParaRPr 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10； 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①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308304" y="1347614"/>
              <a:ext cx="1603833" cy="10068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" grpId="1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57237" y="551815"/>
            <a:ext cx="7629525" cy="2235959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10；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38；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③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39750" y="3147695"/>
            <a:ext cx="5817235" cy="432167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这三个数列有何共同特点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3734829"/>
            <a:ext cx="8064698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这三个数列的一个共同特点就是从第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项开始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数列中的每一项与它前一项的差都等于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同一个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常数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6392" name="Rectangle 124"/>
          <p:cNvSpPr/>
          <p:nvPr>
            <p:custDataLst>
              <p:tags r:id="rId1"/>
            </p:custDataLst>
          </p:nvPr>
        </p:nvSpPr>
        <p:spPr>
          <a:xfrm>
            <a:off x="250825" y="790575"/>
            <a:ext cx="31337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等差数列的概念</a:t>
            </a:r>
            <a:endParaRPr lang="zh-CN" altLang="zh-CN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8938" y="2959419"/>
          <a:ext cx="83899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111556800" imgH="11582400" progId="Equation.DSMT4">
                  <p:embed/>
                </p:oleObj>
              </mc:Choice>
              <mc:Fallback>
                <p:oleObj name="Equation" r:id="rId2" imgW="111556800" imgH="115824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938" y="2959419"/>
                        <a:ext cx="8389938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8938" y="1492250"/>
          <a:ext cx="796766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4" imgW="109118400" imgH="16459200" progId="Equation.DSMT4">
                  <p:embed/>
                </p:oleObj>
              </mc:Choice>
              <mc:Fallback>
                <p:oleObj name="Equation" r:id="rId4" imgW="109118400" imgH="16459200" progId="Equation.DSMT4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938" y="1492250"/>
                        <a:ext cx="7967662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86497" y="868680"/>
            <a:ext cx="6946265" cy="35032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练习1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判断下列数列是否为等差数列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（1）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zh-CN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zh-CN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zh-CN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+mn-ea"/>
                <a:ea typeface="+mn-ea"/>
                <a:cs typeface="Times New Roman" panose="02020603050405020304" pitchFamily="18" charset="0"/>
              </a:rPr>
              <a:t>…</a:t>
            </a:r>
            <a:endParaRPr lang="zh-CN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6056" y="2617589"/>
            <a:ext cx="1183640" cy="3511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b="1">
                <a:ea typeface="宋体" panose="02010600030101010101" pitchFamily="2" charset="-122"/>
              </a:rPr>
              <a:t>是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6056" y="2059047"/>
            <a:ext cx="1183640" cy="3511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否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6056" y="1500505"/>
            <a:ext cx="1183640" cy="3511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altLang="en-US" sz="2400" b="1" dirty="0">
                <a:ea typeface="宋体" panose="02010600030101010101" pitchFamily="2" charset="-122"/>
              </a:rPr>
              <a:t>否</a:t>
            </a:r>
            <a:endParaRPr lang="zh-CN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76056" y="3176131"/>
            <a:ext cx="1183640" cy="3511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b="1">
                <a:ea typeface="宋体" panose="02010600030101010101" pitchFamily="2" charset="-122"/>
              </a:rPr>
              <a:t>是</a:t>
            </a:r>
            <a:endParaRPr lang="zh-CN" sz="24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76056" y="3734673"/>
            <a:ext cx="1183640" cy="3511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b="1" dirty="0">
                <a:ea typeface="宋体" panose="02010600030101010101" pitchFamily="2" charset="-122"/>
              </a:rPr>
              <a:t>是</a:t>
            </a:r>
            <a:endParaRPr 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8144" y="3734673"/>
            <a:ext cx="1183640" cy="3511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b="1" dirty="0">
                <a:solidFill>
                  <a:schemeClr val="accent6">
                    <a:lumMod val="50000"/>
                  </a:schemeClr>
                </a:solidFill>
              </a:rPr>
              <a:t>常数列</a:t>
            </a:r>
            <a:endParaRPr lang="zh-C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5369" name="Rectangle 124"/>
          <p:cNvSpPr/>
          <p:nvPr>
            <p:custDataLst>
              <p:tags r:id="rId1"/>
            </p:custDataLst>
          </p:nvPr>
        </p:nvSpPr>
        <p:spPr>
          <a:xfrm>
            <a:off x="250825" y="790575"/>
            <a:ext cx="38461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等差数列的通项公式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" name="Object 3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83568" y="1318574"/>
          <a:ext cx="8013065" cy="46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104241600" imgH="6096000" progId="Equation.DSMT4">
                  <p:embed/>
                </p:oleObj>
              </mc:Choice>
              <mc:Fallback>
                <p:oleObj name="Equation" r:id="rId3" imgW="104241600" imgH="60960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318574"/>
                        <a:ext cx="8013065" cy="4686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9"/>
          <p:cNvGraphicFramePr>
            <a:graphicFrameLocks noChangeAspect="1"/>
          </p:cNvGraphicFramePr>
          <p:nvPr/>
        </p:nvGraphicFramePr>
        <p:xfrm>
          <a:off x="3635896" y="1834513"/>
          <a:ext cx="2222500" cy="77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5" imgW="31394400" imgH="10972800" progId="Equation.DSMT4">
                  <p:embed/>
                </p:oleObj>
              </mc:Choice>
              <mc:Fallback>
                <p:oleObj name="Equation" r:id="rId5" imgW="31394400" imgH="10972800" progId="Equation.DSMT4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5896" y="1834513"/>
                        <a:ext cx="2222500" cy="7766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9"/>
          <p:cNvGraphicFramePr>
            <a:graphicFrameLocks noChangeAspect="1"/>
          </p:cNvGraphicFramePr>
          <p:nvPr/>
        </p:nvGraphicFramePr>
        <p:xfrm>
          <a:off x="3646488" y="2673350"/>
          <a:ext cx="2200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7" imgW="31089600" imgH="5486400" progId="Equation.DSMT4">
                  <p:embed/>
                </p:oleObj>
              </mc:Choice>
              <mc:Fallback>
                <p:oleObj name="Equation" r:id="rId7" imgW="31089600" imgH="5486400" progId="Equation.DSMT4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6488" y="2673350"/>
                        <a:ext cx="2200275" cy="388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9"/>
          <p:cNvGraphicFramePr>
            <a:graphicFrameLocks noChangeAspect="1"/>
          </p:cNvGraphicFramePr>
          <p:nvPr/>
        </p:nvGraphicFramePr>
        <p:xfrm>
          <a:off x="3635896" y="3161987"/>
          <a:ext cx="22225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9" imgW="31394400" imgH="5486400" progId="Equation.DSMT4">
                  <p:embed/>
                </p:oleObj>
              </mc:Choice>
              <mc:Fallback>
                <p:oleObj name="Equation" r:id="rId9" imgW="31394400" imgH="5486400" progId="Equation.DSMT4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5896" y="3161987"/>
                        <a:ext cx="2222500" cy="3886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9"/>
          <p:cNvGraphicFramePr>
            <a:graphicFrameLocks noChangeAspect="1"/>
          </p:cNvGraphicFramePr>
          <p:nvPr/>
        </p:nvGraphicFramePr>
        <p:xfrm>
          <a:off x="3641339" y="3559335"/>
          <a:ext cx="18764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11" imgW="26517600" imgH="10363200" progId="Equation.DSMT4">
                  <p:embed/>
                </p:oleObj>
              </mc:Choice>
              <mc:Fallback>
                <p:oleObj name="Equation" r:id="rId11" imgW="26517600" imgH="10363200" progId="Equation.DSMT4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41339" y="3559335"/>
                        <a:ext cx="1876425" cy="733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5"/>
          <p:cNvGraphicFramePr>
            <a:graphicFrameLocks noChangeAspect="1"/>
          </p:cNvGraphicFramePr>
          <p:nvPr/>
        </p:nvGraphicFramePr>
        <p:xfrm>
          <a:off x="670719" y="4443958"/>
          <a:ext cx="78025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13" imgW="101498400" imgH="6400800" progId="Equation.DSMT4">
                  <p:embed/>
                </p:oleObj>
              </mc:Choice>
              <mc:Fallback>
                <p:oleObj name="Equation" r:id="rId13" imgW="101498400" imgH="64008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0719" y="4443958"/>
                        <a:ext cx="7802562" cy="493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" name="Rectangle 124"/>
          <p:cNvSpPr/>
          <p:nvPr>
            <p:custDataLst>
              <p:tags r:id="rId1"/>
            </p:custDataLst>
          </p:nvPr>
        </p:nvSpPr>
        <p:spPr>
          <a:xfrm>
            <a:off x="107315" y="843558"/>
            <a:ext cx="4914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等差数列的通项公式的应用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83568" y="1484927"/>
          <a:ext cx="54483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74371200" imgH="4876800" progId="Equation.DSMT4">
                  <p:embed/>
                </p:oleObj>
              </mc:Choice>
              <mc:Fallback>
                <p:oleObj name="Equation" r:id="rId3" imgW="74371200" imgH="4876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484927"/>
                        <a:ext cx="5448300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3568" y="2161480"/>
          <a:ext cx="7434262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5" imgW="101498400" imgH="29260800" progId="Equation.DSMT4">
                  <p:embed/>
                </p:oleObj>
              </mc:Choice>
              <mc:Fallback>
                <p:oleObj name="Equation" r:id="rId5" imgW="101498400" imgH="29260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2161480"/>
                        <a:ext cx="7434262" cy="214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83568" y="1484927"/>
          <a:ext cx="51562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70408800" imgH="4876800" progId="Equation.DSMT4">
                  <p:embed/>
                </p:oleObj>
              </mc:Choice>
              <mc:Fallback>
                <p:oleObj name="Equation" r:id="rId2" imgW="70408800" imgH="4876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3568" y="1484927"/>
                        <a:ext cx="5156200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3568" y="2155682"/>
          <a:ext cx="6096000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4" imgW="83210400" imgH="28956000" progId="Equation.DSMT4">
                  <p:embed/>
                </p:oleObj>
              </mc:Choice>
              <mc:Fallback>
                <p:oleObj name="Equation" r:id="rId4" imgW="83210400" imgH="289560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2155682"/>
                        <a:ext cx="6096000" cy="212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24"/>
          <p:cNvSpPr/>
          <p:nvPr>
            <p:custDataLst>
              <p:tags r:id="rId6"/>
            </p:custDataLst>
          </p:nvPr>
        </p:nvSpPr>
        <p:spPr>
          <a:xfrm>
            <a:off x="107315" y="843558"/>
            <a:ext cx="4914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等差数列的通项公式的应用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83568" y="1547762"/>
          <a:ext cx="78390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106984800" imgH="10972800" progId="Equation.DSMT4">
                  <p:embed/>
                </p:oleObj>
              </mc:Choice>
              <mc:Fallback>
                <p:oleObj name="Equation" r:id="rId2" imgW="106984800" imgH="10972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3568" y="1547762"/>
                        <a:ext cx="7839075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691680" y="3263631"/>
          <a:ext cx="51133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69799200" imgH="4876800" progId="Equation.DSMT4">
                  <p:embed/>
                </p:oleObj>
              </mc:Choice>
              <mc:Fallback>
                <p:oleObj name="Equation" r:id="rId5" imgW="69799200" imgH="4876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680" y="3263631"/>
                        <a:ext cx="5113338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03382" y="2600451"/>
          <a:ext cx="737235" cy="40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7" imgW="419100" imgH="228600" progId="Equation.KSEE3">
                  <p:embed/>
                </p:oleObj>
              </mc:Choice>
              <mc:Fallback>
                <p:oleObj name="" r:id="rId7" imgW="4191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3382" y="2600451"/>
                        <a:ext cx="737235" cy="402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48349" y="3881409"/>
          <a:ext cx="960120" cy="40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9" imgW="545465" imgH="228600" progId="Equation.KSEE3">
                  <p:embed/>
                </p:oleObj>
              </mc:Choice>
              <mc:Fallback>
                <p:oleObj name="" r:id="rId9" imgW="545465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8349" y="3881409"/>
                        <a:ext cx="960120" cy="402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24"/>
          <p:cNvSpPr/>
          <p:nvPr>
            <p:custDataLst>
              <p:tags r:id="rId11"/>
            </p:custDataLst>
          </p:nvPr>
        </p:nvSpPr>
        <p:spPr>
          <a:xfrm>
            <a:off x="107315" y="843558"/>
            <a:ext cx="4914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等差数列的通项公式的应用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PP_MARK_KEY" val="9f458969-1ba1-4e7e-b766-b09321236716"/>
  <p:tag name="COMMONDATA" val="eyJoZGlkIjoiOGFjNDA4NjU5ODQxMTMzYmZkMGVjNjYyNmQ2MzYzYz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WPS 演示</Application>
  <PresentationFormat>全屏显示(16:9)</PresentationFormat>
  <Paragraphs>84</Paragraphs>
  <Slides>12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12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黑体</vt:lpstr>
      <vt:lpstr>Times New Roman</vt:lpstr>
      <vt:lpstr>楷体</vt:lpstr>
      <vt:lpstr>华文楷体</vt:lpstr>
      <vt:lpstr>微软雅黑</vt:lpstr>
      <vt:lpstr>Arial Unicode MS</vt:lpstr>
      <vt:lpstr>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2.2.1  等差数列的概念（1）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271</cp:revision>
  <dcterms:created xsi:type="dcterms:W3CDTF">2013-12-23T07:18:00Z</dcterms:created>
  <dcterms:modified xsi:type="dcterms:W3CDTF">2023-09-07T02:29:04Z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7C93CB401005403597282F702867C384_13</vt:lpwstr>
  </property>
  <property fmtid="{D5CDD505-2E9C-101B-9397-08002B2CF9AE}" pid="3" name="KSOProductBuildVer">
    <vt:lpwstr>2052-12.1.0.15374</vt:lpwstr>
  </property>
</Properties>
</file>