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305" r:id="rId5"/>
    <p:sldId id="399" r:id="rId6"/>
    <p:sldId id="389" r:id="rId7"/>
    <p:sldId id="390" r:id="rId8"/>
    <p:sldId id="388" r:id="rId9"/>
    <p:sldId id="364" r:id="rId10"/>
    <p:sldId id="327" r:id="rId11"/>
    <p:sldId id="396" r:id="rId12"/>
    <p:sldId id="348" r:id="rId13"/>
    <p:sldId id="303" r:id="rId14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3" d="100"/>
          <a:sy n="103" d="100"/>
        </p:scale>
        <p:origin x="874" y="72"/>
      </p:cViewPr>
      <p:guideLst>
        <p:guide orient="horz" pos="15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低可信度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8" name="图片 7" descr="图形用户界面&#10;&#10;描述已自动生成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12.bin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8.bin"/><Relationship Id="rId5" Type="http://schemas.openxmlformats.org/officeDocument/2006/relationships/tags" Target="../tags/tag8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2" Type="http://schemas.openxmlformats.org/officeDocument/2006/relationships/tags" Target="../tags/tag7.xml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2.2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.1  </a:t>
            </a:r>
            <a:r>
              <a:rPr sz="4800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等差数列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的概念</a:t>
            </a:r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课时</a:t>
            </a:r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sz="4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663065" y="1552575"/>
            <a:ext cx="6004560" cy="20377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4" name="Object 3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96863" y="941388"/>
          <a:ext cx="3559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40233600" imgH="4876800" progId="Equation.DSMT4">
                  <p:embed/>
                </p:oleObj>
              </mc:Choice>
              <mc:Fallback>
                <p:oleObj name="Equation" r:id="rId2" imgW="40233600" imgH="4876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863" y="941388"/>
                        <a:ext cx="3559175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296863" y="3867150"/>
          <a:ext cx="42052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4" imgW="47548800" imgH="4876800" progId="Equation.DSMT4">
                  <p:embed/>
                </p:oleObj>
              </mc:Choice>
              <mc:Fallback>
                <p:oleObj name="Equation" r:id="rId4" imgW="47548800" imgH="4876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863" y="3867150"/>
                        <a:ext cx="4205287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9504" y="2787774"/>
          <a:ext cx="83899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6" imgW="111556800" imgH="11582400" progId="Equation.DSMT4">
                  <p:embed/>
                </p:oleObj>
              </mc:Choice>
              <mc:Fallback>
                <p:oleObj name="Equation" r:id="rId6" imgW="111556800" imgH="11582400" progId="Equation.DSMT4">
                  <p:embed/>
                  <p:pic>
                    <p:nvPicPr>
                      <p:cNvPr id="0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504" y="2787774"/>
                        <a:ext cx="8389938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9504" y="1516212"/>
          <a:ext cx="79676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8" imgW="109118400" imgH="16459200" progId="Equation.DSMT4">
                  <p:embed/>
                </p:oleObj>
              </mc:Choice>
              <mc:Fallback>
                <p:oleObj name="Equation" r:id="rId8" imgW="109118400" imgH="16459200" progId="Equation.DSMT4">
                  <p:embed/>
                  <p:pic>
                    <p:nvPicPr>
                      <p:cNvPr id="0" name="对象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04" y="1516212"/>
                        <a:ext cx="7967663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5"/>
          <p:cNvGraphicFramePr>
            <a:graphicFrameLocks noChangeAspect="1"/>
          </p:cNvGraphicFramePr>
          <p:nvPr/>
        </p:nvGraphicFramePr>
        <p:xfrm>
          <a:off x="971600" y="4371950"/>
          <a:ext cx="78025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0" imgW="101498400" imgH="6400800" progId="Equation.DSMT4">
                  <p:embed/>
                </p:oleObj>
              </mc:Choice>
              <mc:Fallback>
                <p:oleObj name="Equation" r:id="rId10" imgW="101498400" imgH="6400800" progId="Equation.DSMT4">
                  <p:embed/>
                  <p:pic>
                    <p:nvPicPr>
                      <p:cNvPr id="0" name="Object 3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1600" y="4371950"/>
                        <a:ext cx="7802562" cy="49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2175" y="915988"/>
          <a:ext cx="73612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96012000" imgH="10363200" progId="Equation.DSMT4">
                  <p:embed/>
                </p:oleObj>
              </mc:Choice>
              <mc:Fallback>
                <p:oleObj name="Equation" r:id="rId2" imgW="96012000" imgH="10363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2175" y="915988"/>
                        <a:ext cx="7361238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7544" y="1978840"/>
          <a:ext cx="7693025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100279200" imgH="19507200" progId="Equation.DSMT4">
                  <p:embed/>
                </p:oleObj>
              </mc:Choice>
              <mc:Fallback>
                <p:oleObj name="Equation" r:id="rId4" imgW="100279200" imgH="19507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78840"/>
                        <a:ext cx="7693025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1173" y="1312545"/>
          <a:ext cx="7941654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04241600" imgH="9448800" progId="Equation.DSMT4">
                  <p:embed/>
                </p:oleObj>
              </mc:Choice>
              <mc:Fallback>
                <p:oleObj name="Equation" r:id="rId1" imgW="104241600" imgH="94488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173" y="1312545"/>
                        <a:ext cx="7941654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22350" y="2211710"/>
          <a:ext cx="70993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95707200" imgH="30480000" progId="Equation.DSMT4">
                  <p:embed/>
                </p:oleObj>
              </mc:Choice>
              <mc:Fallback>
                <p:oleObj name="Equation" r:id="rId3" imgW="95707200" imgH="304800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2350" y="2211710"/>
                        <a:ext cx="709930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24"/>
          <p:cNvSpPr/>
          <p:nvPr>
            <p:custDataLst>
              <p:tags r:id="rId5"/>
            </p:custDataLst>
          </p:nvPr>
        </p:nvSpPr>
        <p:spPr>
          <a:xfrm>
            <a:off x="250825" y="790575"/>
            <a:ext cx="208262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等差中项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3356" y="915566"/>
          <a:ext cx="87772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07899200" imgH="4876800" progId="Equation.DSMT4">
                  <p:embed/>
                </p:oleObj>
              </mc:Choice>
              <mc:Fallback>
                <p:oleObj name="Equation" r:id="rId1" imgW="107899200" imgH="48768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356" y="915566"/>
                        <a:ext cx="8777288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1311" y="1814512"/>
          <a:ext cx="55848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69799200" imgH="9448800" progId="Equation.DSMT4">
                  <p:embed/>
                </p:oleObj>
              </mc:Choice>
              <mc:Fallback>
                <p:oleObj name="Equation" r:id="rId3" imgW="69799200" imgH="94488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311" y="1814512"/>
                        <a:ext cx="5584825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69900" y="1141413"/>
          <a:ext cx="694531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77724000" imgH="10363200" progId="Equation.DSMT4">
                  <p:embed/>
                </p:oleObj>
              </mc:Choice>
              <mc:Fallback>
                <p:oleObj name="Equation" r:id="rId2" imgW="77724000" imgH="10363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900" y="1141413"/>
                        <a:ext cx="6945313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28184" y="1141413"/>
          <a:ext cx="59379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292100" imgH="177165" progId="Equation.DSMT4">
                  <p:embed/>
                </p:oleObj>
              </mc:Choice>
              <mc:Fallback>
                <p:oleObj name="Equation" r:id="rId4" imgW="292100" imgH="177165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1141413"/>
                        <a:ext cx="59379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403888" y="1690377"/>
          <a:ext cx="74769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6" imgW="8229600" imgH="3962400" progId="Equation.DSMT4">
                  <p:embed/>
                </p:oleObj>
              </mc:Choice>
              <mc:Fallback>
                <p:oleObj name="Equation" r:id="rId6" imgW="8229600" imgH="39624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03888" y="1690377"/>
                        <a:ext cx="747691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19163" y="915988"/>
          <a:ext cx="69167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77419200" imgH="10363200" progId="Equation.DSMT4">
                  <p:embed/>
                </p:oleObj>
              </mc:Choice>
              <mc:Fallback>
                <p:oleObj name="Equation" r:id="rId2" imgW="77419200" imgH="10363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9163" y="915988"/>
                        <a:ext cx="6916737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9163" y="2211710"/>
          <a:ext cx="6112753" cy="24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73152000" imgH="29260800" progId="Equation.DSMT4">
                  <p:embed/>
                </p:oleObj>
              </mc:Choice>
              <mc:Fallback>
                <p:oleObj name="Equation" r:id="rId4" imgW="73152000" imgH="2926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163" y="2211710"/>
                        <a:ext cx="6112753" cy="24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Rectangle 124"/>
          <p:cNvSpPr/>
          <p:nvPr>
            <p:custDataLst>
              <p:tags r:id="rId1"/>
            </p:custDataLst>
          </p:nvPr>
        </p:nvSpPr>
        <p:spPr>
          <a:xfrm>
            <a:off x="107315" y="843558"/>
            <a:ext cx="4914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等差数列的通项公式的应用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83568" y="1432635"/>
          <a:ext cx="64119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87477600" imgH="9448800" progId="Equation.DSMT4">
                  <p:embed/>
                </p:oleObj>
              </mc:Choice>
              <mc:Fallback>
                <p:oleObj name="Equation" r:id="rId3" imgW="87477600" imgH="9448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32635"/>
                        <a:ext cx="6411913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637250" y="3291830"/>
          <a:ext cx="72358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98755200" imgH="10972800" progId="Equation.DSMT4">
                  <p:embed/>
                </p:oleObj>
              </mc:Choice>
              <mc:Fallback>
                <p:oleObj name="Equation" r:id="rId6" imgW="987552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7250" y="3291830"/>
                        <a:ext cx="723582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1379" y="2283718"/>
          <a:ext cx="2301240" cy="69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8" imgW="1308100" imgH="393700" progId="Equation.KSEE3">
                  <p:embed/>
                </p:oleObj>
              </mc:Choice>
              <mc:Fallback>
                <p:oleObj name="" r:id="rId8" imgW="13081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1379" y="2283718"/>
                        <a:ext cx="2301240" cy="69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89997" y="4411385"/>
          <a:ext cx="156400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0" imgW="889000" imgH="228600" progId="Equation.KSEE3">
                  <p:embed/>
                </p:oleObj>
              </mc:Choice>
              <mc:Fallback>
                <p:oleObj name="" r:id="rId10" imgW="8890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89997" y="4411385"/>
                        <a:ext cx="156400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970" y="1203960"/>
            <a:ext cx="7552690" cy="2375902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（1）什么是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等差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中项？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）怎么求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等差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中项？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课采用了怎样的学习方法？你是如何进行学习的？你的学习效果如何？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9f458969-1ba1-4e7e-b766-b09321236716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全屏显示(16:9)</PresentationFormat>
  <Paragraphs>32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11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黑体</vt:lpstr>
      <vt:lpstr>Times New Roman</vt:lpstr>
      <vt:lpstr>华文楷体</vt:lpstr>
      <vt:lpstr>微软雅黑</vt:lpstr>
      <vt:lpstr>Arial Unicode MS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2.2.1  等差数列的概念（2）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272</cp:revision>
  <dcterms:created xsi:type="dcterms:W3CDTF">2013-12-23T07:18:00Z</dcterms:created>
  <dcterms:modified xsi:type="dcterms:W3CDTF">2023-09-07T02:42:10Z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7C93CB401005403597282F702867C384_13</vt:lpwstr>
  </property>
  <property fmtid="{D5CDD505-2E9C-101B-9397-08002B2CF9AE}" pid="3" name="KSOProductBuildVer">
    <vt:lpwstr>2052-12.1.0.15374</vt:lpwstr>
  </property>
</Properties>
</file>