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395" r:id="rId3"/>
    <p:sldId id="420" r:id="rId5"/>
    <p:sldId id="388" r:id="rId6"/>
    <p:sldId id="421" r:id="rId7"/>
    <p:sldId id="422" r:id="rId8"/>
    <p:sldId id="426" r:id="rId9"/>
    <p:sldId id="423" r:id="rId10"/>
    <p:sldId id="424" r:id="rId11"/>
    <p:sldId id="425" r:id="rId12"/>
    <p:sldId id="427" r:id="rId13"/>
    <p:sldId id="303" r:id="rId14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64A2"/>
    <a:srgbClr val="4F81BD"/>
    <a:srgbClr val="2C5E99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70" autoAdjust="0"/>
    <p:restoredTop sz="94682"/>
  </p:normalViewPr>
  <p:slideViewPr>
    <p:cSldViewPr showGuides="1">
      <p:cViewPr varScale="1">
        <p:scale>
          <a:sx n="108" d="100"/>
          <a:sy n="108" d="100"/>
        </p:scale>
        <p:origin x="144" y="77"/>
      </p:cViewPr>
      <p:guideLst>
        <p:guide orient="horz" pos="16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13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7235825" y="628650"/>
            <a:ext cx="511175" cy="263525"/>
          </a:xfrm>
          <a:prstGeom prst="rect">
            <a:avLst/>
          </a:prstGeom>
          <a:solidFill>
            <a:srgbClr val="2C5E99"/>
          </a:solidFill>
          <a:ln w="1270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53" name="文本框 9"/>
          <p:cNvSpPr txBox="1"/>
          <p:nvPr userDrawn="1"/>
        </p:nvSpPr>
        <p:spPr>
          <a:xfrm>
            <a:off x="7215188" y="585788"/>
            <a:ext cx="754062" cy="350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lvl="0" eaLnBrk="0" hangingPunct="0"/>
            <a:r>
              <a:rPr lang="zh-CN" altLang="en-US" sz="17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拓展</a:t>
            </a:r>
            <a:endParaRPr lang="zh-CN" altLang="en-US" sz="17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8" name="图片 7" descr="图形用户界面&#10;&#10;低可信度描述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.xml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1.w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4.wmf"/><Relationship Id="rId10" Type="http://schemas.openxmlformats.org/officeDocument/2006/relationships/vmlDrawing" Target="../drawings/vmlDrawing5.vml"/><Relationship Id="rId1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7.wmf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2.xml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1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形用户界面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>
          <a:xfrm>
            <a:off x="0" y="1887538"/>
            <a:ext cx="9144000" cy="936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lvl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4000" b="1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2.2.2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等差数列的前</a:t>
            </a:r>
            <a:r>
              <a:rPr lang="en-US" altLang="zh-CN" sz="4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项和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114300" imgH="215900" progId="Equation.KSEE3">
                  <p:embed/>
                </p:oleObj>
              </mc:Choice>
              <mc:Fallback>
                <p:oleObj name="" r:id="rId2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638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2463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4" imgW="114300" imgH="215900" progId="Equation.KSEE3">
                  <p:embed/>
                </p:oleObj>
              </mc:Choice>
              <mc:Fallback>
                <p:oleObj name="" r:id="rId4" imgW="1143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6380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05062" y="2067694"/>
            <a:ext cx="5733876" cy="71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教材第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页，练习第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题的（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）（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）．</a:t>
            </a:r>
            <a:endParaRPr lang="en-US" altLang="zh-CN" sz="1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6000" y="723113"/>
            <a:ext cx="8712000" cy="9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CC"/>
                </a:solidFill>
              </a:rPr>
              <a:t>问题</a:t>
            </a:r>
            <a:r>
              <a:rPr lang="zh-CN" altLang="en-US" sz="2000" b="1" dirty="0"/>
              <a:t>   某工厂的仓库里堆放着一批钢管，共堆放了 </a:t>
            </a:r>
            <a:r>
              <a:rPr lang="en-US" altLang="zh-CN" sz="2000" b="1" dirty="0"/>
              <a:t>7 </a:t>
            </a:r>
            <a:r>
              <a:rPr lang="zh-CN" altLang="en-US" sz="2000" b="1" dirty="0"/>
              <a:t>层，从上到下每层钢管的数量为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10 </a:t>
            </a:r>
            <a:r>
              <a:rPr lang="zh-CN" altLang="en-US" sz="2000" b="1" dirty="0"/>
              <a:t>，怎样求得这堆钢管的总数呢？</a:t>
            </a:r>
            <a:endParaRPr lang="zh-CN" altLang="en-US" sz="2000" b="1" dirty="0"/>
          </a:p>
        </p:txBody>
      </p:sp>
      <p:grpSp>
        <p:nvGrpSpPr>
          <p:cNvPr id="3" name="Group 5"/>
          <p:cNvGrpSpPr/>
          <p:nvPr/>
        </p:nvGrpSpPr>
        <p:grpSpPr bwMode="auto">
          <a:xfrm>
            <a:off x="222250" y="2830916"/>
            <a:ext cx="3600000" cy="2160000"/>
            <a:chOff x="1734" y="2394"/>
            <a:chExt cx="1542" cy="945"/>
          </a:xfrm>
        </p:grpSpPr>
        <p:grpSp>
          <p:nvGrpSpPr>
            <p:cNvPr id="4" name="Group 6"/>
            <p:cNvGrpSpPr/>
            <p:nvPr/>
          </p:nvGrpSpPr>
          <p:grpSpPr bwMode="auto">
            <a:xfrm>
              <a:off x="1734" y="3203"/>
              <a:ext cx="1542" cy="136"/>
              <a:chOff x="1202" y="3203"/>
              <a:chExt cx="1542" cy="136"/>
            </a:xfrm>
          </p:grpSpPr>
          <p:sp>
            <p:nvSpPr>
              <p:cNvPr id="10253" name="Oval 7"/>
              <p:cNvSpPr>
                <a:spLocks noChangeArrowheads="1"/>
              </p:cNvSpPr>
              <p:nvPr/>
            </p:nvSpPr>
            <p:spPr bwMode="auto">
              <a:xfrm>
                <a:off x="1202" y="320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254" name="Oval 8"/>
              <p:cNvSpPr>
                <a:spLocks noChangeArrowheads="1"/>
              </p:cNvSpPr>
              <p:nvPr/>
            </p:nvSpPr>
            <p:spPr bwMode="auto">
              <a:xfrm>
                <a:off x="1358" y="320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255" name="Oval 9"/>
              <p:cNvSpPr>
                <a:spLocks noChangeArrowheads="1"/>
              </p:cNvSpPr>
              <p:nvPr/>
            </p:nvSpPr>
            <p:spPr bwMode="auto">
              <a:xfrm>
                <a:off x="1514" y="320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256" name="Oval 10"/>
              <p:cNvSpPr>
                <a:spLocks noChangeArrowheads="1"/>
              </p:cNvSpPr>
              <p:nvPr/>
            </p:nvSpPr>
            <p:spPr bwMode="auto">
              <a:xfrm>
                <a:off x="1670" y="320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257" name="Oval 11"/>
              <p:cNvSpPr>
                <a:spLocks noChangeArrowheads="1"/>
              </p:cNvSpPr>
              <p:nvPr/>
            </p:nvSpPr>
            <p:spPr bwMode="auto">
              <a:xfrm>
                <a:off x="1826" y="320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258" name="Oval 12"/>
              <p:cNvSpPr>
                <a:spLocks noChangeArrowheads="1"/>
              </p:cNvSpPr>
              <p:nvPr/>
            </p:nvSpPr>
            <p:spPr bwMode="auto">
              <a:xfrm>
                <a:off x="1983" y="320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259" name="Oval 13"/>
              <p:cNvSpPr>
                <a:spLocks noChangeArrowheads="1"/>
              </p:cNvSpPr>
              <p:nvPr/>
            </p:nvSpPr>
            <p:spPr bwMode="auto">
              <a:xfrm>
                <a:off x="2139" y="320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260" name="Oval 14"/>
              <p:cNvSpPr>
                <a:spLocks noChangeArrowheads="1"/>
              </p:cNvSpPr>
              <p:nvPr/>
            </p:nvSpPr>
            <p:spPr bwMode="auto">
              <a:xfrm>
                <a:off x="2295" y="320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261" name="Oval 15"/>
              <p:cNvSpPr>
                <a:spLocks noChangeArrowheads="1"/>
              </p:cNvSpPr>
              <p:nvPr/>
            </p:nvSpPr>
            <p:spPr bwMode="auto">
              <a:xfrm>
                <a:off x="2451" y="320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262" name="Oval 16"/>
              <p:cNvSpPr>
                <a:spLocks noChangeArrowheads="1"/>
              </p:cNvSpPr>
              <p:nvPr/>
            </p:nvSpPr>
            <p:spPr bwMode="auto">
              <a:xfrm>
                <a:off x="2608" y="320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5" name="Oval 17"/>
            <p:cNvSpPr>
              <a:spLocks noChangeArrowheads="1"/>
            </p:cNvSpPr>
            <p:nvPr/>
          </p:nvSpPr>
          <p:spPr bwMode="auto">
            <a:xfrm>
              <a:off x="1815" y="307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" name="Oval 18"/>
            <p:cNvSpPr>
              <a:spLocks noChangeArrowheads="1"/>
            </p:cNvSpPr>
            <p:nvPr/>
          </p:nvSpPr>
          <p:spPr bwMode="auto">
            <a:xfrm>
              <a:off x="1971" y="307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2127" y="307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2283" y="307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Oval 21"/>
            <p:cNvSpPr>
              <a:spLocks noChangeArrowheads="1"/>
            </p:cNvSpPr>
            <p:nvPr/>
          </p:nvSpPr>
          <p:spPr bwMode="auto">
            <a:xfrm>
              <a:off x="2439" y="307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" name="Oval 22"/>
            <p:cNvSpPr>
              <a:spLocks noChangeArrowheads="1"/>
            </p:cNvSpPr>
            <p:nvPr/>
          </p:nvSpPr>
          <p:spPr bwMode="auto">
            <a:xfrm>
              <a:off x="2596" y="307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" name="Oval 23"/>
            <p:cNvSpPr>
              <a:spLocks noChangeArrowheads="1"/>
            </p:cNvSpPr>
            <p:nvPr/>
          </p:nvSpPr>
          <p:spPr bwMode="auto">
            <a:xfrm>
              <a:off x="2752" y="307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2908" y="307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3064" y="307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" name="Oval 26"/>
            <p:cNvSpPr>
              <a:spLocks noChangeArrowheads="1"/>
            </p:cNvSpPr>
            <p:nvPr/>
          </p:nvSpPr>
          <p:spPr bwMode="auto">
            <a:xfrm>
              <a:off x="1891" y="293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" name="Oval 27"/>
            <p:cNvSpPr>
              <a:spLocks noChangeArrowheads="1"/>
            </p:cNvSpPr>
            <p:nvPr/>
          </p:nvSpPr>
          <p:spPr bwMode="auto">
            <a:xfrm>
              <a:off x="2047" y="293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2203" y="293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" name="Oval 29"/>
            <p:cNvSpPr>
              <a:spLocks noChangeArrowheads="1"/>
            </p:cNvSpPr>
            <p:nvPr/>
          </p:nvSpPr>
          <p:spPr bwMode="auto">
            <a:xfrm>
              <a:off x="2359" y="293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" name="Oval 30"/>
            <p:cNvSpPr>
              <a:spLocks noChangeArrowheads="1"/>
            </p:cNvSpPr>
            <p:nvPr/>
          </p:nvSpPr>
          <p:spPr bwMode="auto">
            <a:xfrm>
              <a:off x="2515" y="293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2672" y="293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828" y="293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984" y="2931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" name="Oval 34"/>
            <p:cNvSpPr>
              <a:spLocks noChangeArrowheads="1"/>
            </p:cNvSpPr>
            <p:nvPr/>
          </p:nvSpPr>
          <p:spPr bwMode="auto">
            <a:xfrm>
              <a:off x="1956" y="279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2112" y="279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" name="Oval 36"/>
            <p:cNvSpPr>
              <a:spLocks noChangeArrowheads="1"/>
            </p:cNvSpPr>
            <p:nvPr/>
          </p:nvSpPr>
          <p:spPr bwMode="auto">
            <a:xfrm>
              <a:off x="2268" y="279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" name="Oval 37"/>
            <p:cNvSpPr>
              <a:spLocks noChangeArrowheads="1"/>
            </p:cNvSpPr>
            <p:nvPr/>
          </p:nvSpPr>
          <p:spPr bwMode="auto">
            <a:xfrm>
              <a:off x="2424" y="279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auto">
            <a:xfrm>
              <a:off x="2580" y="279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auto">
            <a:xfrm>
              <a:off x="2737" y="279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" name="Oval 40"/>
            <p:cNvSpPr>
              <a:spLocks noChangeArrowheads="1"/>
            </p:cNvSpPr>
            <p:nvPr/>
          </p:nvSpPr>
          <p:spPr bwMode="auto">
            <a:xfrm>
              <a:off x="2893" y="279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>
              <a:off x="2029" y="265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" name="Oval 42"/>
            <p:cNvSpPr>
              <a:spLocks noChangeArrowheads="1"/>
            </p:cNvSpPr>
            <p:nvPr/>
          </p:nvSpPr>
          <p:spPr bwMode="auto">
            <a:xfrm>
              <a:off x="2185" y="265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Oval 43"/>
            <p:cNvSpPr>
              <a:spLocks noChangeArrowheads="1"/>
            </p:cNvSpPr>
            <p:nvPr/>
          </p:nvSpPr>
          <p:spPr bwMode="auto">
            <a:xfrm>
              <a:off x="2341" y="265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0" name="Oval 44"/>
            <p:cNvSpPr>
              <a:spLocks noChangeArrowheads="1"/>
            </p:cNvSpPr>
            <p:nvPr/>
          </p:nvSpPr>
          <p:spPr bwMode="auto">
            <a:xfrm>
              <a:off x="2497" y="265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2" name="Oval 45"/>
            <p:cNvSpPr>
              <a:spLocks noChangeArrowheads="1"/>
            </p:cNvSpPr>
            <p:nvPr/>
          </p:nvSpPr>
          <p:spPr bwMode="auto">
            <a:xfrm>
              <a:off x="2653" y="265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3" name="Oval 46"/>
            <p:cNvSpPr>
              <a:spLocks noChangeArrowheads="1"/>
            </p:cNvSpPr>
            <p:nvPr/>
          </p:nvSpPr>
          <p:spPr bwMode="auto">
            <a:xfrm>
              <a:off x="2810" y="2659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4" name="Oval 47"/>
            <p:cNvSpPr>
              <a:spLocks noChangeArrowheads="1"/>
            </p:cNvSpPr>
            <p:nvPr/>
          </p:nvSpPr>
          <p:spPr bwMode="auto">
            <a:xfrm>
              <a:off x="2110" y="2527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5" name="Oval 48"/>
            <p:cNvSpPr>
              <a:spLocks noChangeArrowheads="1"/>
            </p:cNvSpPr>
            <p:nvPr/>
          </p:nvSpPr>
          <p:spPr bwMode="auto">
            <a:xfrm>
              <a:off x="2266" y="2527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6" name="Oval 49"/>
            <p:cNvSpPr>
              <a:spLocks noChangeArrowheads="1"/>
            </p:cNvSpPr>
            <p:nvPr/>
          </p:nvSpPr>
          <p:spPr bwMode="auto">
            <a:xfrm>
              <a:off x="2422" y="2527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7" name="Oval 50"/>
            <p:cNvSpPr>
              <a:spLocks noChangeArrowheads="1"/>
            </p:cNvSpPr>
            <p:nvPr/>
          </p:nvSpPr>
          <p:spPr bwMode="auto">
            <a:xfrm>
              <a:off x="2578" y="2527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8" name="Oval 51"/>
            <p:cNvSpPr>
              <a:spLocks noChangeArrowheads="1"/>
            </p:cNvSpPr>
            <p:nvPr/>
          </p:nvSpPr>
          <p:spPr bwMode="auto">
            <a:xfrm>
              <a:off x="2734" y="2527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9" name="Oval 52"/>
            <p:cNvSpPr>
              <a:spLocks noChangeArrowheads="1"/>
            </p:cNvSpPr>
            <p:nvPr/>
          </p:nvSpPr>
          <p:spPr bwMode="auto">
            <a:xfrm>
              <a:off x="2183" y="2394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0" name="Oval 53"/>
            <p:cNvSpPr>
              <a:spLocks noChangeArrowheads="1"/>
            </p:cNvSpPr>
            <p:nvPr/>
          </p:nvSpPr>
          <p:spPr bwMode="auto">
            <a:xfrm>
              <a:off x="2339" y="2394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1" name="Oval 54"/>
            <p:cNvSpPr>
              <a:spLocks noChangeArrowheads="1"/>
            </p:cNvSpPr>
            <p:nvPr/>
          </p:nvSpPr>
          <p:spPr bwMode="auto">
            <a:xfrm>
              <a:off x="2495" y="2394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2" name="Oval 55"/>
            <p:cNvSpPr>
              <a:spLocks noChangeArrowheads="1"/>
            </p:cNvSpPr>
            <p:nvPr/>
          </p:nvSpPr>
          <p:spPr bwMode="auto">
            <a:xfrm>
              <a:off x="2651" y="2394"/>
              <a:ext cx="136" cy="136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263" name="Group 56"/>
          <p:cNvGrpSpPr/>
          <p:nvPr/>
        </p:nvGrpSpPr>
        <p:grpSpPr bwMode="auto">
          <a:xfrm rot="10800000">
            <a:off x="2708894" y="2837746"/>
            <a:ext cx="3600000" cy="2160000"/>
            <a:chOff x="1734" y="2394"/>
            <a:chExt cx="1542" cy="945"/>
          </a:xfrm>
        </p:grpSpPr>
        <p:grpSp>
          <p:nvGrpSpPr>
            <p:cNvPr id="10264" name="Group 57"/>
            <p:cNvGrpSpPr/>
            <p:nvPr/>
          </p:nvGrpSpPr>
          <p:grpSpPr bwMode="auto">
            <a:xfrm>
              <a:off x="1734" y="3203"/>
              <a:ext cx="1542" cy="136"/>
              <a:chOff x="1202" y="3203"/>
              <a:chExt cx="1542" cy="136"/>
            </a:xfrm>
          </p:grpSpPr>
          <p:sp>
            <p:nvSpPr>
              <p:cNvPr id="10304" name="Oval 58"/>
              <p:cNvSpPr>
                <a:spLocks noChangeArrowheads="1"/>
              </p:cNvSpPr>
              <p:nvPr/>
            </p:nvSpPr>
            <p:spPr bwMode="auto">
              <a:xfrm>
                <a:off x="1202" y="3203"/>
                <a:ext cx="136" cy="136"/>
              </a:xfrm>
              <a:prstGeom prst="ellipse">
                <a:avLst/>
              </a:prstGeom>
              <a:solidFill>
                <a:srgbClr val="FF6600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305" name="Oval 59"/>
              <p:cNvSpPr>
                <a:spLocks noChangeArrowheads="1"/>
              </p:cNvSpPr>
              <p:nvPr/>
            </p:nvSpPr>
            <p:spPr bwMode="auto">
              <a:xfrm>
                <a:off x="1358" y="3203"/>
                <a:ext cx="136" cy="136"/>
              </a:xfrm>
              <a:prstGeom prst="ellipse">
                <a:avLst/>
              </a:prstGeom>
              <a:solidFill>
                <a:srgbClr val="FF6600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306" name="Oval 60"/>
              <p:cNvSpPr>
                <a:spLocks noChangeArrowheads="1"/>
              </p:cNvSpPr>
              <p:nvPr/>
            </p:nvSpPr>
            <p:spPr bwMode="auto">
              <a:xfrm>
                <a:off x="1514" y="3203"/>
                <a:ext cx="136" cy="136"/>
              </a:xfrm>
              <a:prstGeom prst="ellipse">
                <a:avLst/>
              </a:prstGeom>
              <a:solidFill>
                <a:srgbClr val="FF6600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307" name="Oval 61"/>
              <p:cNvSpPr>
                <a:spLocks noChangeArrowheads="1"/>
              </p:cNvSpPr>
              <p:nvPr/>
            </p:nvSpPr>
            <p:spPr bwMode="auto">
              <a:xfrm>
                <a:off x="1670" y="3203"/>
                <a:ext cx="136" cy="136"/>
              </a:xfrm>
              <a:prstGeom prst="ellipse">
                <a:avLst/>
              </a:prstGeom>
              <a:solidFill>
                <a:srgbClr val="FF6600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308" name="Oval 62"/>
              <p:cNvSpPr>
                <a:spLocks noChangeArrowheads="1"/>
              </p:cNvSpPr>
              <p:nvPr/>
            </p:nvSpPr>
            <p:spPr bwMode="auto">
              <a:xfrm>
                <a:off x="1826" y="3203"/>
                <a:ext cx="136" cy="136"/>
              </a:xfrm>
              <a:prstGeom prst="ellipse">
                <a:avLst/>
              </a:prstGeom>
              <a:solidFill>
                <a:srgbClr val="FF6600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309" name="Oval 63"/>
              <p:cNvSpPr>
                <a:spLocks noChangeArrowheads="1"/>
              </p:cNvSpPr>
              <p:nvPr/>
            </p:nvSpPr>
            <p:spPr bwMode="auto">
              <a:xfrm>
                <a:off x="1983" y="3203"/>
                <a:ext cx="136" cy="136"/>
              </a:xfrm>
              <a:prstGeom prst="ellipse">
                <a:avLst/>
              </a:prstGeom>
              <a:solidFill>
                <a:srgbClr val="FF6600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310" name="Oval 64"/>
              <p:cNvSpPr>
                <a:spLocks noChangeArrowheads="1"/>
              </p:cNvSpPr>
              <p:nvPr/>
            </p:nvSpPr>
            <p:spPr bwMode="auto">
              <a:xfrm>
                <a:off x="2139" y="3203"/>
                <a:ext cx="136" cy="136"/>
              </a:xfrm>
              <a:prstGeom prst="ellipse">
                <a:avLst/>
              </a:prstGeom>
              <a:solidFill>
                <a:srgbClr val="FF6600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311" name="Oval 65"/>
              <p:cNvSpPr>
                <a:spLocks noChangeArrowheads="1"/>
              </p:cNvSpPr>
              <p:nvPr/>
            </p:nvSpPr>
            <p:spPr bwMode="auto">
              <a:xfrm>
                <a:off x="2295" y="3203"/>
                <a:ext cx="136" cy="136"/>
              </a:xfrm>
              <a:prstGeom prst="ellipse">
                <a:avLst/>
              </a:prstGeom>
              <a:solidFill>
                <a:srgbClr val="FF6600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312" name="Oval 66"/>
              <p:cNvSpPr>
                <a:spLocks noChangeArrowheads="1"/>
              </p:cNvSpPr>
              <p:nvPr/>
            </p:nvSpPr>
            <p:spPr bwMode="auto">
              <a:xfrm>
                <a:off x="2451" y="3203"/>
                <a:ext cx="136" cy="136"/>
              </a:xfrm>
              <a:prstGeom prst="ellipse">
                <a:avLst/>
              </a:prstGeom>
              <a:solidFill>
                <a:srgbClr val="FF6600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313" name="Oval 67"/>
              <p:cNvSpPr>
                <a:spLocks noChangeArrowheads="1"/>
              </p:cNvSpPr>
              <p:nvPr/>
            </p:nvSpPr>
            <p:spPr bwMode="auto">
              <a:xfrm>
                <a:off x="2608" y="3203"/>
                <a:ext cx="136" cy="136"/>
              </a:xfrm>
              <a:prstGeom prst="ellipse">
                <a:avLst/>
              </a:prstGeom>
              <a:solidFill>
                <a:srgbClr val="FF6600"/>
              </a:solidFill>
              <a:ln w="5715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0265" name="Oval 68"/>
            <p:cNvSpPr>
              <a:spLocks noChangeArrowheads="1"/>
            </p:cNvSpPr>
            <p:nvPr/>
          </p:nvSpPr>
          <p:spPr bwMode="auto">
            <a:xfrm>
              <a:off x="1815" y="307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6" name="Oval 69"/>
            <p:cNvSpPr>
              <a:spLocks noChangeArrowheads="1"/>
            </p:cNvSpPr>
            <p:nvPr/>
          </p:nvSpPr>
          <p:spPr bwMode="auto">
            <a:xfrm>
              <a:off x="1971" y="307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7" name="Oval 70"/>
            <p:cNvSpPr>
              <a:spLocks noChangeArrowheads="1"/>
            </p:cNvSpPr>
            <p:nvPr/>
          </p:nvSpPr>
          <p:spPr bwMode="auto">
            <a:xfrm>
              <a:off x="2127" y="307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8" name="Oval 71"/>
            <p:cNvSpPr>
              <a:spLocks noChangeArrowheads="1"/>
            </p:cNvSpPr>
            <p:nvPr/>
          </p:nvSpPr>
          <p:spPr bwMode="auto">
            <a:xfrm>
              <a:off x="2283" y="307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9" name="Oval 72"/>
            <p:cNvSpPr>
              <a:spLocks noChangeArrowheads="1"/>
            </p:cNvSpPr>
            <p:nvPr/>
          </p:nvSpPr>
          <p:spPr bwMode="auto">
            <a:xfrm>
              <a:off x="2439" y="307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0" name="Oval 73"/>
            <p:cNvSpPr>
              <a:spLocks noChangeArrowheads="1"/>
            </p:cNvSpPr>
            <p:nvPr/>
          </p:nvSpPr>
          <p:spPr bwMode="auto">
            <a:xfrm>
              <a:off x="2596" y="307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1" name="Oval 74"/>
            <p:cNvSpPr>
              <a:spLocks noChangeArrowheads="1"/>
            </p:cNvSpPr>
            <p:nvPr/>
          </p:nvSpPr>
          <p:spPr bwMode="auto">
            <a:xfrm>
              <a:off x="2752" y="307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2" name="Oval 75"/>
            <p:cNvSpPr>
              <a:spLocks noChangeArrowheads="1"/>
            </p:cNvSpPr>
            <p:nvPr/>
          </p:nvSpPr>
          <p:spPr bwMode="auto">
            <a:xfrm>
              <a:off x="2908" y="307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3" name="Oval 76"/>
            <p:cNvSpPr>
              <a:spLocks noChangeArrowheads="1"/>
            </p:cNvSpPr>
            <p:nvPr/>
          </p:nvSpPr>
          <p:spPr bwMode="auto">
            <a:xfrm>
              <a:off x="3064" y="307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4" name="Oval 77"/>
            <p:cNvSpPr>
              <a:spLocks noChangeArrowheads="1"/>
            </p:cNvSpPr>
            <p:nvPr/>
          </p:nvSpPr>
          <p:spPr bwMode="auto">
            <a:xfrm>
              <a:off x="1891" y="293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5" name="Oval 78"/>
            <p:cNvSpPr>
              <a:spLocks noChangeArrowheads="1"/>
            </p:cNvSpPr>
            <p:nvPr/>
          </p:nvSpPr>
          <p:spPr bwMode="auto">
            <a:xfrm>
              <a:off x="2047" y="293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6" name="Oval 79"/>
            <p:cNvSpPr>
              <a:spLocks noChangeArrowheads="1"/>
            </p:cNvSpPr>
            <p:nvPr/>
          </p:nvSpPr>
          <p:spPr bwMode="auto">
            <a:xfrm>
              <a:off x="2203" y="293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7" name="Oval 80"/>
            <p:cNvSpPr>
              <a:spLocks noChangeArrowheads="1"/>
            </p:cNvSpPr>
            <p:nvPr/>
          </p:nvSpPr>
          <p:spPr bwMode="auto">
            <a:xfrm>
              <a:off x="2359" y="293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8" name="Oval 81"/>
            <p:cNvSpPr>
              <a:spLocks noChangeArrowheads="1"/>
            </p:cNvSpPr>
            <p:nvPr/>
          </p:nvSpPr>
          <p:spPr bwMode="auto">
            <a:xfrm>
              <a:off x="2515" y="293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9" name="Oval 82"/>
            <p:cNvSpPr>
              <a:spLocks noChangeArrowheads="1"/>
            </p:cNvSpPr>
            <p:nvPr/>
          </p:nvSpPr>
          <p:spPr bwMode="auto">
            <a:xfrm>
              <a:off x="2672" y="293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0" name="Oval 83"/>
            <p:cNvSpPr>
              <a:spLocks noChangeArrowheads="1"/>
            </p:cNvSpPr>
            <p:nvPr/>
          </p:nvSpPr>
          <p:spPr bwMode="auto">
            <a:xfrm>
              <a:off x="2828" y="293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1" name="Oval 84"/>
            <p:cNvSpPr>
              <a:spLocks noChangeArrowheads="1"/>
            </p:cNvSpPr>
            <p:nvPr/>
          </p:nvSpPr>
          <p:spPr bwMode="auto">
            <a:xfrm>
              <a:off x="2984" y="2931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2" name="Oval 85"/>
            <p:cNvSpPr>
              <a:spLocks noChangeArrowheads="1"/>
            </p:cNvSpPr>
            <p:nvPr/>
          </p:nvSpPr>
          <p:spPr bwMode="auto">
            <a:xfrm>
              <a:off x="1956" y="279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3" name="Oval 86"/>
            <p:cNvSpPr>
              <a:spLocks noChangeArrowheads="1"/>
            </p:cNvSpPr>
            <p:nvPr/>
          </p:nvSpPr>
          <p:spPr bwMode="auto">
            <a:xfrm>
              <a:off x="2112" y="279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4" name="Oval 87"/>
            <p:cNvSpPr>
              <a:spLocks noChangeArrowheads="1"/>
            </p:cNvSpPr>
            <p:nvPr/>
          </p:nvSpPr>
          <p:spPr bwMode="auto">
            <a:xfrm>
              <a:off x="2268" y="279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5" name="Oval 88"/>
            <p:cNvSpPr>
              <a:spLocks noChangeArrowheads="1"/>
            </p:cNvSpPr>
            <p:nvPr/>
          </p:nvSpPr>
          <p:spPr bwMode="auto">
            <a:xfrm>
              <a:off x="2424" y="279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6" name="Oval 89"/>
            <p:cNvSpPr>
              <a:spLocks noChangeArrowheads="1"/>
            </p:cNvSpPr>
            <p:nvPr/>
          </p:nvSpPr>
          <p:spPr bwMode="auto">
            <a:xfrm>
              <a:off x="2580" y="279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7" name="Oval 90"/>
            <p:cNvSpPr>
              <a:spLocks noChangeArrowheads="1"/>
            </p:cNvSpPr>
            <p:nvPr/>
          </p:nvSpPr>
          <p:spPr bwMode="auto">
            <a:xfrm>
              <a:off x="2737" y="279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8" name="Oval 91"/>
            <p:cNvSpPr>
              <a:spLocks noChangeArrowheads="1"/>
            </p:cNvSpPr>
            <p:nvPr/>
          </p:nvSpPr>
          <p:spPr bwMode="auto">
            <a:xfrm>
              <a:off x="2893" y="279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9" name="Oval 92"/>
            <p:cNvSpPr>
              <a:spLocks noChangeArrowheads="1"/>
            </p:cNvSpPr>
            <p:nvPr/>
          </p:nvSpPr>
          <p:spPr bwMode="auto">
            <a:xfrm>
              <a:off x="2029" y="265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0" name="Oval 93"/>
            <p:cNvSpPr>
              <a:spLocks noChangeArrowheads="1"/>
            </p:cNvSpPr>
            <p:nvPr/>
          </p:nvSpPr>
          <p:spPr bwMode="auto">
            <a:xfrm>
              <a:off x="2185" y="265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1" name="Oval 94"/>
            <p:cNvSpPr>
              <a:spLocks noChangeArrowheads="1"/>
            </p:cNvSpPr>
            <p:nvPr/>
          </p:nvSpPr>
          <p:spPr bwMode="auto">
            <a:xfrm>
              <a:off x="2341" y="265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2" name="Oval 95"/>
            <p:cNvSpPr>
              <a:spLocks noChangeArrowheads="1"/>
            </p:cNvSpPr>
            <p:nvPr/>
          </p:nvSpPr>
          <p:spPr bwMode="auto">
            <a:xfrm>
              <a:off x="2497" y="265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3" name="Oval 96"/>
            <p:cNvSpPr>
              <a:spLocks noChangeArrowheads="1"/>
            </p:cNvSpPr>
            <p:nvPr/>
          </p:nvSpPr>
          <p:spPr bwMode="auto">
            <a:xfrm>
              <a:off x="2653" y="265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4" name="Oval 97"/>
            <p:cNvSpPr>
              <a:spLocks noChangeArrowheads="1"/>
            </p:cNvSpPr>
            <p:nvPr/>
          </p:nvSpPr>
          <p:spPr bwMode="auto">
            <a:xfrm>
              <a:off x="2810" y="2659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5" name="Oval 98"/>
            <p:cNvSpPr>
              <a:spLocks noChangeArrowheads="1"/>
            </p:cNvSpPr>
            <p:nvPr/>
          </p:nvSpPr>
          <p:spPr bwMode="auto">
            <a:xfrm>
              <a:off x="2110" y="2527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6" name="Oval 99"/>
            <p:cNvSpPr>
              <a:spLocks noChangeArrowheads="1"/>
            </p:cNvSpPr>
            <p:nvPr/>
          </p:nvSpPr>
          <p:spPr bwMode="auto">
            <a:xfrm>
              <a:off x="2266" y="2527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7" name="Oval 100"/>
            <p:cNvSpPr>
              <a:spLocks noChangeArrowheads="1"/>
            </p:cNvSpPr>
            <p:nvPr/>
          </p:nvSpPr>
          <p:spPr bwMode="auto">
            <a:xfrm>
              <a:off x="2422" y="2527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8" name="Oval 101"/>
            <p:cNvSpPr>
              <a:spLocks noChangeArrowheads="1"/>
            </p:cNvSpPr>
            <p:nvPr/>
          </p:nvSpPr>
          <p:spPr bwMode="auto">
            <a:xfrm>
              <a:off x="2578" y="2527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99" name="Oval 102"/>
            <p:cNvSpPr>
              <a:spLocks noChangeArrowheads="1"/>
            </p:cNvSpPr>
            <p:nvPr/>
          </p:nvSpPr>
          <p:spPr bwMode="auto">
            <a:xfrm>
              <a:off x="2734" y="2527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00" name="Oval 103"/>
            <p:cNvSpPr>
              <a:spLocks noChangeArrowheads="1"/>
            </p:cNvSpPr>
            <p:nvPr/>
          </p:nvSpPr>
          <p:spPr bwMode="auto">
            <a:xfrm>
              <a:off x="2183" y="2394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01" name="Oval 104"/>
            <p:cNvSpPr>
              <a:spLocks noChangeArrowheads="1"/>
            </p:cNvSpPr>
            <p:nvPr/>
          </p:nvSpPr>
          <p:spPr bwMode="auto">
            <a:xfrm>
              <a:off x="2339" y="2394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02" name="Oval 105"/>
            <p:cNvSpPr>
              <a:spLocks noChangeArrowheads="1"/>
            </p:cNvSpPr>
            <p:nvPr/>
          </p:nvSpPr>
          <p:spPr bwMode="auto">
            <a:xfrm>
              <a:off x="2495" y="2394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03" name="Oval 106"/>
            <p:cNvSpPr>
              <a:spLocks noChangeArrowheads="1"/>
            </p:cNvSpPr>
            <p:nvPr/>
          </p:nvSpPr>
          <p:spPr bwMode="auto">
            <a:xfrm>
              <a:off x="2651" y="2394"/>
              <a:ext cx="136" cy="136"/>
            </a:xfrm>
            <a:prstGeom prst="ellipse">
              <a:avLst/>
            </a:prstGeom>
            <a:solidFill>
              <a:srgbClr val="FF6600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0315" name="Rectangle 107"/>
          <p:cNvSpPr>
            <a:spLocks noChangeArrowheads="1"/>
          </p:cNvSpPr>
          <p:nvPr/>
        </p:nvSpPr>
        <p:spPr bwMode="auto">
          <a:xfrm>
            <a:off x="115013" y="1712950"/>
            <a:ext cx="8957901" cy="9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ea typeface="+mn-ea"/>
                <a:cs typeface="Times New Roman" panose="02020603050405020304" pitchFamily="18" charset="0"/>
              </a:rPr>
              <a:t>　　显然每一层钢管数累加即可．但是如果钢管很多，例如有</a:t>
            </a:r>
            <a:r>
              <a:rPr lang="en-US" altLang="zh-CN" sz="2000" b="1" dirty="0">
                <a:ea typeface="+mn-ea"/>
                <a:cs typeface="Times New Roman" panose="02020603050405020304" pitchFamily="18" charset="0"/>
              </a:rPr>
              <a:t>50</a:t>
            </a:r>
            <a:r>
              <a:rPr lang="zh-CN" altLang="en-US" sz="2000" b="1" dirty="0">
                <a:ea typeface="+mn-ea"/>
                <a:cs typeface="Times New Roman" panose="02020603050405020304" pitchFamily="18" charset="0"/>
              </a:rPr>
              <a:t>层怎么办？不</a:t>
            </a:r>
            <a:endParaRPr lang="en-US" altLang="zh-CN" sz="2000" b="1" dirty="0"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ea typeface="+mn-ea"/>
                <a:cs typeface="Times New Roman" panose="02020603050405020304" pitchFamily="18" charset="0"/>
              </a:rPr>
              <a:t>妨考虑下拼接一个倒放的梯形，观察各层钢管数特点．</a:t>
            </a:r>
            <a:endParaRPr lang="zh-CN" altLang="en-US" sz="2000" b="1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17" name="文本框 1"/>
          <p:cNvSpPr txBox="1">
            <a:spLocks noChangeArrowheads="1"/>
          </p:cNvSpPr>
          <p:nvPr/>
        </p:nvSpPr>
        <p:spPr bwMode="auto">
          <a:xfrm>
            <a:off x="6913563" y="2735765"/>
            <a:ext cx="14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4+10=14</a:t>
            </a:r>
            <a:endParaRPr lang="zh-CN" altLang="en-US" sz="2400" dirty="0"/>
          </a:p>
        </p:txBody>
      </p:sp>
      <p:sp>
        <p:nvSpPr>
          <p:cNvPr id="10318" name="文本框 111"/>
          <p:cNvSpPr txBox="1">
            <a:spLocks noChangeArrowheads="1"/>
          </p:cNvSpPr>
          <p:nvPr/>
        </p:nvSpPr>
        <p:spPr bwMode="auto">
          <a:xfrm>
            <a:off x="6913563" y="3064279"/>
            <a:ext cx="14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/>
              <a:t>5+9=14</a:t>
            </a:r>
            <a:endParaRPr lang="zh-CN" altLang="en-US" sz="2400"/>
          </a:p>
        </p:txBody>
      </p:sp>
      <p:sp>
        <p:nvSpPr>
          <p:cNvPr id="10319" name="文本框 112"/>
          <p:cNvSpPr txBox="1">
            <a:spLocks noChangeArrowheads="1"/>
          </p:cNvSpPr>
          <p:nvPr/>
        </p:nvSpPr>
        <p:spPr bwMode="auto">
          <a:xfrm>
            <a:off x="6913563" y="3398150"/>
            <a:ext cx="14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6+8=14</a:t>
            </a:r>
            <a:endParaRPr lang="zh-CN" altLang="en-US" sz="2400" dirty="0"/>
          </a:p>
        </p:txBody>
      </p:sp>
      <p:sp>
        <p:nvSpPr>
          <p:cNvPr id="10320" name="文本框 113"/>
          <p:cNvSpPr txBox="1">
            <a:spLocks noChangeArrowheads="1"/>
          </p:cNvSpPr>
          <p:nvPr/>
        </p:nvSpPr>
        <p:spPr bwMode="auto">
          <a:xfrm>
            <a:off x="6913563" y="3716790"/>
            <a:ext cx="14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7+8=14</a:t>
            </a:r>
            <a:endParaRPr lang="zh-CN" altLang="en-US" sz="2400" dirty="0"/>
          </a:p>
        </p:txBody>
      </p:sp>
      <p:sp>
        <p:nvSpPr>
          <p:cNvPr id="10321" name="文本框 114"/>
          <p:cNvSpPr txBox="1">
            <a:spLocks noChangeArrowheads="1"/>
          </p:cNvSpPr>
          <p:nvPr/>
        </p:nvSpPr>
        <p:spPr bwMode="auto">
          <a:xfrm>
            <a:off x="6913563" y="4593934"/>
            <a:ext cx="14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10+4=14</a:t>
            </a:r>
            <a:endParaRPr lang="zh-CN" altLang="en-US" sz="2400" dirty="0"/>
          </a:p>
        </p:txBody>
      </p:sp>
      <p:sp>
        <p:nvSpPr>
          <p:cNvPr id="10322" name="文本框 115"/>
          <p:cNvSpPr txBox="1">
            <a:spLocks noChangeArrowheads="1"/>
          </p:cNvSpPr>
          <p:nvPr/>
        </p:nvSpPr>
        <p:spPr bwMode="auto">
          <a:xfrm rot="5400000">
            <a:off x="6898884" y="4138369"/>
            <a:ext cx="14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/>
              <a:t>…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5" grpId="0"/>
      <p:bldP spid="10317" grpId="0"/>
      <p:bldP spid="10318" grpId="0"/>
      <p:bldP spid="10319" grpId="0"/>
      <p:bldP spid="10320" grpId="0"/>
      <p:bldP spid="10321" grpId="0"/>
      <p:bldP spid="103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78646" y="4088576"/>
            <a:ext cx="3167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854075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pt-BR" altLang="zh-CN" sz="2000" b="1" i="1" dirty="0"/>
              <a:t>   S</a:t>
            </a:r>
            <a:r>
              <a:rPr lang="en-US" altLang="zh-CN" sz="2000" b="1" baseline="-25000" dirty="0"/>
              <a:t>7</a:t>
            </a:r>
            <a:r>
              <a:rPr lang="en-US" altLang="zh-CN" sz="2000" b="1" dirty="0"/>
              <a:t> = 49</a:t>
            </a:r>
            <a:r>
              <a:rPr lang="zh-CN" altLang="en-US" sz="2000" b="1" dirty="0"/>
              <a:t>．</a:t>
            </a:r>
            <a:endParaRPr lang="zh-CN" altLang="en-US" sz="2000" b="1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24668" y="1497828"/>
            <a:ext cx="72632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/>
              <a:t>用</a:t>
            </a:r>
            <a:r>
              <a:rPr lang="pt-BR" altLang="zh-CN" sz="2000" b="1" i="1" dirty="0"/>
              <a:t>S</a:t>
            </a:r>
            <a:r>
              <a:rPr lang="en-US" altLang="zh-CN" sz="2000" b="1" baseline="-25000" dirty="0"/>
              <a:t>7</a:t>
            </a:r>
            <a:r>
              <a:rPr lang="zh-CN" altLang="pt-BR" sz="2000" b="1" dirty="0"/>
              <a:t>来表示钢管的总数，则</a:t>
            </a:r>
            <a:r>
              <a:rPr lang="zh-CN" altLang="pt-BR" sz="2000" b="1" i="1" dirty="0"/>
              <a:t>   </a:t>
            </a:r>
            <a:r>
              <a:rPr lang="pt-BR" altLang="zh-CN" sz="2000" b="1" i="1" dirty="0"/>
              <a:t>S</a:t>
            </a:r>
            <a:r>
              <a:rPr lang="en-US" altLang="zh-CN" sz="2000" b="1" baseline="-25000" dirty="0"/>
              <a:t>7</a:t>
            </a:r>
            <a:r>
              <a:rPr lang="en-US" altLang="zh-CN" sz="2000" b="1" dirty="0"/>
              <a:t> = 4+5+6+7+8+9+10</a:t>
            </a:r>
            <a:r>
              <a:rPr lang="zh-CN" altLang="en-US" sz="2000" b="1" dirty="0"/>
              <a:t>．　</a:t>
            </a:r>
            <a:r>
              <a:rPr lang="en-US" altLang="zh-CN" sz="2000" b="1" dirty="0"/>
              <a:t>  ①</a:t>
            </a:r>
            <a:endParaRPr lang="en-US" altLang="zh-CN" sz="2000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4668" y="2100975"/>
            <a:ext cx="7624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/>
              <a:t>将各项次序反过来，又可写成</a:t>
            </a:r>
            <a:r>
              <a:rPr lang="zh-CN" altLang="en-US" sz="2000" b="1" i="1" dirty="0"/>
              <a:t>  </a:t>
            </a:r>
            <a:r>
              <a:rPr lang="pt-BR" altLang="zh-CN" sz="2000" b="1" i="1" dirty="0"/>
              <a:t>S</a:t>
            </a:r>
            <a:r>
              <a:rPr lang="en-US" altLang="zh-CN" sz="2000" b="1" baseline="-25000" dirty="0"/>
              <a:t>7</a:t>
            </a:r>
            <a:r>
              <a:rPr lang="en-US" altLang="zh-CN" sz="2000" b="1" dirty="0"/>
              <a:t> = 10+9+8+7+6+5+4</a:t>
            </a:r>
            <a:r>
              <a:rPr lang="zh-CN" altLang="en-US" sz="2000" b="1" dirty="0"/>
              <a:t>．   </a:t>
            </a:r>
            <a:r>
              <a:rPr lang="en-US" altLang="zh-CN" sz="2000" b="1" dirty="0"/>
              <a:t>②</a:t>
            </a:r>
            <a:endParaRPr lang="en-US" altLang="zh-CN" sz="2000" b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24668" y="2704122"/>
            <a:ext cx="45704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/>
              <a:t>把①②两式对应项相加，和都等于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，</a:t>
            </a:r>
            <a:endParaRPr lang="zh-CN" altLang="en-US" sz="2000" b="1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4668" y="3307270"/>
            <a:ext cx="64235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/>
              <a:t>所以把①②两式分别相加，得</a:t>
            </a:r>
            <a:r>
              <a:rPr lang="en-US" altLang="zh-CN" sz="2000" b="1" dirty="0"/>
              <a:t>2</a:t>
            </a:r>
            <a:r>
              <a:rPr lang="pt-BR" altLang="zh-CN" sz="2000" b="1" i="1" dirty="0"/>
              <a:t> S</a:t>
            </a:r>
            <a:r>
              <a:rPr lang="en-US" altLang="zh-CN" sz="2000" b="1" baseline="-25000" dirty="0"/>
              <a:t>7</a:t>
            </a:r>
            <a:r>
              <a:rPr lang="en-US" altLang="zh-CN" sz="2000" b="1" dirty="0"/>
              <a:t> =</a:t>
            </a:r>
            <a:r>
              <a:rPr lang="zh-CN" altLang="en-US" sz="2000" b="1" dirty="0"/>
              <a:t>（</a:t>
            </a:r>
            <a:r>
              <a:rPr lang="en-US" altLang="zh-CN" sz="2000" b="1" dirty="0"/>
              <a:t>4+10</a:t>
            </a:r>
            <a:r>
              <a:rPr lang="zh-CN" altLang="en-US" sz="2000" b="1" dirty="0"/>
              <a:t>）</a:t>
            </a:r>
            <a:r>
              <a:rPr lang="en-US" altLang="zh-CN" sz="2000" b="1" dirty="0"/>
              <a:t>×7</a:t>
            </a:r>
            <a:r>
              <a:rPr lang="zh-CN" altLang="en-US" sz="2000" b="1" dirty="0"/>
              <a:t>，即</a:t>
            </a:r>
            <a:endParaRPr lang="en-US" altLang="zh-CN" sz="2000" b="1" dirty="0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668463" y="3929063"/>
          <a:ext cx="19319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25298400" imgH="9448800" progId="Equation.DSMT4">
                  <p:embed/>
                </p:oleObj>
              </mc:Choice>
              <mc:Fallback>
                <p:oleObj name="Equation" r:id="rId1" imgW="25298400" imgH="9448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3929063"/>
                        <a:ext cx="19319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24668" y="894681"/>
            <a:ext cx="45704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/>
              <a:t>把上面的图形运算转化为代数式推导：</a:t>
            </a:r>
            <a:endParaRPr lang="en-US" altLang="zh-CN" sz="2000" b="1" dirty="0"/>
          </a:p>
        </p:txBody>
      </p:sp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8313" y="1340008"/>
            <a:ext cx="8296275" cy="27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10000"/>
              </a:lnSpc>
            </a:pPr>
            <a:r>
              <a:rPr lang="zh-CN" altLang="en-US" sz="2400" b="1" dirty="0"/>
              <a:t>　　一般地，数列 </a:t>
            </a:r>
            <a:r>
              <a:rPr lang="en-US" altLang="zh-CN" sz="2400" b="1" dirty="0"/>
              <a:t>{</a:t>
            </a:r>
            <a:r>
              <a:rPr lang="pt-BR" altLang="zh-CN" sz="2400" b="1" i="1" dirty="0"/>
              <a:t>a</a:t>
            </a:r>
            <a:r>
              <a:rPr lang="pt-BR" altLang="zh-CN" sz="2400" b="1" i="1" baseline="-25000" dirty="0"/>
              <a:t>n</a:t>
            </a:r>
            <a:r>
              <a:rPr lang="en-US" altLang="zh-CN" sz="2400" b="1" dirty="0"/>
              <a:t> } </a:t>
            </a:r>
            <a:r>
              <a:rPr lang="zh-CN" altLang="en-US" sz="2400" b="1" dirty="0"/>
              <a:t>的前 </a:t>
            </a:r>
            <a:r>
              <a:rPr lang="pt-BR" altLang="zh-CN" sz="2400" b="1" i="1" dirty="0"/>
              <a:t>n </a:t>
            </a:r>
            <a:r>
              <a:rPr lang="zh-CN" altLang="pt-BR" sz="2400" b="1" dirty="0"/>
              <a:t>项和记作 </a:t>
            </a:r>
            <a:r>
              <a:rPr lang="pt-BR" altLang="zh-CN" sz="2400" b="1" i="1" dirty="0"/>
              <a:t>S</a:t>
            </a:r>
            <a:r>
              <a:rPr lang="pt-BR" altLang="zh-CN" sz="2400" b="1" i="1" baseline="-25000" dirty="0"/>
              <a:t>n </a:t>
            </a:r>
            <a:r>
              <a:rPr lang="zh-CN" altLang="pt-BR" sz="2400" b="1" dirty="0"/>
              <a:t>，即</a:t>
            </a:r>
            <a:endParaRPr lang="en-US" altLang="zh-CN" sz="2400" b="1" i="1" dirty="0"/>
          </a:p>
          <a:p>
            <a:pPr eaLnBrk="1" hangingPunct="1">
              <a:lnSpc>
                <a:spcPct val="200000"/>
              </a:lnSpc>
            </a:pPr>
            <a:r>
              <a:rPr lang="en-US" altLang="zh-CN" sz="2400" b="1" i="1" dirty="0"/>
              <a:t>                                  S</a:t>
            </a:r>
            <a:r>
              <a:rPr lang="en-US" altLang="zh-CN" sz="2400" b="1" i="1" baseline="-25000" dirty="0"/>
              <a:t>n</a:t>
            </a:r>
            <a:r>
              <a:rPr lang="en-US" altLang="zh-CN" sz="2400" b="1" i="1" dirty="0"/>
              <a:t> </a:t>
            </a:r>
            <a:r>
              <a:rPr lang="en-US" altLang="zh-CN" sz="2400" b="1" dirty="0"/>
              <a:t>= </a:t>
            </a:r>
            <a:r>
              <a:rPr lang="en-US" altLang="zh-CN" sz="2400" b="1" i="1" dirty="0"/>
              <a:t>a</a:t>
            </a:r>
            <a:r>
              <a:rPr lang="en-US" altLang="zh-CN" sz="2400" b="1" baseline="-25000" dirty="0"/>
              <a:t>1 </a:t>
            </a:r>
            <a:r>
              <a:rPr lang="en-US" altLang="zh-CN" sz="2400" b="1" dirty="0"/>
              <a:t>+ </a:t>
            </a:r>
            <a:r>
              <a:rPr lang="en-US" altLang="zh-CN" sz="2400" b="1" i="1" dirty="0"/>
              <a:t>a</a:t>
            </a:r>
            <a:r>
              <a:rPr lang="en-US" altLang="zh-CN" sz="2400" b="1" baseline="-25000" dirty="0"/>
              <a:t>2 </a:t>
            </a:r>
            <a:r>
              <a:rPr lang="en-US" altLang="zh-CN" sz="2400" b="1" dirty="0"/>
              <a:t>+ </a:t>
            </a:r>
            <a:r>
              <a:rPr lang="en-US" altLang="zh-CN" sz="2400" b="1" i="1" dirty="0"/>
              <a:t>a</a:t>
            </a:r>
            <a:r>
              <a:rPr lang="en-US" altLang="zh-CN" sz="2400" b="1" baseline="-25000" dirty="0"/>
              <a:t>3 </a:t>
            </a:r>
            <a:r>
              <a:rPr lang="en-US" altLang="zh-CN" sz="2400" b="1" dirty="0"/>
              <a:t>+ </a:t>
            </a:r>
            <a:r>
              <a:rPr lang="en-US" altLang="zh-CN" sz="2400" b="1" dirty="0">
                <a:latin typeface="宋体" panose="02010600030101010101" pitchFamily="2" charset="-122"/>
              </a:rPr>
              <a:t>…</a:t>
            </a:r>
            <a:r>
              <a:rPr lang="en-US" altLang="zh-CN" sz="2400" b="1" dirty="0"/>
              <a:t> + </a:t>
            </a:r>
            <a:r>
              <a:rPr lang="en-US" altLang="zh-CN" sz="2400" b="1" i="1" dirty="0"/>
              <a:t>a</a:t>
            </a:r>
            <a:r>
              <a:rPr lang="pt-BR" altLang="zh-CN" sz="2400" b="1" i="1" baseline="-25000" dirty="0"/>
              <a:t>n</a:t>
            </a:r>
            <a:r>
              <a:rPr lang="pt-BR" altLang="zh-CN" sz="2400" b="1" dirty="0"/>
              <a:t> </a:t>
            </a:r>
            <a:r>
              <a:rPr lang="zh-CN" altLang="pt-BR" sz="2400" b="1" dirty="0"/>
              <a:t>．</a:t>
            </a:r>
            <a:endParaRPr lang="zh-CN" altLang="pt-BR" sz="2400" b="1" dirty="0"/>
          </a:p>
          <a:p>
            <a:pPr eaLnBrk="1" hangingPunct="1">
              <a:lnSpc>
                <a:spcPct val="160000"/>
              </a:lnSpc>
            </a:pPr>
            <a:r>
              <a:rPr lang="zh-CN" altLang="pt-BR" sz="2400" b="1" dirty="0"/>
              <a:t>可以得到等差数列前 </a:t>
            </a:r>
            <a:r>
              <a:rPr lang="pt-BR" altLang="zh-CN" sz="2400" b="1" i="1" dirty="0"/>
              <a:t>n</a:t>
            </a:r>
            <a:r>
              <a:rPr lang="pt-BR" altLang="zh-CN" sz="2400" b="1" dirty="0"/>
              <a:t> </a:t>
            </a:r>
            <a:r>
              <a:rPr lang="zh-CN" altLang="pt-BR" sz="2400" b="1" dirty="0"/>
              <a:t>项和公式</a:t>
            </a:r>
            <a:endParaRPr lang="zh-CN" altLang="en-US" sz="2400" b="1" dirty="0"/>
          </a:p>
          <a:p>
            <a:pPr eaLnBrk="1" hangingPunct="1">
              <a:lnSpc>
                <a:spcPct val="160000"/>
              </a:lnSpc>
            </a:pPr>
            <a:endParaRPr lang="en-US" altLang="zh-CN" sz="2400" b="1" dirty="0">
              <a:solidFill>
                <a:srgbClr val="0033CC"/>
              </a:solidFill>
            </a:endParaRPr>
          </a:p>
        </p:txBody>
      </p:sp>
      <p:graphicFrame>
        <p:nvGraphicFramePr>
          <p:cNvPr id="3" name="对象 4"/>
          <p:cNvGraphicFramePr>
            <a:graphicFrameLocks noChangeAspect="1"/>
          </p:cNvGraphicFramePr>
          <p:nvPr/>
        </p:nvGraphicFramePr>
        <p:xfrm>
          <a:off x="3203848" y="3435846"/>
          <a:ext cx="2213105" cy="10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29565600" imgH="10668000" progId="Equation.DSMT4">
                  <p:embed/>
                </p:oleObj>
              </mc:Choice>
              <mc:Fallback>
                <p:oleObj name="Equation" r:id="rId1" imgW="29565600" imgH="10668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435846"/>
                        <a:ext cx="2213105" cy="10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9512" y="4291439"/>
            <a:ext cx="8784976" cy="6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2800" b="1" dirty="0">
                <a:solidFill>
                  <a:srgbClr val="0033CC"/>
                </a:solidFill>
              </a:rPr>
              <a:t>等差数列前 </a:t>
            </a:r>
            <a:r>
              <a:rPr lang="en-US" altLang="zh-CN" sz="2800" b="1" i="1" dirty="0">
                <a:solidFill>
                  <a:srgbClr val="0033CC"/>
                </a:solidFill>
              </a:rPr>
              <a:t>n</a:t>
            </a:r>
            <a:r>
              <a:rPr lang="en-US" altLang="zh-CN" sz="2800" b="1" dirty="0">
                <a:solidFill>
                  <a:srgbClr val="0033CC"/>
                </a:solidFill>
              </a:rPr>
              <a:t> </a:t>
            </a:r>
            <a:r>
              <a:rPr lang="zh-CN" altLang="en-US" sz="2800" b="1" dirty="0">
                <a:solidFill>
                  <a:srgbClr val="0033CC"/>
                </a:solidFill>
              </a:rPr>
              <a:t>项的和等于</a:t>
            </a:r>
            <a:r>
              <a:rPr lang="zh-CN" altLang="en-US" sz="2800" b="1" dirty="0">
                <a:solidFill>
                  <a:srgbClr val="C00000"/>
                </a:solidFill>
              </a:rPr>
              <a:t>首末两项的和乘项数除以 </a:t>
            </a:r>
            <a:r>
              <a:rPr lang="en-US" altLang="zh-CN" sz="2800" b="1" dirty="0">
                <a:solidFill>
                  <a:srgbClr val="C00000"/>
                </a:solidFill>
              </a:rPr>
              <a:t>2 </a:t>
            </a:r>
            <a:r>
              <a:rPr lang="zh-CN" altLang="en-US" sz="2800" b="1" dirty="0">
                <a:solidFill>
                  <a:srgbClr val="C00000"/>
                </a:solidFill>
              </a:rPr>
              <a:t>．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8313" y="885745"/>
            <a:ext cx="4263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</a:rPr>
              <a:t>　等差数列的前 </a:t>
            </a:r>
            <a:r>
              <a:rPr lang="pt-BR" altLang="zh-CN" sz="2400" b="1" i="1" dirty="0">
                <a:solidFill>
                  <a:srgbClr val="0000CC"/>
                </a:solidFill>
              </a:rPr>
              <a:t>n</a:t>
            </a:r>
            <a:r>
              <a:rPr lang="pt-BR" altLang="zh-CN" sz="2400" b="1" dirty="0">
                <a:solidFill>
                  <a:srgbClr val="0000CC"/>
                </a:solidFill>
              </a:rPr>
              <a:t> </a:t>
            </a:r>
            <a:r>
              <a:rPr lang="zh-CN" altLang="pt-BR" sz="2400" b="1" dirty="0">
                <a:solidFill>
                  <a:srgbClr val="0000CC"/>
                </a:solidFill>
              </a:rPr>
              <a:t>项和公式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420524" y="1796479"/>
            <a:ext cx="7056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cs typeface="Times New Roman" panose="02020603050405020304" pitchFamily="18" charset="0"/>
              </a:rPr>
              <a:t>对于公差为</a:t>
            </a:r>
            <a:r>
              <a:rPr lang="pt-BR" altLang="zh-CN" sz="2400" i="1" dirty="0"/>
              <a:t>d</a:t>
            </a:r>
            <a:r>
              <a:rPr lang="zh-CN" altLang="zh-CN" sz="2400" dirty="0">
                <a:cs typeface="Times New Roman" panose="02020603050405020304" pitchFamily="18" charset="0"/>
              </a:rPr>
              <a:t>的等差数列，我们用两种方法表示</a:t>
            </a:r>
            <a:r>
              <a:rPr lang="en-US" altLang="zh-CN" sz="2400" i="1" dirty="0">
                <a:cs typeface="Times New Roman" panose="02020603050405020304" pitchFamily="18" charset="0"/>
              </a:rPr>
              <a:t>S</a:t>
            </a:r>
            <a:r>
              <a:rPr lang="en-US" altLang="zh-CN" sz="2400" i="1" baseline="-25000" dirty="0"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cs typeface="Times New Roman" panose="02020603050405020304" pitchFamily="18" charset="0"/>
              </a:rPr>
              <a:t>．</a:t>
            </a:r>
            <a:endParaRPr lang="zh-CN" altLang="en-US" sz="2400" dirty="0"/>
          </a:p>
        </p:txBody>
      </p:sp>
      <p:graphicFrame>
        <p:nvGraphicFramePr>
          <p:cNvPr id="6" name="对象 12"/>
          <p:cNvGraphicFramePr>
            <a:graphicFrameLocks noChangeAspect="1"/>
          </p:cNvGraphicFramePr>
          <p:nvPr/>
        </p:nvGraphicFramePr>
        <p:xfrm>
          <a:off x="379413" y="2654300"/>
          <a:ext cx="8280000" cy="52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89916000" imgH="5791200" progId="Equation.DSMT4">
                  <p:embed/>
                </p:oleObj>
              </mc:Choice>
              <mc:Fallback>
                <p:oleObj name="Equation" r:id="rId1" imgW="89916000" imgH="579120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2654300"/>
                        <a:ext cx="8280000" cy="526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14"/>
          <p:cNvGraphicFramePr>
            <a:graphicFrameLocks noChangeAspect="1"/>
          </p:cNvGraphicFramePr>
          <p:nvPr/>
        </p:nvGraphicFramePr>
        <p:xfrm>
          <a:off x="371475" y="3435351"/>
          <a:ext cx="8280000" cy="51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91440000" imgH="5791200" progId="Equation.DSMT4">
                  <p:embed/>
                </p:oleObj>
              </mc:Choice>
              <mc:Fallback>
                <p:oleObj name="Equation" r:id="rId3" imgW="91440000" imgH="57912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435351"/>
                        <a:ext cx="8280000" cy="517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468313" y="771600"/>
            <a:ext cx="7488063" cy="1008062"/>
            <a:chOff x="468313" y="573088"/>
            <a:chExt cx="7488063" cy="1008062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468313" y="885745"/>
              <a:ext cx="74880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000" rIns="18000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rgbClr val="0000CC"/>
                  </a:solidFill>
                </a:rPr>
                <a:t>　等差数列的前 </a:t>
              </a:r>
              <a:r>
                <a:rPr lang="pt-BR" altLang="zh-CN" sz="2400" b="1" i="1" dirty="0">
                  <a:solidFill>
                    <a:srgbClr val="0000CC"/>
                  </a:solidFill>
                </a:rPr>
                <a:t>n</a:t>
              </a:r>
              <a:r>
                <a:rPr lang="pt-BR" altLang="zh-CN" sz="2400" b="1" dirty="0">
                  <a:solidFill>
                    <a:srgbClr val="0000CC"/>
                  </a:solidFill>
                </a:rPr>
                <a:t> </a:t>
              </a:r>
              <a:r>
                <a:rPr lang="zh-CN" altLang="pt-BR" sz="2400" b="1" dirty="0">
                  <a:solidFill>
                    <a:srgbClr val="0000CC"/>
                  </a:solidFill>
                </a:rPr>
                <a:t>项和公式</a:t>
              </a:r>
              <a:r>
                <a:rPr lang="zh-CN" altLang="en-US" sz="2400" b="1" dirty="0">
                  <a:solidFill>
                    <a:srgbClr val="0000CC"/>
                  </a:solidFill>
                </a:rPr>
                <a:t>　　　　　　　的推导</a:t>
              </a:r>
              <a:endParaRPr lang="en-US" altLang="zh-CN" sz="2000" b="1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16" name="对象 4"/>
            <p:cNvGraphicFramePr>
              <a:graphicFrameLocks noChangeAspect="1"/>
            </p:cNvGraphicFramePr>
            <p:nvPr/>
          </p:nvGraphicFramePr>
          <p:xfrm>
            <a:off x="4538092" y="573088"/>
            <a:ext cx="2076450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5" imgW="27736800" imgH="10668000" progId="Equation.DSMT4">
                    <p:embed/>
                  </p:oleObj>
                </mc:Choice>
                <mc:Fallback>
                  <p:oleObj name="Equation" r:id="rId5" imgW="27736800" imgH="10668000" progId="Equation.DSMT4">
                    <p:embed/>
                    <p:pic>
                      <p:nvPicPr>
                        <p:cNvPr id="0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8092" y="573088"/>
                          <a:ext cx="2076450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973" y="1635646"/>
            <a:ext cx="2553904" cy="505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25000"/>
              </a:lnSpc>
              <a:spcAft>
                <a:spcPts val="0"/>
              </a:spcAft>
              <a:tabLst>
                <a:tab pos="274320" algn="l"/>
              </a:tabLst>
              <a:defRPr/>
            </a:pPr>
            <a:r>
              <a:rPr lang="zh-CN" altLang="zh-CN" sz="2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pt-BR" altLang="zh-CN" sz="2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pt-BR" altLang="zh-CN" sz="2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lang="zh-CN" altLang="zh-CN" sz="2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pt-BR" altLang="zh-CN" sz="2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）得到</a:t>
            </a:r>
            <a:endParaRPr lang="zh-CN" altLang="zh-CN" sz="2400" kern="1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17"/>
          <p:cNvGraphicFramePr>
            <a:graphicFrameLocks noChangeAspect="1"/>
          </p:cNvGraphicFramePr>
          <p:nvPr/>
        </p:nvGraphicFramePr>
        <p:xfrm>
          <a:off x="365125" y="2322513"/>
          <a:ext cx="85629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88392000" imgH="5791200" progId="Equation.DSMT4">
                  <p:embed/>
                </p:oleObj>
              </mc:Choice>
              <mc:Fallback>
                <p:oleObj name="Equation" r:id="rId1" imgW="88392000" imgH="5791200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22513"/>
                        <a:ext cx="856297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9"/>
          <p:cNvGraphicFramePr>
            <a:graphicFrameLocks noChangeAspect="1"/>
          </p:cNvGraphicFramePr>
          <p:nvPr/>
        </p:nvGraphicFramePr>
        <p:xfrm>
          <a:off x="1072507" y="2938462"/>
          <a:ext cx="2288877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23469600" imgH="6705600" progId="Equation.DSMT4">
                  <p:embed/>
                </p:oleObj>
              </mc:Choice>
              <mc:Fallback>
                <p:oleObj name="Equation" r:id="rId3" imgW="23469600" imgH="6705600" progId="Equation.DSMT4">
                  <p:embed/>
                  <p:pic>
                    <p:nvPicPr>
                      <p:cNvPr id="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507" y="2938462"/>
                        <a:ext cx="2288877" cy="6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22"/>
          <p:cNvSpPr>
            <a:spLocks noChangeArrowheads="1"/>
          </p:cNvSpPr>
          <p:nvPr/>
        </p:nvSpPr>
        <p:spPr bwMode="auto">
          <a:xfrm>
            <a:off x="365125" y="384028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cs typeface="Times New Roman" panose="02020603050405020304" pitchFamily="18" charset="0"/>
              </a:rPr>
              <a:t>由此得到</a:t>
            </a:r>
            <a:endParaRPr lang="zh-CN" altLang="en-US" sz="24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68313" y="771600"/>
            <a:ext cx="7488063" cy="1008062"/>
            <a:chOff x="468313" y="573088"/>
            <a:chExt cx="7488063" cy="1008062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468313" y="885745"/>
              <a:ext cx="74880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000" rIns="18000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rgbClr val="0000CC"/>
                  </a:solidFill>
                </a:rPr>
                <a:t>　等差数列的前 </a:t>
              </a:r>
              <a:r>
                <a:rPr lang="pt-BR" altLang="zh-CN" sz="2400" b="1" i="1" dirty="0">
                  <a:solidFill>
                    <a:srgbClr val="0000CC"/>
                  </a:solidFill>
                </a:rPr>
                <a:t>n</a:t>
              </a:r>
              <a:r>
                <a:rPr lang="pt-BR" altLang="zh-CN" sz="2400" b="1" dirty="0">
                  <a:solidFill>
                    <a:srgbClr val="0000CC"/>
                  </a:solidFill>
                </a:rPr>
                <a:t> </a:t>
              </a:r>
              <a:r>
                <a:rPr lang="zh-CN" altLang="pt-BR" sz="2400" b="1" dirty="0">
                  <a:solidFill>
                    <a:srgbClr val="0000CC"/>
                  </a:solidFill>
                </a:rPr>
                <a:t>项和公式</a:t>
              </a:r>
              <a:r>
                <a:rPr lang="zh-CN" altLang="en-US" sz="2400" b="1" dirty="0">
                  <a:solidFill>
                    <a:srgbClr val="0000CC"/>
                  </a:solidFill>
                </a:rPr>
                <a:t>　　　　　　　的推导</a:t>
              </a:r>
              <a:endParaRPr lang="en-US" altLang="zh-CN" sz="2000" b="1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16" name="对象 4"/>
            <p:cNvGraphicFramePr>
              <a:graphicFrameLocks noChangeAspect="1"/>
            </p:cNvGraphicFramePr>
            <p:nvPr/>
          </p:nvGraphicFramePr>
          <p:xfrm>
            <a:off x="4538092" y="573088"/>
            <a:ext cx="2076450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Equation" r:id="rId5" imgW="27736800" imgH="10668000" progId="Equation.DSMT4">
                    <p:embed/>
                  </p:oleObj>
                </mc:Choice>
                <mc:Fallback>
                  <p:oleObj name="Equation" r:id="rId5" imgW="27736800" imgH="10668000" progId="Equation.DSMT4">
                    <p:embed/>
                    <p:pic>
                      <p:nvPicPr>
                        <p:cNvPr id="0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8092" y="573088"/>
                          <a:ext cx="2076450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对象 4"/>
          <p:cNvGraphicFramePr>
            <a:graphicFrameLocks noChangeAspect="1"/>
          </p:cNvGraphicFramePr>
          <p:nvPr/>
        </p:nvGraphicFramePr>
        <p:xfrm>
          <a:off x="1780897" y="3567113"/>
          <a:ext cx="2213105" cy="10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29565600" imgH="10668000" progId="Equation.DSMT4">
                  <p:embed/>
                </p:oleObj>
              </mc:Choice>
              <mc:Fallback>
                <p:oleObj name="Equation" r:id="rId7" imgW="29565600" imgH="10668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897" y="3567113"/>
                        <a:ext cx="2213105" cy="10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614389" y="1782385"/>
            <a:ext cx="7559675" cy="2428875"/>
            <a:chOff x="1289844" y="1855787"/>
            <a:chExt cx="7561262" cy="242887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289844" y="1855787"/>
              <a:ext cx="7561262" cy="242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60000"/>
                </a:lnSpc>
              </a:pPr>
              <a:r>
                <a:rPr lang="en-US" altLang="zh-CN" sz="2400" b="1" dirty="0">
                  <a:solidFill>
                    <a:srgbClr val="0033CC"/>
                  </a:solidFill>
                </a:rPr>
                <a:t>                        </a:t>
              </a:r>
              <a:endParaRPr lang="en-US" altLang="zh-CN" sz="2400" b="1" dirty="0"/>
            </a:p>
            <a:p>
              <a:pPr eaLnBrk="1" hangingPunct="1">
                <a:lnSpc>
                  <a:spcPct val="160000"/>
                </a:lnSpc>
              </a:pPr>
              <a:r>
                <a:rPr lang="en-US" altLang="zh-CN" sz="2400" b="1" i="1" dirty="0"/>
                <a:t>                           </a:t>
              </a:r>
              <a:r>
                <a:rPr lang="en-US" altLang="zh-CN" sz="2400" b="1" i="1" dirty="0">
                  <a:solidFill>
                    <a:srgbClr val="C00000"/>
                  </a:solidFill>
                </a:rPr>
                <a:t>S</a:t>
              </a:r>
              <a:r>
                <a:rPr lang="en-US" altLang="zh-CN" sz="2400" b="1" i="1" baseline="-25000" dirty="0">
                  <a:solidFill>
                    <a:srgbClr val="C00000"/>
                  </a:solidFill>
                </a:rPr>
                <a:t>n</a:t>
              </a:r>
              <a:r>
                <a:rPr lang="en-US" altLang="zh-CN" sz="2400" b="1" i="1" dirty="0">
                  <a:solidFill>
                    <a:srgbClr val="C00000"/>
                  </a:solidFill>
                </a:rPr>
                <a:t> </a:t>
              </a:r>
              <a:r>
                <a:rPr lang="en-US" altLang="zh-CN" sz="2400" b="1" dirty="0">
                  <a:solidFill>
                    <a:srgbClr val="C00000"/>
                  </a:solidFill>
                </a:rPr>
                <a:t> = </a:t>
              </a:r>
              <a:r>
                <a:rPr lang="en-US" altLang="zh-CN" sz="2400" b="1" i="1" dirty="0">
                  <a:solidFill>
                    <a:srgbClr val="C00000"/>
                  </a:solidFill>
                </a:rPr>
                <a:t>na</a:t>
              </a:r>
              <a:r>
                <a:rPr lang="en-US" altLang="zh-CN" sz="2400" b="1" baseline="-25000" dirty="0">
                  <a:solidFill>
                    <a:srgbClr val="C00000"/>
                  </a:solidFill>
                </a:rPr>
                <a:t>1</a:t>
              </a:r>
              <a:r>
                <a:rPr lang="en-US" altLang="zh-CN" sz="2400" b="1" dirty="0">
                  <a:solidFill>
                    <a:srgbClr val="C00000"/>
                  </a:solidFill>
                </a:rPr>
                <a:t>+                           </a:t>
              </a:r>
              <a:r>
                <a:rPr lang="en-US" altLang="zh-CN" sz="2400" b="1" i="1" dirty="0">
                  <a:solidFill>
                    <a:srgbClr val="C00000"/>
                  </a:solidFill>
                </a:rPr>
                <a:t>d 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．</a:t>
              </a:r>
              <a:endParaRPr lang="zh-CN" altLang="en-US" sz="2400" b="1" dirty="0">
                <a:solidFill>
                  <a:srgbClr val="C00000"/>
                </a:solidFill>
              </a:endParaRPr>
            </a:p>
            <a:p>
              <a:pPr eaLnBrk="1" hangingPunct="1">
                <a:lnSpc>
                  <a:spcPct val="160000"/>
                </a:lnSpc>
              </a:pPr>
              <a:endParaRPr lang="zh-CN" altLang="en-US" sz="2400" b="1" dirty="0"/>
            </a:p>
            <a:p>
              <a:pPr eaLnBrk="1" hangingPunct="1">
                <a:lnSpc>
                  <a:spcPct val="160000"/>
                </a:lnSpc>
              </a:pPr>
              <a:r>
                <a:rPr lang="zh-CN" altLang="en-US" sz="2400" b="1" dirty="0">
                  <a:solidFill>
                    <a:srgbClr val="0033CC"/>
                  </a:solidFill>
                </a:rPr>
                <a:t> </a:t>
              </a:r>
              <a:endParaRPr lang="zh-CN" altLang="en-US" sz="2400" b="1" dirty="0">
                <a:solidFill>
                  <a:srgbClr val="0033CC"/>
                </a:solidFill>
              </a:endParaRPr>
            </a:p>
          </p:txBody>
        </p:sp>
        <p:grpSp>
          <p:nvGrpSpPr>
            <p:cNvPr id="4" name="Group 4"/>
            <p:cNvGrpSpPr/>
            <p:nvPr/>
          </p:nvGrpSpPr>
          <p:grpSpPr bwMode="auto">
            <a:xfrm>
              <a:off x="3994944" y="2422525"/>
              <a:ext cx="3165475" cy="785813"/>
              <a:chOff x="2154" y="754"/>
              <a:chExt cx="1994" cy="495"/>
            </a:xfrm>
          </p:grpSpPr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2154" y="754"/>
                <a:ext cx="1994" cy="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FF3300"/>
                    </a:solidFill>
                  </a:rPr>
                  <a:t>   n</a:t>
                </a:r>
                <a:r>
                  <a:rPr lang="en-US" altLang="zh-CN" sz="2400" b="1" dirty="0">
                    <a:solidFill>
                      <a:srgbClr val="FF3300"/>
                    </a:solidFill>
                  </a:rPr>
                  <a:t> </a:t>
                </a:r>
                <a:r>
                  <a:rPr lang="zh-CN" altLang="en-US" sz="2400" b="1" dirty="0">
                    <a:solidFill>
                      <a:srgbClr val="FF3300"/>
                    </a:solidFill>
                  </a:rPr>
                  <a:t>（</a:t>
                </a:r>
                <a:r>
                  <a:rPr lang="en-US" altLang="zh-CN" sz="2400" b="1" i="1" dirty="0">
                    <a:solidFill>
                      <a:srgbClr val="FF3300"/>
                    </a:solidFill>
                  </a:rPr>
                  <a:t>n</a:t>
                </a:r>
                <a:r>
                  <a:rPr lang="zh-CN" altLang="en-US" sz="2400" b="1" i="1" dirty="0">
                    <a:solidFill>
                      <a:srgbClr val="FF3300"/>
                    </a:solidFill>
                  </a:rPr>
                  <a:t>－</a:t>
                </a:r>
                <a:r>
                  <a:rPr lang="en-US" altLang="zh-CN" sz="2400" b="1" dirty="0">
                    <a:solidFill>
                      <a:srgbClr val="FF3300"/>
                    </a:solidFill>
                  </a:rPr>
                  <a:t>1</a:t>
                </a:r>
                <a:r>
                  <a:rPr lang="zh-CN" altLang="en-US" sz="2400" b="1" dirty="0">
                    <a:solidFill>
                      <a:srgbClr val="FF3300"/>
                    </a:solidFill>
                  </a:rPr>
                  <a:t>）</a:t>
                </a:r>
                <a:endParaRPr lang="zh-CN" altLang="en-US" sz="2400" b="1" i="1" dirty="0">
                  <a:solidFill>
                    <a:srgbClr val="FF3300"/>
                  </a:solidFill>
                </a:endParaRPr>
              </a:p>
              <a:p>
                <a:pPr algn="ctr" eaLnBrk="1" hangingPunct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FF33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3300"/>
                    </a:solidFill>
                  </a:rPr>
                  <a:t>2</a:t>
                </a:r>
                <a:endParaRPr lang="en-US" altLang="zh-CN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 flipV="1">
                <a:off x="2637" y="1032"/>
                <a:ext cx="1134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57213" y="3476962"/>
            <a:ext cx="8047235" cy="505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rgbClr val="0000CC"/>
                </a:solidFill>
              </a:rPr>
              <a:t>问题</a:t>
            </a:r>
            <a:r>
              <a:rPr lang="zh-CN" altLang="en-US" sz="2400" kern="100" dirty="0"/>
              <a:t>　（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/>
              <a:t>）你能</a:t>
            </a:r>
            <a:r>
              <a:rPr lang="zh-CN" altLang="zh-CN" sz="2400" kern="100" dirty="0"/>
              <a:t>说出两个公式中包含的变量有哪些吗？</a:t>
            </a:r>
            <a:endParaRPr lang="zh-CN" altLang="zh-CN" sz="2400" kern="100" dirty="0"/>
          </a:p>
        </p:txBody>
      </p:sp>
      <p:sp>
        <p:nvSpPr>
          <p:cNvPr id="15" name="矩形 14"/>
          <p:cNvSpPr/>
          <p:nvPr/>
        </p:nvSpPr>
        <p:spPr>
          <a:xfrm>
            <a:off x="3388238" y="3982293"/>
            <a:ext cx="3334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468313" y="4511679"/>
            <a:ext cx="838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</a:t>
            </a:r>
            <a:r>
              <a:rPr lang="zh-CN" altLang="zh-CN" sz="2400" dirty="0">
                <a:cs typeface="Times New Roman" panose="02020603050405020304" pitchFamily="18" charset="0"/>
              </a:rPr>
              <a:t>两个公式从哪些角度反映等差数列性质</a:t>
            </a:r>
            <a:r>
              <a:rPr lang="zh-CN" altLang="en-US" sz="2400" dirty="0"/>
              <a:t>，</a:t>
            </a:r>
            <a:r>
              <a:rPr lang="zh-CN" altLang="zh-CN" sz="2400" dirty="0">
                <a:cs typeface="Times New Roman" panose="02020603050405020304" pitchFamily="18" charset="0"/>
              </a:rPr>
              <a:t>公式如何选择</a:t>
            </a:r>
            <a:r>
              <a:rPr lang="zh-CN" altLang="en-US" sz="2400" dirty="0">
                <a:cs typeface="Times New Roman" panose="02020603050405020304" pitchFamily="18" charset="0"/>
              </a:rPr>
              <a:t>？</a:t>
            </a:r>
            <a:endParaRPr lang="zh-CN" altLang="en-US" sz="240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68313" y="885745"/>
            <a:ext cx="4263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</a:rPr>
              <a:t>　等差数列的前 </a:t>
            </a:r>
            <a:r>
              <a:rPr lang="pt-BR" altLang="zh-CN" sz="2400" b="1" i="1" dirty="0">
                <a:solidFill>
                  <a:srgbClr val="0000CC"/>
                </a:solidFill>
              </a:rPr>
              <a:t>n</a:t>
            </a:r>
            <a:r>
              <a:rPr lang="pt-BR" altLang="zh-CN" sz="2400" b="1" dirty="0">
                <a:solidFill>
                  <a:srgbClr val="0000CC"/>
                </a:solidFill>
              </a:rPr>
              <a:t> </a:t>
            </a:r>
            <a:r>
              <a:rPr lang="zh-CN" altLang="pt-BR" sz="2400" b="1" dirty="0">
                <a:solidFill>
                  <a:srgbClr val="0000CC"/>
                </a:solidFill>
              </a:rPr>
              <a:t>项和公式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68313" y="1455738"/>
            <a:ext cx="7851829" cy="1008062"/>
            <a:chOff x="468313" y="1455738"/>
            <a:chExt cx="7851829" cy="1008062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68313" y="1758722"/>
              <a:ext cx="785182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274320" algn="l"/>
                </a:tabLs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tabLst>
                  <a:tab pos="274320" algn="l"/>
                </a:tabLs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tabLst>
                  <a:tab pos="274320" algn="l"/>
                </a:tabLs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tabLst>
                  <a:tab pos="274320" algn="l"/>
                </a:tabLs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tabLst>
                  <a:tab pos="274320" algn="l"/>
                </a:tabLs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" algn="l"/>
                </a:tabLs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" algn="l"/>
                </a:tabLs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" algn="l"/>
                </a:tabLs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" algn="l"/>
                </a:tabLs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/>
                <a:t>因为 </a:t>
              </a:r>
              <a:r>
                <a:rPr lang="en-US" altLang="zh-CN" sz="2400" i="1" dirty="0"/>
                <a:t>a</a:t>
              </a:r>
              <a:r>
                <a:rPr lang="en-US" altLang="zh-CN" sz="2400" i="1" baseline="-25000" dirty="0"/>
                <a:t>n</a:t>
              </a:r>
              <a:r>
                <a:rPr lang="en-US" altLang="zh-CN" sz="2400" i="1" dirty="0"/>
                <a:t> </a:t>
              </a:r>
              <a:r>
                <a:rPr lang="en-US" altLang="zh-CN" sz="2400" dirty="0"/>
                <a:t>= </a:t>
              </a:r>
              <a:r>
                <a:rPr lang="en-US" altLang="zh-CN" sz="2400" i="1" dirty="0"/>
                <a:t>a</a:t>
              </a:r>
              <a:r>
                <a:rPr lang="en-US" altLang="zh-CN" sz="2400" baseline="-25000" dirty="0"/>
                <a:t>1</a:t>
              </a:r>
              <a:r>
                <a:rPr lang="en-US" altLang="zh-CN" sz="2400" dirty="0"/>
                <a:t>+(</a:t>
              </a:r>
              <a:r>
                <a:rPr lang="en-US" altLang="zh-CN" sz="2400" i="1" dirty="0"/>
                <a:t>n</a:t>
              </a:r>
              <a:r>
                <a:rPr lang="zh-CN" altLang="en-US" sz="2400" dirty="0"/>
                <a:t>－</a:t>
              </a:r>
              <a:r>
                <a:rPr lang="en-US" altLang="zh-CN" sz="2400" dirty="0"/>
                <a:t>1)</a:t>
              </a:r>
              <a:r>
                <a:rPr lang="en-US" altLang="zh-CN" sz="2400" i="1" dirty="0"/>
                <a:t>d</a:t>
              </a:r>
              <a:r>
                <a:rPr lang="zh-CN" altLang="en-US" sz="2400" dirty="0"/>
                <a:t>，所以公式　　　　　　　又可写成</a:t>
              </a:r>
              <a:endParaRPr lang="zh-CN" altLang="en-US" sz="2400" dirty="0"/>
            </a:p>
          </p:txBody>
        </p:sp>
        <p:graphicFrame>
          <p:nvGraphicFramePr>
            <p:cNvPr id="19" name="对象 4"/>
            <p:cNvGraphicFramePr>
              <a:graphicFrameLocks noChangeAspect="1"/>
            </p:cNvGraphicFramePr>
            <p:nvPr/>
          </p:nvGraphicFramePr>
          <p:xfrm>
            <a:off x="4805363" y="1455738"/>
            <a:ext cx="2074862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Equation" r:id="rId1" imgW="27736800" imgH="10668000" progId="Equation.DSMT4">
                    <p:embed/>
                  </p:oleObj>
                </mc:Choice>
                <mc:Fallback>
                  <p:oleObj name="Equation" r:id="rId1" imgW="27736800" imgH="10668000" progId="Equation.DSMT4">
                    <p:embed/>
                    <p:pic>
                      <p:nvPicPr>
                        <p:cNvPr id="0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363" y="1455738"/>
                          <a:ext cx="2074862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巩固练习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335233" y="1005393"/>
          <a:ext cx="6985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Equation" r:id="rId1" imgW="7010400" imgH="5791200" progId="Equation.DSMT4">
                  <p:embed/>
                </p:oleObj>
              </mc:Choice>
              <mc:Fallback>
                <p:oleObj name="Equation" r:id="rId1" imgW="7010400" imgH="5791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33" y="1005393"/>
                        <a:ext cx="6985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515097" y="959106"/>
          <a:ext cx="4613478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48768000" imgH="5791200" progId="Equation.DSMT4">
                  <p:embed/>
                </p:oleObj>
              </mc:Choice>
              <mc:Fallback>
                <p:oleObj name="Equation" r:id="rId3" imgW="48768000" imgH="57912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097" y="959106"/>
                        <a:ext cx="4613478" cy="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9238" y="1021418"/>
            <a:ext cx="2185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1</a:t>
            </a:r>
            <a:r>
              <a:rPr lang="zh-CN" altLang="en-US" sz="2400" dirty="0"/>
              <a:t>．在等差数列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15816" y="1026695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/>
              <a:t>中，</a:t>
            </a:r>
            <a:endParaRPr lang="zh-CN" altLang="zh-CN" sz="2400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51025" y="31798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00880" y="1727210"/>
          <a:ext cx="5616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5" imgW="69799200" imgH="10668000" progId="Equation.DSMT4">
                  <p:embed/>
                </p:oleObj>
              </mc:Choice>
              <mc:Fallback>
                <p:oleObj name="Equation" r:id="rId5" imgW="69799200" imgH="106680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80" y="1727210"/>
                        <a:ext cx="5616000" cy="8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515800" y="2693764"/>
          <a:ext cx="6127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7" imgW="6400800" imgH="5791200" progId="Equation.DSMT4">
                  <p:embed/>
                </p:oleObj>
              </mc:Choice>
              <mc:Fallback>
                <p:oleObj name="Equation" r:id="rId7" imgW="6400800" imgH="57912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800" y="2693764"/>
                        <a:ext cx="6127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84175" y="3429000"/>
          <a:ext cx="73247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9" imgW="91135200" imgH="9753600" progId="Equation.DSMT4">
                  <p:embed/>
                </p:oleObj>
              </mc:Choice>
              <mc:Fallback>
                <p:oleObj name="Equation" r:id="rId9" imgW="91135200" imgH="97536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429000"/>
                        <a:ext cx="73247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9238" y="2733601"/>
            <a:ext cx="2185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/>
              <a:t>2</a:t>
            </a:r>
            <a:r>
              <a:rPr lang="zh-CN" altLang="en-US" sz="2400" dirty="0"/>
              <a:t>．在等差数列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824643" y="2733601"/>
            <a:ext cx="478207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zh-CN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zh-CN" sz="2400" baseline="-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CN" sz="2400" i="1" baseline="-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100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50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，求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271731" y="2731122"/>
          <a:ext cx="6985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Equation" r:id="rId11" imgW="7010400" imgH="5791200" progId="Equation.DSMT4">
                  <p:embed/>
                </p:oleObj>
              </mc:Choice>
              <mc:Fallback>
                <p:oleObj name="Equation" r:id="rId11" imgW="7010400" imgH="5791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31" y="2731122"/>
                        <a:ext cx="6985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3491880" y="123825"/>
            <a:ext cx="205172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归纳总结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755154" y="2427734"/>
            <a:ext cx="7561262" cy="2428875"/>
            <a:chOff x="340" y="2237"/>
            <a:chExt cx="4763" cy="1530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40" y="2237"/>
              <a:ext cx="4763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60000"/>
                </a:lnSpc>
              </a:pPr>
              <a:r>
                <a:rPr lang="en-US" altLang="zh-CN" sz="2400" b="1" dirty="0">
                  <a:solidFill>
                    <a:srgbClr val="0000CC"/>
                  </a:solidFill>
                </a:rPr>
                <a:t>                        </a:t>
              </a:r>
              <a:endParaRPr lang="en-US" altLang="zh-CN" sz="2400" b="1" dirty="0">
                <a:solidFill>
                  <a:srgbClr val="0000CC"/>
                </a:solidFill>
              </a:endParaRPr>
            </a:p>
            <a:p>
              <a:pPr eaLnBrk="1" hangingPunct="1">
                <a:lnSpc>
                  <a:spcPct val="160000"/>
                </a:lnSpc>
              </a:pPr>
              <a:r>
                <a:rPr lang="en-US" altLang="zh-CN" sz="2400" b="1" i="1" dirty="0">
                  <a:solidFill>
                    <a:srgbClr val="0000CC"/>
                  </a:solidFill>
                </a:rPr>
                <a:t>                           S</a:t>
              </a:r>
              <a:r>
                <a:rPr lang="en-US" altLang="zh-CN" sz="2400" b="1" i="1" baseline="-25000" dirty="0">
                  <a:solidFill>
                    <a:srgbClr val="0000CC"/>
                  </a:solidFill>
                </a:rPr>
                <a:t>n</a:t>
              </a:r>
              <a:r>
                <a:rPr lang="en-US" altLang="zh-CN" sz="2400" b="1" i="1" dirty="0">
                  <a:solidFill>
                    <a:srgbClr val="0000CC"/>
                  </a:solidFill>
                </a:rPr>
                <a:t> </a:t>
              </a:r>
              <a:r>
                <a:rPr lang="en-US" altLang="zh-CN" sz="2400" b="1" dirty="0">
                  <a:solidFill>
                    <a:srgbClr val="0000CC"/>
                  </a:solidFill>
                </a:rPr>
                <a:t> = </a:t>
              </a:r>
              <a:r>
                <a:rPr lang="en-US" altLang="zh-CN" sz="2400" b="1" i="1" dirty="0">
                  <a:solidFill>
                    <a:srgbClr val="0000CC"/>
                  </a:solidFill>
                </a:rPr>
                <a:t>na</a:t>
              </a:r>
              <a:r>
                <a:rPr lang="en-US" altLang="zh-CN" sz="2400" b="1" baseline="-25000" dirty="0">
                  <a:solidFill>
                    <a:srgbClr val="0000CC"/>
                  </a:solidFill>
                </a:rPr>
                <a:t>1</a:t>
              </a:r>
              <a:r>
                <a:rPr lang="en-US" altLang="zh-CN" sz="2400" b="1" dirty="0">
                  <a:solidFill>
                    <a:srgbClr val="0000CC"/>
                  </a:solidFill>
                </a:rPr>
                <a:t>+                            </a:t>
              </a:r>
              <a:r>
                <a:rPr lang="en-US" altLang="zh-CN" sz="2400" b="1" i="1" dirty="0">
                  <a:solidFill>
                    <a:srgbClr val="0000CC"/>
                  </a:solidFill>
                </a:rPr>
                <a:t>d </a:t>
              </a:r>
              <a:r>
                <a:rPr lang="zh-CN" altLang="en-US" sz="2400" b="1" dirty="0">
                  <a:solidFill>
                    <a:srgbClr val="0000CC"/>
                  </a:solidFill>
                </a:rPr>
                <a:t>．</a:t>
              </a:r>
              <a:endParaRPr lang="zh-CN" altLang="en-US" sz="2400" b="1" dirty="0">
                <a:solidFill>
                  <a:srgbClr val="0000CC"/>
                </a:solidFill>
              </a:endParaRPr>
            </a:p>
            <a:p>
              <a:pPr eaLnBrk="1" hangingPunct="1">
                <a:lnSpc>
                  <a:spcPct val="160000"/>
                </a:lnSpc>
              </a:pPr>
              <a:endParaRPr lang="zh-CN" altLang="en-US" sz="2400" b="1" dirty="0">
                <a:solidFill>
                  <a:srgbClr val="0000CC"/>
                </a:solidFill>
              </a:endParaRPr>
            </a:p>
            <a:p>
              <a:pPr eaLnBrk="1" hangingPunct="1">
                <a:lnSpc>
                  <a:spcPct val="160000"/>
                </a:lnSpc>
              </a:pPr>
              <a:r>
                <a:rPr lang="zh-CN" altLang="en-US" sz="2400" b="1" dirty="0">
                  <a:solidFill>
                    <a:srgbClr val="0000CC"/>
                  </a:solidFill>
                </a:rPr>
                <a:t> </a:t>
              </a:r>
              <a:endParaRPr lang="zh-CN" altLang="en-US" sz="2400" b="1" dirty="0">
                <a:solidFill>
                  <a:srgbClr val="0000CC"/>
                </a:solidFill>
              </a:endParaRPr>
            </a:p>
          </p:txBody>
        </p:sp>
        <p:grpSp>
          <p:nvGrpSpPr>
            <p:cNvPr id="4" name="Group 5"/>
            <p:cNvGrpSpPr/>
            <p:nvPr/>
          </p:nvGrpSpPr>
          <p:grpSpPr bwMode="auto">
            <a:xfrm>
              <a:off x="2109" y="2614"/>
              <a:ext cx="1994" cy="522"/>
              <a:chOff x="2154" y="754"/>
              <a:chExt cx="1994" cy="522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2154" y="754"/>
                <a:ext cx="1994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0000CC"/>
                    </a:solidFill>
                  </a:rPr>
                  <a:t>   n</a:t>
                </a:r>
                <a:r>
                  <a:rPr lang="en-US" altLang="zh-CN" sz="2400" b="1">
                    <a:solidFill>
                      <a:srgbClr val="0000CC"/>
                    </a:solidFill>
                  </a:rPr>
                  <a:t> </a:t>
                </a:r>
                <a:r>
                  <a:rPr lang="zh-CN" altLang="en-US" sz="2400" b="1">
                    <a:solidFill>
                      <a:srgbClr val="0000CC"/>
                    </a:solidFill>
                  </a:rPr>
                  <a:t>（</a:t>
                </a:r>
                <a:r>
                  <a:rPr lang="en-US" altLang="zh-CN" sz="2400" b="1" i="1">
                    <a:solidFill>
                      <a:srgbClr val="0000CC"/>
                    </a:solidFill>
                  </a:rPr>
                  <a:t>n</a:t>
                </a:r>
                <a:r>
                  <a:rPr lang="zh-CN" altLang="en-US" sz="2400" b="1" i="1">
                    <a:solidFill>
                      <a:srgbClr val="0000CC"/>
                    </a:solidFill>
                  </a:rPr>
                  <a:t>－</a:t>
                </a:r>
                <a:r>
                  <a:rPr lang="en-US" altLang="zh-CN" sz="2400" b="1">
                    <a:solidFill>
                      <a:srgbClr val="0000CC"/>
                    </a:solidFill>
                  </a:rPr>
                  <a:t>1</a:t>
                </a:r>
                <a:r>
                  <a:rPr lang="zh-CN" altLang="en-US" sz="2400" b="1">
                    <a:solidFill>
                      <a:srgbClr val="0000CC"/>
                    </a:solidFill>
                  </a:rPr>
                  <a:t>）</a:t>
                </a:r>
                <a:endParaRPr lang="zh-CN" altLang="en-US" sz="2400" b="1" i="1">
                  <a:solidFill>
                    <a:srgbClr val="0000CC"/>
                  </a:solidFill>
                </a:endParaRPr>
              </a:p>
              <a:p>
                <a:pPr algn="ctr" eaLnBrk="1" hangingPunct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zh-CN" altLang="en-US" sz="2400" b="1">
                    <a:solidFill>
                      <a:srgbClr val="0000CC"/>
                    </a:solidFill>
                  </a:rPr>
                  <a:t> </a:t>
                </a:r>
                <a:r>
                  <a:rPr lang="en-US" altLang="zh-CN" sz="2400" b="1">
                    <a:solidFill>
                      <a:srgbClr val="0000CC"/>
                    </a:solidFill>
                  </a:rPr>
                  <a:t>2</a:t>
                </a:r>
                <a:endParaRPr lang="en-US" altLang="zh-CN" sz="2400" b="1">
                  <a:solidFill>
                    <a:srgbClr val="0000CC"/>
                  </a:solidFill>
                </a:endParaRPr>
              </a:p>
            </p:txBody>
          </p:sp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 flipV="1">
                <a:off x="2637" y="1032"/>
                <a:ext cx="1134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CC"/>
                  </a:solidFill>
                </a:endParaRPr>
              </a:p>
            </p:txBody>
          </p:sp>
        </p:grpSp>
      </p:grpSp>
      <p:grpSp>
        <p:nvGrpSpPr>
          <p:cNvPr id="7" name="Group 15"/>
          <p:cNvGrpSpPr/>
          <p:nvPr/>
        </p:nvGrpSpPr>
        <p:grpSpPr bwMode="auto">
          <a:xfrm>
            <a:off x="717551" y="766763"/>
            <a:ext cx="7273925" cy="1951038"/>
            <a:chOff x="588" y="256"/>
            <a:chExt cx="4582" cy="1229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88" y="256"/>
              <a:ext cx="4582" cy="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210000"/>
                </a:lnSpc>
              </a:pPr>
              <a:r>
                <a:rPr lang="en-US" altLang="zh-CN" sz="2400" b="1" dirty="0"/>
                <a:t>      </a:t>
              </a:r>
              <a:r>
                <a:rPr lang="zh-CN" altLang="en-US" sz="2800" b="1" dirty="0"/>
                <a:t>等差数列</a:t>
              </a:r>
              <a:r>
                <a:rPr lang="en-US" altLang="zh-CN" sz="2800" b="1" dirty="0"/>
                <a:t>{</a:t>
              </a:r>
              <a:r>
                <a:rPr lang="en-US" altLang="zh-CN" sz="2800" b="1" i="1" dirty="0"/>
                <a:t>a</a:t>
              </a:r>
              <a:r>
                <a:rPr lang="en-US" altLang="zh-CN" sz="2800" b="1" i="1" baseline="-25000" dirty="0"/>
                <a:t>n</a:t>
              </a:r>
              <a:r>
                <a:rPr lang="en-US" altLang="zh-CN" sz="2800" b="1" dirty="0"/>
                <a:t>}</a:t>
              </a:r>
              <a:r>
                <a:rPr lang="zh-CN" altLang="en-US" sz="2800" b="1" dirty="0"/>
                <a:t>的前 </a:t>
              </a:r>
              <a:r>
                <a:rPr lang="pt-BR" altLang="zh-CN" sz="2800" b="1" i="1" dirty="0"/>
                <a:t>n</a:t>
              </a:r>
              <a:r>
                <a:rPr lang="pt-BR" altLang="zh-CN" sz="2800" b="1" dirty="0"/>
                <a:t> </a:t>
              </a:r>
              <a:r>
                <a:rPr lang="zh-CN" altLang="pt-BR" sz="2800" b="1" dirty="0"/>
                <a:t>项和公式</a:t>
              </a:r>
              <a:endParaRPr lang="zh-CN" altLang="en-US" sz="2800" b="1" dirty="0"/>
            </a:p>
            <a:p>
              <a:pPr eaLnBrk="1" hangingPunct="1">
                <a:lnSpc>
                  <a:spcPct val="270000"/>
                </a:lnSpc>
              </a:pPr>
              <a:r>
                <a:rPr lang="zh-CN" altLang="en-US" sz="2400" b="1" i="1" dirty="0">
                  <a:solidFill>
                    <a:srgbClr val="0000CC"/>
                  </a:solidFill>
                </a:rPr>
                <a:t>                           </a:t>
              </a:r>
              <a:r>
                <a:rPr lang="en-US" altLang="zh-CN" sz="2400" b="1" i="1" dirty="0">
                  <a:solidFill>
                    <a:srgbClr val="0000CC"/>
                  </a:solidFill>
                </a:rPr>
                <a:t>S</a:t>
              </a:r>
              <a:r>
                <a:rPr lang="en-US" altLang="zh-CN" sz="2400" b="1" i="1" baseline="-25000" dirty="0">
                  <a:solidFill>
                    <a:srgbClr val="0000CC"/>
                  </a:solidFill>
                </a:rPr>
                <a:t>n</a:t>
              </a:r>
              <a:r>
                <a:rPr lang="en-US" altLang="zh-CN" sz="2400" b="1" i="1" dirty="0">
                  <a:solidFill>
                    <a:srgbClr val="0000CC"/>
                  </a:solidFill>
                </a:rPr>
                <a:t> </a:t>
              </a:r>
              <a:r>
                <a:rPr lang="en-US" altLang="zh-CN" sz="2400" b="1" dirty="0">
                  <a:solidFill>
                    <a:srgbClr val="0000CC"/>
                  </a:solidFill>
                </a:rPr>
                <a:t> =                            </a:t>
              </a:r>
              <a:r>
                <a:rPr lang="zh-CN" altLang="en-US" sz="2400" b="1" dirty="0">
                  <a:solidFill>
                    <a:srgbClr val="0000CC"/>
                  </a:solidFill>
                </a:rPr>
                <a:t>．</a:t>
              </a:r>
              <a:endParaRPr lang="zh-CN" altLang="en-US" sz="2400" b="1" dirty="0">
                <a:solidFill>
                  <a:srgbClr val="0000CC"/>
                </a:solidFill>
              </a:endParaRPr>
            </a:p>
          </p:txBody>
        </p:sp>
        <p:grpSp>
          <p:nvGrpSpPr>
            <p:cNvPr id="9" name="Group 10"/>
            <p:cNvGrpSpPr/>
            <p:nvPr/>
          </p:nvGrpSpPr>
          <p:grpSpPr bwMode="auto">
            <a:xfrm>
              <a:off x="1882" y="963"/>
              <a:ext cx="1994" cy="522"/>
              <a:chOff x="2154" y="370"/>
              <a:chExt cx="1994" cy="522"/>
            </a:xfrm>
          </p:grpSpPr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2154" y="370"/>
                <a:ext cx="1994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CN" sz="2400" b="1" i="1" dirty="0">
                    <a:solidFill>
                      <a:srgbClr val="0000CC"/>
                    </a:solidFill>
                  </a:rPr>
                  <a:t>    n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 </a:t>
                </a:r>
                <a:r>
                  <a:rPr lang="zh-CN" altLang="en-US" sz="2400" b="1" dirty="0">
                    <a:solidFill>
                      <a:srgbClr val="0000CC"/>
                    </a:solidFill>
                  </a:rPr>
                  <a:t>（</a:t>
                </a:r>
                <a:r>
                  <a:rPr lang="en-US" altLang="zh-CN" sz="2400" b="1" i="1" dirty="0">
                    <a:solidFill>
                      <a:srgbClr val="0000CC"/>
                    </a:solidFill>
                  </a:rPr>
                  <a:t>a</a:t>
                </a:r>
                <a:r>
                  <a:rPr lang="en-US" altLang="zh-CN" sz="2400" b="1" baseline="-25000" dirty="0">
                    <a:solidFill>
                      <a:srgbClr val="0000CC"/>
                    </a:solidFill>
                  </a:rPr>
                  <a:t>1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+ </a:t>
                </a:r>
                <a:r>
                  <a:rPr lang="en-US" altLang="zh-CN" sz="2400" b="1" i="1" dirty="0">
                    <a:solidFill>
                      <a:srgbClr val="0000CC"/>
                    </a:solidFill>
                  </a:rPr>
                  <a:t>a</a:t>
                </a:r>
                <a:r>
                  <a:rPr lang="en-US" altLang="zh-CN" sz="2400" b="1" i="1" baseline="-25000" dirty="0">
                    <a:solidFill>
                      <a:srgbClr val="0000CC"/>
                    </a:solidFill>
                  </a:rPr>
                  <a:t>n</a:t>
                </a:r>
                <a:r>
                  <a:rPr lang="zh-CN" altLang="en-US" sz="2400" b="1" dirty="0">
                    <a:solidFill>
                      <a:srgbClr val="0000CC"/>
                    </a:solidFill>
                  </a:rPr>
                  <a:t>）</a:t>
                </a:r>
                <a:endParaRPr lang="zh-CN" altLang="en-US" sz="2400" b="1" i="1" dirty="0">
                  <a:solidFill>
                    <a:srgbClr val="0000CC"/>
                  </a:solidFill>
                </a:endParaRPr>
              </a:p>
              <a:p>
                <a:pPr algn="ctr" eaLnBrk="1" hangingPunct="1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0000CC"/>
                    </a:solidFill>
                  </a:rPr>
                  <a:t>2</a:t>
                </a:r>
                <a:endParaRPr lang="en-US" altLang="zh-CN" sz="2400" b="1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flipV="1">
                <a:off x="2637" y="655"/>
                <a:ext cx="1134" cy="0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a7fc3f4c-2197-4470-a46d-10213f2dfe11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WPS 演示</Application>
  <PresentationFormat>全屏显示(16:9)</PresentationFormat>
  <Paragraphs>113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11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黑体</vt:lpstr>
      <vt:lpstr>Times New Roman</vt:lpstr>
      <vt:lpstr>微软雅黑</vt:lpstr>
      <vt:lpstr>Arial Unicode MS</vt:lpstr>
      <vt:lpstr>Office 主题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问题导入</vt:lpstr>
      <vt:lpstr>问题导入</vt:lpstr>
      <vt:lpstr>新知探究</vt:lpstr>
      <vt:lpstr>新知探究</vt:lpstr>
      <vt:lpstr>新知探究</vt:lpstr>
      <vt:lpstr>新知探究</vt:lpstr>
      <vt:lpstr>巩固练习</vt:lpstr>
      <vt:lpstr>归纳总结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354</cp:revision>
  <dcterms:created xsi:type="dcterms:W3CDTF">2013-12-23T07:18:00Z</dcterms:created>
  <dcterms:modified xsi:type="dcterms:W3CDTF">2023-09-07T02:31:04Z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6AA84E7C131942A3843700999E0035CC_13</vt:lpwstr>
  </property>
  <property fmtid="{D5CDD505-2E9C-101B-9397-08002B2CF9AE}" pid="3" name="KSOProductBuildVer">
    <vt:lpwstr>2052-12.1.0.15374</vt:lpwstr>
  </property>
</Properties>
</file>