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395" r:id="rId3"/>
    <p:sldId id="335" r:id="rId5"/>
    <p:sldId id="397" r:id="rId6"/>
    <p:sldId id="388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27" r:id="rId15"/>
    <p:sldId id="303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64A2"/>
    <a:srgbClr val="4F81BD"/>
    <a:srgbClr val="2C5E99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>
        <p:scale>
          <a:sx n="98" d="100"/>
          <a:sy n="98" d="100"/>
        </p:scale>
        <p:origin x="1018" y="240"/>
      </p:cViewPr>
      <p:guideLst>
        <p:guide orient="horz" pos="16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7235825" y="628650"/>
            <a:ext cx="511175" cy="263525"/>
          </a:xfrm>
          <a:prstGeom prst="rect">
            <a:avLst/>
          </a:prstGeom>
          <a:solidFill>
            <a:srgbClr val="2C5E99"/>
          </a:solidFill>
          <a:ln w="127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53" name="文本框 9"/>
          <p:cNvSpPr txBox="1"/>
          <p:nvPr userDrawn="1"/>
        </p:nvSpPr>
        <p:spPr>
          <a:xfrm>
            <a:off x="7215188" y="585788"/>
            <a:ext cx="754062" cy="350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lvl="0" eaLnBrk="0" hangingPunct="0"/>
            <a:r>
              <a:rPr lang="zh-CN" altLang="en-US" sz="17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</a:t>
            </a:r>
            <a:endParaRPr lang="zh-CN" altLang="en-US" sz="17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8" name="图片 7" descr="图形用户界面&#10;&#10;低可信度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15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9.wmf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5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0" y="1887538"/>
            <a:ext cx="9144000" cy="936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lvl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4000" b="1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2.2.2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等差数列的前</a:t>
            </a:r>
            <a:r>
              <a:rPr lang="en-US" altLang="zh-CN" sz="4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项和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114300" imgH="215900" progId="Equation.KSEE3">
                  <p:embed/>
                </p:oleObj>
              </mc:Choice>
              <mc:Fallback>
                <p:oleObj name="" r:id="rId2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740" y="688975"/>
            <a:ext cx="8712000" cy="10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某阶梯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室有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排座位，第一排有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个座位，从第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排起，每一排都比前一排多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个座位，求第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排有多少个座位？该阶梯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室总共有多少个座位？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1740" y="1779662"/>
            <a:ext cx="7449688" cy="995362"/>
            <a:chOff x="1154200" y="2132981"/>
            <a:chExt cx="7449688" cy="995362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6371863" y="2132981"/>
            <a:ext cx="2232025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Equation" r:id="rId1" imgW="25298400" imgH="5791200" progId="Equation.DSMT4">
                    <p:embed/>
                  </p:oleObj>
                </mc:Choice>
                <mc:Fallback>
                  <p:oleObj name="Equation" r:id="rId1" imgW="25298400" imgH="5791200" progId="Equation.DSMT4">
                    <p:embed/>
                    <p:pic>
                      <p:nvPicPr>
                        <p:cNvPr id="0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1863" y="2132981"/>
                          <a:ext cx="2232025" cy="5032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组合 5"/>
            <p:cNvGrpSpPr/>
            <p:nvPr/>
          </p:nvGrpSpPr>
          <p:grpSpPr>
            <a:xfrm>
              <a:off x="1154200" y="2176164"/>
              <a:ext cx="7183623" cy="952179"/>
              <a:chOff x="1154200" y="2176164"/>
              <a:chExt cx="7183623" cy="95217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54200" y="2176164"/>
                <a:ext cx="53174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000" b="1" kern="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000" b="1" kern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000" kern="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依题意，得每排座位数成等差数列，其中</a:t>
                </a:r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8" name="对象 7"/>
              <p:cNvGraphicFramePr>
                <a:graphicFrameLocks noChangeAspect="1"/>
              </p:cNvGraphicFramePr>
              <p:nvPr/>
            </p:nvGraphicFramePr>
            <p:xfrm>
              <a:off x="1725885" y="2696543"/>
              <a:ext cx="6611938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" name="Equation" r:id="rId3" imgW="87477600" imgH="5791200" progId="Equation.DSMT4">
                      <p:embed/>
                    </p:oleObj>
                  </mc:Choice>
                  <mc:Fallback>
                    <p:oleObj name="Equation" r:id="rId3" imgW="87477600" imgH="5791200" progId="Equation.DSMT4">
                      <p:embed/>
                      <p:pic>
                        <p:nvPicPr>
                          <p:cNvPr id="0" name="对象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5885" y="2696543"/>
                            <a:ext cx="6611938" cy="4318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" name="组合 8"/>
          <p:cNvGrpSpPr/>
          <p:nvPr/>
        </p:nvGrpSpPr>
        <p:grpSpPr>
          <a:xfrm>
            <a:off x="733425" y="2931790"/>
            <a:ext cx="8566491" cy="1338463"/>
            <a:chOff x="1948749" y="3793725"/>
            <a:chExt cx="8987302" cy="1338463"/>
          </a:xfrm>
        </p:grpSpPr>
        <p:sp>
          <p:nvSpPr>
            <p:cNvPr id="10" name="矩形 9"/>
            <p:cNvSpPr/>
            <p:nvPr/>
          </p:nvSpPr>
          <p:spPr>
            <a:xfrm>
              <a:off x="1948749" y="3793725"/>
              <a:ext cx="89873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阶梯</a:t>
              </a:r>
              <a:r>
                <a:rPr lang="zh-CN" altLang="en-US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教</a:t>
              </a:r>
              <a:r>
                <a:rPr lang="zh-CN" altLang="zh-CN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室总共有</a:t>
              </a:r>
              <a:r>
                <a:rPr lang="en-US" altLang="zh-CN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</a:t>
              </a:r>
              <a:r>
                <a:rPr lang="zh-CN" altLang="zh-CN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排座位，即</a:t>
              </a:r>
              <a:r>
                <a:rPr lang="en-US" altLang="zh-CN" sz="2000" i="1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altLang="zh-CN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=20</a:t>
              </a:r>
              <a:r>
                <a:rPr lang="zh-CN" altLang="zh-CN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，所以，阶梯</a:t>
              </a:r>
              <a:r>
                <a:rPr lang="zh-CN" altLang="en-US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教</a:t>
              </a:r>
              <a:r>
                <a:rPr lang="zh-CN" altLang="zh-CN" sz="2000" kern="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室总共座位数</a:t>
              </a:r>
              <a:endPara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2032924" y="4376538"/>
            <a:ext cx="8205832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5" imgW="106680000" imgH="9753600" progId="Equation.DSMT4">
                    <p:embed/>
                  </p:oleObj>
                </mc:Choice>
                <mc:Fallback>
                  <p:oleObj name="Equation" r:id="rId5" imgW="106680000" imgH="9753600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924" y="4376538"/>
                          <a:ext cx="8205832" cy="755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940441"/>
            <a:ext cx="5537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．等差数列的通项公式与前</a:t>
            </a:r>
            <a:r>
              <a:rPr kumimoji="0" lang="pt-BR" altLang="zh-CN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pt-BR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项和公式</a:t>
            </a:r>
            <a:endParaRPr kumimoji="0" lang="zh-CN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3723878"/>
            <a:ext cx="8712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．解决现实生活中的数学问题，关键是建立数学模型，例如，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建立等差数列模型或等比数列模型．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71600" y="1654538"/>
          <a:ext cx="220547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1" imgW="29565600" imgH="5791200" progId="Equation.DSMT4">
                  <p:embed/>
                </p:oleObj>
              </mc:Choice>
              <mc:Fallback>
                <p:oleObj name="Equation" r:id="rId1" imgW="29565600" imgH="57912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600" y="1654538"/>
                        <a:ext cx="2205471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932040" y="1486767"/>
          <a:ext cx="1857599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26212800" imgH="10668000" progId="Equation.DSMT4">
                  <p:embed/>
                </p:oleObj>
              </mc:Choice>
              <mc:Fallback>
                <p:oleObj name="Equation" r:id="rId3" imgW="26212800" imgH="10668000" progId="Equation.DSMT4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1486767"/>
                        <a:ext cx="1857599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971600" y="2213135"/>
          <a:ext cx="2579656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5" imgW="34747200" imgH="10668000" progId="Equation.DSMT4">
                  <p:embed/>
                </p:oleObj>
              </mc:Choice>
              <mc:Fallback>
                <p:oleObj name="Equation" r:id="rId5" imgW="34747200" imgH="10668000" progId="Equation.DSMT4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213135"/>
                        <a:ext cx="2579656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971600" y="3137929"/>
            <a:ext cx="6591869" cy="461665"/>
            <a:chOff x="1331640" y="3263460"/>
            <a:chExt cx="6591869" cy="461665"/>
          </a:xfrm>
        </p:grpSpPr>
        <p:sp>
          <p:nvSpPr>
            <p:cNvPr id="17" name="矩形 16"/>
            <p:cNvSpPr/>
            <p:nvPr/>
          </p:nvSpPr>
          <p:spPr>
            <a:xfrm>
              <a:off x="1331640" y="3263460"/>
              <a:ext cx="65918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五个基本量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</a:t>
              </a:r>
              <a:r>
                <a:rPr lang="zh-CN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可以知三求二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．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2983855" y="3279979"/>
            <a:ext cx="23082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7" imgW="31089600" imgH="5791200" progId="Equation.DSMT4">
                    <p:embed/>
                  </p:oleObj>
                </mc:Choice>
                <mc:Fallback>
                  <p:oleObj name="Equation" r:id="rId7" imgW="31089600" imgH="5791200" progId="Equation.DSMT4">
                    <p:embed/>
                    <p:pic>
                      <p:nvPicPr>
                        <p:cNvPr id="0" name="对象 1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3855" y="3279979"/>
                          <a:ext cx="2308225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382447" y="2139702"/>
            <a:ext cx="4379106" cy="7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教材第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页，练习第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题．</a:t>
            </a:r>
            <a:endParaRPr lang="en-US" altLang="zh-CN" sz="1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59180" y="845688"/>
          <a:ext cx="700298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6705600" imgH="5791200" progId="Equation.DSMT4">
                  <p:embed/>
                </p:oleObj>
              </mc:Choice>
              <mc:Fallback>
                <p:oleObj name="Equation" r:id="rId1" imgW="6705600" imgH="57912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180" y="845688"/>
                        <a:ext cx="700298" cy="57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366023" y="884650"/>
          <a:ext cx="2163000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977900" imgH="228600" progId="Equation.DSMT4">
                  <p:embed/>
                </p:oleObj>
              </mc:Choice>
              <mc:Fallback>
                <p:oleObj name="Equation" r:id="rId3" imgW="977900" imgH="2286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023" y="884650"/>
                        <a:ext cx="2163000" cy="50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2030" y="903686"/>
            <a:ext cx="249299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）在等差数列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20162" y="902855"/>
            <a:ext cx="449219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中，若                            ，求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altLang="zh-CN" sz="2400" b="0" i="0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zh-CN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kumimoji="0" lang="zh-CN" altLang="en-US" sz="2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2030" y="2255921"/>
            <a:ext cx="64826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）求等差数列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项和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zh-CN" altLang="zh-CN" sz="24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941245" y="1463921"/>
          <a:ext cx="5261510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66751200" imgH="10058400" progId="Equation.DSMT4">
                  <p:embed/>
                </p:oleObj>
              </mc:Choice>
              <mc:Fallback>
                <p:oleObj name="Equation" r:id="rId5" imgW="66751200" imgH="100584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245" y="1463921"/>
                        <a:ext cx="5261510" cy="79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941245" y="2856121"/>
          <a:ext cx="481275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7" imgW="63703200" imgH="5791200" progId="Equation.DSMT4">
                  <p:embed/>
                </p:oleObj>
              </mc:Choice>
              <mc:Fallback>
                <p:oleObj name="Equation" r:id="rId7" imgW="63703200" imgH="57912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245" y="2856121"/>
                        <a:ext cx="4812750" cy="4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941245" y="3423590"/>
          <a:ext cx="53943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9" imgW="73761600" imgH="9753600" progId="Equation.DSMT4">
                  <p:embed/>
                </p:oleObj>
              </mc:Choice>
              <mc:Fallback>
                <p:oleObj name="Equation" r:id="rId9" imgW="73761600" imgH="97536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245" y="3423590"/>
                        <a:ext cx="5394325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3635896" y="4240645"/>
          <a:ext cx="10858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11" imgW="14630400" imgH="3962400" progId="Equation.DSMT4">
                  <p:embed/>
                </p:oleObj>
              </mc:Choice>
              <mc:Fallback>
                <p:oleObj name="Equation" r:id="rId11" imgW="14630400" imgH="39624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240645"/>
                        <a:ext cx="1085850" cy="28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1780" y="187932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395536" y="826645"/>
            <a:ext cx="5420074" cy="506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zh-CN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等差数列的通项公式、前</a:t>
            </a:r>
            <a:r>
              <a:rPr lang="pt-BR" altLang="zh-CN" sz="2400" b="1" i="1" kern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pt-BR" altLang="zh-CN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项和公式</a:t>
            </a:r>
            <a:endParaRPr lang="zh-CN" altLang="zh-CN" sz="2400" b="1" kern="1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3178198"/>
            <a:ext cx="8496944" cy="9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b="1" kern="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</a:t>
            </a:r>
            <a:r>
              <a:rPr lang="zh-CN" altLang="zh-CN" sz="2400" b="1" kern="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公式涉及等差数列</a:t>
            </a: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哪些基本量，需要知道哪些量就</a:t>
            </a: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能求出其余量？</a:t>
            </a:r>
            <a:endParaRPr lang="zh-CN" altLang="zh-CN" sz="24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71600" y="1654538"/>
          <a:ext cx="220547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29565600" imgH="5791200" progId="Equation.DSMT4">
                  <p:embed/>
                </p:oleObj>
              </mc:Choice>
              <mc:Fallback>
                <p:oleObj name="Equation" r:id="rId1" imgW="29565600" imgH="5791200" progId="Equation.DSMT4">
                  <p:embed/>
                  <p:pic>
                    <p:nvPicPr>
                      <p:cNvPr id="0" name="对象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1600" y="1654538"/>
                        <a:ext cx="2205471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932040" y="1486767"/>
          <a:ext cx="1857599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26212800" imgH="10668000" progId="Equation.DSMT4">
                  <p:embed/>
                </p:oleObj>
              </mc:Choice>
              <mc:Fallback>
                <p:oleObj name="Equation" r:id="rId3" imgW="26212800" imgH="10668000" progId="Equation.DSMT4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1486767"/>
                        <a:ext cx="1857599" cy="7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71600" y="2213135"/>
          <a:ext cx="2579656" cy="7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34747200" imgH="10668000" progId="Equation.DSMT4">
                  <p:embed/>
                </p:oleObj>
              </mc:Choice>
              <mc:Fallback>
                <p:oleObj name="Equation" r:id="rId5" imgW="34747200" imgH="10668000" progId="Equation.DSMT4">
                  <p:embed/>
                  <p:pic>
                    <p:nvPicPr>
                      <p:cNvPr id="0" name="对象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213135"/>
                        <a:ext cx="2579656" cy="7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691680" y="4270325"/>
            <a:ext cx="6591869" cy="461665"/>
            <a:chOff x="1331640" y="3263460"/>
            <a:chExt cx="6591869" cy="461665"/>
          </a:xfrm>
        </p:grpSpPr>
        <p:sp>
          <p:nvSpPr>
            <p:cNvPr id="14" name="矩形 13"/>
            <p:cNvSpPr/>
            <p:nvPr/>
          </p:nvSpPr>
          <p:spPr>
            <a:xfrm>
              <a:off x="1331640" y="3263460"/>
              <a:ext cx="65918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五个基本量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</a:t>
              </a:r>
              <a:r>
                <a:rPr lang="zh-CN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可以知三求二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．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2983855" y="3279979"/>
            <a:ext cx="23082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7" imgW="31089600" imgH="5791200" progId="Equation.DSMT4">
                    <p:embed/>
                  </p:oleObj>
                </mc:Choice>
                <mc:Fallback>
                  <p:oleObj name="Equation" r:id="rId7" imgW="31089600" imgH="5791200" progId="Equation.DSMT4">
                    <p:embed/>
                    <p:pic>
                      <p:nvPicPr>
                        <p:cNvPr id="0" name="对象 1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3855" y="3279979"/>
                          <a:ext cx="2308225" cy="428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310320" y="2067694"/>
            <a:ext cx="2708745" cy="2772042"/>
            <a:chOff x="2815" y="11777"/>
            <a:chExt cx="1919" cy="1962"/>
          </a:xfrm>
        </p:grpSpPr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 flipV="1">
              <a:off x="2815" y="11777"/>
              <a:ext cx="1919" cy="1962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2" name="Group 10"/>
            <p:cNvGrpSpPr>
              <a:grpSpLocks noChangeAspect="1"/>
            </p:cNvGrpSpPr>
            <p:nvPr/>
          </p:nvGrpSpPr>
          <p:grpSpPr bwMode="auto">
            <a:xfrm>
              <a:off x="2894" y="11798"/>
              <a:ext cx="1766" cy="1819"/>
              <a:chOff x="3334" y="2049"/>
              <a:chExt cx="2060" cy="1899"/>
            </a:xfrm>
          </p:grpSpPr>
          <p:grpSp>
            <p:nvGrpSpPr>
              <p:cNvPr id="13" name="Group 11"/>
              <p:cNvGrpSpPr>
                <a:grpSpLocks noChangeAspect="1"/>
              </p:cNvGrpSpPr>
              <p:nvPr/>
            </p:nvGrpSpPr>
            <p:grpSpPr bwMode="auto">
              <a:xfrm>
                <a:off x="4252" y="3749"/>
                <a:ext cx="200" cy="199"/>
                <a:chOff x="3460" y="3676"/>
                <a:chExt cx="200" cy="200"/>
              </a:xfrm>
            </p:grpSpPr>
            <p:sp>
              <p:nvSpPr>
                <p:cNvPr id="121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460" y="3676"/>
                  <a:ext cx="200" cy="200"/>
                </a:xfrm>
                <a:prstGeom prst="ellipse">
                  <a:avLst/>
                </a:prstGeom>
                <a:blipFill dpi="0" rotWithShape="0">
                  <a:blip r:embed="rId1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7" y="3765"/>
                  <a:ext cx="25" cy="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4" name="Group 14"/>
              <p:cNvGrpSpPr>
                <a:grpSpLocks noChangeAspect="1"/>
              </p:cNvGrpSpPr>
              <p:nvPr/>
            </p:nvGrpSpPr>
            <p:grpSpPr bwMode="auto">
              <a:xfrm>
                <a:off x="4159" y="3578"/>
                <a:ext cx="392" cy="201"/>
                <a:chOff x="1491" y="3310"/>
                <a:chExt cx="392" cy="201"/>
              </a:xfrm>
            </p:grpSpPr>
            <p:grpSp>
              <p:nvGrpSpPr>
                <p:cNvPr id="115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1491" y="3310"/>
                  <a:ext cx="200" cy="200"/>
                  <a:chOff x="3460" y="3676"/>
                  <a:chExt cx="200" cy="200"/>
                </a:xfrm>
              </p:grpSpPr>
              <p:sp>
                <p:nvSpPr>
                  <p:cNvPr id="119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0" y="3676"/>
                    <a:ext cx="200" cy="200"/>
                  </a:xfrm>
                  <a:prstGeom prst="ellipse">
                    <a:avLst/>
                  </a:prstGeom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0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7" y="3765"/>
                    <a:ext cx="25" cy="2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16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1683" y="3311"/>
                  <a:ext cx="200" cy="200"/>
                  <a:chOff x="3460" y="3676"/>
                  <a:chExt cx="200" cy="200"/>
                </a:xfrm>
              </p:grpSpPr>
              <p:sp>
                <p:nvSpPr>
                  <p:cNvPr id="117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0" y="3676"/>
                    <a:ext cx="200" cy="200"/>
                  </a:xfrm>
                  <a:prstGeom prst="ellipse">
                    <a:avLst/>
                  </a:prstGeom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8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7" y="3765"/>
                    <a:ext cx="25" cy="2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5" name="Group 21"/>
              <p:cNvGrpSpPr>
                <a:grpSpLocks noChangeAspect="1"/>
              </p:cNvGrpSpPr>
              <p:nvPr/>
            </p:nvGrpSpPr>
            <p:grpSpPr bwMode="auto">
              <a:xfrm>
                <a:off x="4063" y="3405"/>
                <a:ext cx="584" cy="201"/>
                <a:chOff x="2064" y="3504"/>
                <a:chExt cx="584" cy="201"/>
              </a:xfrm>
            </p:grpSpPr>
            <p:grpSp>
              <p:nvGrpSpPr>
                <p:cNvPr id="105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2064" y="3504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0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13" name="Oval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4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10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11" name="Oval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2" name="Oval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06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448" y="3504"/>
                  <a:ext cx="200" cy="200"/>
                  <a:chOff x="3460" y="3676"/>
                  <a:chExt cx="200" cy="200"/>
                </a:xfrm>
              </p:grpSpPr>
              <p:sp>
                <p:nvSpPr>
                  <p:cNvPr id="107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0" y="3676"/>
                    <a:ext cx="200" cy="200"/>
                  </a:xfrm>
                  <a:prstGeom prst="ellipse">
                    <a:avLst/>
                  </a:prstGeom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8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7" y="3765"/>
                    <a:ext cx="25" cy="2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 bwMode="auto">
              <a:xfrm>
                <a:off x="3964" y="3233"/>
                <a:ext cx="782" cy="202"/>
                <a:chOff x="2490" y="3007"/>
                <a:chExt cx="782" cy="203"/>
              </a:xfrm>
            </p:grpSpPr>
            <p:grpSp>
              <p:nvGrpSpPr>
                <p:cNvPr id="13337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2490" y="3007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97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01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03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98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99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00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338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2880" y="3009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339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43" name="Oval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96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340" name="Group 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41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42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7" name="Group 47"/>
              <p:cNvGrpSpPr>
                <a:grpSpLocks noChangeAspect="1"/>
              </p:cNvGrpSpPr>
              <p:nvPr/>
            </p:nvGrpSpPr>
            <p:grpSpPr bwMode="auto">
              <a:xfrm>
                <a:off x="3874" y="3060"/>
                <a:ext cx="971" cy="207"/>
                <a:chOff x="2400" y="2835"/>
                <a:chExt cx="971" cy="207"/>
              </a:xfrm>
            </p:grpSpPr>
            <p:grpSp>
              <p:nvGrpSpPr>
                <p:cNvPr id="13319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2400" y="2835"/>
                  <a:ext cx="584" cy="201"/>
                  <a:chOff x="2064" y="3504"/>
                  <a:chExt cx="584" cy="201"/>
                </a:xfrm>
              </p:grpSpPr>
              <p:grpSp>
                <p:nvGrpSpPr>
                  <p:cNvPr id="13327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64" y="3504"/>
                    <a:ext cx="392" cy="201"/>
                    <a:chOff x="1491" y="3310"/>
                    <a:chExt cx="392" cy="201"/>
                  </a:xfrm>
                </p:grpSpPr>
                <p:grpSp>
                  <p:nvGrpSpPr>
                    <p:cNvPr id="13331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91" y="3310"/>
                      <a:ext cx="200" cy="200"/>
                      <a:chOff x="3460" y="3676"/>
                      <a:chExt cx="200" cy="200"/>
                    </a:xfrm>
                  </p:grpSpPr>
                  <p:sp>
                    <p:nvSpPr>
                      <p:cNvPr id="13335" name="Oval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60" y="3676"/>
                        <a:ext cx="200" cy="200"/>
                      </a:xfrm>
                      <a:prstGeom prst="ellipse">
                        <a:avLst/>
                      </a:prstGeom>
                      <a:blipFill dpi="0" rotWithShape="0">
                        <a:blip r:embed="rId1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336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47" y="3765"/>
                        <a:ext cx="25" cy="2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332" name="Group 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83" y="3311"/>
                      <a:ext cx="200" cy="200"/>
                      <a:chOff x="3460" y="3676"/>
                      <a:chExt cx="200" cy="200"/>
                    </a:xfrm>
                  </p:grpSpPr>
                  <p:sp>
                    <p:nvSpPr>
                      <p:cNvPr id="13333" name="Oval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60" y="3676"/>
                        <a:ext cx="200" cy="200"/>
                      </a:xfrm>
                      <a:prstGeom prst="ellipse">
                        <a:avLst/>
                      </a:prstGeom>
                      <a:blipFill dpi="0" rotWithShape="0">
                        <a:blip r:embed="rId1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334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47" y="3765"/>
                        <a:ext cx="25" cy="2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328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48" y="3504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29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30" name="Oval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320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2979" y="2841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321" name="Group 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25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26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322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23" name="Oval 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24" name="Oval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sp>
            <p:nvSpPr>
              <p:cNvPr id="18" name="Line 66"/>
              <p:cNvSpPr>
                <a:spLocks noChangeAspect="1" noChangeShapeType="1"/>
              </p:cNvSpPr>
              <p:nvPr/>
            </p:nvSpPr>
            <p:spPr bwMode="auto">
              <a:xfrm>
                <a:off x="3826" y="2949"/>
                <a:ext cx="1104" cy="1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Line 67"/>
              <p:cNvSpPr>
                <a:spLocks noChangeAspect="1" noChangeShapeType="1"/>
              </p:cNvSpPr>
              <p:nvPr/>
            </p:nvSpPr>
            <p:spPr bwMode="auto">
              <a:xfrm>
                <a:off x="3700" y="2751"/>
                <a:ext cx="1374" cy="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Line 68"/>
              <p:cNvSpPr>
                <a:spLocks noChangeAspect="1" noChangeShapeType="1"/>
              </p:cNvSpPr>
              <p:nvPr/>
            </p:nvSpPr>
            <p:spPr bwMode="auto">
              <a:xfrm>
                <a:off x="3466" y="2343"/>
                <a:ext cx="1848" cy="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Line 69"/>
              <p:cNvSpPr>
                <a:spLocks noChangeAspect="1" noChangeShapeType="1"/>
              </p:cNvSpPr>
              <p:nvPr/>
            </p:nvSpPr>
            <p:spPr bwMode="auto">
              <a:xfrm>
                <a:off x="3556" y="2547"/>
                <a:ext cx="1614" cy="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2" name="Group 70"/>
              <p:cNvGrpSpPr>
                <a:grpSpLocks noChangeAspect="1"/>
              </p:cNvGrpSpPr>
              <p:nvPr/>
            </p:nvGrpSpPr>
            <p:grpSpPr bwMode="auto">
              <a:xfrm>
                <a:off x="3334" y="2049"/>
                <a:ext cx="2060" cy="207"/>
                <a:chOff x="1860" y="2181"/>
                <a:chExt cx="2060" cy="207"/>
              </a:xfrm>
            </p:grpSpPr>
            <p:grpSp>
              <p:nvGrpSpPr>
                <p:cNvPr id="23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1860" y="2181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312" name="Group 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17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18" name="Oval 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314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15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16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24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3528" y="2187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26" name="Group 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30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1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7" name="Group 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28" name="Oval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1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25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2274" y="2283"/>
                  <a:ext cx="123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24" name="矩形 123"/>
          <p:cNvSpPr/>
          <p:nvPr/>
        </p:nvSpPr>
        <p:spPr>
          <a:xfrm>
            <a:off x="3497222" y="1866800"/>
            <a:ext cx="5119669" cy="281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kern="1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分析：</a:t>
            </a:r>
            <a:endParaRPr lang="zh-CN" altLang="zh-CN" sz="2000" b="1" kern="100" dirty="0">
              <a:solidFill>
                <a:srgbClr val="0000FF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形架上每层铅笔数有什么联系？成什么数列？</a:t>
            </a:r>
            <a:r>
              <a:rPr lang="zh-CN" altLang="zh-CN" sz="20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问题是否可转化为等差数列问题，涉及等差数列哪些量？已知哪些量？求哪些量？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如何将问题用数学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语言</a:t>
            </a:r>
            <a:r>
              <a:rPr lang="zh-CN" altLang="zh-CN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表达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771550"/>
            <a:ext cx="8712000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见下图，一个堆放铅笔的 </a:t>
            </a:r>
            <a:r>
              <a:rPr lang="pt-BR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形架的最下面一层放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支铅笔，往上每一层都比它下面一层多放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支，最上面放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支， 这个 </a:t>
            </a:r>
            <a:r>
              <a:rPr lang="pt-BR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形架上共放多少支铅笔？ 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65" name="Rectangle 4"/>
          <p:cNvSpPr>
            <a:spLocks noChangeArrowheads="1"/>
          </p:cNvSpPr>
          <p:nvPr/>
        </p:nvSpPr>
        <p:spPr bwMode="auto">
          <a:xfrm>
            <a:off x="3231996" y="1821325"/>
            <a:ext cx="5832000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由题意可知，这个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形架上共放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层铅笔，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自下向上各层的铅笔数组成等差数列，记为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altLang="zh-CN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366" name="组合 13365"/>
          <p:cNvGrpSpPr/>
          <p:nvPr/>
        </p:nvGrpSpPr>
        <p:grpSpPr>
          <a:xfrm>
            <a:off x="3113526" y="3363838"/>
            <a:ext cx="4858899" cy="1228541"/>
            <a:chOff x="2582423" y="4496721"/>
            <a:chExt cx="4858899" cy="1228541"/>
          </a:xfrm>
        </p:grpSpPr>
        <p:graphicFrame>
          <p:nvGraphicFramePr>
            <p:cNvPr id="13367" name="对象 13366"/>
            <p:cNvGraphicFramePr>
              <a:graphicFrameLocks noChangeAspect="1"/>
            </p:cNvGraphicFramePr>
            <p:nvPr/>
          </p:nvGraphicFramePr>
          <p:xfrm>
            <a:off x="3677360" y="4915637"/>
            <a:ext cx="3763962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Equation" r:id="rId1" imgW="49987200" imgH="10668000" progId="Equation.DSMT4">
                    <p:embed/>
                  </p:oleObj>
                </mc:Choice>
                <mc:Fallback>
                  <p:oleObj name="Equation" r:id="rId1" imgW="49987200" imgH="10668000" progId="Equation.DSMT4">
                    <p:embed/>
                    <p:pic>
                      <p:nvPicPr>
                        <p:cNvPr id="0" name="对象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7360" y="4915637"/>
                          <a:ext cx="3763962" cy="8096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8" name="Rectangle 6"/>
            <p:cNvSpPr>
              <a:spLocks noChangeArrowheads="1"/>
            </p:cNvSpPr>
            <p:nvPr/>
          </p:nvSpPr>
          <p:spPr bwMode="auto">
            <a:xfrm>
              <a:off x="2582423" y="4496721"/>
              <a:ext cx="390363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根据等差数列前</a:t>
              </a:r>
              <a:r>
                <a:rPr kumimoji="0" lang="en-US" altLang="zh-CN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项和公式，得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369" name="Rectangle 7"/>
          <p:cNvSpPr>
            <a:spLocks noChangeArrowheads="1"/>
          </p:cNvSpPr>
          <p:nvPr/>
        </p:nvSpPr>
        <p:spPr bwMode="auto">
          <a:xfrm>
            <a:off x="3231996" y="4665541"/>
            <a:ext cx="3445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型架上共有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7260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支铅笔．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72" name="矩形 13371"/>
          <p:cNvSpPr/>
          <p:nvPr/>
        </p:nvSpPr>
        <p:spPr>
          <a:xfrm>
            <a:off x="3212542" y="2859782"/>
            <a:ext cx="5391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其中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0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zh-CN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</a:t>
            </a:r>
            <a:r>
              <a:rPr kumimoji="0" lang="zh-CN" altLang="en-US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zh-CN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</a:t>
            </a:r>
            <a:r>
              <a:rPr kumimoji="0" lang="zh-CN" altLang="en-US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  <a:r>
              <a:rPr lang="en-US" altLang="zh-CN" sz="2000" baseline="-25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</a:t>
            </a:r>
            <a:r>
              <a:rPr kumimoji="0" lang="en-US" altLang="zh-CN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=120</a:t>
            </a:r>
            <a:r>
              <a:rPr kumimoji="0" lang="zh-CN" altLang="en-US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kumimoji="0" lang="en-US" altLang="zh-CN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zh-CN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=120</a:t>
            </a:r>
            <a:r>
              <a:rPr kumimoji="0" lang="zh-CN" altLang="en-US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zh-CN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373" name="Group 8"/>
          <p:cNvGrpSpPr>
            <a:grpSpLocks noChangeAspect="1"/>
          </p:cNvGrpSpPr>
          <p:nvPr/>
        </p:nvGrpSpPr>
        <p:grpSpPr bwMode="auto">
          <a:xfrm>
            <a:off x="310320" y="2067694"/>
            <a:ext cx="2708745" cy="2772042"/>
            <a:chOff x="2815" y="11777"/>
            <a:chExt cx="1919" cy="1962"/>
          </a:xfrm>
        </p:grpSpPr>
        <p:sp>
          <p:nvSpPr>
            <p:cNvPr id="13374" name="AutoShape 9"/>
            <p:cNvSpPr>
              <a:spLocks noChangeAspect="1" noChangeArrowheads="1"/>
            </p:cNvSpPr>
            <p:nvPr/>
          </p:nvSpPr>
          <p:spPr bwMode="auto">
            <a:xfrm flipV="1">
              <a:off x="2815" y="11777"/>
              <a:ext cx="1919" cy="1962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3375" name="Group 10"/>
            <p:cNvGrpSpPr>
              <a:grpSpLocks noChangeAspect="1"/>
            </p:cNvGrpSpPr>
            <p:nvPr/>
          </p:nvGrpSpPr>
          <p:grpSpPr bwMode="auto">
            <a:xfrm>
              <a:off x="2894" y="11798"/>
              <a:ext cx="1766" cy="1819"/>
              <a:chOff x="3334" y="2049"/>
              <a:chExt cx="2060" cy="1899"/>
            </a:xfrm>
          </p:grpSpPr>
          <p:grpSp>
            <p:nvGrpSpPr>
              <p:cNvPr id="13376" name="Group 11"/>
              <p:cNvGrpSpPr>
                <a:grpSpLocks noChangeAspect="1"/>
              </p:cNvGrpSpPr>
              <p:nvPr/>
            </p:nvGrpSpPr>
            <p:grpSpPr bwMode="auto">
              <a:xfrm>
                <a:off x="4252" y="3749"/>
                <a:ext cx="200" cy="199"/>
                <a:chOff x="3460" y="3676"/>
                <a:chExt cx="200" cy="200"/>
              </a:xfrm>
            </p:grpSpPr>
            <p:sp>
              <p:nvSpPr>
                <p:cNvPr id="134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460" y="3676"/>
                  <a:ext cx="200" cy="200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4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7" y="3765"/>
                  <a:ext cx="25" cy="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3377" name="Group 14"/>
              <p:cNvGrpSpPr>
                <a:grpSpLocks noChangeAspect="1"/>
              </p:cNvGrpSpPr>
              <p:nvPr/>
            </p:nvGrpSpPr>
            <p:grpSpPr bwMode="auto">
              <a:xfrm>
                <a:off x="4159" y="3578"/>
                <a:ext cx="392" cy="201"/>
                <a:chOff x="1491" y="3310"/>
                <a:chExt cx="392" cy="201"/>
              </a:xfrm>
            </p:grpSpPr>
            <p:grpSp>
              <p:nvGrpSpPr>
                <p:cNvPr id="13443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1491" y="3310"/>
                  <a:ext cx="200" cy="200"/>
                  <a:chOff x="3460" y="3676"/>
                  <a:chExt cx="200" cy="200"/>
                </a:xfrm>
              </p:grpSpPr>
              <p:sp>
                <p:nvSpPr>
                  <p:cNvPr id="13447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0" y="3676"/>
                    <a:ext cx="200" cy="200"/>
                  </a:xfrm>
                  <a:prstGeom prst="ellips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448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7" y="3765"/>
                    <a:ext cx="25" cy="2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13444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1683" y="3311"/>
                  <a:ext cx="200" cy="200"/>
                  <a:chOff x="3460" y="3676"/>
                  <a:chExt cx="200" cy="200"/>
                </a:xfrm>
              </p:grpSpPr>
              <p:sp>
                <p:nvSpPr>
                  <p:cNvPr id="13445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0" y="3676"/>
                    <a:ext cx="200" cy="200"/>
                  </a:xfrm>
                  <a:prstGeom prst="ellips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446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7" y="3765"/>
                    <a:ext cx="25" cy="2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3378" name="Group 21"/>
              <p:cNvGrpSpPr>
                <a:grpSpLocks noChangeAspect="1"/>
              </p:cNvGrpSpPr>
              <p:nvPr/>
            </p:nvGrpSpPr>
            <p:grpSpPr bwMode="auto">
              <a:xfrm>
                <a:off x="4063" y="3405"/>
                <a:ext cx="584" cy="201"/>
                <a:chOff x="2064" y="3504"/>
                <a:chExt cx="584" cy="201"/>
              </a:xfrm>
            </p:grpSpPr>
            <p:grpSp>
              <p:nvGrpSpPr>
                <p:cNvPr id="13433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2064" y="3504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437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41" name="Oval 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42" name="Oval 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438" name="Group 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39" name="Oval 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40" name="Oval 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434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448" y="3504"/>
                  <a:ext cx="200" cy="200"/>
                  <a:chOff x="3460" y="3676"/>
                  <a:chExt cx="200" cy="200"/>
                </a:xfrm>
              </p:grpSpPr>
              <p:sp>
                <p:nvSpPr>
                  <p:cNvPr id="13435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0" y="3676"/>
                    <a:ext cx="200" cy="200"/>
                  </a:xfrm>
                  <a:prstGeom prst="ellips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436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7" y="3765"/>
                    <a:ext cx="25" cy="2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zh-CN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13379" name="Group 32"/>
              <p:cNvGrpSpPr>
                <a:grpSpLocks noChangeAspect="1"/>
              </p:cNvGrpSpPr>
              <p:nvPr/>
            </p:nvGrpSpPr>
            <p:grpSpPr bwMode="auto">
              <a:xfrm>
                <a:off x="3964" y="3233"/>
                <a:ext cx="782" cy="202"/>
                <a:chOff x="2490" y="3007"/>
                <a:chExt cx="782" cy="203"/>
              </a:xfrm>
            </p:grpSpPr>
            <p:grpSp>
              <p:nvGrpSpPr>
                <p:cNvPr id="13419" name="Group 33"/>
                <p:cNvGrpSpPr>
                  <a:grpSpLocks noChangeAspect="1"/>
                </p:cNvGrpSpPr>
                <p:nvPr/>
              </p:nvGrpSpPr>
              <p:grpSpPr bwMode="auto">
                <a:xfrm>
                  <a:off x="2490" y="3007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427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31" name="Oval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32" name="Oval 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428" name="Group 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29" name="Oval 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30" name="Oval 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420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2880" y="3009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421" name="Group 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25" name="Oval 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26" name="Oval 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422" name="Group 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23" name="Oval 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24" name="Oval 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3380" name="Group 47"/>
              <p:cNvGrpSpPr>
                <a:grpSpLocks noChangeAspect="1"/>
              </p:cNvGrpSpPr>
              <p:nvPr/>
            </p:nvGrpSpPr>
            <p:grpSpPr bwMode="auto">
              <a:xfrm>
                <a:off x="3874" y="3060"/>
                <a:ext cx="971" cy="207"/>
                <a:chOff x="2400" y="2835"/>
                <a:chExt cx="971" cy="207"/>
              </a:xfrm>
            </p:grpSpPr>
            <p:grpSp>
              <p:nvGrpSpPr>
                <p:cNvPr id="13401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2400" y="2835"/>
                  <a:ext cx="584" cy="201"/>
                  <a:chOff x="2064" y="3504"/>
                  <a:chExt cx="584" cy="201"/>
                </a:xfrm>
              </p:grpSpPr>
              <p:grpSp>
                <p:nvGrpSpPr>
                  <p:cNvPr id="13409" name="Group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64" y="3504"/>
                    <a:ext cx="392" cy="201"/>
                    <a:chOff x="1491" y="3310"/>
                    <a:chExt cx="392" cy="201"/>
                  </a:xfrm>
                </p:grpSpPr>
                <p:grpSp>
                  <p:nvGrpSpPr>
                    <p:cNvPr id="13413" name="Group 5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91" y="3310"/>
                      <a:ext cx="200" cy="200"/>
                      <a:chOff x="3460" y="3676"/>
                      <a:chExt cx="200" cy="200"/>
                    </a:xfrm>
                  </p:grpSpPr>
                  <p:sp>
                    <p:nvSpPr>
                      <p:cNvPr id="13417" name="Oval 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60" y="3676"/>
                        <a:ext cx="200" cy="200"/>
                      </a:xfrm>
                      <a:prstGeom prst="ellipse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418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47" y="3765"/>
                        <a:ext cx="25" cy="2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414" name="Group 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83" y="3311"/>
                      <a:ext cx="200" cy="200"/>
                      <a:chOff x="3460" y="3676"/>
                      <a:chExt cx="200" cy="200"/>
                    </a:xfrm>
                  </p:grpSpPr>
                  <p:sp>
                    <p:nvSpPr>
                      <p:cNvPr id="13415" name="Oval 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60" y="3676"/>
                        <a:ext cx="200" cy="200"/>
                      </a:xfrm>
                      <a:prstGeom prst="ellipse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3416" name="Oval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47" y="3765"/>
                        <a:ext cx="25" cy="2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3410" name="Group 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48" y="3504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11" name="Oval 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12" name="Oval 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402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2979" y="2841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403" name="Group 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07" name="Oval 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08" name="Oval 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404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405" name="Oval 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06" name="Oval 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  <p:sp>
            <p:nvSpPr>
              <p:cNvPr id="13381" name="Line 66"/>
              <p:cNvSpPr>
                <a:spLocks noChangeAspect="1" noChangeShapeType="1"/>
              </p:cNvSpPr>
              <p:nvPr/>
            </p:nvSpPr>
            <p:spPr bwMode="auto">
              <a:xfrm>
                <a:off x="3826" y="2949"/>
                <a:ext cx="1104" cy="1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82" name="Line 67"/>
              <p:cNvSpPr>
                <a:spLocks noChangeAspect="1" noChangeShapeType="1"/>
              </p:cNvSpPr>
              <p:nvPr/>
            </p:nvSpPr>
            <p:spPr bwMode="auto">
              <a:xfrm>
                <a:off x="3700" y="2751"/>
                <a:ext cx="1374" cy="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83" name="Line 68"/>
              <p:cNvSpPr>
                <a:spLocks noChangeAspect="1" noChangeShapeType="1"/>
              </p:cNvSpPr>
              <p:nvPr/>
            </p:nvSpPr>
            <p:spPr bwMode="auto">
              <a:xfrm>
                <a:off x="3466" y="2343"/>
                <a:ext cx="1848" cy="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84" name="Line 69"/>
              <p:cNvSpPr>
                <a:spLocks noChangeAspect="1" noChangeShapeType="1"/>
              </p:cNvSpPr>
              <p:nvPr/>
            </p:nvSpPr>
            <p:spPr bwMode="auto">
              <a:xfrm>
                <a:off x="3556" y="2547"/>
                <a:ext cx="1614" cy="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3385" name="Group 70"/>
              <p:cNvGrpSpPr>
                <a:grpSpLocks noChangeAspect="1"/>
              </p:cNvGrpSpPr>
              <p:nvPr/>
            </p:nvGrpSpPr>
            <p:grpSpPr bwMode="auto">
              <a:xfrm>
                <a:off x="3334" y="2049"/>
                <a:ext cx="2060" cy="207"/>
                <a:chOff x="1860" y="2181"/>
                <a:chExt cx="2060" cy="207"/>
              </a:xfrm>
            </p:grpSpPr>
            <p:grpSp>
              <p:nvGrpSpPr>
                <p:cNvPr id="13386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1860" y="2181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395" name="Group 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99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400" name="Oval 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396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97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98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13387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3528" y="2187"/>
                  <a:ext cx="392" cy="201"/>
                  <a:chOff x="1491" y="3310"/>
                  <a:chExt cx="392" cy="201"/>
                </a:xfrm>
              </p:grpSpPr>
              <p:grpSp>
                <p:nvGrpSpPr>
                  <p:cNvPr id="13389" name="Group 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91" y="3310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93" name="Oval 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94" name="Oval 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3390" name="Group 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3" y="3311"/>
                    <a:ext cx="200" cy="200"/>
                    <a:chOff x="3460" y="3676"/>
                    <a:chExt cx="200" cy="200"/>
                  </a:xfrm>
                </p:grpSpPr>
                <p:sp>
                  <p:nvSpPr>
                    <p:cNvPr id="13391" name="Oval 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60" y="3676"/>
                      <a:ext cx="200" cy="200"/>
                    </a:xfrm>
                    <a:prstGeom prst="ellipse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392" name="Oval 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7" y="3765"/>
                      <a:ext cx="25" cy="2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969696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13388" name="Line 85"/>
                <p:cNvSpPr>
                  <a:spLocks noChangeAspect="1" noChangeShapeType="1"/>
                </p:cNvSpPr>
                <p:nvPr/>
              </p:nvSpPr>
              <p:spPr bwMode="auto">
                <a:xfrm>
                  <a:off x="2274" y="2283"/>
                  <a:ext cx="123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13451" name="Text Box 3"/>
          <p:cNvSpPr txBox="1">
            <a:spLocks noChangeArrowheads="1"/>
          </p:cNvSpPr>
          <p:nvPr/>
        </p:nvSpPr>
        <p:spPr bwMode="auto">
          <a:xfrm>
            <a:off x="179512" y="771550"/>
            <a:ext cx="8712000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见下图，一个堆放铅笔的 </a:t>
            </a:r>
            <a:r>
              <a:rPr lang="pt-BR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形架的最下面一层放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支铅笔，往上每一层都比它下面一层多放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支，最上面放 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支， 这个 </a:t>
            </a:r>
            <a:r>
              <a:rPr lang="pt-BR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形架上共放多少支铅笔？ 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5" grpId="0"/>
      <p:bldP spid="13369" grpId="0"/>
      <p:bldP spid="133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16000" y="1458073"/>
            <a:ext cx="8712000" cy="257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分析：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）小于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的正整数中，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的倍数有哪些？共有多少个？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）这些数按一定的顺序排列后，构成了一个什么样的数列？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）如何用数列符号表示已知量和所求量？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16000" y="771550"/>
            <a:ext cx="8928000" cy="6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小于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的正整数中，有多少个数是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的倍数？求它们的和．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000" y="1347614"/>
            <a:ext cx="8712000" cy="168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小于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的正整数中，以下各数是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的倍数：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7×2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7×3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7×14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即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，共有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个．    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4120" y="4399995"/>
            <a:ext cx="9038400" cy="50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即小于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的正整数中，有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个数是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的倍数，它们的和是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735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" name="Group 12"/>
          <p:cNvGrpSpPr/>
          <p:nvPr/>
        </p:nvGrpSpPr>
        <p:grpSpPr bwMode="auto">
          <a:xfrm>
            <a:off x="3203848" y="3632852"/>
            <a:ext cx="4059238" cy="755650"/>
            <a:chOff x="352" y="3132"/>
            <a:chExt cx="2557" cy="476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1346" y="3132"/>
            <a:ext cx="1563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Equation" r:id="rId1" imgW="33528000" imgH="10668000" progId="Equation.DSMT4">
                    <p:embed/>
                  </p:oleObj>
                </mc:Choice>
                <mc:Fallback>
                  <p:oleObj name="Equation" r:id="rId1" imgW="33528000" imgH="106680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6" y="3132"/>
                          <a:ext cx="1563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52" y="3224"/>
              <a:ext cx="10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因此   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</a:t>
              </a:r>
              <a:r>
                <a:rPr lang="en-US" altLang="zh-CN" sz="2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=</a:t>
              </a:r>
              <a:endPara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6000" y="3112774"/>
            <a:ext cx="8820496" cy="113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显然，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是一个等差数列，其中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pt-BR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，项数</a:t>
            </a:r>
            <a:r>
              <a:rPr lang="pt-BR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6000" y="771550"/>
            <a:ext cx="8928000" cy="6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小于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的正整数中，有多少个数是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的倍数？求它们的和．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1740" y="771550"/>
            <a:ext cx="8712000" cy="6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defPPr>
              <a:defRPr lang="zh-CN"/>
            </a:defPPr>
            <a:lvl1pPr algn="just">
              <a:lnSpc>
                <a:spcPct val="160000"/>
              </a:lnSpc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zh-CN" altLang="pt-BR" dirty="0"/>
              <a:t>例</a:t>
            </a:r>
            <a:r>
              <a:rPr lang="pt-BR" altLang="zh-CN" dirty="0"/>
              <a:t>3</a:t>
            </a:r>
            <a:r>
              <a:rPr lang="zh-CN" altLang="en-US" dirty="0"/>
              <a:t>　</a:t>
            </a:r>
            <a:r>
              <a:rPr lang="zh-CN" altLang="pt-BR" dirty="0">
                <a:solidFill>
                  <a:schemeClr val="tx1"/>
                </a:solidFill>
              </a:rPr>
              <a:t>在等差数列</a:t>
            </a:r>
            <a:r>
              <a:rPr lang="zh-CN" altLang="en-US" dirty="0">
                <a:solidFill>
                  <a:schemeClr val="tx1"/>
                </a:solidFill>
              </a:rPr>
              <a:t>－</a:t>
            </a:r>
            <a:r>
              <a:rPr lang="pt-BR" altLang="zh-CN" dirty="0">
                <a:solidFill>
                  <a:schemeClr val="tx1"/>
                </a:solidFill>
              </a:rPr>
              <a:t>5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zh-CN" altLang="en-US" dirty="0">
                <a:solidFill>
                  <a:schemeClr val="tx1"/>
                </a:solidFill>
              </a:rPr>
              <a:t>－</a:t>
            </a:r>
            <a:r>
              <a:rPr lang="pt-BR" altLang="zh-CN" dirty="0">
                <a:solidFill>
                  <a:schemeClr val="tx1"/>
                </a:solidFill>
              </a:rPr>
              <a:t>1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pt-BR" altLang="zh-CN" dirty="0">
                <a:solidFill>
                  <a:schemeClr val="tx1"/>
                </a:solidFill>
              </a:rPr>
              <a:t>3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pt-BR" altLang="zh-CN" dirty="0">
                <a:solidFill>
                  <a:schemeClr val="tx1"/>
                </a:solidFill>
              </a:rPr>
              <a:t>7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pt-BR" altLang="zh-CN" dirty="0">
                <a:solidFill>
                  <a:schemeClr val="tx1"/>
                </a:solidFill>
                <a:latin typeface="+mn-ea"/>
              </a:rPr>
              <a:t>…</a:t>
            </a:r>
            <a:r>
              <a:rPr lang="pt-BR" altLang="zh-CN" dirty="0">
                <a:solidFill>
                  <a:schemeClr val="tx1"/>
                </a:solidFill>
              </a:rPr>
              <a:t> </a:t>
            </a:r>
            <a:r>
              <a:rPr lang="zh-CN" altLang="pt-BR" dirty="0">
                <a:solidFill>
                  <a:schemeClr val="tx1"/>
                </a:solidFill>
              </a:rPr>
              <a:t>中，前多少项的和是</a:t>
            </a:r>
            <a:r>
              <a:rPr lang="pt-BR" altLang="zh-CN" dirty="0">
                <a:solidFill>
                  <a:schemeClr val="tx1"/>
                </a:solidFill>
              </a:rPr>
              <a:t>345</a:t>
            </a:r>
            <a:r>
              <a:rPr lang="zh-CN" altLang="pt-BR" dirty="0">
                <a:solidFill>
                  <a:schemeClr val="tx1"/>
                </a:solidFill>
              </a:rPr>
              <a:t>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740" y="1563638"/>
            <a:ext cx="8712000" cy="238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分析：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题目中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已知哪些量？求什么量？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如何用数列符号表示？选择哪个公式？</a:t>
            </a:r>
            <a:endParaRPr lang="en-US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项数的取值范围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是什么</a:t>
            </a: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  <a:endParaRPr lang="zh-CN" altLang="zh-CN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 build="allAtOnce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61741" y="1330247"/>
            <a:ext cx="9306805" cy="3484737"/>
            <a:chOff x="161741" y="1330247"/>
            <a:chExt cx="9306805" cy="348473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61741" y="1330247"/>
              <a:ext cx="9306805" cy="3484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rIns="1800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pt-BR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解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　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这里 </a:t>
              </a:r>
              <a:r>
                <a:rPr lang="en-US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5)=4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</a:t>
              </a:r>
              <a:r>
                <a:rPr lang="pt-BR" altLang="zh-CN" sz="24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=345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．</a:t>
              </a:r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根据等差数列的前 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项和公式得</a:t>
              </a:r>
              <a:endParaRPr lang="zh-CN" alt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 fontAlgn="base">
                <a:lnSpc>
                  <a:spcPct val="2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345 = 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+               </a:t>
              </a:r>
              <a:r>
                <a:rPr lang="pt-BR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 ×4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endParaRPr lang="zh-CN" alt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　　整理得  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pt-BR" altLang="zh-CN" sz="2400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7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345 = 0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，解 得 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pt-BR" altLang="zh-CN" sz="2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 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 15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，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pt-BR" altLang="zh-CN" sz="2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 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 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－</a:t>
              </a:r>
              <a:r>
                <a:rPr lang="pt-BR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</a:t>
              </a: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（舍去）．</a:t>
              </a:r>
              <a:endParaRPr lang="zh-CN" alt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pt-B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    所以  </a:t>
              </a:r>
              <a:r>
                <a:rPr lang="pt-BR" altLang="zh-CN" sz="2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= 15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，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即这个数列的前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15 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项的和是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345 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． </a:t>
              </a:r>
              <a:endPara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" name="Group 5"/>
            <p:cNvGrpSpPr/>
            <p:nvPr/>
          </p:nvGrpSpPr>
          <p:grpSpPr bwMode="auto">
            <a:xfrm>
              <a:off x="3491880" y="2625864"/>
              <a:ext cx="3600763" cy="828676"/>
              <a:chOff x="2154" y="754"/>
              <a:chExt cx="1950" cy="522"/>
            </a:xfrm>
          </p:grpSpPr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2154" y="754"/>
                <a:ext cx="1950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（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－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）</a:t>
                </a:r>
                <a:endPara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ctr" fontAlgn="base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 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2681" y="1032"/>
                <a:ext cx="8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4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" name="Group 8"/>
            <p:cNvGrpSpPr/>
            <p:nvPr/>
          </p:nvGrpSpPr>
          <p:grpSpPr bwMode="auto">
            <a:xfrm>
              <a:off x="7221085" y="3497187"/>
              <a:ext cx="1200254" cy="736601"/>
              <a:chOff x="3109" y="2153"/>
              <a:chExt cx="650" cy="464"/>
            </a:xfrm>
          </p:grpSpPr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109" y="2153"/>
                <a:ext cx="650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23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fontAlgn="base">
                  <a:lnSpc>
                    <a:spcPct val="6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2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3186" y="2357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4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1740" y="771550"/>
            <a:ext cx="8712000" cy="6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defPPr>
              <a:defRPr lang="zh-CN"/>
            </a:defPPr>
            <a:lvl1pPr algn="just">
              <a:lnSpc>
                <a:spcPct val="160000"/>
              </a:lnSpc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zh-CN" altLang="pt-BR" dirty="0"/>
              <a:t>例</a:t>
            </a:r>
            <a:r>
              <a:rPr lang="pt-BR" altLang="zh-CN" dirty="0"/>
              <a:t>3</a:t>
            </a:r>
            <a:r>
              <a:rPr lang="zh-CN" altLang="en-US" dirty="0"/>
              <a:t>　</a:t>
            </a:r>
            <a:r>
              <a:rPr lang="zh-CN" altLang="pt-BR" dirty="0">
                <a:solidFill>
                  <a:schemeClr val="tx1"/>
                </a:solidFill>
              </a:rPr>
              <a:t>在等差数列</a:t>
            </a:r>
            <a:r>
              <a:rPr lang="zh-CN" altLang="en-US" dirty="0">
                <a:solidFill>
                  <a:schemeClr val="tx1"/>
                </a:solidFill>
              </a:rPr>
              <a:t>－</a:t>
            </a:r>
            <a:r>
              <a:rPr lang="pt-BR" altLang="zh-CN" dirty="0">
                <a:solidFill>
                  <a:schemeClr val="tx1"/>
                </a:solidFill>
              </a:rPr>
              <a:t>5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zh-CN" altLang="en-US" dirty="0">
                <a:solidFill>
                  <a:schemeClr val="tx1"/>
                </a:solidFill>
              </a:rPr>
              <a:t>－</a:t>
            </a:r>
            <a:r>
              <a:rPr lang="pt-BR" altLang="zh-CN" dirty="0">
                <a:solidFill>
                  <a:schemeClr val="tx1"/>
                </a:solidFill>
              </a:rPr>
              <a:t>1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pt-BR" altLang="zh-CN" dirty="0">
                <a:solidFill>
                  <a:schemeClr val="tx1"/>
                </a:solidFill>
              </a:rPr>
              <a:t>3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pt-BR" altLang="zh-CN" dirty="0">
                <a:solidFill>
                  <a:schemeClr val="tx1"/>
                </a:solidFill>
              </a:rPr>
              <a:t>7</a:t>
            </a:r>
            <a:r>
              <a:rPr lang="zh-CN" altLang="pt-BR" dirty="0">
                <a:solidFill>
                  <a:schemeClr val="tx1"/>
                </a:solidFill>
              </a:rPr>
              <a:t>，</a:t>
            </a:r>
            <a:r>
              <a:rPr lang="pt-BR" altLang="zh-CN" dirty="0">
                <a:solidFill>
                  <a:schemeClr val="tx1"/>
                </a:solidFill>
                <a:latin typeface="+mn-ea"/>
              </a:rPr>
              <a:t>…</a:t>
            </a:r>
            <a:r>
              <a:rPr lang="pt-BR" altLang="zh-CN" dirty="0">
                <a:solidFill>
                  <a:schemeClr val="tx1"/>
                </a:solidFill>
              </a:rPr>
              <a:t> </a:t>
            </a:r>
            <a:r>
              <a:rPr lang="zh-CN" altLang="pt-BR" dirty="0">
                <a:solidFill>
                  <a:schemeClr val="tx1"/>
                </a:solidFill>
              </a:rPr>
              <a:t>中，前多少项的和是</a:t>
            </a:r>
            <a:r>
              <a:rPr lang="pt-BR" altLang="zh-CN" dirty="0">
                <a:solidFill>
                  <a:schemeClr val="tx1"/>
                </a:solidFill>
              </a:rPr>
              <a:t>345</a:t>
            </a:r>
            <a:r>
              <a:rPr lang="zh-CN" altLang="pt-BR" dirty="0">
                <a:solidFill>
                  <a:schemeClr val="tx1"/>
                </a:solidFill>
              </a:rPr>
              <a:t>？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 build="allAtOnce"/>
    </p:bldLst>
  </p:timing>
</p:sld>
</file>

<file path=ppt/tags/tag1.xml><?xml version="1.0" encoding="utf-8"?>
<p:tagLst xmlns:p="http://schemas.openxmlformats.org/presentationml/2006/main">
  <p:tag name="KSO_WPP_MARK_KEY" val="a7fc3f4c-2197-4470-a46d-10213f2dfe11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WPS 演示</Application>
  <PresentationFormat>全屏显示(16:9)</PresentationFormat>
  <Paragraphs>113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13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黑体</vt:lpstr>
      <vt:lpstr>Times New Roman</vt:lpstr>
      <vt:lpstr>等线</vt:lpstr>
      <vt:lpstr>微软雅黑</vt:lpstr>
      <vt:lpstr>Arial Unicode MS</vt:lpstr>
      <vt:lpstr>Office 主题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复习导入</vt:lpstr>
      <vt:lpstr>复习导入</vt:lpstr>
      <vt:lpstr>新知探究</vt:lpstr>
      <vt:lpstr>新知探究</vt:lpstr>
      <vt:lpstr>新知探究</vt:lpstr>
      <vt:lpstr>新知探究</vt:lpstr>
      <vt:lpstr>新知探究</vt:lpstr>
      <vt:lpstr>新知探究</vt:lpstr>
      <vt:lpstr>巩固练习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353</cp:revision>
  <dcterms:created xsi:type="dcterms:W3CDTF">2013-12-23T07:18:00Z</dcterms:created>
  <dcterms:modified xsi:type="dcterms:W3CDTF">2023-09-07T02:32:24Z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6AA84E7C131942A3843700999E0035CC_13</vt:lpwstr>
  </property>
  <property fmtid="{D5CDD505-2E9C-101B-9397-08002B2CF9AE}" pid="3" name="KSOProductBuildVer">
    <vt:lpwstr>2052-12.1.0.15374</vt:lpwstr>
  </property>
</Properties>
</file>