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5"/>
  </p:notesMasterIdLst>
  <p:handoutMasterIdLst>
    <p:handoutMasterId r:id="rId16"/>
  </p:handoutMasterIdLst>
  <p:sldIdLst>
    <p:sldId id="256" r:id="rId4"/>
    <p:sldId id="335" r:id="rId6"/>
    <p:sldId id="326" r:id="rId7"/>
    <p:sldId id="364" r:id="rId8"/>
    <p:sldId id="366" r:id="rId9"/>
    <p:sldId id="387" r:id="rId10"/>
    <p:sldId id="389" r:id="rId11"/>
    <p:sldId id="390" r:id="rId12"/>
    <p:sldId id="391" r:id="rId13"/>
    <p:sldId id="388" r:id="rId14"/>
    <p:sldId id="393" r:id="rId15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3" userDrawn="1">
          <p15:clr>
            <a:srgbClr val="A4A3A4"/>
          </p15:clr>
        </p15:guide>
        <p15:guide id="2" pos="29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>
        <p:scale>
          <a:sx n="100" d="100"/>
          <a:sy n="100" d="100"/>
        </p:scale>
        <p:origin x="946" y="197"/>
      </p:cViewPr>
      <p:guideLst>
        <p:guide orient="horz" pos="1683"/>
        <p:guide pos="29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37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27.wmf"/><Relationship Id="rId8" Type="http://schemas.openxmlformats.org/officeDocument/2006/relationships/image" Target="../media/image26.wmf"/><Relationship Id="rId7" Type="http://schemas.openxmlformats.org/officeDocument/2006/relationships/image" Target="../media/image25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6" Type="http://schemas.openxmlformats.org/officeDocument/2006/relationships/image" Target="../media/image31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7" Type="http://schemas.openxmlformats.org/officeDocument/2006/relationships/image" Target="../media/image36.wmf"/><Relationship Id="rId6" Type="http://schemas.openxmlformats.org/officeDocument/2006/relationships/image" Target="../media/image35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7" Type="http://schemas.openxmlformats.org/officeDocument/2006/relationships/image" Target="../media/image43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3" Type="http://schemas.openxmlformats.org/officeDocument/2006/relationships/image" Target="../media/image25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 descr="图形用户界面&#10;&#10;描述已自动生成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wmf"/><Relationship Id="rId3" Type="http://schemas.openxmlformats.org/officeDocument/2006/relationships/oleObject" Target="../embeddings/oleObject44.bin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3" Type="http://schemas.openxmlformats.org/officeDocument/2006/relationships/tags" Target="../tags/tag1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image" Target="../media/image12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9.wmf"/><Relationship Id="rId15" Type="http://schemas.openxmlformats.org/officeDocument/2006/relationships/vmlDrawing" Target="../drawings/vmlDrawing2.vml"/><Relationship Id="rId14" Type="http://schemas.openxmlformats.org/officeDocument/2006/relationships/slideLayout" Target="../slideLayouts/slideLayout6.xml"/><Relationship Id="rId13" Type="http://schemas.openxmlformats.org/officeDocument/2006/relationships/image" Target="../media/image14.wmf"/><Relationship Id="rId12" Type="http://schemas.openxmlformats.org/officeDocument/2006/relationships/oleObject" Target="../embeddings/oleObject8.bin"/><Relationship Id="rId11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1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wmf"/><Relationship Id="rId8" Type="http://schemas.openxmlformats.org/officeDocument/2006/relationships/oleObject" Target="../embeddings/oleObject11.bin"/><Relationship Id="rId7" Type="http://schemas.openxmlformats.org/officeDocument/2006/relationships/tags" Target="../tags/tag6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tags" Target="../tags/tag5.xml"/><Relationship Id="rId3" Type="http://schemas.openxmlformats.org/officeDocument/2006/relationships/image" Target="../media/image15.wmf"/><Relationship Id="rId2" Type="http://schemas.openxmlformats.org/officeDocument/2006/relationships/oleObject" Target="../embeddings/oleObject9.bin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18.wmf"/><Relationship Id="rId11" Type="http://schemas.openxmlformats.org/officeDocument/2006/relationships/oleObject" Target="../embeddings/oleObject12.bin"/><Relationship Id="rId10" Type="http://schemas.openxmlformats.org/officeDocument/2006/relationships/tags" Target="../tags/tag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oleObject" Target="../embeddings/oleObject15.bin"/><Relationship Id="rId7" Type="http://schemas.openxmlformats.org/officeDocument/2006/relationships/tags" Target="../tags/tag10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4" Type="http://schemas.openxmlformats.org/officeDocument/2006/relationships/tags" Target="../tags/tag9.xml"/><Relationship Id="rId3" Type="http://schemas.openxmlformats.org/officeDocument/2006/relationships/image" Target="../media/image19.wmf"/><Relationship Id="rId28" Type="http://schemas.openxmlformats.org/officeDocument/2006/relationships/vmlDrawing" Target="../drawings/vmlDrawing4.vm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27.wmf"/><Relationship Id="rId25" Type="http://schemas.openxmlformats.org/officeDocument/2006/relationships/oleObject" Target="../embeddings/oleObject21.bin"/><Relationship Id="rId24" Type="http://schemas.openxmlformats.org/officeDocument/2006/relationships/tags" Target="../tags/tag15.xml"/><Relationship Id="rId23" Type="http://schemas.openxmlformats.org/officeDocument/2006/relationships/image" Target="../media/image26.wmf"/><Relationship Id="rId22" Type="http://schemas.openxmlformats.org/officeDocument/2006/relationships/oleObject" Target="../embeddings/oleObject20.bin"/><Relationship Id="rId21" Type="http://schemas.openxmlformats.org/officeDocument/2006/relationships/tags" Target="../tags/tag14.xml"/><Relationship Id="rId20" Type="http://schemas.openxmlformats.org/officeDocument/2006/relationships/image" Target="../media/image25.wmf"/><Relationship Id="rId2" Type="http://schemas.openxmlformats.org/officeDocument/2006/relationships/oleObject" Target="../embeddings/oleObject13.bin"/><Relationship Id="rId19" Type="http://schemas.openxmlformats.org/officeDocument/2006/relationships/oleObject" Target="../embeddings/oleObject19.bin"/><Relationship Id="rId18" Type="http://schemas.openxmlformats.org/officeDocument/2006/relationships/tags" Target="../tags/tag13.xml"/><Relationship Id="rId17" Type="http://schemas.openxmlformats.org/officeDocument/2006/relationships/tags" Target="../tags/tag12.xml"/><Relationship Id="rId16" Type="http://schemas.openxmlformats.org/officeDocument/2006/relationships/image" Target="../media/image24.wmf"/><Relationship Id="rId15" Type="http://schemas.openxmlformats.org/officeDocument/2006/relationships/oleObject" Target="../embeddings/oleObject18.bin"/><Relationship Id="rId14" Type="http://schemas.openxmlformats.org/officeDocument/2006/relationships/image" Target="../media/image23.wmf"/><Relationship Id="rId13" Type="http://schemas.openxmlformats.org/officeDocument/2006/relationships/oleObject" Target="../embeddings/oleObject17.bin"/><Relationship Id="rId12" Type="http://schemas.openxmlformats.org/officeDocument/2006/relationships/image" Target="../media/image22.wmf"/><Relationship Id="rId11" Type="http://schemas.openxmlformats.org/officeDocument/2006/relationships/oleObject" Target="../embeddings/oleObject16.bin"/><Relationship Id="rId10" Type="http://schemas.openxmlformats.org/officeDocument/2006/relationships/tags" Target="../tags/tag11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../media/image30.wmf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3.bin"/><Relationship Id="rId3" Type="http://schemas.openxmlformats.org/officeDocument/2006/relationships/image" Target="../media/image28.wmf"/><Relationship Id="rId2" Type="http://schemas.openxmlformats.org/officeDocument/2006/relationships/oleObject" Target="../embeddings/oleObject22.bin"/><Relationship Id="rId19" Type="http://schemas.openxmlformats.org/officeDocument/2006/relationships/vmlDrawing" Target="../drawings/vmlDrawing5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31.wmf"/><Relationship Id="rId16" Type="http://schemas.openxmlformats.org/officeDocument/2006/relationships/oleObject" Target="../embeddings/oleObject27.bin"/><Relationship Id="rId15" Type="http://schemas.openxmlformats.org/officeDocument/2006/relationships/tags" Target="../tags/tag20.xml"/><Relationship Id="rId14" Type="http://schemas.openxmlformats.org/officeDocument/2006/relationships/image" Target="../media/image26.wmf"/><Relationship Id="rId13" Type="http://schemas.openxmlformats.org/officeDocument/2006/relationships/oleObject" Target="../embeddings/oleObject26.bin"/><Relationship Id="rId12" Type="http://schemas.openxmlformats.org/officeDocument/2006/relationships/tags" Target="../tags/tag19.xml"/><Relationship Id="rId11" Type="http://schemas.openxmlformats.org/officeDocument/2006/relationships/image" Target="../media/image25.wmf"/><Relationship Id="rId10" Type="http://schemas.openxmlformats.org/officeDocument/2006/relationships/oleObject" Target="../embeddings/oleObject25.bin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image" Target="../media/image34.wmf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9.bin"/><Relationship Id="rId3" Type="http://schemas.openxmlformats.org/officeDocument/2006/relationships/image" Target="../media/image32.wmf"/><Relationship Id="rId25" Type="http://schemas.openxmlformats.org/officeDocument/2006/relationships/vmlDrawing" Target="../drawings/vmlDrawing6.vml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37.wmf"/><Relationship Id="rId22" Type="http://schemas.openxmlformats.org/officeDocument/2006/relationships/oleObject" Target="../embeddings/oleObject35.bin"/><Relationship Id="rId21" Type="http://schemas.openxmlformats.org/officeDocument/2006/relationships/tags" Target="../tags/tag27.xml"/><Relationship Id="rId20" Type="http://schemas.openxmlformats.org/officeDocument/2006/relationships/image" Target="../media/image36.wmf"/><Relationship Id="rId2" Type="http://schemas.openxmlformats.org/officeDocument/2006/relationships/oleObject" Target="../embeddings/oleObject28.bin"/><Relationship Id="rId19" Type="http://schemas.openxmlformats.org/officeDocument/2006/relationships/oleObject" Target="../embeddings/oleObject34.bin"/><Relationship Id="rId18" Type="http://schemas.openxmlformats.org/officeDocument/2006/relationships/image" Target="../media/image35.wmf"/><Relationship Id="rId17" Type="http://schemas.openxmlformats.org/officeDocument/2006/relationships/oleObject" Target="../embeddings/oleObject33.bin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image" Target="../media/image26.wmf"/><Relationship Id="rId13" Type="http://schemas.openxmlformats.org/officeDocument/2006/relationships/oleObject" Target="../embeddings/oleObject32.bin"/><Relationship Id="rId12" Type="http://schemas.openxmlformats.org/officeDocument/2006/relationships/tags" Target="../tags/tag24.xml"/><Relationship Id="rId11" Type="http://schemas.openxmlformats.org/officeDocument/2006/relationships/image" Target="../media/image25.wmf"/><Relationship Id="rId10" Type="http://schemas.openxmlformats.org/officeDocument/2006/relationships/oleObject" Target="../embeddings/oleObject31.bin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image" Target="../media/image25.wmf"/><Relationship Id="rId7" Type="http://schemas.openxmlformats.org/officeDocument/2006/relationships/oleObject" Target="../embeddings/oleObject38.bin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39.wmf"/><Relationship Id="rId3" Type="http://schemas.openxmlformats.org/officeDocument/2006/relationships/oleObject" Target="../embeddings/oleObject37.bin"/><Relationship Id="rId25" Type="http://schemas.openxmlformats.org/officeDocument/2006/relationships/vmlDrawing" Target="../drawings/vmlDrawing7.vml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44.wmf"/><Relationship Id="rId22" Type="http://schemas.openxmlformats.org/officeDocument/2006/relationships/oleObject" Target="../embeddings/oleObject43.bin"/><Relationship Id="rId21" Type="http://schemas.openxmlformats.org/officeDocument/2006/relationships/tags" Target="../tags/tag34.xml"/><Relationship Id="rId20" Type="http://schemas.openxmlformats.org/officeDocument/2006/relationships/image" Target="../media/image43.wmf"/><Relationship Id="rId2" Type="http://schemas.openxmlformats.org/officeDocument/2006/relationships/image" Target="../media/image38.wmf"/><Relationship Id="rId19" Type="http://schemas.openxmlformats.org/officeDocument/2006/relationships/oleObject" Target="../embeddings/oleObject42.bin"/><Relationship Id="rId18" Type="http://schemas.openxmlformats.org/officeDocument/2006/relationships/tags" Target="../tags/tag33.xml"/><Relationship Id="rId17" Type="http://schemas.openxmlformats.org/officeDocument/2006/relationships/image" Target="../media/image42.wmf"/><Relationship Id="rId16" Type="http://schemas.openxmlformats.org/officeDocument/2006/relationships/oleObject" Target="../embeddings/oleObject41.bin"/><Relationship Id="rId15" Type="http://schemas.openxmlformats.org/officeDocument/2006/relationships/tags" Target="../tags/tag32.xml"/><Relationship Id="rId14" Type="http://schemas.openxmlformats.org/officeDocument/2006/relationships/image" Target="../media/image41.wmf"/><Relationship Id="rId13" Type="http://schemas.openxmlformats.org/officeDocument/2006/relationships/oleObject" Target="../embeddings/oleObject40.bin"/><Relationship Id="rId12" Type="http://schemas.openxmlformats.org/officeDocument/2006/relationships/tags" Target="../tags/tag31.xml"/><Relationship Id="rId11" Type="http://schemas.openxmlformats.org/officeDocument/2006/relationships/image" Target="../media/image40.wmf"/><Relationship Id="rId10" Type="http://schemas.openxmlformats.org/officeDocument/2006/relationships/oleObject" Target="../embeddings/oleObject39.bin"/><Relationship Id="rId1" Type="http://schemas.openxmlformats.org/officeDocument/2006/relationships/oleObject" Target="../embeddings/oleObject3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2.3.1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等比数列的概念</a:t>
            </a:r>
            <a:b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</a:br>
            <a:r>
              <a:rPr lang="en-US" altLang="zh-CN" sz="48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48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课时</a:t>
            </a:r>
            <a:r>
              <a:rPr lang="en-US" altLang="zh-CN" sz="48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4800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91350" y="28765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1748" name="Text Box 4"/>
          <p:cNvSpPr txBox="1"/>
          <p:nvPr/>
        </p:nvSpPr>
        <p:spPr>
          <a:xfrm>
            <a:off x="630238" y="771525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等比数列的定义</a:t>
            </a:r>
            <a:endParaRPr lang="zh-CN" altLang="en-US" sz="2400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67" name="Text Box 66"/>
          <p:cNvSpPr txBox="1"/>
          <p:nvPr/>
        </p:nvSpPr>
        <p:spPr>
          <a:xfrm>
            <a:off x="630238" y="3214087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等比数列的通项公式</a:t>
            </a:r>
            <a:endParaRPr lang="zh-CN" altLang="en-US" sz="2400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5965" y="4078322"/>
            <a:ext cx="1841500" cy="581660"/>
            <a:chOff x="4252" y="6724"/>
            <a:chExt cx="2900" cy="916"/>
          </a:xfrm>
        </p:grpSpPr>
        <p:sp>
          <p:nvSpPr>
            <p:cNvPr id="21" name="圆角矩形 20"/>
            <p:cNvSpPr/>
            <p:nvPr>
              <p:custDataLst>
                <p:tags r:id="rId1"/>
              </p:custDataLst>
            </p:nvPr>
          </p:nvSpPr>
          <p:spPr>
            <a:xfrm>
              <a:off x="4252" y="6724"/>
              <a:ext cx="2900" cy="9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9" name="对象 18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2"/>
              </p:custDataLst>
            </p:nvPr>
          </p:nvGraphicFramePr>
          <p:xfrm>
            <a:off x="4437" y="6767"/>
            <a:ext cx="2348" cy="8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" r:id="rId3" imgW="673100" imgH="241300" progId="Equation.KSEE3">
                    <p:embed/>
                  </p:oleObj>
                </mc:Choice>
                <mc:Fallback>
                  <p:oleObj name="" r:id="rId3" imgW="673100" imgH="2413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437" y="6767"/>
                          <a:ext cx="2348" cy="8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 Box 37"/>
          <p:cNvSpPr txBox="1"/>
          <p:nvPr/>
        </p:nvSpPr>
        <p:spPr>
          <a:xfrm>
            <a:off x="1187624" y="1325562"/>
            <a:ext cx="7074500" cy="165830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一般地，如果一个数列从第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项起，每一项与它前一项的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比都等于同一个常数，则这个数列称为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等比数列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，这个常数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称为等比数列的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公比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．公比通常用字母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表示．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60" y="864870"/>
            <a:ext cx="8388424" cy="5397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小明做折纸游戏，把一张纸连续对折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次，试列出每次对折后纸的层数．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9207" y="1253616"/>
            <a:ext cx="6984950" cy="2342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通过动手操作可得： 第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次对折后纸的层数是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次对折后纸的层数是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次对折后纸的层数是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次对折后纸的层数是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次对折后纸的层数是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9207" y="3697698"/>
            <a:ext cx="676910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所以可列出每次对折后纸的层数是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16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32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456" y="4060734"/>
            <a:ext cx="8410575" cy="7854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这个数列有这样的特点：从第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项起，每一项与它前面一项的比都等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于常数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endParaRPr lang="zh-CN" alt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43608" y="2744311"/>
            <a:ext cx="6840760" cy="2157730"/>
            <a:chOff x="510" y="3936"/>
            <a:chExt cx="8060" cy="3398"/>
          </a:xfrm>
        </p:grpSpPr>
        <p:graphicFrame>
          <p:nvGraphicFramePr>
            <p:cNvPr id="4" name="对象 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551" y="4390"/>
            <a:ext cx="6019" cy="1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" r:id="rId1" imgW="1727200" imgH="393700" progId="Equation.KSEE3">
                    <p:embed/>
                  </p:oleObj>
                </mc:Choice>
                <mc:Fallback>
                  <p:oleObj name="" r:id="rId1" imgW="17272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551" y="4390"/>
                          <a:ext cx="6019" cy="13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文本框 5"/>
            <p:cNvSpPr txBox="1"/>
            <p:nvPr/>
          </p:nvSpPr>
          <p:spPr>
            <a:xfrm>
              <a:off x="736" y="6317"/>
              <a:ext cx="7200" cy="72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就是一个等比数列，它的公比是　　 ．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对象 6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3"/>
              </p:custDataLst>
            </p:nvPr>
          </p:nvGraphicFramePr>
          <p:xfrm>
            <a:off x="5940" y="5961"/>
            <a:ext cx="753" cy="1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" r:id="rId4" imgW="215900" imgH="393700" progId="Equation.KSEE3">
                    <p:embed/>
                  </p:oleObj>
                </mc:Choice>
                <mc:Fallback>
                  <p:oleObj name="" r:id="rId4" imgW="2159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40" y="5961"/>
                          <a:ext cx="753" cy="13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文本框 15"/>
            <p:cNvSpPr txBox="1"/>
            <p:nvPr>
              <p:custDataLst>
                <p:tags r:id="rId6"/>
              </p:custDataLst>
            </p:nvPr>
          </p:nvSpPr>
          <p:spPr>
            <a:xfrm>
              <a:off x="510" y="3936"/>
              <a:ext cx="2400" cy="54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例如，数列</a:t>
              </a:r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316" name="Text Box 37"/>
          <p:cNvSpPr txBox="1"/>
          <p:nvPr/>
        </p:nvSpPr>
        <p:spPr>
          <a:xfrm>
            <a:off x="377820" y="812800"/>
            <a:ext cx="8388360" cy="165830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一般地，如果一个数列从第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项起，每一项与它前一项的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比都等于同一个常数，则这个数列称为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等比数列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，这个常数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称为等比数列的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公比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．公比通常用字母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表示．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3316" name="Text Box 37"/>
          <p:cNvSpPr txBox="1"/>
          <p:nvPr/>
        </p:nvSpPr>
        <p:spPr>
          <a:xfrm>
            <a:off x="107315" y="1131570"/>
            <a:ext cx="9934575" cy="7251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lvl="0" indent="0" algn="l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sz="1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lvl="0" indent="0" algn="l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90632" y="2192204"/>
          <a:ext cx="1145540" cy="423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584200" imgH="215900" progId="Equation.KSEE3">
                  <p:embed/>
                </p:oleObj>
              </mc:Choice>
              <mc:Fallback>
                <p:oleObj name="" r:id="rId1" imgW="5842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90632" y="2192204"/>
                        <a:ext cx="1145540" cy="423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31840" y="2615749"/>
          <a:ext cx="3051810" cy="484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1524000" imgH="241300" progId="Equation.KSEE3">
                  <p:embed/>
                </p:oleObj>
              </mc:Choice>
              <mc:Fallback>
                <p:oleObj name="" r:id="rId3" imgW="15240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1840" y="2615749"/>
                        <a:ext cx="3051810" cy="484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17857" y="3083110"/>
          <a:ext cx="3279775" cy="50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5" imgW="1574800" imgH="241300" progId="Equation.KSEE3">
                  <p:embed/>
                </p:oleObj>
              </mc:Choice>
              <mc:Fallback>
                <p:oleObj name="" r:id="rId5" imgW="15748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7857" y="3083110"/>
                        <a:ext cx="3279775" cy="502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26346" y="3622860"/>
          <a:ext cx="918210" cy="275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7" imgW="254000" imgH="76200" progId="Equation.KSEE3">
                  <p:embed/>
                </p:oleObj>
              </mc:Choice>
              <mc:Fallback>
                <p:oleObj name="" r:id="rId7" imgW="254000" imgH="76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26346" y="3622860"/>
                        <a:ext cx="918210" cy="275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57492" y="771550"/>
            <a:ext cx="8490972" cy="144396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因为在一个等比数列里，从第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项起，每一项与它前一项的比都等于公比， 所以每一项都等于它的前一项乘公比．这就是说，如果等比数列</a:t>
            </a:r>
            <a:r>
              <a:rPr lang="en-US" altLang="zh-CN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0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</a:t>
            </a:r>
            <a:r>
              <a:rPr lang="en-US" altLang="zh-CN" sz="20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 </a:t>
            </a:r>
            <a:r>
              <a:rPr lang="en-US" altLang="zh-CN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0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 </a:t>
            </a:r>
            <a:r>
              <a:rPr lang="en-US" altLang="zh-CN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0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 </a:t>
            </a: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…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的公比是</a:t>
            </a:r>
            <a:r>
              <a:rPr lang="en-US" altLang="zh-CN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≠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），那么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</a:t>
            </a:r>
            <a:endParaRPr lang="zh-CN" alt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23215" y="3865245"/>
            <a:ext cx="7026910" cy="1122045"/>
            <a:chOff x="509" y="6087"/>
            <a:chExt cx="11066" cy="1767"/>
          </a:xfrm>
        </p:grpSpPr>
        <p:grpSp>
          <p:nvGrpSpPr>
            <p:cNvPr id="7" name="组合 6"/>
            <p:cNvGrpSpPr/>
            <p:nvPr/>
          </p:nvGrpSpPr>
          <p:grpSpPr>
            <a:xfrm>
              <a:off x="1197" y="6087"/>
              <a:ext cx="10378" cy="933"/>
              <a:chOff x="759778" y="3865166"/>
              <a:chExt cx="6589826" cy="592455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759778" y="3996630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由此可知，等比数列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000" i="1" baseline="-25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}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的通项公式是</a:t>
                </a:r>
                <a:endPara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5508104" y="3865166"/>
                <a:ext cx="1841500" cy="592455"/>
                <a:chOff x="7654" y="6977"/>
                <a:chExt cx="2900" cy="933"/>
              </a:xfrm>
            </p:grpSpPr>
            <p:sp>
              <p:nvSpPr>
                <p:cNvPr id="21" name="圆角矩形 20"/>
                <p:cNvSpPr/>
                <p:nvPr/>
              </p:nvSpPr>
              <p:spPr>
                <a:xfrm>
                  <a:off x="7654" y="6986"/>
                  <a:ext cx="2900" cy="9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aphicFrame>
              <p:nvGraphicFramePr>
                <p:cNvPr id="19" name="对象 18">
                  <a:hlinkClick r:id="" action="ppaction://ole?verb=0"/>
                </p:cNvPr>
                <p:cNvGraphicFramePr>
                  <a:graphicFrameLocks noChangeAspect="1"/>
                </p:cNvGraphicFramePr>
                <p:nvPr>
                  <p:custDataLst>
                    <p:tags r:id="rId9"/>
                  </p:custDataLst>
                </p:nvPr>
              </p:nvGraphicFramePr>
              <p:xfrm>
                <a:off x="7729" y="6977"/>
                <a:ext cx="2750" cy="93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" name="Equation" r:id="rId10" imgW="18897600" imgH="6400800" progId="Equation.DSMT4">
                        <p:embed/>
                      </p:oleObj>
                    </mc:Choice>
                    <mc:Fallback>
                      <p:oleObj name="Equation" r:id="rId10" imgW="18897600" imgH="6400800" progId="Equation.DSMT4">
                        <p:embed/>
                        <p:pic>
                          <p:nvPicPr>
                            <p:cNvPr id="0" name="图片 1024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729" y="6977"/>
                              <a:ext cx="2750" cy="93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28" name="对象 27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09" y="7288"/>
            <a:ext cx="3668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" name="" r:id="rId12" imgW="1397000" imgH="215900" progId="Equation.KSEE3">
                    <p:embed/>
                  </p:oleObj>
                </mc:Choice>
                <mc:Fallback>
                  <p:oleObj name="" r:id="rId12" imgW="1397000" imgH="2159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09" y="7288"/>
                          <a:ext cx="3668" cy="5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9460" name="Text Box 77"/>
          <p:cNvSpPr txBox="1"/>
          <p:nvPr/>
        </p:nvSpPr>
        <p:spPr>
          <a:xfrm>
            <a:off x="395605" y="771525"/>
            <a:ext cx="8691880" cy="80835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已知一个等比数列的首项为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，公比为－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，求这个数列的第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项．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1771" y="1538575"/>
            <a:ext cx="661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CC"/>
                </a:solidFill>
                <a:latin typeface="+mn-ea"/>
                <a:ea typeface="+mn-ea"/>
              </a:rPr>
              <a:t>解</a:t>
            </a:r>
            <a:endParaRPr lang="zh-CN" altLang="en-US" sz="2000" b="1" dirty="0">
              <a:solidFill>
                <a:srgbClr val="0000CC"/>
              </a:solidFill>
              <a:latin typeface="+mn-ea"/>
              <a:ea typeface="+mn-ea"/>
            </a:endParaRP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023437" y="1599935"/>
          <a:ext cx="2003075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2" imgW="35661600" imgH="6400800" progId="Equation.DSMT4">
                  <p:embed/>
                </p:oleObj>
              </mc:Choice>
              <mc:Fallback>
                <p:oleObj name="Equation" r:id="rId2" imgW="35661600" imgH="6400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3437" y="1599935"/>
                        <a:ext cx="2003075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053956" y="1599935"/>
          <a:ext cx="988615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5" imgW="16764000" imgH="6096000" progId="Equation.DSMT4">
                  <p:embed/>
                </p:oleObj>
              </mc:Choice>
              <mc:Fallback>
                <p:oleObj name="Equation" r:id="rId5" imgW="16764000" imgH="60960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3956" y="1599935"/>
                        <a:ext cx="988615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014347" y="1557248"/>
            <a:ext cx="648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则</a:t>
            </a:r>
            <a:endParaRPr lang="zh-CN" altLang="en-US" sz="2000" dirty="0"/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453958" y="1603122"/>
          <a:ext cx="1569837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8" imgW="25298400" imgH="5791200" progId="Equation.DSMT4">
                  <p:embed/>
                </p:oleObj>
              </mc:Choice>
              <mc:Fallback>
                <p:oleObj name="Equation" r:id="rId8" imgW="25298400" imgH="57912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53958" y="1603122"/>
                        <a:ext cx="1569837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71600" y="2211710"/>
            <a:ext cx="3597910" cy="408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dirty="0"/>
              <a:t>由等比数列的通项公式可知，</a:t>
            </a:r>
            <a:endParaRPr lang="zh-CN" altLang="en-US" sz="2000" dirty="0"/>
          </a:p>
        </p:txBody>
      </p:sp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2206626" y="2725738"/>
          <a:ext cx="2740205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Equation" r:id="rId11" imgW="44500800" imgH="6400800" progId="Equation.DSMT4">
                  <p:embed/>
                </p:oleObj>
              </mc:Choice>
              <mc:Fallback>
                <p:oleObj name="Equation" r:id="rId11" imgW="44500800" imgH="6400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06626" y="2725738"/>
                        <a:ext cx="2740205" cy="3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1023437" y="3245355"/>
            <a:ext cx="3597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即这个数列的第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项为－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82600" y="554990"/>
            <a:ext cx="8008620" cy="2183765"/>
            <a:chOff x="963" y="1191"/>
            <a:chExt cx="12612" cy="3439"/>
          </a:xfrm>
        </p:grpSpPr>
        <p:sp>
          <p:nvSpPr>
            <p:cNvPr id="23560" name="Text Box 77"/>
            <p:cNvSpPr txBox="1"/>
            <p:nvPr/>
          </p:nvSpPr>
          <p:spPr>
            <a:xfrm>
              <a:off x="963" y="1191"/>
              <a:ext cx="12612" cy="34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练习</a:t>
              </a:r>
              <a:r>
                <a:rPr lang="en-US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lang="en-US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求下列等比数列的第４项和第８项：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marL="0" lvl="0" indent="0"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                                            </a:t>
              </a:r>
              <a:endPara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marL="0" lvl="0" indent="0"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9" name="对象 8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"/>
              </p:custDataLst>
            </p:nvPr>
          </p:nvGraphicFramePr>
          <p:xfrm>
            <a:off x="1716" y="2430"/>
            <a:ext cx="4002" cy="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Equation" r:id="rId2" imgW="36576000" imgH="5791200" progId="Equation.DSMT4">
                    <p:embed/>
                  </p:oleObj>
                </mc:Choice>
                <mc:Fallback>
                  <p:oleObj name="Equation" r:id="rId2" imgW="36576000" imgH="5791200" progId="Equation.DSMT4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716" y="2430"/>
                          <a:ext cx="4002" cy="6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对象 2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6963" y="2430"/>
            <a:ext cx="4585" cy="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Equation" r:id="rId5" imgW="41757600" imgH="5791200" progId="Equation.DSMT4">
                    <p:embed/>
                  </p:oleObj>
                </mc:Choice>
                <mc:Fallback>
                  <p:oleObj name="Equation" r:id="rId5" imgW="41757600" imgH="5791200" progId="Equation.DSMT4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963" y="2430"/>
                          <a:ext cx="4585" cy="6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1673" y="3077"/>
            <a:ext cx="4183" cy="1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Equation" r:id="rId8" imgW="35356800" imgH="10972800" progId="Equation.DSMT4">
                    <p:embed/>
                  </p:oleObj>
                </mc:Choice>
                <mc:Fallback>
                  <p:oleObj name="Equation" r:id="rId8" imgW="35356800" imgH="10972800" progId="Equation.DSMT4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673" y="3077"/>
                          <a:ext cx="4183" cy="13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6993" y="2960"/>
            <a:ext cx="4495" cy="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Equation" r:id="rId11" imgW="39014400" imgH="11582400" progId="Equation.DSMT4">
                    <p:embed/>
                  </p:oleObj>
                </mc:Choice>
                <mc:Fallback>
                  <p:oleObj name="Equation" r:id="rId11" imgW="39014400" imgH="11582400" progId="Equation.DSMT4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993" y="2960"/>
                          <a:ext cx="4495" cy="13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对象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96973" y="2953103"/>
          <a:ext cx="2189937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13" imgW="37185600" imgH="10972800" progId="Equation.DSMT4">
                  <p:embed/>
                </p:oleObj>
              </mc:Choice>
              <mc:Fallback>
                <p:oleObj name="Equation" r:id="rId13" imgW="37185600" imgH="10972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96973" y="2953103"/>
                        <a:ext cx="2189937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1115695" y="3552825"/>
            <a:ext cx="3342005" cy="408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由等比数列的通项公式可知，</a:t>
            </a:r>
            <a:endParaRPr lang="zh-CN" altLang="en-US"/>
          </a:p>
        </p:txBody>
      </p:sp>
      <p:graphicFrame>
        <p:nvGraphicFramePr>
          <p:cNvPr id="21" name="对象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34105" y="3908425"/>
          <a:ext cx="3908758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Equation" r:id="rId15" imgW="69799200" imgH="6400800" progId="Equation.DSMT4">
                  <p:embed/>
                </p:oleObj>
              </mc:Choice>
              <mc:Fallback>
                <p:oleObj name="Equation" r:id="rId15" imgW="69799200" imgH="6400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34105" y="3908425"/>
                        <a:ext cx="3908758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1125180" y="4775200"/>
            <a:ext cx="6327140" cy="337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即这个数列的第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项为－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项为－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10935.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63575" y="2587625"/>
            <a:ext cx="4721860" cy="412115"/>
            <a:chOff x="932" y="4455"/>
            <a:chExt cx="7436" cy="649"/>
          </a:xfrm>
        </p:grpSpPr>
        <p:sp>
          <p:nvSpPr>
            <p:cNvPr id="24" name="文本框 23"/>
            <p:cNvSpPr txBox="1"/>
            <p:nvPr>
              <p:custDataLst>
                <p:tags r:id="rId17"/>
              </p:custDataLst>
            </p:nvPr>
          </p:nvSpPr>
          <p:spPr>
            <a:xfrm>
              <a:off x="932" y="4455"/>
              <a:ext cx="2084" cy="5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dirty="0"/>
                <a:t>（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en-US" dirty="0"/>
                <a:t>）</a:t>
              </a:r>
              <a:r>
                <a:rPr lang="zh-CN" altLang="en-US" b="1" dirty="0">
                  <a:solidFill>
                    <a:srgbClr val="0000CC"/>
                  </a:solidFill>
                </a:rPr>
                <a:t>解</a:t>
              </a:r>
              <a:endParaRPr lang="zh-CN" altLang="en-US" b="1" dirty="0">
                <a:solidFill>
                  <a:srgbClr val="0000CC"/>
                </a:solidFill>
              </a:endParaRPr>
            </a:p>
          </p:txBody>
        </p:sp>
        <p:graphicFrame>
          <p:nvGraphicFramePr>
            <p:cNvPr id="25" name="对象 24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8"/>
              </p:custDataLst>
            </p:nvPr>
          </p:nvGraphicFramePr>
          <p:xfrm>
            <a:off x="2635" y="4503"/>
            <a:ext cx="3146" cy="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" r:id="rId19" imgW="1231265" imgH="228600" progId="Equation.KSEE3">
                    <p:embed/>
                  </p:oleObj>
                </mc:Choice>
                <mc:Fallback>
                  <p:oleObj name="" r:id="rId19" imgW="1231265" imgH="2286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635" y="4503"/>
                          <a:ext cx="3146" cy="5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对象 26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21"/>
              </p:custDataLst>
            </p:nvPr>
          </p:nvGraphicFramePr>
          <p:xfrm>
            <a:off x="5982" y="4503"/>
            <a:ext cx="1558" cy="5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" name="" r:id="rId22" imgW="609600" imgH="215900" progId="Equation.KSEE3">
                    <p:embed/>
                  </p:oleObj>
                </mc:Choice>
                <mc:Fallback>
                  <p:oleObj name="" r:id="rId22" imgW="609600" imgH="2159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5982" y="4503"/>
                          <a:ext cx="1558" cy="5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文本框 28"/>
            <p:cNvSpPr txBox="1"/>
            <p:nvPr>
              <p:custDataLst>
                <p:tags r:id="rId24"/>
              </p:custDataLst>
            </p:nvPr>
          </p:nvSpPr>
          <p:spPr>
            <a:xfrm>
              <a:off x="7540" y="4503"/>
              <a:ext cx="828" cy="6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/>
                <a:t>则</a:t>
              </a:r>
              <a:endParaRPr lang="zh-CN" altLang="en-US"/>
            </a:p>
          </p:txBody>
        </p:sp>
      </p:grpSp>
      <p:graphicFrame>
        <p:nvGraphicFramePr>
          <p:cNvPr id="30" name="对象 2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34105" y="4316730"/>
          <a:ext cx="4403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Equation" r:id="rId25" imgW="78638400" imgH="6400800" progId="Equation.DSMT4">
                  <p:embed/>
                </p:oleObj>
              </mc:Choice>
              <mc:Fallback>
                <p:oleObj name="Equation" r:id="rId25" imgW="78638400" imgH="6400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234105" y="4316730"/>
                        <a:ext cx="4403725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82600" y="757555"/>
            <a:ext cx="8008620" cy="2183765"/>
            <a:chOff x="963" y="1191"/>
            <a:chExt cx="12612" cy="3439"/>
          </a:xfrm>
        </p:grpSpPr>
        <p:sp>
          <p:nvSpPr>
            <p:cNvPr id="23560" name="Text Box 77"/>
            <p:cNvSpPr txBox="1"/>
            <p:nvPr/>
          </p:nvSpPr>
          <p:spPr>
            <a:xfrm>
              <a:off x="963" y="1191"/>
              <a:ext cx="12612" cy="34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练习</a:t>
              </a:r>
              <a:r>
                <a:rPr lang="en-US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lang="en-US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求下列等比数列的第４项和第８项：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marL="0" lvl="0" indent="0"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                                            </a:t>
              </a:r>
              <a:endPara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marL="0" lvl="0" indent="0"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" name="对象 1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"/>
              </p:custDataLst>
            </p:nvPr>
          </p:nvGraphicFramePr>
          <p:xfrm>
            <a:off x="2300" y="2347"/>
            <a:ext cx="4385" cy="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" r:id="rId2" imgW="1663700" imgH="215900" progId="Equation.KSEE3">
                    <p:embed/>
                  </p:oleObj>
                </mc:Choice>
                <mc:Fallback>
                  <p:oleObj name="" r:id="rId2" imgW="1663700" imgH="2159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300" y="2347"/>
                          <a:ext cx="4385" cy="5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对象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23123" y="2332037"/>
          <a:ext cx="2173847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4" imgW="36880800" imgH="10972800" progId="Equation.DSMT4">
                  <p:embed/>
                </p:oleObj>
              </mc:Choice>
              <mc:Fallback>
                <p:oleObj name="Equation" r:id="rId4" imgW="36880800" imgH="10972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3123" y="2332037"/>
                        <a:ext cx="2173847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1619885" y="3009900"/>
            <a:ext cx="3342005" cy="408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/>
              <a:t>由等比数列的通项公式可知，</a:t>
            </a:r>
            <a:endParaRPr lang="zh-CN" altLang="en-US" dirty="0"/>
          </a:p>
        </p:txBody>
      </p:sp>
      <p:graphicFrame>
        <p:nvGraphicFramePr>
          <p:cNvPr id="21" name="对象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71161" y="3333750"/>
          <a:ext cx="3093592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6" imgW="57607200" imgH="7315200" progId="Equation.DSMT4">
                  <p:embed/>
                </p:oleObj>
              </mc:Choice>
              <mc:Fallback>
                <p:oleObj name="Equation" r:id="rId6" imgW="57607200" imgH="73152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1161" y="3333750"/>
                        <a:ext cx="3093592" cy="3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1615341" y="4385945"/>
            <a:ext cx="6327140" cy="337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即这个数列的第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项为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9.6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，第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项为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153.6.</a:t>
            </a: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971550" y="2005330"/>
            <a:ext cx="4246880" cy="397510"/>
            <a:chOff x="850" y="4430"/>
            <a:chExt cx="6688" cy="626"/>
          </a:xfrm>
        </p:grpSpPr>
        <p:sp>
          <p:nvSpPr>
            <p:cNvPr id="24" name="文本框 23"/>
            <p:cNvSpPr txBox="1"/>
            <p:nvPr>
              <p:custDataLst>
                <p:tags r:id="rId8"/>
              </p:custDataLst>
            </p:nvPr>
          </p:nvSpPr>
          <p:spPr>
            <a:xfrm>
              <a:off x="850" y="4430"/>
              <a:ext cx="2084" cy="5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rgbClr val="0000CC"/>
                  </a:solidFill>
                </a:rPr>
                <a:t>解</a:t>
              </a:r>
              <a:r>
                <a:rPr lang="zh-CN" altLang="en-US" dirty="0"/>
                <a:t> </a:t>
              </a:r>
              <a:endParaRPr lang="zh-CN" altLang="en-US" dirty="0"/>
            </a:p>
          </p:txBody>
        </p:sp>
        <p:graphicFrame>
          <p:nvGraphicFramePr>
            <p:cNvPr id="25" name="对象 24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1872" y="4471"/>
            <a:ext cx="3146" cy="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" r:id="rId10" imgW="1231265" imgH="228600" progId="Equation.KSEE3">
                    <p:embed/>
                  </p:oleObj>
                </mc:Choice>
                <mc:Fallback>
                  <p:oleObj name="" r:id="rId10" imgW="1231265" imgH="2286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872" y="4471"/>
                          <a:ext cx="3146" cy="5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对象 26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2"/>
              </p:custDataLst>
            </p:nvPr>
          </p:nvGraphicFramePr>
          <p:xfrm>
            <a:off x="5119" y="4452"/>
            <a:ext cx="1558" cy="5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" r:id="rId13" imgW="609600" imgH="215900" progId="Equation.KSEE3">
                    <p:embed/>
                  </p:oleObj>
                </mc:Choice>
                <mc:Fallback>
                  <p:oleObj name="" r:id="rId13" imgW="609600" imgH="2159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119" y="4452"/>
                          <a:ext cx="1558" cy="5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文本框 28"/>
            <p:cNvSpPr txBox="1"/>
            <p:nvPr>
              <p:custDataLst>
                <p:tags r:id="rId15"/>
              </p:custDataLst>
            </p:nvPr>
          </p:nvSpPr>
          <p:spPr>
            <a:xfrm>
              <a:off x="6710" y="4455"/>
              <a:ext cx="828" cy="6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/>
                <a:t>则</a:t>
              </a:r>
              <a:endParaRPr lang="zh-CN" altLang="en-US"/>
            </a:p>
          </p:txBody>
        </p:sp>
      </p:grpSp>
      <p:graphicFrame>
        <p:nvGraphicFramePr>
          <p:cNvPr id="30" name="对象 2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91484" y="3825562"/>
          <a:ext cx="3532368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16" imgW="65532000" imgH="7315200" progId="Equation.DSMT4">
                  <p:embed/>
                </p:oleObj>
              </mc:Choice>
              <mc:Fallback>
                <p:oleObj name="Equation" r:id="rId16" imgW="65532000" imgH="73152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91484" y="3825562"/>
                        <a:ext cx="3532368" cy="3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49275" y="699559"/>
            <a:ext cx="8008620" cy="2183765"/>
            <a:chOff x="963" y="1191"/>
            <a:chExt cx="12612" cy="3439"/>
          </a:xfrm>
        </p:grpSpPr>
        <p:sp>
          <p:nvSpPr>
            <p:cNvPr id="23560" name="Text Box 77"/>
            <p:cNvSpPr txBox="1"/>
            <p:nvPr/>
          </p:nvSpPr>
          <p:spPr>
            <a:xfrm>
              <a:off x="963" y="1191"/>
              <a:ext cx="12612" cy="34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练习</a:t>
              </a:r>
              <a:r>
                <a:rPr lang="en-US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lang="en-US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求下列等比数列的第４项和第８项：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marL="0" lvl="0" indent="0"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                                            </a:t>
              </a:r>
              <a:endPara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marL="0" lvl="0" indent="0"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8" name="对象 7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"/>
              </p:custDataLst>
            </p:nvPr>
          </p:nvGraphicFramePr>
          <p:xfrm>
            <a:off x="2073" y="2254"/>
            <a:ext cx="4111" cy="1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" r:id="rId2" imgW="1447800" imgH="393700" progId="Equation.KSEE3">
                    <p:embed/>
                  </p:oleObj>
                </mc:Choice>
                <mc:Fallback>
                  <p:oleObj name="" r:id="rId2" imgW="14478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073" y="2254"/>
                          <a:ext cx="4111" cy="11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对象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289085" y="2015810"/>
          <a:ext cx="2335009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4" imgW="39624000" imgH="10972800" progId="Equation.DSMT4">
                  <p:embed/>
                </p:oleObj>
              </mc:Choice>
              <mc:Fallback>
                <p:oleObj name="Equation" r:id="rId4" imgW="39624000" imgH="10972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9085" y="2015810"/>
                        <a:ext cx="2335009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1724660" y="2734519"/>
            <a:ext cx="3342005" cy="408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/>
              <a:t>由等比数列的通项公式可知，</a:t>
            </a:r>
            <a:endParaRPr lang="zh-CN" altLang="en-US" dirty="0"/>
          </a:p>
        </p:txBody>
      </p:sp>
      <p:graphicFrame>
        <p:nvGraphicFramePr>
          <p:cNvPr id="21" name="对象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764030" y="3201583"/>
          <a:ext cx="3382927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6" imgW="60960000" imgH="10972800" progId="Equation.DSMT4">
                  <p:embed/>
                </p:oleObj>
              </mc:Choice>
              <mc:Fallback>
                <p:oleObj name="Equation" r:id="rId6" imgW="60960000" imgH="10972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4030" y="3201583"/>
                        <a:ext cx="3382927" cy="61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1062990" y="2139315"/>
            <a:ext cx="4341495" cy="427990"/>
            <a:chOff x="1531" y="4430"/>
            <a:chExt cx="6837" cy="674"/>
          </a:xfrm>
        </p:grpSpPr>
        <p:sp>
          <p:nvSpPr>
            <p:cNvPr id="24" name="文本框 23"/>
            <p:cNvSpPr txBox="1"/>
            <p:nvPr>
              <p:custDataLst>
                <p:tags r:id="rId8"/>
              </p:custDataLst>
            </p:nvPr>
          </p:nvSpPr>
          <p:spPr>
            <a:xfrm>
              <a:off x="1531" y="4430"/>
              <a:ext cx="2084" cy="5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rgbClr val="0000CC"/>
                  </a:solidFill>
                </a:rPr>
                <a:t>解</a:t>
              </a:r>
              <a:endParaRPr lang="zh-CN" altLang="en-US" dirty="0"/>
            </a:p>
          </p:txBody>
        </p:sp>
        <p:graphicFrame>
          <p:nvGraphicFramePr>
            <p:cNvPr id="25" name="对象 24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2635" y="4503"/>
            <a:ext cx="3146" cy="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" r:id="rId10" imgW="1231265" imgH="228600" progId="Equation.KSEE3">
                    <p:embed/>
                  </p:oleObj>
                </mc:Choice>
                <mc:Fallback>
                  <p:oleObj name="" r:id="rId10" imgW="1231265" imgH="2286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35" y="4503"/>
                          <a:ext cx="3146" cy="5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对象 26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2"/>
              </p:custDataLst>
            </p:nvPr>
          </p:nvGraphicFramePr>
          <p:xfrm>
            <a:off x="5982" y="4503"/>
            <a:ext cx="1558" cy="5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" r:id="rId13" imgW="609600" imgH="215900" progId="Equation.KSEE3">
                    <p:embed/>
                  </p:oleObj>
                </mc:Choice>
                <mc:Fallback>
                  <p:oleObj name="" r:id="rId13" imgW="609600" imgH="2159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982" y="4503"/>
                          <a:ext cx="1558" cy="5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文本框 28"/>
            <p:cNvSpPr txBox="1"/>
            <p:nvPr>
              <p:custDataLst>
                <p:tags r:id="rId15"/>
              </p:custDataLst>
            </p:nvPr>
          </p:nvSpPr>
          <p:spPr>
            <a:xfrm>
              <a:off x="7540" y="4503"/>
              <a:ext cx="828" cy="6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/>
                <a:t>则</a:t>
              </a:r>
              <a:endParaRPr lang="zh-CN" altLang="en-US"/>
            </a:p>
          </p:txBody>
        </p:sp>
      </p:grp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764031" y="3883995"/>
          <a:ext cx="3941541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17" imgW="71018400" imgH="10972800" progId="Equation.DSMT4">
                  <p:embed/>
                </p:oleObj>
              </mc:Choice>
              <mc:Fallback>
                <p:oleObj name="Equation" r:id="rId17" imgW="71018400" imgH="10972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64031" y="3883995"/>
                        <a:ext cx="3941541" cy="61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1764382" y="4536668"/>
            <a:ext cx="6327140" cy="522605"/>
            <a:chOff x="1216" y="7374"/>
            <a:chExt cx="9964" cy="823"/>
          </a:xfrm>
        </p:grpSpPr>
        <p:sp>
          <p:nvSpPr>
            <p:cNvPr id="23" name="文本框 22"/>
            <p:cNvSpPr txBox="1"/>
            <p:nvPr/>
          </p:nvSpPr>
          <p:spPr>
            <a:xfrm>
              <a:off x="1216" y="7520"/>
              <a:ext cx="9964" cy="5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即这个数列的第</a:t>
              </a:r>
              <a:r>
                <a:rPr lang="en-US" altLang="zh-CN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r>
                <a:rPr lang="zh-CN" altLang="en-US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项为</a:t>
              </a:r>
              <a:r>
                <a:rPr lang="en-US" altLang="zh-CN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</a:t>
              </a:r>
              <a:r>
                <a:rPr lang="zh-CN" altLang="en-US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，第</a:t>
              </a:r>
              <a:r>
                <a:rPr lang="en-US" altLang="zh-CN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</a:t>
              </a:r>
              <a:r>
                <a:rPr lang="zh-CN" altLang="en-US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项为</a:t>
              </a:r>
              <a:r>
                <a:rPr lang="en-US" altLang="zh-CN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.</a:t>
              </a:r>
              <a:endPara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对象 9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4863" y="7374"/>
            <a:ext cx="451" cy="8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" r:id="rId19" imgW="215900" imgH="393700" progId="Equation.KSEE3">
                    <p:embed/>
                  </p:oleObj>
                </mc:Choice>
                <mc:Fallback>
                  <p:oleObj name="" r:id="rId19" imgW="2159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863" y="7374"/>
                          <a:ext cx="451" cy="8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21"/>
              </p:custDataLst>
            </p:nvPr>
          </p:nvGraphicFramePr>
          <p:xfrm>
            <a:off x="7122" y="7374"/>
            <a:ext cx="771" cy="8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" name="" r:id="rId22" imgW="368300" imgH="393700" progId="Equation.KSEE3">
                    <p:embed/>
                  </p:oleObj>
                </mc:Choice>
                <mc:Fallback>
                  <p:oleObj name="" r:id="rId22" imgW="3683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7122" y="7374"/>
                          <a:ext cx="771" cy="8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3560" name="Text Box 77"/>
          <p:cNvSpPr txBox="1"/>
          <p:nvPr/>
        </p:nvSpPr>
        <p:spPr>
          <a:xfrm>
            <a:off x="567690" y="563880"/>
            <a:ext cx="8008620" cy="21837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练习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求下列等比数列的第４项和第８项：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8" name="对象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298003" y="1758474"/>
          <a:ext cx="2297034" cy="6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1" imgW="41148000" imgH="12192000" progId="Equation.DSMT4">
                  <p:embed/>
                </p:oleObj>
              </mc:Choice>
              <mc:Fallback>
                <p:oleObj name="Equation" r:id="rId1" imgW="41148000" imgH="121920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98003" y="1758474"/>
                        <a:ext cx="2297034" cy="6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1778149" y="2442474"/>
            <a:ext cx="3342005" cy="408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/>
              <a:t>由等比数列的通项公式可知，</a:t>
            </a:r>
            <a:endParaRPr lang="zh-CN" altLang="en-US" dirty="0"/>
          </a:p>
        </p:txBody>
      </p:sp>
      <p:graphicFrame>
        <p:nvGraphicFramePr>
          <p:cNvPr id="21" name="对象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16735" y="2843812"/>
          <a:ext cx="4720236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3" imgW="87172800" imgH="11887200" progId="Equation.DSMT4">
                  <p:embed/>
                </p:oleObj>
              </mc:Choice>
              <mc:Fallback>
                <p:oleObj name="Equation" r:id="rId3" imgW="87172800" imgH="118872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6735" y="2843812"/>
                        <a:ext cx="4720236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1115695" y="1891665"/>
            <a:ext cx="4341495" cy="427990"/>
            <a:chOff x="1531" y="4430"/>
            <a:chExt cx="6837" cy="674"/>
          </a:xfrm>
        </p:grpSpPr>
        <p:sp>
          <p:nvSpPr>
            <p:cNvPr id="24" name="文本框 23"/>
            <p:cNvSpPr txBox="1"/>
            <p:nvPr>
              <p:custDataLst>
                <p:tags r:id="rId5"/>
              </p:custDataLst>
            </p:nvPr>
          </p:nvSpPr>
          <p:spPr>
            <a:xfrm>
              <a:off x="1531" y="4430"/>
              <a:ext cx="2084" cy="5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rgbClr val="0000CC"/>
                  </a:solidFill>
                </a:rPr>
                <a:t>解</a:t>
              </a:r>
              <a:endParaRPr lang="zh-CN" altLang="en-US" dirty="0"/>
            </a:p>
          </p:txBody>
        </p:sp>
        <p:graphicFrame>
          <p:nvGraphicFramePr>
            <p:cNvPr id="25" name="对象 24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2635" y="4503"/>
            <a:ext cx="3146" cy="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" r:id="rId7" imgW="1231265" imgH="228600" progId="Equation.KSEE3">
                    <p:embed/>
                  </p:oleObj>
                </mc:Choice>
                <mc:Fallback>
                  <p:oleObj name="" r:id="rId7" imgW="1231265" imgH="2286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35" y="4503"/>
                          <a:ext cx="3146" cy="5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对象 26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5982" y="4503"/>
            <a:ext cx="1558" cy="5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" r:id="rId10" imgW="609600" imgH="215900" progId="Equation.KSEE3">
                    <p:embed/>
                  </p:oleObj>
                </mc:Choice>
                <mc:Fallback>
                  <p:oleObj name="" r:id="rId10" imgW="609600" imgH="2159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982" y="4503"/>
                          <a:ext cx="1558" cy="5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7540" y="4503"/>
              <a:ext cx="828" cy="6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/>
                <a:t>则</a:t>
              </a:r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777365" y="4384992"/>
            <a:ext cx="6327140" cy="575945"/>
            <a:chOff x="1103" y="7333"/>
            <a:chExt cx="9964" cy="907"/>
          </a:xfrm>
        </p:grpSpPr>
        <p:sp>
          <p:nvSpPr>
            <p:cNvPr id="23" name="文本框 22"/>
            <p:cNvSpPr txBox="1"/>
            <p:nvPr/>
          </p:nvSpPr>
          <p:spPr>
            <a:xfrm>
              <a:off x="1103" y="7479"/>
              <a:ext cx="9964" cy="5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即这个数列的第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项为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，第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项为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.</a:t>
              </a:r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对象 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4722" y="7333"/>
            <a:ext cx="352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" r:id="rId13" imgW="152400" imgH="393700" progId="Equation.KSEE3">
                    <p:embed/>
                  </p:oleObj>
                </mc:Choice>
                <mc:Fallback>
                  <p:oleObj name="" r:id="rId13" imgW="1524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722" y="7333"/>
                          <a:ext cx="352" cy="9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5"/>
              </p:custDataLst>
            </p:nvPr>
          </p:nvGraphicFramePr>
          <p:xfrm>
            <a:off x="6736" y="7333"/>
            <a:ext cx="323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" r:id="rId16" imgW="139700" imgH="393700" progId="Equation.KSEE3">
                    <p:embed/>
                  </p:oleObj>
                </mc:Choice>
                <mc:Fallback>
                  <p:oleObj name="" r:id="rId16" imgW="1397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736" y="7333"/>
                          <a:ext cx="323" cy="9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501140" y="1131570"/>
          <a:ext cx="2766060" cy="760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9" imgW="1574800" imgH="431800" progId="Equation.KSEE3">
                  <p:embed/>
                </p:oleObj>
              </mc:Choice>
              <mc:Fallback>
                <p:oleObj name="" r:id="rId19" imgW="1574800" imgH="431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01140" y="1131570"/>
                        <a:ext cx="2766060" cy="760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1816735" y="3587979"/>
          <a:ext cx="4620255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Equation" r:id="rId22" imgW="87477600" imgH="12192000" progId="Equation.DSMT4">
                  <p:embed/>
                </p:oleObj>
              </mc:Choice>
              <mc:Fallback>
                <p:oleObj name="Equation" r:id="rId22" imgW="87477600" imgH="121920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816735" y="3587979"/>
                        <a:ext cx="4620255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PP_MARK_KEY" val="d39ae627-7e9f-4f61-b6ff-0137b77af13c"/>
  <p:tag name="COMMONDATA" val="eyJoZGlkIjoiOGFjNDA4NjU5ODQxMTMzYmZkMGVjNjYyNmQ2MzYzYzg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1131</Words>
  <Application>WPS 演示</Application>
  <PresentationFormat>全屏显示(16:9)</PresentationFormat>
  <Paragraphs>123</Paragraphs>
  <Slides>11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44</vt:i4>
      </vt:variant>
      <vt:variant>
        <vt:lpstr>幻灯片标题</vt:lpstr>
      </vt:variant>
      <vt:variant>
        <vt:i4>11</vt:i4>
      </vt:variant>
    </vt:vector>
  </HeadingPairs>
  <TitlesOfParts>
    <vt:vector size="65" baseType="lpstr">
      <vt:lpstr>Arial</vt:lpstr>
      <vt:lpstr>宋体</vt:lpstr>
      <vt:lpstr>Wingdings</vt:lpstr>
      <vt:lpstr>Calibri</vt:lpstr>
      <vt:lpstr>黑体</vt:lpstr>
      <vt:lpstr>Times New Roman</vt:lpstr>
      <vt:lpstr>微软雅黑</vt:lpstr>
      <vt:lpstr>Arial Unicode MS</vt:lpstr>
      <vt:lpstr>Office 主题</vt:lpstr>
      <vt:lpstr>1_Office 主题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Equation.KSEE3</vt:lpstr>
      <vt:lpstr>Equation.KSEE3</vt:lpstr>
      <vt:lpstr>Equation.KSEE3</vt:lpstr>
      <vt:lpstr>Equation.DSMT4</vt:lpstr>
      <vt:lpstr>Equation.KSEE3</vt:lpstr>
      <vt:lpstr>Equation.DSMT4</vt:lpstr>
      <vt:lpstr>Equation.DSMT4</vt:lpstr>
      <vt:lpstr>Equation.KSEE3</vt:lpstr>
      <vt:lpstr>Equation.KSEE3</vt:lpstr>
      <vt:lpstr>Equation.DSMT4</vt:lpstr>
      <vt:lpstr>Equation.KSEE3</vt:lpstr>
      <vt:lpstr>Equation.DSMT4</vt:lpstr>
      <vt:lpstr>Equation.KSEE3</vt:lpstr>
      <vt:lpstr>Equation.DSMT4</vt:lpstr>
      <vt:lpstr>Equation.KSEE3</vt:lpstr>
      <vt:lpstr>Equation.KSEE3</vt:lpstr>
      <vt:lpstr>Equation.DSMT4</vt:lpstr>
      <vt:lpstr>Equation.KSEE3</vt:lpstr>
      <vt:lpstr>Equation.KSEE3</vt:lpstr>
      <vt:lpstr>Equation.DSMT4</vt:lpstr>
      <vt:lpstr>Equation.DSMT4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Equation.DSMT4</vt:lpstr>
      <vt:lpstr>Equation.KSEE3</vt:lpstr>
      <vt:lpstr>Equation.KSEE3</vt:lpstr>
      <vt:lpstr>Equation.KSEE3</vt:lpstr>
      <vt:lpstr>Equation.DSMT4</vt:lpstr>
      <vt:lpstr>Equation.KSEE3</vt:lpstr>
      <vt:lpstr>Equation.DSMT4</vt:lpstr>
      <vt:lpstr>2.3.1  等比数列的概念 (第1课时)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zhucl</cp:lastModifiedBy>
  <cp:revision>254</cp:revision>
  <dcterms:created xsi:type="dcterms:W3CDTF">2013-12-23T07:18:00Z</dcterms:created>
  <dcterms:modified xsi:type="dcterms:W3CDTF">2023-09-08T06:38:43Z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24329F1735854066BA8AB28785A69A82_13</vt:lpwstr>
  </property>
  <property fmtid="{D5CDD505-2E9C-101B-9397-08002B2CF9AE}" pid="3" name="KSOProductBuildVer">
    <vt:lpwstr>2052-12.1.0.15374</vt:lpwstr>
  </property>
</Properties>
</file>