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7"/>
  </p:handoutMasterIdLst>
  <p:sldIdLst>
    <p:sldId id="256" r:id="rId4"/>
    <p:sldId id="335" r:id="rId6"/>
    <p:sldId id="366" r:id="rId7"/>
    <p:sldId id="407" r:id="rId8"/>
    <p:sldId id="394" r:id="rId9"/>
    <p:sldId id="397" r:id="rId10"/>
    <p:sldId id="408" r:id="rId11"/>
    <p:sldId id="403" r:id="rId12"/>
    <p:sldId id="391" r:id="rId13"/>
    <p:sldId id="405" r:id="rId14"/>
    <p:sldId id="406" r:id="rId15"/>
    <p:sldId id="393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6" userDrawn="1">
          <p15:clr>
            <a:srgbClr val="A4A3A4"/>
          </p15:clr>
        </p15:guide>
        <p15:guide id="2" pos="29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96"/>
        <p:guide pos="29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3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wmf"/><Relationship Id="rId6" Type="http://schemas.openxmlformats.org/officeDocument/2006/relationships/oleObject" Target="../embeddings/oleObject36.bin"/><Relationship Id="rId5" Type="http://schemas.openxmlformats.org/officeDocument/2006/relationships/tags" Target="../tags/tag29.xml"/><Relationship Id="rId4" Type="http://schemas.openxmlformats.org/officeDocument/2006/relationships/image" Target="../media/image8.wmf"/><Relationship Id="rId3" Type="http://schemas.openxmlformats.org/officeDocument/2006/relationships/oleObject" Target="../embeddings/oleObject35.bin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8.wmf"/><Relationship Id="rId7" Type="http://schemas.openxmlformats.org/officeDocument/2006/relationships/oleObject" Target="../embeddings/oleObject2.bin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2" Type="http://schemas.openxmlformats.org/officeDocument/2006/relationships/tags" Target="../tags/tag2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12" Type="http://schemas.openxmlformats.org/officeDocument/2006/relationships/tags" Target="../tags/tag7.xml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21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Relationship Id="rId3" Type="http://schemas.openxmlformats.org/officeDocument/2006/relationships/tags" Target="../tags/tag11.xml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19" Type="http://schemas.openxmlformats.org/officeDocument/2006/relationships/image" Target="../media/image30.wmf"/><Relationship Id="rId18" Type="http://schemas.openxmlformats.org/officeDocument/2006/relationships/oleObject" Target="../embeddings/oleObject25.bin"/><Relationship Id="rId17" Type="http://schemas.openxmlformats.org/officeDocument/2006/relationships/tags" Target="../tags/tag13.xml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24.bin"/><Relationship Id="rId14" Type="http://schemas.openxmlformats.org/officeDocument/2006/relationships/tags" Target="../tags/tag12.xml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2.bin"/><Relationship Id="rId1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28.bin"/><Relationship Id="rId7" Type="http://schemas.openxmlformats.org/officeDocument/2006/relationships/tags" Target="../tags/tag16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tags" Target="../tags/tag15.xml"/><Relationship Id="rId3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../media/image35.wmf"/><Relationship Id="rId6" Type="http://schemas.openxmlformats.org/officeDocument/2006/relationships/oleObject" Target="../embeddings/oleObject30.bin"/><Relationship Id="rId5" Type="http://schemas.openxmlformats.org/officeDocument/2006/relationships/tags" Target="../tags/tag19.xml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24" Type="http://schemas.openxmlformats.org/officeDocument/2006/relationships/vmlDrawing" Target="../drawings/vmlDrawing7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39.wmf"/><Relationship Id="rId21" Type="http://schemas.openxmlformats.org/officeDocument/2006/relationships/oleObject" Target="../embeddings/oleObject34.bin"/><Relationship Id="rId20" Type="http://schemas.openxmlformats.org/officeDocument/2006/relationships/tags" Target="../tags/tag26.xml"/><Relationship Id="rId2" Type="http://schemas.openxmlformats.org/officeDocument/2006/relationships/tags" Target="../tags/tag18.xml"/><Relationship Id="rId19" Type="http://schemas.openxmlformats.org/officeDocument/2006/relationships/tags" Target="../tags/tag25.xml"/><Relationship Id="rId18" Type="http://schemas.openxmlformats.org/officeDocument/2006/relationships/image" Target="../media/image38.wmf"/><Relationship Id="rId17" Type="http://schemas.openxmlformats.org/officeDocument/2006/relationships/oleObject" Target="../embeddings/oleObject33.bin"/><Relationship Id="rId16" Type="http://schemas.openxmlformats.org/officeDocument/2006/relationships/tags" Target="../tags/tag24.xml"/><Relationship Id="rId15" Type="http://schemas.openxmlformats.org/officeDocument/2006/relationships/image" Target="../media/image37.wmf"/><Relationship Id="rId14" Type="http://schemas.openxmlformats.org/officeDocument/2006/relationships/oleObject" Target="../embeddings/oleObject32.bin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31.bin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2.3.1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等比数列的概念</a:t>
            </a:r>
            <a:b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</a:b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课时</a:t>
            </a: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48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91350" y="28765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630238" y="77152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等比数列的通项公式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67" name="Text Box 66"/>
          <p:cNvSpPr txBox="1"/>
          <p:nvPr/>
        </p:nvSpPr>
        <p:spPr>
          <a:xfrm>
            <a:off x="630873" y="2499360"/>
            <a:ext cx="51323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等比中项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70200" y="1391920"/>
            <a:ext cx="1841500" cy="581660"/>
            <a:chOff x="4252" y="6724"/>
            <a:chExt cx="2900" cy="916"/>
          </a:xfrm>
        </p:grpSpPr>
        <p:sp>
          <p:nvSpPr>
            <p:cNvPr id="6" name="圆角矩形 5"/>
            <p:cNvSpPr/>
            <p:nvPr>
              <p:custDataLst>
                <p:tags r:id="rId1"/>
              </p:custDataLst>
            </p:nvPr>
          </p:nvSpPr>
          <p:spPr>
            <a:xfrm>
              <a:off x="4252" y="6724"/>
              <a:ext cx="2900" cy="9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4437" y="6767"/>
            <a:ext cx="2348" cy="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673100" imgH="241300" progId="Equation.KSEE3">
                    <p:embed/>
                  </p:oleObj>
                </mc:Choice>
                <mc:Fallback>
                  <p:oleObj name="" r:id="rId3" imgW="6731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37" y="6767"/>
                          <a:ext cx="2348" cy="8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3826510" y="4238508"/>
            <a:ext cx="1490980" cy="549910"/>
            <a:chOff x="4252" y="6317"/>
            <a:chExt cx="2348" cy="866"/>
          </a:xfrm>
        </p:grpSpPr>
        <p:sp>
          <p:nvSpPr>
            <p:cNvPr id="16" name="圆角矩形 15"/>
            <p:cNvSpPr/>
            <p:nvPr/>
          </p:nvSpPr>
          <p:spPr>
            <a:xfrm>
              <a:off x="4252" y="6317"/>
              <a:ext cx="2348" cy="8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32" name="对象 3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4317" y="6431"/>
            <a:ext cx="1885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6" imgW="736600" imgH="228600" progId="Equation.KSEE3">
                    <p:embed/>
                  </p:oleObj>
                </mc:Choice>
                <mc:Fallback>
                  <p:oleObj name="" r:id="rId6" imgW="7366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17" y="6431"/>
                          <a:ext cx="1885" cy="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 Box 37"/>
          <p:cNvSpPr txBox="1"/>
          <p:nvPr/>
        </p:nvSpPr>
        <p:spPr>
          <a:xfrm>
            <a:off x="1115616" y="3033415"/>
            <a:ext cx="7657549" cy="1091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一般地，如果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成等比数列，则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称为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等比中项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619885" y="1552575"/>
            <a:ext cx="6477000" cy="25615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7395" y="1060894"/>
            <a:ext cx="4572000" cy="461645"/>
            <a:chOff x="1304" y="5938"/>
            <a:chExt cx="7200" cy="727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1304" y="5938"/>
              <a:ext cx="7200" cy="7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/>
                <a:t>等比数列</a:t>
              </a:r>
              <a:r>
                <a:rPr lang="en-US" altLang="zh-CN" sz="2400" dirty="0"/>
                <a:t>       </a:t>
              </a:r>
              <a:r>
                <a:rPr lang="zh-CN" altLang="en-US" sz="2400" dirty="0"/>
                <a:t>的通项公式是</a:t>
              </a:r>
              <a:endParaRPr lang="zh-CN" altLang="en-US" sz="2400" dirty="0"/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3486" y="6040"/>
            <a:ext cx="696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405765" imgH="330200" progId="Equation.KSEE3">
                    <p:embed/>
                  </p:oleObj>
                </mc:Choice>
                <mc:Fallback>
                  <p:oleObj name="" r:id="rId3" imgW="405765" imgH="3302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86" y="6040"/>
                          <a:ext cx="696" cy="5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/>
          <p:cNvGrpSpPr/>
          <p:nvPr/>
        </p:nvGrpSpPr>
        <p:grpSpPr>
          <a:xfrm>
            <a:off x="3563888" y="1858439"/>
            <a:ext cx="1841500" cy="581660"/>
            <a:chOff x="4252" y="6724"/>
            <a:chExt cx="2900" cy="916"/>
          </a:xfrm>
        </p:grpSpPr>
        <p:sp>
          <p:nvSpPr>
            <p:cNvPr id="21" name="圆角矩形 20"/>
            <p:cNvSpPr/>
            <p:nvPr>
              <p:custDataLst>
                <p:tags r:id="rId5"/>
              </p:custDataLst>
            </p:nvPr>
          </p:nvSpPr>
          <p:spPr>
            <a:xfrm>
              <a:off x="4252" y="6724"/>
              <a:ext cx="2900" cy="9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9" name="对象 1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4437" y="6767"/>
            <a:ext cx="2348" cy="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7" imgW="673100" imgH="241300" progId="Equation.KSEE3">
                    <p:embed/>
                  </p:oleObj>
                </mc:Choice>
                <mc:Fallback>
                  <p:oleObj name="" r:id="rId7" imgW="6731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37" y="6767"/>
                          <a:ext cx="2348" cy="8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747395" y="3003798"/>
            <a:ext cx="2015897" cy="461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如何求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60" name="Text Box 77"/>
          <p:cNvSpPr txBox="1"/>
          <p:nvPr/>
        </p:nvSpPr>
        <p:spPr>
          <a:xfrm>
            <a:off x="310798" y="719538"/>
            <a:ext cx="8522404" cy="8083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一个等比数列的第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项和第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项分别是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，求它的第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项和第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项．</a:t>
            </a:r>
            <a:endParaRPr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2578" y="1534974"/>
            <a:ext cx="66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63955" y="1591310"/>
            <a:ext cx="4150995" cy="392430"/>
            <a:chOff x="1833" y="2506"/>
            <a:chExt cx="6537" cy="618"/>
          </a:xfrm>
        </p:grpSpPr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1833" y="2506"/>
            <a:ext cx="570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2" imgW="3750310" imgH="351155" progId="Equation.KSEE3">
                    <p:embed/>
                  </p:oleObj>
                </mc:Choice>
                <mc:Fallback>
                  <p:oleObj name="" r:id="rId2" imgW="3750310" imgH="35115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3" y="2506"/>
                          <a:ext cx="5707" cy="5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7540" y="2506"/>
              <a:ext cx="831" cy="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则</a:t>
              </a:r>
              <a:endParaRPr lang="zh-CN" altLang="en-US" sz="2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42654" y="2732405"/>
            <a:ext cx="334200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解①②所组成的方程组，得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91323" y="3195638"/>
          <a:ext cx="1092835" cy="78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673100" imgH="482600" progId="Equation.KSEE3">
                  <p:embed/>
                </p:oleObj>
              </mc:Choice>
              <mc:Fallback>
                <p:oleObj name="" r:id="rId4" imgW="673100" imgH="482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323" y="3195638"/>
                        <a:ext cx="1092835" cy="786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47036" y="3465196"/>
          <a:ext cx="309880" cy="24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190500" imgH="152400" progId="Equation.KSEE3">
                  <p:embed/>
                </p:oleObj>
              </mc:Choice>
              <mc:Fallback>
                <p:oleObj name="" r:id="rId6" imgW="190500" imgH="152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7036" y="3465196"/>
                        <a:ext cx="309880" cy="24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42574" y="3253612"/>
          <a:ext cx="384122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8" imgW="65532000" imgH="10972800" progId="Equation.DSMT4">
                  <p:embed/>
                </p:oleObj>
              </mc:Choice>
              <mc:Fallback>
                <p:oleObj name="Equation" r:id="rId8" imgW="655320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2574" y="3253612"/>
                        <a:ext cx="3841221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09675" y="4037013"/>
          <a:ext cx="39576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0" imgW="67360800" imgH="10972800" progId="Equation.DSMT4">
                  <p:embed/>
                </p:oleObj>
              </mc:Choice>
              <mc:Fallback>
                <p:oleObj name="Equation" r:id="rId10" imgW="673608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9675" y="4037013"/>
                        <a:ext cx="39576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2235200" y="1956306"/>
            <a:ext cx="3104515" cy="759460"/>
            <a:chOff x="3520" y="2940"/>
            <a:chExt cx="4889" cy="1196"/>
          </a:xfrm>
        </p:grpSpPr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3520" y="2945"/>
            <a:ext cx="3397" cy="1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Equation" r:id="rId13" imgW="39319200" imgH="13716000" progId="Equation.DSMT4">
                    <p:embed/>
                  </p:oleObj>
                </mc:Choice>
                <mc:Fallback>
                  <p:oleObj name="Equation" r:id="rId13" imgW="39319200" imgH="137160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520" y="2945"/>
                          <a:ext cx="3397" cy="11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6996" y="2940"/>
              <a:ext cx="1135" cy="55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zh-CN" altLang="en-US" dirty="0">
                  <a:latin typeface="Calibri" panose="020F0502020204030204" pitchFamily="34" charset="0"/>
                  <a:sym typeface="+mn-ea"/>
                </a:rPr>
                <a:t>①</a:t>
              </a:r>
              <a:endParaRPr lang="zh-CN" altLang="en-US" dirty="0"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994" y="3498"/>
              <a:ext cx="1415" cy="61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zh-CN" altLang="en-US" dirty="0">
                  <a:latin typeface="Calibri" panose="020F0502020204030204" pitchFamily="34" charset="0"/>
                  <a:sym typeface="+mn-ea"/>
                </a:rPr>
                <a:t>②</a:t>
              </a:r>
              <a:endParaRPr lang="zh-CN" altLang="en-US" dirty="0">
                <a:latin typeface="Calibri" panose="020F050202020403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9750" y="794370"/>
            <a:ext cx="8008620" cy="1445260"/>
            <a:chOff x="-782" y="1141"/>
            <a:chExt cx="12612" cy="2276"/>
          </a:xfrm>
        </p:grpSpPr>
        <p:sp>
          <p:nvSpPr>
            <p:cNvPr id="23560" name="Text Box 77"/>
            <p:cNvSpPr txBox="1"/>
            <p:nvPr/>
          </p:nvSpPr>
          <p:spPr>
            <a:xfrm>
              <a:off x="-782" y="1141"/>
              <a:ext cx="12612" cy="2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练习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34" name="对象 3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579" y="1324"/>
            <a:ext cx="10974" cy="1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2" imgW="4356100" imgH="609600" progId="Equation.KSEE3">
                    <p:embed/>
                  </p:oleObj>
                </mc:Choice>
                <mc:Fallback>
                  <p:oleObj name="" r:id="rId2" imgW="4356100" imgH="609600" progId="Equation.KSEE3">
                    <p:embed/>
                    <p:pic>
                      <p:nvPicPr>
                        <p:cNvPr id="0" name="对象 33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79" y="1324"/>
                          <a:ext cx="10974" cy="15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对象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01248" y="1933892"/>
          <a:ext cx="3402367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57912000" imgH="10972800" progId="Equation.DSMT4">
                  <p:embed/>
                </p:oleObj>
              </mc:Choice>
              <mc:Fallback>
                <p:oleObj name="Equation" r:id="rId4" imgW="57912000" imgH="10972800" progId="Equation.DSMT4">
                  <p:embed/>
                  <p:pic>
                    <p:nvPicPr>
                      <p:cNvPr id="0" name="对象 3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1248" y="1933892"/>
                        <a:ext cx="3402367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39552" y="1998965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解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01248" y="2539036"/>
          <a:ext cx="6189567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6" imgW="105156000" imgH="10972800" progId="Equation.DSMT4">
                  <p:embed/>
                </p:oleObj>
              </mc:Choice>
              <mc:Fallback>
                <p:oleObj name="Equation" r:id="rId6" imgW="105156000" imgH="10972800" progId="Equation.DSMT4">
                  <p:embed/>
                  <p:pic>
                    <p:nvPicPr>
                      <p:cNvPr id="0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1248" y="2539036"/>
                        <a:ext cx="6189567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01248" y="3120225"/>
          <a:ext cx="2854702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8" imgW="48463200" imgH="10972800" progId="Equation.DSMT4">
                  <p:embed/>
                </p:oleObj>
              </mc:Choice>
              <mc:Fallback>
                <p:oleObj name="Equation" r:id="rId8" imgW="48463200" imgH="10972800" progId="Equation.DSMT4">
                  <p:embed/>
                  <p:pic>
                    <p:nvPicPr>
                      <p:cNvPr id="0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1248" y="3120225"/>
                        <a:ext cx="2854702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1547664" y="3873686"/>
            <a:ext cx="3528561" cy="337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即这个数列的第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项为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2 916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9750" y="794370"/>
            <a:ext cx="8008620" cy="1445260"/>
            <a:chOff x="-782" y="1141"/>
            <a:chExt cx="12612" cy="2276"/>
          </a:xfrm>
        </p:grpSpPr>
        <p:sp>
          <p:nvSpPr>
            <p:cNvPr id="23560" name="Text Box 77"/>
            <p:cNvSpPr txBox="1"/>
            <p:nvPr/>
          </p:nvSpPr>
          <p:spPr>
            <a:xfrm>
              <a:off x="-782" y="1141"/>
              <a:ext cx="12612" cy="2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练习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34" name="对象 3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579" y="1324"/>
            <a:ext cx="10974" cy="1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2" imgW="4356100" imgH="609600" progId="Equation.KSEE3">
                    <p:embed/>
                  </p:oleObj>
                </mc:Choice>
                <mc:Fallback>
                  <p:oleObj name="" r:id="rId2" imgW="4356100" imgH="609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79" y="1324"/>
                          <a:ext cx="10974" cy="15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8106" y="2032030"/>
          <a:ext cx="37163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58826400" imgH="6096000" progId="Equation.DSMT4">
                  <p:embed/>
                </p:oleObj>
              </mc:Choice>
              <mc:Fallback>
                <p:oleObj name="Equation" r:id="rId4" imgW="58826400" imgH="6096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8106" y="2032030"/>
                        <a:ext cx="371633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8106" y="2622430"/>
          <a:ext cx="5937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92659200" imgH="6400800" progId="Equation.DSMT4">
                  <p:embed/>
                </p:oleObj>
              </mc:Choice>
              <mc:Fallback>
                <p:oleObj name="Equation" r:id="rId6" imgW="92659200" imgH="640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8106" y="2622430"/>
                        <a:ext cx="59372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8106" y="3158102"/>
          <a:ext cx="25987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8" imgW="40538400" imgH="6096000" progId="Equation.DSMT4">
                  <p:embed/>
                </p:oleObj>
              </mc:Choice>
              <mc:Fallback>
                <p:oleObj name="Equation" r:id="rId8" imgW="40538400" imgH="6096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8106" y="3158102"/>
                        <a:ext cx="259873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49494" y="3118624"/>
          <a:ext cx="3009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10" imgW="46939200" imgH="6400800" progId="Equation.DSMT4">
                  <p:embed/>
                </p:oleObj>
              </mc:Choice>
              <mc:Fallback>
                <p:oleObj name="Equation" r:id="rId10" imgW="46939200" imgH="640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49494" y="3118624"/>
                        <a:ext cx="300990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408430" y="3652708"/>
            <a:ext cx="6327140" cy="337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即这个数列的第</a:t>
            </a:r>
            <a:r>
              <a:rPr lang="en-US" altLang="zh-CN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项为</a:t>
            </a:r>
            <a:r>
              <a:rPr 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，第</a:t>
            </a:r>
            <a:r>
              <a:rPr lang="en-US" altLang="zh-CN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项为</a:t>
            </a:r>
            <a:r>
              <a:rPr lang="en-US" altLang="zh-CN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40.</a:t>
            </a:r>
            <a:endParaRPr lang="en-US" altLang="zh-CN" sz="2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552" y="1998965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解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60" name="Text Box 77"/>
          <p:cNvSpPr txBox="1"/>
          <p:nvPr/>
        </p:nvSpPr>
        <p:spPr>
          <a:xfrm>
            <a:off x="395605" y="627380"/>
            <a:ext cx="8691880" cy="11709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三个数分别加上相同的常数，使这三个数依次成等比数列，求它的公比</a:t>
            </a:r>
            <a:r>
              <a:rPr 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15695" y="1851660"/>
          <a:ext cx="17094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079500" imgH="215900" progId="Equation.KSEE3">
                  <p:embed/>
                </p:oleObj>
              </mc:Choice>
              <mc:Fallback>
                <p:oleObj name="" r:id="rId1" imgW="10795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5695" y="1851660"/>
                        <a:ext cx="170942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2333969" y="2329815"/>
            <a:ext cx="2686685" cy="647700"/>
            <a:chOff x="3877" y="3089"/>
            <a:chExt cx="4231" cy="1020"/>
          </a:xfrm>
        </p:grpSpPr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3877" y="3089"/>
            <a:ext cx="3218" cy="1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4" imgW="34747200" imgH="10972800" progId="Equation.DSMT4">
                    <p:embed/>
                  </p:oleObj>
                </mc:Choice>
                <mc:Fallback>
                  <p:oleObj name="Equation" r:id="rId4" imgW="34747200" imgH="109728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77" y="3089"/>
                          <a:ext cx="3218" cy="10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6973" y="3097"/>
              <a:ext cx="1135" cy="55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endParaRPr lang="zh-CN" altLang="en-US">
                <a:latin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10205" y="1851660"/>
          <a:ext cx="4083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2578100" imgH="215900" progId="Equation.KSEE3">
                  <p:embed/>
                </p:oleObj>
              </mc:Choice>
              <mc:Fallback>
                <p:oleObj name="" r:id="rId6" imgW="25781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0205" y="1851660"/>
                        <a:ext cx="4083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0595" y="3080478"/>
          <a:ext cx="4430178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8" imgW="79552800" imgH="5791200" progId="Equation.DSMT4">
                  <p:embed/>
                </p:oleObj>
              </mc:Choice>
              <mc:Fallback>
                <p:oleObj name="Equation" r:id="rId8" imgW="79552800" imgH="5791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0595" y="3080478"/>
                        <a:ext cx="4430178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00027" y="3598881"/>
          <a:ext cx="3736452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10" imgW="67056000" imgH="5791200" progId="Equation.DSMT4">
                  <p:embed/>
                </p:oleObj>
              </mc:Choice>
              <mc:Fallback>
                <p:oleObj name="Equation" r:id="rId10" imgW="67056000" imgH="5791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0027" y="3598881"/>
                        <a:ext cx="3736452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79503" y="3598881"/>
          <a:ext cx="1236713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2" imgW="21031200" imgH="5486400" progId="Equation.DSMT4">
                  <p:embed/>
                </p:oleObj>
              </mc:Choice>
              <mc:Fallback>
                <p:oleObj name="Equation" r:id="rId12" imgW="21031200" imgH="5486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79503" y="3598881"/>
                        <a:ext cx="1236713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1114292" y="4142978"/>
            <a:ext cx="3960440" cy="643890"/>
            <a:chOff x="3387" y="3059"/>
            <a:chExt cx="7280" cy="1172"/>
          </a:xfrm>
        </p:grpSpPr>
        <p:graphicFrame>
          <p:nvGraphicFramePr>
            <p:cNvPr id="31" name="对象 30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4"/>
              </p:custDataLst>
            </p:nvPr>
          </p:nvGraphicFramePr>
          <p:xfrm>
            <a:off x="3387" y="3059"/>
            <a:ext cx="7280" cy="1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15" imgW="68275200" imgH="10972800" progId="Equation.DSMT4">
                    <p:embed/>
                  </p:oleObj>
                </mc:Choice>
                <mc:Fallback>
                  <p:oleObj name="Equation" r:id="rId15" imgW="68275200" imgH="109728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87" y="3059"/>
                          <a:ext cx="7280" cy="11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文本框 32"/>
            <p:cNvSpPr txBox="1"/>
            <p:nvPr>
              <p:custDataLst>
                <p:tags r:id="rId17"/>
              </p:custDataLst>
            </p:nvPr>
          </p:nvSpPr>
          <p:spPr>
            <a:xfrm>
              <a:off x="6973" y="3097"/>
              <a:ext cx="1135" cy="55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endParaRPr lang="zh-CN" altLang="en-US">
                <a:latin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34" name="对象 3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10274" y="4128860"/>
          <a:ext cx="1672590" cy="64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8" imgW="1028700" imgH="393700" progId="Equation.KSEE3">
                  <p:embed/>
                </p:oleObj>
              </mc:Choice>
              <mc:Fallback>
                <p:oleObj name="" r:id="rId18" imgW="1028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10274" y="4128860"/>
                        <a:ext cx="1672590" cy="64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428278" y="1793210"/>
            <a:ext cx="43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解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8662" y="818241"/>
            <a:ext cx="7579315" cy="384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中间插入一个数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，那么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这三个数成等比数列．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698816" y="1275058"/>
            <a:ext cx="7746365" cy="725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一般地，如果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成等比数列，则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称为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等比中项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8662" y="2513668"/>
            <a:ext cx="7746365" cy="106619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例如，由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是等比数列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的等比中项．实际上，－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也是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的等比中项，因为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也是等比数列．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16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698816" y="1275057"/>
            <a:ext cx="7746365" cy="1091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一般地，如果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成等比数列，则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称为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等比中项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58540" y="2607830"/>
          <a:ext cx="4470067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71932800" imgH="10972800" progId="Equation.DSMT4">
                  <p:embed/>
                </p:oleObj>
              </mc:Choice>
              <mc:Fallback>
                <p:oleObj name="Equation" r:id="rId2" imgW="719328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8540" y="2607830"/>
                        <a:ext cx="4470067" cy="6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364088" y="2776687"/>
          <a:ext cx="1207742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19507200" imgH="5791200" progId="Equation.DSMT4">
                  <p:embed/>
                </p:oleObj>
              </mc:Choice>
              <mc:Fallback>
                <p:oleObj name="Equation" r:id="rId5" imgW="19507200" imgH="5791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8" y="2776687"/>
                        <a:ext cx="1207742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588224" y="2771925"/>
          <a:ext cx="133969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8" imgW="22860000" imgH="6096000" progId="Equation.DSMT4">
                  <p:embed/>
                </p:oleObj>
              </mc:Choice>
              <mc:Fallback>
                <p:oleObj name="Equation" r:id="rId8" imgW="22860000" imgH="6096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8224" y="2771925"/>
                        <a:ext cx="1339695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365758" y="3504226"/>
            <a:ext cx="8412480" cy="855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一个等比数列从第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项起，每一项 （有穷等比数列的末项除外）是它的前一项与后一项的等比中项</a:t>
            </a:r>
            <a:r>
              <a:rPr lang="zh-CN" altLang="en-US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8662" y="818241"/>
            <a:ext cx="7579315" cy="384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中间插入一个数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，那么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这三个数成等比数列．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3560" name="Text Box 77"/>
          <p:cNvSpPr txBox="1"/>
          <p:nvPr/>
        </p:nvSpPr>
        <p:spPr>
          <a:xfrm>
            <a:off x="539750" y="699135"/>
            <a:ext cx="8008620" cy="1845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求下列各组数的等比中项：（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9940" y="1439545"/>
            <a:ext cx="3879850" cy="379730"/>
            <a:chOff x="1160" y="3514"/>
            <a:chExt cx="6110" cy="598"/>
          </a:xfrm>
        </p:grpSpPr>
        <p:sp>
          <p:nvSpPr>
            <p:cNvPr id="24" name="文本框 23"/>
            <p:cNvSpPr txBox="1"/>
            <p:nvPr>
              <p:custDataLst>
                <p:tags r:id="rId1"/>
              </p:custDataLst>
            </p:nvPr>
          </p:nvSpPr>
          <p:spPr>
            <a:xfrm>
              <a:off x="1160" y="3514"/>
              <a:ext cx="2084" cy="5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）</a:t>
              </a:r>
              <a:r>
                <a: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解</a:t>
              </a:r>
              <a:endPara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对象 2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3058" y="3602"/>
            <a:ext cx="4212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47853600" imgH="5791200" progId="Equation.DSMT4">
                    <p:embed/>
                  </p:oleObj>
                </mc:Choice>
                <mc:Fallback>
                  <p:oleObj name="Equation" r:id="rId3" imgW="47853600" imgH="57912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58" y="3602"/>
                          <a:ext cx="4212" cy="5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03055" y="1870460"/>
          <a:ext cx="4446902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75590400" imgH="6096000" progId="Equation.DSMT4">
                  <p:embed/>
                </p:oleObj>
              </mc:Choice>
              <mc:Fallback>
                <p:oleObj name="Equation" r:id="rId6" imgW="75590400" imgH="6096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3055" y="1870460"/>
                        <a:ext cx="4446902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417320" y="2378438"/>
            <a:ext cx="6327140" cy="372110"/>
            <a:chOff x="1103" y="7479"/>
            <a:chExt cx="9964" cy="586"/>
          </a:xfrm>
        </p:grpSpPr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103" y="7479"/>
              <a:ext cx="9964" cy="5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即这组数列的等比中项为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．</a:t>
              </a:r>
              <a:endPara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5689" y="7573"/>
            <a:ext cx="635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10" imgW="228600" imgH="177165" progId="Equation.KSEE3">
                    <p:embed/>
                  </p:oleObj>
                </mc:Choice>
                <mc:Fallback>
                  <p:oleObj name="" r:id="rId10" imgW="228600" imgH="17716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89" y="7573"/>
                          <a:ext cx="635" cy="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组合 49"/>
          <p:cNvGrpSpPr/>
          <p:nvPr/>
        </p:nvGrpSpPr>
        <p:grpSpPr>
          <a:xfrm>
            <a:off x="755650" y="3075305"/>
            <a:ext cx="3859530" cy="375920"/>
            <a:chOff x="906" y="5890"/>
            <a:chExt cx="6078" cy="592"/>
          </a:xfrm>
        </p:grpSpPr>
        <p:sp>
          <p:nvSpPr>
            <p:cNvPr id="51" name="文本框 50"/>
            <p:cNvSpPr txBox="1"/>
            <p:nvPr>
              <p:custDataLst>
                <p:tags r:id="rId12"/>
              </p:custDataLst>
            </p:nvPr>
          </p:nvSpPr>
          <p:spPr>
            <a:xfrm>
              <a:off x="906" y="5890"/>
              <a:ext cx="2084" cy="5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）</a:t>
              </a:r>
              <a:r>
                <a: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解</a:t>
              </a:r>
              <a:endPara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对象 5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2779" y="5972"/>
            <a:ext cx="4205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14" imgW="47853600" imgH="5791200" progId="Equation.DSMT4">
                    <p:embed/>
                  </p:oleObj>
                </mc:Choice>
                <mc:Fallback>
                  <p:oleObj name="Equation" r:id="rId14" imgW="47853600" imgH="579120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779" y="5972"/>
                          <a:ext cx="4205" cy="5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" name="对象 5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451610" y="3549763"/>
          <a:ext cx="444778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7" imgW="75895200" imgH="6096000" progId="Equation.DSMT4">
                  <p:embed/>
                </p:oleObj>
              </mc:Choice>
              <mc:Fallback>
                <p:oleObj name="Equation" r:id="rId17" imgW="75895200" imgH="6096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51610" y="3549763"/>
                        <a:ext cx="444778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组合 55"/>
          <p:cNvGrpSpPr/>
          <p:nvPr/>
        </p:nvGrpSpPr>
        <p:grpSpPr>
          <a:xfrm>
            <a:off x="1367155" y="4090670"/>
            <a:ext cx="6327140" cy="353695"/>
            <a:chOff x="819" y="7374"/>
            <a:chExt cx="9964" cy="557"/>
          </a:xfrm>
        </p:grpSpPr>
        <p:sp>
          <p:nvSpPr>
            <p:cNvPr id="57" name="文本框 56"/>
            <p:cNvSpPr txBox="1"/>
            <p:nvPr>
              <p:custDataLst>
                <p:tags r:id="rId19"/>
              </p:custDataLst>
            </p:nvPr>
          </p:nvSpPr>
          <p:spPr>
            <a:xfrm>
              <a:off x="819" y="7374"/>
              <a:ext cx="9964" cy="5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即这组数列的等比中项为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．</a:t>
              </a:r>
              <a:endPara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对象 5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5385" y="7439"/>
            <a:ext cx="635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21" imgW="228600" imgH="177165" progId="Equation.KSEE3">
                    <p:embed/>
                  </p:oleObj>
                </mc:Choice>
                <mc:Fallback>
                  <p:oleObj name="" r:id="rId21" imgW="228600" imgH="17716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385" y="7439"/>
                          <a:ext cx="635" cy="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PP_MARK_KEY" val="d39ae627-7e9f-4f61-b6ff-0137b77af13c"/>
  <p:tag name="COMMONDATA" val="eyJoZGlkIjoiOGFjNDA4NjU5ODQxMTMzYmZkMGVjNjYyNmQ2MzYzYzg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WPS 演示</Application>
  <PresentationFormat>全屏显示(16:9)</PresentationFormat>
  <Paragraphs>100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36</vt:i4>
      </vt:variant>
      <vt:variant>
        <vt:lpstr>幻灯片标题</vt:lpstr>
      </vt:variant>
      <vt:variant>
        <vt:i4>12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Arial Unicode MS</vt:lpstr>
      <vt:lpstr>Office 主题</vt:lpstr>
      <vt:lpstr>1_Office 主题</vt:lpstr>
      <vt:lpstr>Equation.KSEE3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Equation.KSEE3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Equation.KSEE3</vt:lpstr>
      <vt:lpstr>2.3.1  等比数列的概念 (第2课时)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261</cp:revision>
  <dcterms:created xsi:type="dcterms:W3CDTF">2013-12-23T07:18:00Z</dcterms:created>
  <dcterms:modified xsi:type="dcterms:W3CDTF">2023-09-08T06:45:35Z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0BF95B6AD20D487F888952F08F27E2C2_13</vt:lpwstr>
  </property>
  <property fmtid="{D5CDD505-2E9C-101B-9397-08002B2CF9AE}" pid="3" name="KSOProductBuildVer">
    <vt:lpwstr>2052-12.1.0.15374</vt:lpwstr>
  </property>
</Properties>
</file>