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13"/>
  </p:notesMasterIdLst>
  <p:handoutMasterIdLst>
    <p:handoutMasterId r:id="rId14"/>
  </p:handoutMasterIdLst>
  <p:sldIdLst>
    <p:sldId id="303" r:id="rId4"/>
    <p:sldId id="335" r:id="rId5"/>
    <p:sldId id="331" r:id="rId6"/>
    <p:sldId id="332" r:id="rId7"/>
    <p:sldId id="365" r:id="rId8"/>
    <p:sldId id="374" r:id="rId9"/>
    <p:sldId id="342" r:id="rId10"/>
    <p:sldId id="348" r:id="rId11"/>
    <p:sldId id="375" r:id="rId12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2"/>
      </p:cViewPr>
      <p:guideLst>
        <p:guide orient="horz" pos="1665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611505" y="1491615"/>
            <a:ext cx="8083550" cy="19443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 </a:t>
            </a: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数列的应用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4800" b="1" dirty="0">
                <a:solidFill>
                  <a:schemeClr val="bg1"/>
                </a:solidFill>
                <a:cs typeface="Times New Roman" panose="02020603050405020304" pitchFamily="18" charset="0"/>
              </a:rPr>
              <a:t>课时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00" y="1131570"/>
            <a:ext cx="2754630" cy="453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等差数列的通项公式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altLang="zh-CN" baseline="-25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8615" y="2095500"/>
            <a:ext cx="2640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等差数列的前</a:t>
            </a:r>
            <a:r>
              <a:rPr lang="en-US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项和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699792" y="1126429"/>
                <a:ext cx="2477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zh-CN" altLang="en-US" b="1" i="0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1800" b="1" dirty="0">
                  <a:solidFill>
                    <a:srgbClr val="0000CC"/>
                  </a:solidFill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126429"/>
                <a:ext cx="247777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" t="-155" r="16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060001" y="1612519"/>
                <a:ext cx="2186624" cy="61811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zh-CN" altLang="en-US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1" y="1612519"/>
                <a:ext cx="2186624" cy="618118"/>
              </a:xfrm>
              <a:prstGeom prst="rect">
                <a:avLst/>
              </a:prstGeom>
              <a:blipFill rotWithShape="1">
                <a:blip r:embed="rId4"/>
                <a:stretch>
                  <a:fillRect l="-26" t="-41" r="12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714999" y="2283460"/>
                <a:ext cx="3542665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zh-CN" altLang="en-US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en-US" altLang="zh-CN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99" y="2283460"/>
                <a:ext cx="3542665" cy="635635"/>
              </a:xfrm>
              <a:prstGeom prst="rect">
                <a:avLst/>
              </a:prstGeom>
              <a:blipFill rotWithShape="1">
                <a:blip r:embed="rId5"/>
                <a:stretch>
                  <a:fillRect l="-11" r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/>
          <p:cNvSpPr/>
          <p:nvPr/>
        </p:nvSpPr>
        <p:spPr>
          <a:xfrm>
            <a:off x="2844165" y="1995170"/>
            <a:ext cx="287655" cy="6483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198218" y="3327717"/>
            <a:ext cx="6747564" cy="13684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　　数学来源于生活，又在生活和生产实践中有着广泛的应用．等差数列与等比数列，就是在生产和生活中经常会到的知识．今天我们先一起来探讨等差数列的几个应用．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2" grpId="0" animBg="1"/>
      <p:bldP spid="12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Text Box 77"/>
              <p:cNvSpPr txBox="1"/>
              <p:nvPr/>
            </p:nvSpPr>
            <p:spPr>
              <a:xfrm>
                <a:off x="413544" y="696544"/>
                <a:ext cx="8316912" cy="1049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例1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某林场第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年计划造林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，以后每年比上一年多造林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n-US" altLang="zh-CN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年后林场共造林多少？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48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4" y="696544"/>
                <a:ext cx="8316912" cy="1049583"/>
              </a:xfrm>
              <a:prstGeom prst="rect">
                <a:avLst/>
              </a:prstGeom>
              <a:blipFill rotWithShape="1">
                <a:blip r:embed="rId1"/>
                <a:stretch>
                  <a:fillRect l="-2" t="-56" r="6" b="-13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13544" y="1855276"/>
                <a:ext cx="7959090" cy="308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解</a:t>
                </a:r>
                <a:r>
                  <a:rPr lang="zh-CN" altLang="en-US" sz="2000" dirty="0"/>
                  <a:t>：依题意，林场每年造林数成等差数列，记作{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/>
                  <a:t>}，其中</a:t>
                </a:r>
                <a:endParaRPr lang="zh-CN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 </a:t>
                </a:r>
                <a:r>
                  <a:rPr lang="en-US" altLang="zh-CN" sz="20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en-US" sz="2000" dirty="0"/>
                  <a:t> 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000" dirty="0"/>
                  <a:t> 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zh-CN" altLang="en-US" sz="2000" dirty="0"/>
                  <a:t>．</a:t>
                </a:r>
                <a:endParaRPr lang="zh-CN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   </a:t>
                </a:r>
                <a:r>
                  <a:rPr lang="zh-CN" altLang="en-US" sz="2000" dirty="0"/>
                  <a:t>所以</a:t>
                </a:r>
                <a:endParaRPr lang="zh-CN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= 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×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    </a:t>
                </a:r>
                <a:r>
                  <a:rPr lang="en-US" altLang="zh-CN" sz="20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．</m:t>
                    </m:r>
                  </m:oMath>
                </a14:m>
                <a:endParaRPr lang="zh-CN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   </a:t>
                </a:r>
                <a:r>
                  <a:rPr lang="zh-CN" altLang="en-US" sz="2000" dirty="0"/>
                  <a:t>即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zh-CN" altLang="en-US" sz="2000" dirty="0"/>
                  <a:t>年后林场共造林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/>
                  <a:t>．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4" y="1855276"/>
                <a:ext cx="7959090" cy="3084195"/>
              </a:xfrm>
              <a:prstGeom prst="rect">
                <a:avLst/>
              </a:prstGeom>
              <a:blipFill rotWithShape="1">
                <a:blip r:embed="rId2"/>
                <a:stretch>
                  <a:fillRect l="-2" t="-14" r="2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510" y="962025"/>
            <a:ext cx="2996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建模求解应用题的步骤：</a:t>
            </a:r>
            <a:endParaRPr lang="zh-CN" altLang="en-US" sz="2000" dirty="0"/>
          </a:p>
        </p:txBody>
      </p:sp>
      <p:sp>
        <p:nvSpPr>
          <p:cNvPr id="3" name="对角圆角矩形 2"/>
          <p:cNvSpPr/>
          <p:nvPr/>
        </p:nvSpPr>
        <p:spPr>
          <a:xfrm>
            <a:off x="173990" y="2355215"/>
            <a:ext cx="1113790" cy="650875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确定数列类型</a:t>
            </a: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1337396" y="2498485"/>
            <a:ext cx="648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2051685" y="2355215"/>
            <a:ext cx="1113790" cy="650875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寻求已知量</a:t>
            </a:r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3924300" y="2355215"/>
            <a:ext cx="1113790" cy="650875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确定所求量</a:t>
            </a:r>
            <a:endParaRPr lang="zh-CN" altLang="en-US"/>
          </a:p>
        </p:txBody>
      </p:sp>
      <p:sp>
        <p:nvSpPr>
          <p:cNvPr id="11" name="对角圆角矩形 10"/>
          <p:cNvSpPr/>
          <p:nvPr/>
        </p:nvSpPr>
        <p:spPr>
          <a:xfrm>
            <a:off x="5796915" y="2283460"/>
            <a:ext cx="1254125" cy="650875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利用公式列等式</a:t>
            </a:r>
            <a:endParaRPr lang="zh-CN" altLang="en-US"/>
          </a:p>
        </p:txBody>
      </p:sp>
      <p:sp>
        <p:nvSpPr>
          <p:cNvPr id="13" name="对角圆角矩形 12"/>
          <p:cNvSpPr/>
          <p:nvPr/>
        </p:nvSpPr>
        <p:spPr>
          <a:xfrm>
            <a:off x="7812405" y="2262505"/>
            <a:ext cx="1113790" cy="650875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解答写答案</a:t>
            </a: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212551" y="2498485"/>
            <a:ext cx="648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100656" y="2426095"/>
            <a:ext cx="648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085166" y="2498485"/>
            <a:ext cx="648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Text Box 77"/>
              <p:cNvSpPr txBox="1"/>
              <p:nvPr/>
            </p:nvSpPr>
            <p:spPr>
              <a:xfrm>
                <a:off x="323528" y="729878"/>
                <a:ext cx="8534722" cy="1193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一种车床变速箱的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8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个齿轮的齿数成等差数列，其中首末两个齿轮的齿数分别是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24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45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，求其余各齿轮的齿数．</a:t>
                </a:r>
                <a:endParaRPr sz="20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48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29878"/>
                <a:ext cx="8534722" cy="1193800"/>
              </a:xfrm>
              <a:prstGeom prst="rect">
                <a:avLst/>
              </a:prstGeom>
              <a:blipFill rotWithShape="1">
                <a:blip r:embed="rId1"/>
                <a:stretch>
                  <a:fillRect l="-4" t="-22" r="7" b="2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23528" y="1635646"/>
                <a:ext cx="7507937" cy="33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解</a:t>
                </a:r>
                <a:r>
                  <a:rPr lang="zh-CN" altLang="en-US" sz="2000" dirty="0"/>
                  <a:t>：</a:t>
                </a:r>
                <a:r>
                  <a:rPr lang="zh-CN" altLang="en-US" sz="2000" dirty="0" err="1">
                    <a:latin typeface="+mn-ea"/>
                    <a:ea typeface="+mn-ea"/>
                    <a:cs typeface="+mn-ea"/>
                  </a:rPr>
                  <a:t>依题意，变速箱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个齿轮的齿数成等差数列，记作</a:t>
                </a:r>
                <a:r>
                  <a:rPr lang="en-US" altLang="zh-CN" sz="2000" dirty="0">
                    <a:latin typeface="+mn-ea"/>
                    <a:ea typeface="+mn-ea"/>
                    <a:cs typeface="+mn-ea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+mn-ea"/>
                    <a:ea typeface="+mn-ea"/>
                    <a:cs typeface="+mn-ea"/>
                  </a:rPr>
                  <a:t>}</a:t>
                </a: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，其中</a:t>
                </a:r>
                <a:endParaRPr lang="zh-CN" altLang="en-US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24</m:t>
                    </m:r>
                    <m:r>
                      <a:rPr lang="zh-CN" altLang="ar-AE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ar-AE" sz="2000" dirty="0">
                    <a:latin typeface="+mn-ea"/>
                    <a:ea typeface="+mn-ea"/>
                    <a:cs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ar-AE" sz="2000" dirty="0">
                    <a:latin typeface="+mn-ea"/>
                    <a:ea typeface="+mn-ea"/>
                    <a:cs typeface="+mn-ea"/>
                  </a:rPr>
                  <a:t> ，</a:t>
                </a:r>
                <a14:m>
                  <m:oMath xmlns:m="http://schemas.openxmlformats.org/officeDocument/2006/math"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𝑛</m:t>
                    </m:r>
                    <m:r>
                      <a:rPr lang="ar-AE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ar-AE" sz="2000" dirty="0">
                    <a:latin typeface="+mn-ea"/>
                    <a:ea typeface="+mn-ea"/>
                    <a:cs typeface="+mn-ea"/>
                  </a:rPr>
                  <a:t>．       </a:t>
                </a:r>
                <a:endParaRPr lang="en-US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24</m:t>
                    </m:r>
                    <m:r>
                      <a:rPr lang="en-US" alt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+(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8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×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ar-AE" sz="2000" dirty="0">
                    <a:latin typeface="+mn-ea"/>
                    <a:ea typeface="+mn-ea"/>
                    <a:cs typeface="+mn-ea"/>
                  </a:rPr>
                  <a:t>，</a:t>
                </a: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45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24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7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</a:t>
                </a:r>
                <a:endParaRPr lang="zh-CN" altLang="en-US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解得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  </m:t>
                    </m:r>
                  </m:oMath>
                </a14:m>
                <a:endParaRPr lang="zh-CN" altLang="en-US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则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24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ar-AE" sz="2000" dirty="0">
                    <a:latin typeface="+mn-ea"/>
                    <a:ea typeface="+mn-ea"/>
                    <a:cs typeface="+mn-ea"/>
                  </a:rPr>
                  <a:t>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27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30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ar-AE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30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33</m:t>
                    </m:r>
                    <m:r>
                      <a:rPr lang="ar-AE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+mn-ea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ar-AE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33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36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36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39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39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42</m:t>
                      </m:r>
                      <m:r>
                        <a:rPr lang="ar-AE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即其余各齿轮的齿数分别为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39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en-US" altLang="zh-CN" sz="2000" dirty="0">
                    <a:latin typeface="+mn-ea"/>
                    <a:ea typeface="+mn-ea"/>
                    <a:cs typeface="+mn-ea"/>
                  </a:rPr>
                  <a:t>.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35646"/>
                <a:ext cx="7507937" cy="3322955"/>
              </a:xfrm>
              <a:prstGeom prst="rect">
                <a:avLst/>
              </a:prstGeom>
              <a:blipFill rotWithShape="1">
                <a:blip r:embed="rId2"/>
                <a:stretch>
                  <a:fillRect l="-4" t="-16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Text Box 77"/>
              <p:cNvSpPr txBox="1"/>
              <p:nvPr/>
            </p:nvSpPr>
            <p:spPr>
              <a:xfrm>
                <a:off x="567690" y="771550"/>
                <a:ext cx="8008620" cy="42484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练习：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　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．安装在一根公共轴上的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个皮带轮的直径成等差数列，且最大和最小的皮带轮的直径分别是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216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en-US" sz="2000" b="0" i="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120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en-US" sz="2000" b="0" i="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，求中间三个皮带轮的直径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　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．一个剧场，设置了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排座位，第一排有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个座位，往后每一排都比前一排多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个座位，这个剧场一共设置了多少个座位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?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　　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．在通常情况下，从地面到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m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高空，每增加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，气温就下降某一固定数值，如果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高度的气温是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高度的气温是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17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高度的气温．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48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" y="771550"/>
                <a:ext cx="8008620" cy="4248472"/>
              </a:xfrm>
              <a:prstGeom prst="rect">
                <a:avLst/>
              </a:prstGeom>
              <a:blipFill rotWithShape="1">
                <a:blip r:embed="rId1"/>
                <a:stretch>
                  <a:fillRect t="-1" b="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知识小结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2555708" y="946701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建模求解应用题的步骤：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3769" y="1588284"/>
            <a:ext cx="468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（1）阅读题目，确定数列类型；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3769" y="2092474"/>
            <a:ext cx="396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（2）寻求已知量；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3769" y="2596664"/>
            <a:ext cx="327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（3）确定所求量；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3769" y="3050054"/>
            <a:ext cx="360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（4）利用公式列等式；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83769" y="3512969"/>
            <a:ext cx="234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（5）解答；</a:t>
            </a:r>
            <a:endParaRPr lang="zh-CN" altLang="en-US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3768" y="4007634"/>
            <a:ext cx="252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（6）写出答案．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22500" y="1552575"/>
            <a:ext cx="5445125" cy="145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11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35094ec-ac39-4e55-a17b-0af1afaf40c8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演示</Application>
  <PresentationFormat>全屏显示(16:9)</PresentationFormat>
  <Paragraphs>84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MS Mincho</vt:lpstr>
      <vt:lpstr>Segoe Print</vt:lpstr>
      <vt:lpstr>微软雅黑</vt:lpstr>
      <vt:lpstr>Arial Unicode MS</vt:lpstr>
      <vt:lpstr>Office 主题</vt:lpstr>
      <vt:lpstr>1_Office 主题</vt:lpstr>
      <vt:lpstr>Equation.KSEE3</vt:lpstr>
      <vt:lpstr>PowerPoint 演示文稿</vt:lpstr>
      <vt:lpstr>复习导入</vt:lpstr>
      <vt:lpstr>新知探究</vt:lpstr>
      <vt:lpstr>新知探究</vt:lpstr>
      <vt:lpstr>新知探究</vt:lpstr>
      <vt:lpstr>新知探究</vt:lpstr>
      <vt:lpstr>知识小结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260</cp:revision>
  <dcterms:created xsi:type="dcterms:W3CDTF">2013-12-23T07:18:00Z</dcterms:created>
  <dcterms:modified xsi:type="dcterms:W3CDTF">2023-09-08T06:54:20Z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972AC76754844729BAF33ACC811AA8A5_13</vt:lpwstr>
  </property>
  <property fmtid="{D5CDD505-2E9C-101B-9397-08002B2CF9AE}" pid="3" name="KSOProductBuildVer">
    <vt:lpwstr>2052-12.1.0.15374</vt:lpwstr>
  </property>
</Properties>
</file>