
<file path=[Content_Types].xml><?xml version="1.0" encoding="utf-8"?>
<Types xmlns="http://schemas.openxmlformats.org/package/2006/content-types">
  <Default Extension="jpeg" ContentType="image/jpeg"/>
  <Default Extension="JPG" ContentType="image/.jpg"/>
  <Default Extension="vml" ContentType="application/vnd.openxmlformats-officedocument.vmlDrawing"/>
  <Default Extension="bin" ContentType="application/vnd.openxmlformats-officedocument.oleObject"/>
  <Default Extension="png" ContentType="image/png"/>
  <Default Extension="wmf" ContentType="image/x-wmf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handoutMasters/handoutMaster1.xml" ContentType="application/vnd.openxmlformats-officedocument.presentationml.handoutMaster+xml"/>
  <Override PartName="/ppt/ink/ink1.xml" ContentType="application/inkml+xml"/>
  <Override PartName="/ppt/ink/ink2.xml" ContentType="application/inkml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54" r:id="rId3"/>
  </p:sldMasterIdLst>
  <p:notesMasterIdLst>
    <p:notesMasterId r:id="rId16"/>
  </p:notesMasterIdLst>
  <p:handoutMasterIdLst>
    <p:handoutMasterId r:id="rId17"/>
  </p:handoutMasterIdLst>
  <p:sldIdLst>
    <p:sldId id="303" r:id="rId4"/>
    <p:sldId id="342" r:id="rId5"/>
    <p:sldId id="376" r:id="rId6"/>
    <p:sldId id="331" r:id="rId7"/>
    <p:sldId id="379" r:id="rId8"/>
    <p:sldId id="332" r:id="rId9"/>
    <p:sldId id="365" r:id="rId10"/>
    <p:sldId id="380" r:id="rId11"/>
    <p:sldId id="374" r:id="rId12"/>
    <p:sldId id="377" r:id="rId13"/>
    <p:sldId id="381" r:id="rId14"/>
    <p:sldId id="375" r:id="rId15"/>
  </p:sldIdLst>
  <p:sldSz cx="9144000" cy="5143500" type="screen16x9"/>
  <p:notesSz cx="6858000" cy="9144000"/>
  <p:custDataLst>
    <p:tags r:id="rId21"/>
  </p:custDataLst>
  <p:defaultTextStyle>
    <a:defPPr>
      <a:defRPr lang="zh-CN"/>
    </a:defPPr>
    <a:lvl1pPr marL="0" lvl="0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65" userDrawn="1">
          <p15:clr>
            <a:srgbClr val="A4A3A4"/>
          </p15:clr>
        </p15:guide>
        <p15:guide id="2" pos="2907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CC"/>
    <a:srgbClr val="ACA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42"/>
    <p:restoredTop sz="94682"/>
  </p:normalViewPr>
  <p:slideViewPr>
    <p:cSldViewPr showGuides="1">
      <p:cViewPr varScale="1">
        <p:scale>
          <a:sx n="108" d="100"/>
          <a:sy n="108" d="100"/>
        </p:scale>
        <p:origin x="730" y="77"/>
      </p:cViewPr>
      <p:guideLst>
        <p:guide orient="horz" pos="1665"/>
        <p:guide pos="2907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slide" Target="slides/slide1.xml"/><Relationship Id="rId3" Type="http://schemas.openxmlformats.org/officeDocument/2006/relationships/slideMaster" Target="slideMasters/slideMaster2.xml"/><Relationship Id="rId21" Type="http://schemas.openxmlformats.org/officeDocument/2006/relationships/tags" Target="tags/tag1.xml"/><Relationship Id="rId20" Type="http://schemas.openxmlformats.org/officeDocument/2006/relationships/tableStyles" Target="tableStyles.xml"/><Relationship Id="rId2" Type="http://schemas.openxmlformats.org/officeDocument/2006/relationships/theme" Target="theme/theme1.xml"/><Relationship Id="rId19" Type="http://schemas.openxmlformats.org/officeDocument/2006/relationships/viewProps" Target="viewProps.xml"/><Relationship Id="rId18" Type="http://schemas.openxmlformats.org/officeDocument/2006/relationships/presProps" Target="presProps.xml"/><Relationship Id="rId17" Type="http://schemas.openxmlformats.org/officeDocument/2006/relationships/handoutMaster" Target="handoutMasters/handoutMaster1.xml"/><Relationship Id="rId16" Type="http://schemas.openxmlformats.org/officeDocument/2006/relationships/notesMaster" Target="notesMasters/notesMaster1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 panose="020B0604020202020204" pitchFamily="34" charset="0"/>
              </a:defRPr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Arial" panose="020B0604020202020204" pitchFamily="34" charset="0"/>
              </a:defRPr>
            </a:lvl1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370A05EE-AE6D-4E3E-9DD9-0FCE10642EEF}" type="datetimeFigureOut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 panose="020B0604020202020204" pitchFamily="34" charset="0"/>
              </a:defRPr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8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/>
          <a:lstStyle/>
          <a:p>
            <a:pPr lvl="0" algn="r">
              <a:buNone/>
            </a:pPr>
            <a:fld id="{9A0DB2DC-4C9A-4742-B13C-FB6460FD3503}" type="slidenum">
              <a:rPr lang="zh-CN" altLang="en-US" sz="1200" dirty="0"/>
            </a:fld>
            <a:endParaRPr lang="zh-CN" altLang="en-US" sz="1200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" min="-2" units="cm"/>
          <inkml:channel name="Y" type="integer" max="2" min="-2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5-04T02:44:01"/>
    </inkml:context>
    <inkml:brush xml:id="br0">
      <inkml:brushProperty name="width" value="0.05" units="cm"/>
      <inkml:brushProperty name="height" value="0.05" units="cm"/>
      <inkml:brushProperty name="color" value="#000000"/>
    </inkml:brush>
  </inkml:definitions>
  <inkml:trace contextRef="#ctx0" brushRef="#br0">0 4 560 0 0,'0'0'1103'0'0,"0"0"-282"0"0,0 0-476 0 0,0 0-226 0 0,0 0-67 0 0,0 0 112 0 0,0 0 84 0 0,0 0-32 0 0,0 0-82 0 0,0 0-65 0 0,0 0-41 0 0,0 0 9 0 0,0 0-24 0 0,0 0-18 0 0,0 0-60 0 0,0 0-70 0 0,0 0-88 0 0,0 0-296 0 0,0 0-296 0 0,0-2-1307 0 0,0 0 2097 0 0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" min="-2" units="cm"/>
          <inkml:channel name="Y" type="integer" max="2" min="-2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5-04T02:44:01"/>
    </inkml:context>
    <inkml:brush xml:id="br0">
      <inkml:brushProperty name="width" value="0.05" units="cm"/>
      <inkml:brushProperty name="height" value="0.05" units="cm"/>
      <inkml:brushProperty name="color" value="#000000"/>
    </inkml:brush>
  </inkml:definitions>
  <inkml:trace contextRef="#ctx0" brushRef="#br0">0 4 560 0 0,'0'0'1103'0'0,"0"0"-282"0"0,0 0-476 0 0,0 0-226 0 0,0 0-67 0 0,0 0 112 0 0,0 0 84 0 0,0 0-32 0 0,0 0-82 0 0,0 0-65 0 0,0 0-41 0 0,0 0 9 0 0,0 0-24 0 0,0 0-18 0 0,0 0-60 0 0,0 0-70 0 0,0 0-88 0 0,0 0-296 0 0,0 0-296 0 0,0-2-1307 0 0,0 0 2097 0 0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4AF170A9-0386-45EC-9852-F1471DF6FD51}" type="datetimeFigureOut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单击此处编辑母版文本样式</a:t>
            </a: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457200" marR="0" lvl="1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第二级</a:t>
            </a: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914400" marR="0" lvl="2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第三级</a:t>
            </a: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1371600" marR="0" lvl="3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第四级</a:t>
            </a: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1828800" marR="0" lvl="4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第五级</a:t>
            </a: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/>
          <a:lstStyle/>
          <a:p>
            <a:pPr lvl="0" algn="r" eaLnBrk="1" hangingPunct="1">
              <a:buNone/>
            </a:pPr>
            <a:fld id="{9A0DB2DC-4C9A-4742-B13C-FB6460FD3503}" type="slidenum">
              <a:rPr lang="zh-CN" altLang="en-US" sz="1200" dirty="0">
                <a:latin typeface="Calibri" panose="020F0502020204030204" pitchFamily="34" charset="0"/>
              </a:rPr>
            </a:fld>
            <a:endParaRPr lang="zh-CN" altLang="en-US" sz="1200" dirty="0">
              <a:latin typeface="Calibri" panose="020F050202020403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4" Type="http://schemas.openxmlformats.org/officeDocument/2006/relationships/image" Target="../media/image2.jpeg"/><Relationship Id="rId3" Type="http://schemas.openxmlformats.org/officeDocument/2006/relationships/image" Target="../media/image1.png"/><Relationship Id="rId2" Type="http://schemas.openxmlformats.org/officeDocument/2006/relationships/customXml" Target="../ink/ink1.xml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4" Type="http://schemas.openxmlformats.org/officeDocument/2006/relationships/image" Target="../media/image2.jpeg"/><Relationship Id="rId3" Type="http://schemas.openxmlformats.org/officeDocument/2006/relationships/image" Target="../media/image1.png"/><Relationship Id="rId2" Type="http://schemas.openxmlformats.org/officeDocument/2006/relationships/customXml" Target="../ink/ink2.xml"/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p14="http://schemas.microsoft.com/office/powerpoint/2010/main">
        <mc:Choice Requires="p14">
          <p:contentPart r:id="rId2" p14:bwMode="auto">
            <p14:nvContentPartPr>
              <p14:cNvPr id="2" name="墨迹 1"/>
              <p14:cNvContentPartPr/>
              <p14:nvPr/>
            </p14:nvContentPartPr>
            <p14:xfrm>
              <a:off x="461952" y="754591"/>
              <a:ext cx="360" cy="1800"/>
            </p14:xfrm>
          </p:contentPart>
        </mc:Choice>
        <mc:Fallback xmlns="">
          <p:pic>
            <p:nvPicPr>
              <p:cNvPr id="2" name="墨迹 1"/>
            </p:nvPicPr>
            <p:blipFill>
              <a:blip r:embed="rId3"/>
            </p:blipFill>
            <p:spPr>
              <a:xfrm>
                <a:off x="461952" y="754591"/>
                <a:ext cx="360" cy="1800"/>
              </a:xfrm>
              <a:prstGeom prst="rect"/>
            </p:spPr>
          </p:pic>
        </mc:Fallback>
      </mc:AlternateContent>
      <p:pic>
        <p:nvPicPr>
          <p:cNvPr id="2051" name="图片 7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0" y="1588"/>
            <a:ext cx="9144000" cy="514032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56261728-258E-41E1-8CBE-2883727EE471}" type="datetimeFigureOut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zh-CN" altLang="en-US" dirty="0"/>
            </a:fld>
            <a:endParaRPr lang="zh-CN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标题和内容"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915566"/>
            <a:ext cx="8229600" cy="3960440"/>
          </a:xfrm>
        </p:spPr>
        <p:txBody>
          <a:bodyPr/>
          <a:lstStyle>
            <a:lvl1pPr>
              <a:lnSpc>
                <a:spcPct val="150000"/>
              </a:lnSpc>
              <a:defRPr sz="2800">
                <a:latin typeface="黑体" panose="02010609060101010101" pitchFamily="2" charset="-122"/>
                <a:ea typeface="黑体" panose="02010609060101010101" pitchFamily="2" charset="-122"/>
              </a:defRPr>
            </a:lvl1pPr>
            <a:lvl2pPr>
              <a:lnSpc>
                <a:spcPct val="150000"/>
              </a:lnSpc>
              <a:defRPr sz="2800">
                <a:latin typeface="黑体" panose="02010609060101010101" pitchFamily="2" charset="-122"/>
                <a:ea typeface="黑体" panose="02010609060101010101" pitchFamily="2" charset="-122"/>
              </a:defRPr>
            </a:lvl2pPr>
            <a:lvl3pPr>
              <a:lnSpc>
                <a:spcPct val="150000"/>
              </a:lnSpc>
              <a:defRPr sz="2800">
                <a:latin typeface="黑体" panose="02010609060101010101" pitchFamily="2" charset="-122"/>
                <a:ea typeface="黑体" panose="02010609060101010101" pitchFamily="2" charset="-122"/>
              </a:defRPr>
            </a:lvl3pPr>
            <a:lvl4pPr>
              <a:lnSpc>
                <a:spcPct val="150000"/>
              </a:lnSpc>
              <a:defRPr sz="2800">
                <a:latin typeface="黑体" panose="02010609060101010101" pitchFamily="2" charset="-122"/>
                <a:ea typeface="黑体" panose="02010609060101010101" pitchFamily="2" charset="-122"/>
              </a:defRPr>
            </a:lvl4pPr>
            <a:lvl5pPr>
              <a:lnSpc>
                <a:spcPct val="150000"/>
              </a:lnSpc>
              <a:defRPr sz="2800">
                <a:latin typeface="黑体" panose="02010609060101010101" pitchFamily="2" charset="-122"/>
                <a:ea typeface="黑体" panose="02010609060101010101" pitchFamily="2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7" name="标题占位符 1"/>
          <p:cNvSpPr>
            <a:spLocks noGrp="1"/>
          </p:cNvSpPr>
          <p:nvPr>
            <p:ph type="title"/>
          </p:nvPr>
        </p:nvSpPr>
        <p:spPr bwMode="auto">
          <a:xfrm>
            <a:off x="457200" y="123478"/>
            <a:ext cx="8219256" cy="5651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/>
          <a:lstStyle>
            <a:lvl1pPr algn="ctr">
              <a:defRPr>
                <a:latin typeface="黑体" panose="02010609060101010101" pitchFamily="2" charset="-122"/>
                <a:ea typeface="黑体" panose="02010609060101010101" pitchFamily="2" charset="-122"/>
              </a:defRPr>
            </a:lvl1pPr>
          </a:lstStyle>
          <a:p>
            <a:pPr lvl="0"/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56261728-258E-41E1-8CBE-2883727EE471}" type="datetimeFigureOut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zh-CN" altLang="en-US" dirty="0"/>
            </a:fld>
            <a:endParaRPr lang="zh-CN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915566"/>
            <a:ext cx="8229600" cy="3960440"/>
          </a:xfrm>
        </p:spPr>
        <p:txBody>
          <a:bodyPr/>
          <a:lstStyle>
            <a:lvl1pPr>
              <a:lnSpc>
                <a:spcPct val="150000"/>
              </a:lnSpc>
              <a:defRPr sz="2800">
                <a:latin typeface="黑体" panose="02010609060101010101" pitchFamily="2" charset="-122"/>
                <a:ea typeface="黑体" panose="02010609060101010101" pitchFamily="2" charset="-122"/>
              </a:defRPr>
            </a:lvl1pPr>
            <a:lvl2pPr>
              <a:lnSpc>
                <a:spcPct val="150000"/>
              </a:lnSpc>
              <a:defRPr sz="2800">
                <a:latin typeface="黑体" panose="02010609060101010101" pitchFamily="2" charset="-122"/>
                <a:ea typeface="黑体" panose="02010609060101010101" pitchFamily="2" charset="-122"/>
              </a:defRPr>
            </a:lvl2pPr>
            <a:lvl3pPr>
              <a:lnSpc>
                <a:spcPct val="150000"/>
              </a:lnSpc>
              <a:defRPr sz="2800">
                <a:latin typeface="黑体" panose="02010609060101010101" pitchFamily="2" charset="-122"/>
                <a:ea typeface="黑体" panose="02010609060101010101" pitchFamily="2" charset="-122"/>
              </a:defRPr>
            </a:lvl3pPr>
            <a:lvl4pPr>
              <a:lnSpc>
                <a:spcPct val="150000"/>
              </a:lnSpc>
              <a:defRPr sz="2800">
                <a:latin typeface="黑体" panose="02010609060101010101" pitchFamily="2" charset="-122"/>
                <a:ea typeface="黑体" panose="02010609060101010101" pitchFamily="2" charset="-122"/>
              </a:defRPr>
            </a:lvl4pPr>
            <a:lvl5pPr>
              <a:lnSpc>
                <a:spcPct val="150000"/>
              </a:lnSpc>
              <a:defRPr sz="2800">
                <a:latin typeface="黑体" panose="02010609060101010101" pitchFamily="2" charset="-122"/>
                <a:ea typeface="黑体" panose="02010609060101010101" pitchFamily="2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7" name="标题占位符 1"/>
          <p:cNvSpPr>
            <a:spLocks noGrp="1"/>
          </p:cNvSpPr>
          <p:nvPr>
            <p:ph type="title"/>
          </p:nvPr>
        </p:nvSpPr>
        <p:spPr bwMode="auto">
          <a:xfrm>
            <a:off x="457200" y="123478"/>
            <a:ext cx="8219256" cy="5651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/>
          <a:lstStyle>
            <a:lvl1pPr algn="l">
              <a:defRPr>
                <a:latin typeface="黑体" panose="02010609060101010101" pitchFamily="2" charset="-122"/>
                <a:ea typeface="黑体" panose="02010609060101010101" pitchFamily="2" charset="-122"/>
              </a:defRPr>
            </a:lvl1pPr>
          </a:lstStyle>
          <a:p>
            <a:pPr lvl="0"/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56261728-258E-41E1-8CBE-2883727EE471}" type="datetimeFigureOut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zh-CN" altLang="en-US" dirty="0"/>
            </a:fld>
            <a:endParaRPr lang="zh-CN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标题幻灯片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图片 6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1588"/>
            <a:ext cx="9144000" cy="514032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56261728-258E-41E1-8CBE-2883727EE471}" type="datetimeFigureOut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zh-CN" altLang="en-US" dirty="0"/>
            </a:fld>
            <a:endParaRPr lang="zh-CN" altLang="en-US" dirty="0">
              <a:latin typeface="Arial" panose="020B0604020202020204" pitchFamily="34" charset="0"/>
            </a:endParaRPr>
          </a:p>
        </p:txBody>
      </p:sp>
      <p:pic>
        <p:nvPicPr>
          <p:cNvPr id="6" name="图片 5" descr="图形用户界面&#10;&#10;描述已自动生成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286"/>
            <a:ext cx="9144000" cy="513892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56261728-258E-41E1-8CBE-2883727EE471}" type="datetimeFigureOut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zh-CN" altLang="en-US" dirty="0"/>
            </a:fld>
            <a:endParaRPr lang="zh-CN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p14="http://schemas.microsoft.com/office/powerpoint/2010/main">
        <mc:Choice Requires="p14">
          <p:contentPart r:id="rId2" p14:bwMode="auto">
            <p14:nvContentPartPr>
              <p14:cNvPr id="2" name="墨迹 1"/>
              <p14:cNvContentPartPr/>
              <p14:nvPr/>
            </p14:nvContentPartPr>
            <p14:xfrm>
              <a:off x="461952" y="754591"/>
              <a:ext cx="360" cy="1800"/>
            </p14:xfrm>
          </p:contentPart>
        </mc:Choice>
        <mc:Fallback xmlns="">
          <p:pic>
            <p:nvPicPr>
              <p:cNvPr id="2" name="墨迹 1"/>
            </p:nvPicPr>
            <p:blipFill>
              <a:blip r:embed="rId3"/>
            </p:blipFill>
            <p:spPr>
              <a:xfrm>
                <a:off x="461952" y="754591"/>
                <a:ext cx="360" cy="1800"/>
              </a:xfrm>
              <a:prstGeom prst="rect"/>
            </p:spPr>
          </p:pic>
        </mc:Fallback>
      </mc:AlternateContent>
      <p:pic>
        <p:nvPicPr>
          <p:cNvPr id="2051" name="图片 7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0" y="1588"/>
            <a:ext cx="9144000" cy="514032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56261728-258E-41E1-8CBE-2883727EE471}" type="datetimeFigureOut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zh-CN" altLang="en-US" dirty="0"/>
            </a:fld>
            <a:endParaRPr lang="zh-CN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标题和内容"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915566"/>
            <a:ext cx="8229600" cy="3960440"/>
          </a:xfrm>
        </p:spPr>
        <p:txBody>
          <a:bodyPr/>
          <a:lstStyle>
            <a:lvl1pPr>
              <a:lnSpc>
                <a:spcPct val="150000"/>
              </a:lnSpc>
              <a:defRPr sz="2800">
                <a:latin typeface="黑体" panose="02010609060101010101" pitchFamily="2" charset="-122"/>
                <a:ea typeface="黑体" panose="02010609060101010101" pitchFamily="2" charset="-122"/>
              </a:defRPr>
            </a:lvl1pPr>
            <a:lvl2pPr>
              <a:lnSpc>
                <a:spcPct val="150000"/>
              </a:lnSpc>
              <a:defRPr sz="2800">
                <a:latin typeface="黑体" panose="02010609060101010101" pitchFamily="2" charset="-122"/>
                <a:ea typeface="黑体" panose="02010609060101010101" pitchFamily="2" charset="-122"/>
              </a:defRPr>
            </a:lvl2pPr>
            <a:lvl3pPr>
              <a:lnSpc>
                <a:spcPct val="150000"/>
              </a:lnSpc>
              <a:defRPr sz="2800">
                <a:latin typeface="黑体" panose="02010609060101010101" pitchFamily="2" charset="-122"/>
                <a:ea typeface="黑体" panose="02010609060101010101" pitchFamily="2" charset="-122"/>
              </a:defRPr>
            </a:lvl3pPr>
            <a:lvl4pPr>
              <a:lnSpc>
                <a:spcPct val="150000"/>
              </a:lnSpc>
              <a:defRPr sz="2800">
                <a:latin typeface="黑体" panose="02010609060101010101" pitchFamily="2" charset="-122"/>
                <a:ea typeface="黑体" panose="02010609060101010101" pitchFamily="2" charset="-122"/>
              </a:defRPr>
            </a:lvl4pPr>
            <a:lvl5pPr>
              <a:lnSpc>
                <a:spcPct val="150000"/>
              </a:lnSpc>
              <a:defRPr sz="2800">
                <a:latin typeface="黑体" panose="02010609060101010101" pitchFamily="2" charset="-122"/>
                <a:ea typeface="黑体" panose="02010609060101010101" pitchFamily="2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7" name="标题占位符 1"/>
          <p:cNvSpPr>
            <a:spLocks noGrp="1"/>
          </p:cNvSpPr>
          <p:nvPr>
            <p:ph type="title"/>
          </p:nvPr>
        </p:nvSpPr>
        <p:spPr bwMode="auto">
          <a:xfrm>
            <a:off x="457200" y="123478"/>
            <a:ext cx="8219256" cy="5651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/>
          <a:lstStyle>
            <a:lvl1pPr algn="ctr">
              <a:defRPr>
                <a:latin typeface="黑体" panose="02010609060101010101" pitchFamily="2" charset="-122"/>
                <a:ea typeface="黑体" panose="02010609060101010101" pitchFamily="2" charset="-122"/>
              </a:defRPr>
            </a:lvl1pPr>
          </a:lstStyle>
          <a:p>
            <a:pPr lvl="0"/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56261728-258E-41E1-8CBE-2883727EE471}" type="datetimeFigureOut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zh-CN" altLang="en-US" dirty="0"/>
            </a:fld>
            <a:endParaRPr lang="zh-CN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915566"/>
            <a:ext cx="8229600" cy="3960440"/>
          </a:xfrm>
        </p:spPr>
        <p:txBody>
          <a:bodyPr/>
          <a:lstStyle>
            <a:lvl1pPr>
              <a:lnSpc>
                <a:spcPct val="150000"/>
              </a:lnSpc>
              <a:defRPr sz="2800">
                <a:latin typeface="黑体" panose="02010609060101010101" pitchFamily="2" charset="-122"/>
                <a:ea typeface="黑体" panose="02010609060101010101" pitchFamily="2" charset="-122"/>
              </a:defRPr>
            </a:lvl1pPr>
            <a:lvl2pPr>
              <a:lnSpc>
                <a:spcPct val="150000"/>
              </a:lnSpc>
              <a:defRPr sz="2800">
                <a:latin typeface="黑体" panose="02010609060101010101" pitchFamily="2" charset="-122"/>
                <a:ea typeface="黑体" panose="02010609060101010101" pitchFamily="2" charset="-122"/>
              </a:defRPr>
            </a:lvl2pPr>
            <a:lvl3pPr>
              <a:lnSpc>
                <a:spcPct val="150000"/>
              </a:lnSpc>
              <a:defRPr sz="2800">
                <a:latin typeface="黑体" panose="02010609060101010101" pitchFamily="2" charset="-122"/>
                <a:ea typeface="黑体" panose="02010609060101010101" pitchFamily="2" charset="-122"/>
              </a:defRPr>
            </a:lvl3pPr>
            <a:lvl4pPr>
              <a:lnSpc>
                <a:spcPct val="150000"/>
              </a:lnSpc>
              <a:defRPr sz="2800">
                <a:latin typeface="黑体" panose="02010609060101010101" pitchFamily="2" charset="-122"/>
                <a:ea typeface="黑体" panose="02010609060101010101" pitchFamily="2" charset="-122"/>
              </a:defRPr>
            </a:lvl4pPr>
            <a:lvl5pPr>
              <a:lnSpc>
                <a:spcPct val="150000"/>
              </a:lnSpc>
              <a:defRPr sz="2800">
                <a:latin typeface="黑体" panose="02010609060101010101" pitchFamily="2" charset="-122"/>
                <a:ea typeface="黑体" panose="02010609060101010101" pitchFamily="2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7" name="标题占位符 1"/>
          <p:cNvSpPr>
            <a:spLocks noGrp="1"/>
          </p:cNvSpPr>
          <p:nvPr>
            <p:ph type="title"/>
          </p:nvPr>
        </p:nvSpPr>
        <p:spPr bwMode="auto">
          <a:xfrm>
            <a:off x="457200" y="123478"/>
            <a:ext cx="8219256" cy="5651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/>
          <a:lstStyle>
            <a:lvl1pPr algn="l">
              <a:defRPr>
                <a:latin typeface="黑体" panose="02010609060101010101" pitchFamily="2" charset="-122"/>
                <a:ea typeface="黑体" panose="02010609060101010101" pitchFamily="2" charset="-122"/>
              </a:defRPr>
            </a:lvl1pPr>
          </a:lstStyle>
          <a:p>
            <a:pPr lvl="0"/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56261728-258E-41E1-8CBE-2883727EE471}" type="datetimeFigureOut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zh-CN" altLang="en-US" dirty="0"/>
            </a:fld>
            <a:endParaRPr lang="zh-CN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标题幻灯片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图片 6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1588"/>
            <a:ext cx="9144000" cy="514032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56261728-258E-41E1-8CBE-2883727EE471}" type="datetimeFigureOut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zh-CN" altLang="en-US" dirty="0"/>
            </a:fld>
            <a:endParaRPr lang="zh-CN" altLang="en-US" dirty="0">
              <a:latin typeface="Arial" panose="020B0604020202020204" pitchFamily="34" charset="0"/>
            </a:endParaRPr>
          </a:p>
        </p:txBody>
      </p:sp>
      <p:pic>
        <p:nvPicPr>
          <p:cNvPr id="6" name="图片 5" descr="图形用户界面&#10;&#10;描述已自动生成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286"/>
            <a:ext cx="9144000" cy="5138928"/>
          </a:xfrm>
          <a:prstGeom prst="rect">
            <a:avLst/>
          </a:prstGeom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5" Type="http://schemas.openxmlformats.org/officeDocument/2006/relationships/theme" Target="../theme/theme2.xml"/><Relationship Id="rId4" Type="http://schemas.openxmlformats.org/officeDocument/2006/relationships/slideLayout" Target="../slideLayouts/slideLayout9.xml"/><Relationship Id="rId3" Type="http://schemas.openxmlformats.org/officeDocument/2006/relationships/slideLayout" Target="../slideLayouts/slideLayout8.xml"/><Relationship Id="rId2" Type="http://schemas.openxmlformats.org/officeDocument/2006/relationships/slideLayout" Target="../slideLayouts/slideLayout7.xml"/><Relationship Id="rId1" Type="http://schemas.openxmlformats.org/officeDocument/2006/relationships/slideLayout" Target="../slideLayouts/slideLayout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标题占位符 1"/>
          <p:cNvSpPr>
            <a:spLocks noGrp="1"/>
          </p:cNvSpPr>
          <p:nvPr>
            <p:ph type="title"/>
          </p:nvPr>
        </p:nvSpPr>
        <p:spPr>
          <a:xfrm>
            <a:off x="1187450" y="277813"/>
            <a:ext cx="7488238" cy="565150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lstStyle/>
          <a:p>
            <a:pPr lvl="0"/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1027" name="文本占位符 2"/>
          <p:cNvSpPr>
            <a:spLocks noGrp="1"/>
          </p:cNvSpPr>
          <p:nvPr>
            <p:ph type="body" idx="1"/>
          </p:nvPr>
        </p:nvSpPr>
        <p:spPr>
          <a:xfrm>
            <a:off x="457200" y="1200150"/>
            <a:ext cx="8229600" cy="3394075"/>
          </a:xfrm>
          <a:prstGeom prst="rect">
            <a:avLst/>
          </a:prstGeom>
          <a:noFill/>
          <a:ln w="9525">
            <a:noFill/>
          </a:ln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46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56261728-258E-41E1-8CBE-2883727EE471}" type="datetimeFigureOut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46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4638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>
            <a:lvl1pPr algn="r">
              <a:defRPr sz="12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pPr lvl="0" eaLnBrk="1" hangingPunct="1">
              <a:buNone/>
            </a:pPr>
            <a:fld id="{9A0DB2DC-4C9A-4742-B13C-FB6460FD3503}" type="slidenum">
              <a:rPr lang="zh-CN" altLang="en-US" dirty="0"/>
            </a:fld>
            <a:endParaRPr lang="zh-CN" altLang="en-US" dirty="0">
              <a:latin typeface="Arial" panose="020B060402020202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</p:sldLayoutIdLst>
  <p:hf sldNum="0"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 b="1" kern="1200">
          <a:solidFill>
            <a:schemeClr val="tx1"/>
          </a:solidFill>
          <a:latin typeface="黑体" panose="02010609060101010101" pitchFamily="2" charset="-122"/>
          <a:ea typeface="黑体" panose="02010609060101010101" pitchFamily="2" charset="-122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tx1"/>
          </a:solidFill>
          <a:latin typeface="黑体" panose="02010609060101010101" pitchFamily="2" charset="-122"/>
          <a:ea typeface="黑体" panose="02010609060101010101" pitchFamily="2" charset="-122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tx1"/>
          </a:solidFill>
          <a:latin typeface="黑体" panose="02010609060101010101" pitchFamily="2" charset="-122"/>
          <a:ea typeface="黑体" panose="02010609060101010101" pitchFamily="2" charset="-122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tx1"/>
          </a:solidFill>
          <a:latin typeface="黑体" panose="02010609060101010101" pitchFamily="2" charset="-122"/>
          <a:ea typeface="黑体" panose="02010609060101010101" pitchFamily="2" charset="-122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tx1"/>
          </a:solidFill>
          <a:latin typeface="黑体" panose="02010609060101010101" pitchFamily="2" charset="-122"/>
          <a:ea typeface="黑体" panose="02010609060101010101" pitchFamily="2" charset="-122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黑体" panose="02010609060101010101" pitchFamily="2" charset="-122"/>
          <a:ea typeface="黑体" panose="02010609060101010101" pitchFamily="2" charset="-122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黑体" panose="02010609060101010101" pitchFamily="2" charset="-122"/>
          <a:ea typeface="黑体" panose="02010609060101010101" pitchFamily="2" charset="-122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黑体" panose="02010609060101010101" pitchFamily="2" charset="-122"/>
          <a:ea typeface="黑体" panose="02010609060101010101" pitchFamily="2" charset="-122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黑体" panose="02010609060101010101" pitchFamily="2" charset="-122"/>
          <a:ea typeface="黑体" panose="02010609060101010101" pitchFamily="2" charset="-122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800" kern="1200">
          <a:solidFill>
            <a:schemeClr val="tx1"/>
          </a:solidFill>
          <a:latin typeface="黑体" panose="02010609060101010101" pitchFamily="2" charset="-122"/>
          <a:ea typeface="黑体" panose="02010609060101010101" pitchFamily="2" charset="-122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标题占位符 1"/>
          <p:cNvSpPr>
            <a:spLocks noGrp="1"/>
          </p:cNvSpPr>
          <p:nvPr>
            <p:ph type="title"/>
          </p:nvPr>
        </p:nvSpPr>
        <p:spPr>
          <a:xfrm>
            <a:off x="1187450" y="277813"/>
            <a:ext cx="7488238" cy="565150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lstStyle/>
          <a:p>
            <a:pPr lvl="0"/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1027" name="文本占位符 2"/>
          <p:cNvSpPr>
            <a:spLocks noGrp="1"/>
          </p:cNvSpPr>
          <p:nvPr>
            <p:ph type="body" idx="1"/>
          </p:nvPr>
        </p:nvSpPr>
        <p:spPr>
          <a:xfrm>
            <a:off x="457200" y="1200150"/>
            <a:ext cx="8229600" cy="3394075"/>
          </a:xfrm>
          <a:prstGeom prst="rect">
            <a:avLst/>
          </a:prstGeom>
          <a:noFill/>
          <a:ln w="9525">
            <a:noFill/>
          </a:ln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46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56261728-258E-41E1-8CBE-2883727EE471}" type="datetimeFigureOut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46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4638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>
            <a:lvl1pPr algn="r">
              <a:defRPr sz="12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pPr lvl="0" eaLnBrk="1" hangingPunct="1">
              <a:buNone/>
            </a:pPr>
            <a:fld id="{9A0DB2DC-4C9A-4742-B13C-FB6460FD3503}" type="slidenum">
              <a:rPr lang="zh-CN" altLang="en-US" dirty="0"/>
            </a:fld>
            <a:endParaRPr lang="zh-CN" altLang="en-US" dirty="0">
              <a:latin typeface="Arial" panose="020B060402020202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5" r:id="rId1"/>
    <p:sldLayoutId id="2147483656" r:id="rId2"/>
    <p:sldLayoutId id="2147483657" r:id="rId3"/>
    <p:sldLayoutId id="2147483658" r:id="rId4"/>
  </p:sldLayoutIdLst>
  <p:hf sldNum="0"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 b="1" kern="1200">
          <a:solidFill>
            <a:schemeClr val="tx1"/>
          </a:solidFill>
          <a:latin typeface="黑体" panose="02010609060101010101" pitchFamily="2" charset="-122"/>
          <a:ea typeface="黑体" panose="02010609060101010101" pitchFamily="2" charset="-122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tx1"/>
          </a:solidFill>
          <a:latin typeface="黑体" panose="02010609060101010101" pitchFamily="2" charset="-122"/>
          <a:ea typeface="黑体" panose="02010609060101010101" pitchFamily="2" charset="-122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tx1"/>
          </a:solidFill>
          <a:latin typeface="黑体" panose="02010609060101010101" pitchFamily="2" charset="-122"/>
          <a:ea typeface="黑体" panose="02010609060101010101" pitchFamily="2" charset="-122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tx1"/>
          </a:solidFill>
          <a:latin typeface="黑体" panose="02010609060101010101" pitchFamily="2" charset="-122"/>
          <a:ea typeface="黑体" panose="02010609060101010101" pitchFamily="2" charset="-122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tx1"/>
          </a:solidFill>
          <a:latin typeface="黑体" panose="02010609060101010101" pitchFamily="2" charset="-122"/>
          <a:ea typeface="黑体" panose="02010609060101010101" pitchFamily="2" charset="-122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黑体" panose="02010609060101010101" pitchFamily="2" charset="-122"/>
          <a:ea typeface="黑体" panose="02010609060101010101" pitchFamily="2" charset="-122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黑体" panose="02010609060101010101" pitchFamily="2" charset="-122"/>
          <a:ea typeface="黑体" panose="02010609060101010101" pitchFamily="2" charset="-122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黑体" panose="02010609060101010101" pitchFamily="2" charset="-122"/>
          <a:ea typeface="黑体" panose="02010609060101010101" pitchFamily="2" charset="-122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黑体" panose="02010609060101010101" pitchFamily="2" charset="-122"/>
          <a:ea typeface="黑体" panose="02010609060101010101" pitchFamily="2" charset="-122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800" kern="1200">
          <a:solidFill>
            <a:schemeClr val="tx1"/>
          </a:solidFill>
          <a:latin typeface="黑体" panose="02010609060101010101" pitchFamily="2" charset="-122"/>
          <a:ea typeface="黑体" panose="02010609060101010101" pitchFamily="2" charset="-122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8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7" Type="http://schemas.openxmlformats.org/officeDocument/2006/relationships/vmlDrawing" Target="../drawings/vmlDrawing1.vml"/><Relationship Id="rId6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9.png"/><Relationship Id="rId3" Type="http://schemas.openxmlformats.org/officeDocument/2006/relationships/image" Target="../media/image8.png"/><Relationship Id="rId2" Type="http://schemas.openxmlformats.org/officeDocument/2006/relationships/image" Target="../media/image7.wmf"/><Relationship Id="rId1" Type="http://schemas.openxmlformats.org/officeDocument/2006/relationships/oleObject" Target="../embeddings/oleObject1.bin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2.png"/><Relationship Id="rId1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1.png"/><Relationship Id="rId1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15.png"/><Relationship Id="rId1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4.png"/><Relationship Id="rId1" Type="http://schemas.openxmlformats.org/officeDocument/2006/relationships/image" Target="../media/image16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标题 1"/>
          <p:cNvSpPr txBox="1"/>
          <p:nvPr/>
        </p:nvSpPr>
        <p:spPr>
          <a:xfrm>
            <a:off x="899795" y="1419225"/>
            <a:ext cx="7553325" cy="1944370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黑体" panose="02010609060101010101" pitchFamily="2" charset="-122"/>
                <a:ea typeface="黑体" panose="02010609060101010101" pitchFamily="2" charset="-122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黑体" panose="02010609060101010101" pitchFamily="2" charset="-122"/>
                <a:ea typeface="黑体" panose="02010609060101010101" pitchFamily="2" charset="-122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黑体" panose="02010609060101010101" pitchFamily="2" charset="-122"/>
                <a:ea typeface="黑体" panose="02010609060101010101" pitchFamily="2" charset="-122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黑体" panose="02010609060101010101" pitchFamily="2" charset="-122"/>
                <a:ea typeface="黑体" panose="02010609060101010101" pitchFamily="2" charset="-122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800" kern="1200">
                <a:solidFill>
                  <a:schemeClr val="tx1"/>
                </a:solidFill>
                <a:latin typeface="黑体" panose="02010609060101010101" pitchFamily="2" charset="-122"/>
                <a:ea typeface="黑体" panose="02010609060101010101" pitchFamily="2" charset="-122"/>
                <a:cs typeface="+mn-cs"/>
              </a:defRPr>
            </a:lvl5pPr>
          </a:lstStyle>
          <a:p>
            <a:pPr marL="0" lvl="0" indent="0" algn="ctr" eaLnBrk="1" hangingPunct="1">
              <a:spcBef>
                <a:spcPct val="0"/>
              </a:spcBef>
              <a:buFontTx/>
              <a:buNone/>
            </a:pPr>
            <a:r>
              <a:rPr lang="en-US" altLang="zh-CN" sz="4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2.4  </a:t>
            </a:r>
            <a:r>
              <a:rPr lang="zh-CN" altLang="en-US" sz="4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数列的应用</a:t>
            </a:r>
            <a:r>
              <a:rPr lang="en-US" altLang="zh-CN" sz="4800" b="1" dirty="0">
                <a:solidFill>
                  <a:schemeClr val="bg1"/>
                </a:solidFill>
                <a:latin typeface="黑体" panose="02010609060101010101" pitchFamily="2" charset="-122"/>
                <a:ea typeface="黑体" panose="02010609060101010101" pitchFamily="2" charset="-122"/>
                <a:cs typeface="Times New Roman" panose="02020603050405020304" pitchFamily="18" charset="0"/>
              </a:rPr>
              <a:t>(</a:t>
            </a:r>
            <a:r>
              <a:rPr lang="zh-CN" altLang="en-US" sz="4800" b="1" dirty="0">
                <a:solidFill>
                  <a:schemeClr val="bg1"/>
                </a:solidFill>
                <a:latin typeface="黑体" panose="02010609060101010101" pitchFamily="2" charset="-122"/>
                <a:ea typeface="黑体" panose="02010609060101010101" pitchFamily="2" charset="-122"/>
                <a:cs typeface="Times New Roman" panose="02020603050405020304" pitchFamily="18" charset="0"/>
              </a:rPr>
              <a:t>第</a:t>
            </a:r>
            <a:r>
              <a:rPr lang="en-US" altLang="zh-CN" sz="4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zh-CN" altLang="en-US" sz="4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课时</a:t>
            </a:r>
            <a:r>
              <a:rPr lang="en-US" altLang="zh-CN" sz="4800" b="1" dirty="0">
                <a:solidFill>
                  <a:schemeClr val="bg1"/>
                </a:solidFill>
                <a:latin typeface="黑体" panose="02010609060101010101" pitchFamily="2" charset="-122"/>
                <a:ea typeface="黑体" panose="02010609060101010101" pitchFamily="2" charset="-122"/>
                <a:cs typeface="Times New Roman" panose="02020603050405020304" pitchFamily="18" charset="0"/>
              </a:rPr>
              <a:t>)</a:t>
            </a:r>
            <a:endParaRPr lang="zh-CN" altLang="en-US" sz="4800" b="1" dirty="0">
              <a:solidFill>
                <a:schemeClr val="bg1"/>
              </a:solidFill>
              <a:latin typeface="黑体" panose="02010609060101010101" pitchFamily="2" charset="-122"/>
              <a:ea typeface="黑体" panose="02010609060101010101" pitchFamily="2" charset="-122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标题 2"/>
          <p:cNvSpPr>
            <a:spLocks noGrp="1"/>
          </p:cNvSpPr>
          <p:nvPr>
            <p:ph type="title"/>
          </p:nvPr>
        </p:nvSpPr>
        <p:spPr>
          <a:xfrm>
            <a:off x="0" y="112713"/>
            <a:ext cx="9144000" cy="565150"/>
          </a:xfrm>
        </p:spPr>
        <p:txBody>
          <a:bodyPr vert="horz" wrap="square" lIns="91440" tIns="45720" rIns="91440" bIns="45720" anchor="ctr" anchorCtr="0"/>
          <a:lstStyle/>
          <a:p>
            <a:r>
              <a:rPr lang="zh-CN" altLang="en-US" sz="2800" kern="1200" dirty="0">
                <a:latin typeface="黑体" panose="02010609060101010101" pitchFamily="2" charset="-122"/>
                <a:ea typeface="黑体" panose="02010609060101010101" pitchFamily="2" charset="-122"/>
                <a:cs typeface="+mj-cs"/>
              </a:rPr>
              <a:t>温故知新</a:t>
            </a:r>
            <a:endParaRPr lang="zh-CN" altLang="en-US" sz="2800" kern="1200" dirty="0">
              <a:latin typeface="黑体" panose="02010609060101010101" pitchFamily="2" charset="-122"/>
              <a:ea typeface="黑体" panose="02010609060101010101" pitchFamily="2" charset="-122"/>
              <a:cs typeface="+mj-cs"/>
            </a:endParaRPr>
          </a:p>
        </p:txBody>
      </p:sp>
      <p:sp>
        <p:nvSpPr>
          <p:cNvPr id="31748" name="Text Box 4"/>
          <p:cNvSpPr txBox="1"/>
          <p:nvPr/>
        </p:nvSpPr>
        <p:spPr>
          <a:xfrm>
            <a:off x="630238" y="1203325"/>
            <a:ext cx="5132387" cy="4603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黑体" panose="02010609060101010101" pitchFamily="2" charset="-122"/>
                <a:ea typeface="黑体" panose="02010609060101010101" pitchFamily="2" charset="-122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黑体" panose="02010609060101010101" pitchFamily="2" charset="-122"/>
                <a:ea typeface="黑体" panose="02010609060101010101" pitchFamily="2" charset="-122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黑体" panose="02010609060101010101" pitchFamily="2" charset="-122"/>
                <a:ea typeface="黑体" panose="02010609060101010101" pitchFamily="2" charset="-122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黑体" panose="02010609060101010101" pitchFamily="2" charset="-122"/>
                <a:ea typeface="黑体" panose="02010609060101010101" pitchFamily="2" charset="-122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800" kern="1200">
                <a:solidFill>
                  <a:schemeClr val="tx1"/>
                </a:solidFill>
                <a:latin typeface="黑体" panose="02010609060101010101" pitchFamily="2" charset="-122"/>
                <a:ea typeface="黑体" panose="02010609060101010101" pitchFamily="2" charset="-122"/>
                <a:cs typeface="+mn-cs"/>
              </a:defRPr>
            </a:lvl5pPr>
          </a:lstStyle>
          <a:p>
            <a:pPr marL="0" lvl="0" indent="0" eaLnBrk="1" hangingPunct="1">
              <a:spcBef>
                <a:spcPct val="0"/>
              </a:spcBef>
              <a:buFontTx/>
              <a:buNone/>
            </a:pPr>
            <a:r>
              <a:rPr lang="en-US" altLang="zh-CN" sz="2400" b="1" dirty="0">
                <a:solidFill>
                  <a:srgbClr val="0000CC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</a:t>
            </a:r>
            <a:r>
              <a:rPr lang="zh-CN" altLang="en-US" sz="2400" b="1" dirty="0">
                <a:solidFill>
                  <a:srgbClr val="0000CC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．建模求解应用题的步骤；</a:t>
            </a:r>
            <a:endParaRPr lang="zh-CN" altLang="en-US" sz="2400" b="1" dirty="0">
              <a:solidFill>
                <a:srgbClr val="0000CC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2" name="Text Box 4"/>
          <p:cNvSpPr txBox="1"/>
          <p:nvPr/>
        </p:nvSpPr>
        <p:spPr>
          <a:xfrm>
            <a:off x="630238" y="1870383"/>
            <a:ext cx="5132387" cy="46166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黑体" panose="02010609060101010101" pitchFamily="2" charset="-122"/>
                <a:ea typeface="黑体" panose="02010609060101010101" pitchFamily="2" charset="-122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黑体" panose="02010609060101010101" pitchFamily="2" charset="-122"/>
                <a:ea typeface="黑体" panose="02010609060101010101" pitchFamily="2" charset="-122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黑体" panose="02010609060101010101" pitchFamily="2" charset="-122"/>
                <a:ea typeface="黑体" panose="02010609060101010101" pitchFamily="2" charset="-122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黑体" panose="02010609060101010101" pitchFamily="2" charset="-122"/>
                <a:ea typeface="黑体" panose="02010609060101010101" pitchFamily="2" charset="-122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800" kern="1200">
                <a:solidFill>
                  <a:schemeClr val="tx1"/>
                </a:solidFill>
                <a:latin typeface="黑体" panose="02010609060101010101" pitchFamily="2" charset="-122"/>
                <a:ea typeface="黑体" panose="02010609060101010101" pitchFamily="2" charset="-122"/>
                <a:cs typeface="+mn-cs"/>
              </a:defRPr>
            </a:lvl5pPr>
          </a:lstStyle>
          <a:p>
            <a:pPr marL="0" lvl="0" indent="0" eaLnBrk="1" hangingPunct="1">
              <a:spcBef>
                <a:spcPct val="0"/>
              </a:spcBef>
              <a:buFontTx/>
              <a:buNone/>
            </a:pPr>
            <a:r>
              <a:rPr lang="en-US" altLang="zh-CN" sz="2400" b="1" dirty="0">
                <a:solidFill>
                  <a:srgbClr val="0000CC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2</a:t>
            </a:r>
            <a:r>
              <a:rPr lang="zh-CN" altLang="en-US" sz="2400" b="1" dirty="0">
                <a:solidFill>
                  <a:srgbClr val="0000CC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．建模求解数列应用题的注意事项；</a:t>
            </a:r>
            <a:endParaRPr lang="zh-CN" altLang="en-US" sz="2400" b="1" dirty="0">
              <a:solidFill>
                <a:srgbClr val="0000CC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" name="Text Box 4"/>
              <p:cNvSpPr txBox="1"/>
              <p:nvPr/>
            </p:nvSpPr>
            <p:spPr>
              <a:xfrm>
                <a:off x="630238" y="2538730"/>
                <a:ext cx="5869940" cy="460375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wrap="square">
                <a:spAutoFit/>
              </a:bodyPr>
              <a:lstStyle>
                <a:lvl1pPr marL="342900" indent="-3429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黑体" panose="02010609060101010101" pitchFamily="2" charset="-122"/>
                    <a:ea typeface="黑体" panose="02010609060101010101" pitchFamily="2" charset="-122"/>
                    <a:cs typeface="+mn-cs"/>
                  </a:defRPr>
                </a:lvl1pPr>
                <a:lvl2pPr marL="742950" indent="-28575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–"/>
                  <a:defRPr sz="2800" kern="1200">
                    <a:solidFill>
                      <a:schemeClr val="tx1"/>
                    </a:solidFill>
                    <a:latin typeface="黑体" panose="02010609060101010101" pitchFamily="2" charset="-122"/>
                    <a:ea typeface="黑体" panose="02010609060101010101" pitchFamily="2" charset="-122"/>
                    <a:cs typeface="+mn-cs"/>
                  </a:defRPr>
                </a:lvl2pPr>
                <a:lvl3pPr marL="11430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黑体" panose="02010609060101010101" pitchFamily="2" charset="-122"/>
                    <a:ea typeface="黑体" panose="02010609060101010101" pitchFamily="2" charset="-122"/>
                    <a:cs typeface="+mn-cs"/>
                  </a:defRPr>
                </a:lvl3pPr>
                <a:lvl4pPr marL="16002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–"/>
                  <a:defRPr sz="2800" kern="1200">
                    <a:solidFill>
                      <a:schemeClr val="tx1"/>
                    </a:solidFill>
                    <a:latin typeface="黑体" panose="02010609060101010101" pitchFamily="2" charset="-122"/>
                    <a:ea typeface="黑体" panose="02010609060101010101" pitchFamily="2" charset="-122"/>
                    <a:cs typeface="+mn-cs"/>
                  </a:defRPr>
                </a:lvl4pPr>
                <a:lvl5pPr marL="20574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800" kern="1200">
                    <a:solidFill>
                      <a:schemeClr val="tx1"/>
                    </a:solidFill>
                    <a:latin typeface="黑体" panose="02010609060101010101" pitchFamily="2" charset="-122"/>
                    <a:ea typeface="黑体" panose="02010609060101010101" pitchFamily="2" charset="-122"/>
                    <a:cs typeface="+mn-cs"/>
                  </a:defRPr>
                </a:lvl5pPr>
              </a:lstStyle>
              <a:p>
                <a:pPr marL="0" lvl="0" indent="0"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zh-CN" sz="2400" b="1" dirty="0">
                    <a:solidFill>
                      <a:srgbClr val="0000CC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3</a:t>
                </a:r>
                <a:r>
                  <a:rPr lang="zh-CN" altLang="en-US" sz="2400" b="1" dirty="0">
                    <a:solidFill>
                      <a:srgbClr val="0000CC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．等比数列的通项公式和前</a:t>
                </a:r>
                <a14:m>
                  <m:oMath xmlns:m="http://schemas.openxmlformats.org/officeDocument/2006/math">
                    <m:r>
                      <a:rPr lang="en-US" altLang="zh-CN" sz="2400" b="1" i="1" dirty="0">
                        <a:solidFill>
                          <a:srgbClr val="0000CC"/>
                        </a:solidFill>
                        <a:latin typeface="Cambria Math" panose="02040503050406030204" pitchFamily="18" charset="0"/>
                        <a:ea typeface="+mn-ea"/>
                        <a:cs typeface="Cambria Math" panose="02040503050406030204" pitchFamily="18" charset="0"/>
                      </a:rPr>
                      <m:t>𝒏</m:t>
                    </m:r>
                  </m:oMath>
                </a14:m>
                <a:r>
                  <a:rPr lang="zh-CN" altLang="en-US" sz="2400" b="1" dirty="0">
                    <a:solidFill>
                      <a:srgbClr val="0000CC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项和公式．</a:t>
                </a:r>
                <a:endParaRPr lang="en-US" altLang="zh-CN" sz="2400" b="1" dirty="0">
                  <a:solidFill>
                    <a:srgbClr val="0000CC"/>
                  </a:solidFill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4" name="Text 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0238" y="2538730"/>
                <a:ext cx="5869940" cy="460375"/>
              </a:xfrm>
              <a:prstGeom prst="rect">
                <a:avLst/>
              </a:prstGeom>
              <a:blipFill rotWithShape="1">
                <a:blip r:embed="rId1"/>
                <a:stretch>
                  <a:fillRect l="-5" r="5"/>
                </a:stretch>
              </a:blipFill>
              <a:ln w="9525">
                <a:noFill/>
              </a:ln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17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748" grpId="0"/>
      <p:bldP spid="31748" grpId="1"/>
      <p:bldP spid="2" grpId="0"/>
      <p:bldP spid="2" grpId="1"/>
      <p:bldP spid="4" grpId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5"/>
          <p:cNvSpPr txBox="1">
            <a:spLocks noChangeArrowheads="1"/>
          </p:cNvSpPr>
          <p:nvPr/>
        </p:nvSpPr>
        <p:spPr bwMode="auto">
          <a:xfrm>
            <a:off x="2425142" y="1635646"/>
            <a:ext cx="4293716" cy="7147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黑体" panose="02010609060101010101" pitchFamily="2" charset="-122"/>
                <a:ea typeface="黑体" panose="02010609060101010101" pitchFamily="2" charset="-122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黑体" panose="02010609060101010101" pitchFamily="2" charset="-122"/>
                <a:ea typeface="黑体" panose="02010609060101010101" pitchFamily="2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黑体" panose="02010609060101010101" pitchFamily="2" charset="-122"/>
                <a:ea typeface="黑体" panose="02010609060101010101" pitchFamily="2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黑体" panose="02010609060101010101" pitchFamily="2" charset="-122"/>
                <a:ea typeface="黑体" panose="02010609060101010101" pitchFamily="2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800">
                <a:solidFill>
                  <a:schemeClr val="tx1"/>
                </a:solidFill>
                <a:latin typeface="黑体" panose="02010609060101010101" pitchFamily="2" charset="-122"/>
                <a:ea typeface="黑体" panose="0201060906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800">
                <a:solidFill>
                  <a:schemeClr val="tx1"/>
                </a:solidFill>
                <a:latin typeface="黑体" panose="02010609060101010101" pitchFamily="2" charset="-122"/>
                <a:ea typeface="黑体" panose="0201060906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800">
                <a:solidFill>
                  <a:schemeClr val="tx1"/>
                </a:solidFill>
                <a:latin typeface="黑体" panose="02010609060101010101" pitchFamily="2" charset="-122"/>
                <a:ea typeface="黑体" panose="0201060906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800">
                <a:solidFill>
                  <a:schemeClr val="tx1"/>
                </a:solidFill>
                <a:latin typeface="黑体" panose="02010609060101010101" pitchFamily="2" charset="-122"/>
                <a:ea typeface="黑体" panose="0201060906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800">
                <a:solidFill>
                  <a:schemeClr val="tx1"/>
                </a:solidFill>
                <a:latin typeface="黑体" panose="02010609060101010101" pitchFamily="2" charset="-122"/>
                <a:ea typeface="黑体" panose="02010609060101010101" pitchFamily="2" charset="-122"/>
              </a:defRPr>
            </a:lvl9pPr>
          </a:lstStyle>
          <a:p>
            <a:pPr eaLnBrk="1" hangingPunct="1">
              <a:lnSpc>
                <a:spcPct val="200000"/>
              </a:lnSpc>
              <a:spcBef>
                <a:spcPct val="0"/>
              </a:spcBef>
              <a:buFontTx/>
              <a:buNone/>
            </a:pPr>
            <a:r>
              <a:rPr lang="zh-CN" altLang="en-US" sz="2400" b="1" dirty="0">
                <a:latin typeface="宋体" panose="02010600030101010101" pitchFamily="2" charset="-122"/>
                <a:ea typeface="宋体" panose="02010600030101010101" pitchFamily="2" charset="-122"/>
              </a:rPr>
              <a:t>教材</a:t>
            </a:r>
            <a:r>
              <a:rPr lang="zh-CN" altLang="en-US" sz="2400" b="1" dirty="0">
                <a:latin typeface="Times New Roman" panose="02020603050405020304" pitchFamily="18" charset="0"/>
                <a:ea typeface="宋体" panose="02010600030101010101" pitchFamily="2" charset="-122"/>
              </a:rPr>
              <a:t>第</a:t>
            </a:r>
            <a:r>
              <a:rPr lang="en-US" altLang="zh-CN" sz="2400" b="1" dirty="0">
                <a:latin typeface="Times New Roman" panose="02020603050405020304" pitchFamily="18" charset="0"/>
                <a:ea typeface="宋体" panose="02010600030101010101" pitchFamily="2" charset="-122"/>
              </a:rPr>
              <a:t>62</a:t>
            </a:r>
            <a:r>
              <a:rPr lang="zh-CN" altLang="en-US" sz="2400" b="1" dirty="0">
                <a:latin typeface="Times New Roman" panose="02020603050405020304" pitchFamily="18" charset="0"/>
                <a:ea typeface="宋体" panose="02010600030101010101" pitchFamily="2" charset="-122"/>
              </a:rPr>
              <a:t>页，习题</a:t>
            </a:r>
            <a:r>
              <a:rPr lang="zh-CN" altLang="en-US" sz="2400" b="1" dirty="0">
                <a:latin typeface="宋体" panose="02010600030101010101" pitchFamily="2" charset="-122"/>
                <a:ea typeface="宋体" panose="02010600030101010101" pitchFamily="2" charset="-122"/>
              </a:rPr>
              <a:t>第</a:t>
            </a:r>
            <a:r>
              <a:rPr lang="zh-CN" altLang="en-US" sz="2400" b="1" dirty="0">
                <a:latin typeface="Times New Roman" panose="02020603050405020304" pitchFamily="18" charset="0"/>
                <a:ea typeface="宋体" panose="02010600030101010101" pitchFamily="2" charset="-122"/>
              </a:rPr>
              <a:t> </a:t>
            </a:r>
            <a:r>
              <a:rPr lang="en-US" altLang="zh-CN" sz="2400" b="1" dirty="0">
                <a:latin typeface="Times New Roman" panose="02020603050405020304" pitchFamily="18" charset="0"/>
                <a:ea typeface="宋体" panose="02010600030101010101" pitchFamily="2" charset="-122"/>
              </a:rPr>
              <a:t>7</a:t>
            </a:r>
            <a:r>
              <a:rPr lang="zh-CN" altLang="en-US" sz="2400" b="1" dirty="0">
                <a:latin typeface="Times New Roman" panose="02020603050405020304" pitchFamily="18" charset="0"/>
                <a:ea typeface="宋体" panose="02010600030101010101" pitchFamily="2" charset="-122"/>
              </a:rPr>
              <a:t>，</a:t>
            </a:r>
            <a:r>
              <a:rPr lang="en-US" altLang="zh-CN" sz="2400" b="1" dirty="0">
                <a:latin typeface="Times New Roman" panose="02020603050405020304" pitchFamily="18" charset="0"/>
                <a:ea typeface="宋体" panose="02010600030101010101" pitchFamily="2" charset="-122"/>
              </a:rPr>
              <a:t>8</a:t>
            </a:r>
            <a:r>
              <a:rPr lang="zh-CN" altLang="en-US" sz="2400" b="1" dirty="0">
                <a:latin typeface="宋体" panose="02010600030101010101" pitchFamily="2" charset="-122"/>
                <a:ea typeface="宋体" panose="02010600030101010101" pitchFamily="2" charset="-122"/>
              </a:rPr>
              <a:t>题．</a:t>
            </a:r>
            <a:endParaRPr lang="en-US" altLang="zh-CN" sz="1800" dirty="0">
              <a:latin typeface="Arial" panose="020B0604020202020204" pitchFamily="34" charset="0"/>
            </a:endParaRPr>
          </a:p>
        </p:txBody>
      </p:sp>
      <p:sp>
        <p:nvSpPr>
          <p:cNvPr id="32770" name="标题 2"/>
          <p:cNvSpPr>
            <a:spLocks noGrp="1"/>
          </p:cNvSpPr>
          <p:nvPr>
            <p:ph type="title"/>
          </p:nvPr>
        </p:nvSpPr>
        <p:spPr>
          <a:xfrm>
            <a:off x="0" y="123825"/>
            <a:ext cx="9144000" cy="565150"/>
          </a:xfrm>
        </p:spPr>
        <p:txBody>
          <a:bodyPr vert="horz" wrap="square" lIns="91440" tIns="45720" rIns="91440" bIns="45720" anchor="ctr" anchorCtr="0"/>
          <a:lstStyle/>
          <a:p>
            <a:r>
              <a:rPr lang="zh-CN" altLang="en-US" sz="2800" kern="1200" dirty="0">
                <a:latin typeface="黑体" panose="02010609060101010101" pitchFamily="2" charset="-122"/>
                <a:ea typeface="黑体" panose="02010609060101010101" pitchFamily="2" charset="-122"/>
                <a:cs typeface="+mj-cs"/>
              </a:rPr>
              <a:t>作业布置</a:t>
            </a:r>
            <a:endParaRPr lang="zh-CN" altLang="en-US" sz="2800" kern="1200" dirty="0">
              <a:latin typeface="黑体" panose="02010609060101010101" pitchFamily="2" charset="-122"/>
              <a:ea typeface="黑体" panose="02010609060101010101" pitchFamily="2" charset="-122"/>
              <a:cs typeface="+mj-cs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标题 1"/>
          <p:cNvSpPr txBox="1"/>
          <p:nvPr/>
        </p:nvSpPr>
        <p:spPr>
          <a:xfrm>
            <a:off x="2987675" y="1347788"/>
            <a:ext cx="3330575" cy="1944687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黑体" panose="02010609060101010101" pitchFamily="2" charset="-122"/>
                <a:ea typeface="黑体" panose="02010609060101010101" pitchFamily="2" charset="-122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黑体" panose="02010609060101010101" pitchFamily="2" charset="-122"/>
                <a:ea typeface="黑体" panose="02010609060101010101" pitchFamily="2" charset="-122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黑体" panose="02010609060101010101" pitchFamily="2" charset="-122"/>
                <a:ea typeface="黑体" panose="02010609060101010101" pitchFamily="2" charset="-122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黑体" panose="02010609060101010101" pitchFamily="2" charset="-122"/>
                <a:ea typeface="黑体" panose="02010609060101010101" pitchFamily="2" charset="-122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800" kern="1200">
                <a:solidFill>
                  <a:schemeClr val="tx1"/>
                </a:solidFill>
                <a:latin typeface="黑体" panose="02010609060101010101" pitchFamily="2" charset="-122"/>
                <a:ea typeface="黑体" panose="02010609060101010101" pitchFamily="2" charset="-122"/>
                <a:cs typeface="+mn-cs"/>
              </a:defRPr>
            </a:lvl5pPr>
          </a:lstStyle>
          <a:p>
            <a:pPr marL="0" lvl="0" indent="0" algn="ctr" eaLnBrk="1" hangingPunct="1">
              <a:spcBef>
                <a:spcPct val="0"/>
              </a:spcBef>
              <a:buFontTx/>
              <a:buNone/>
            </a:pPr>
            <a:r>
              <a:rPr lang="zh-CN" altLang="en-US" sz="7200" b="1" dirty="0">
                <a:solidFill>
                  <a:schemeClr val="bg1"/>
                </a:solidFill>
                <a:cs typeface="Times New Roman" panose="02020603050405020304" pitchFamily="18" charset="0"/>
              </a:rPr>
              <a:t>再 见</a:t>
            </a:r>
            <a:endParaRPr lang="zh-CN" altLang="en-US" sz="7200" b="1" dirty="0">
              <a:solidFill>
                <a:schemeClr val="bg1"/>
              </a:solidFill>
              <a:ea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标题 2"/>
          <p:cNvSpPr>
            <a:spLocks noGrp="1"/>
          </p:cNvSpPr>
          <p:nvPr>
            <p:ph type="title"/>
          </p:nvPr>
        </p:nvSpPr>
        <p:spPr>
          <a:xfrm>
            <a:off x="0" y="112713"/>
            <a:ext cx="9144000" cy="565150"/>
          </a:xfrm>
        </p:spPr>
        <p:txBody>
          <a:bodyPr vert="horz" wrap="square" lIns="91440" tIns="45720" rIns="91440" bIns="45720" anchor="ctr" anchorCtr="0"/>
          <a:lstStyle/>
          <a:p>
            <a:r>
              <a:rPr lang="zh-CN" altLang="en-US" sz="2800" dirty="0">
                <a:sym typeface="+mn-ea"/>
              </a:rPr>
              <a:t>复习导入</a:t>
            </a:r>
            <a:endParaRPr lang="zh-CN" altLang="en-US" sz="2800" kern="1200" dirty="0">
              <a:latin typeface="黑体" panose="02010609060101010101" pitchFamily="2" charset="-122"/>
              <a:ea typeface="黑体" panose="02010609060101010101" pitchFamily="2" charset="-122"/>
              <a:cs typeface="+mj-cs"/>
            </a:endParaRPr>
          </a:p>
        </p:txBody>
      </p:sp>
      <p:sp>
        <p:nvSpPr>
          <p:cNvPr id="31748" name="Text Box 4"/>
          <p:cNvSpPr txBox="1"/>
          <p:nvPr/>
        </p:nvSpPr>
        <p:spPr>
          <a:xfrm>
            <a:off x="630238" y="947504"/>
            <a:ext cx="5132387" cy="40011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黑体" panose="02010609060101010101" pitchFamily="2" charset="-122"/>
                <a:ea typeface="黑体" panose="02010609060101010101" pitchFamily="2" charset="-122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黑体" panose="02010609060101010101" pitchFamily="2" charset="-122"/>
                <a:ea typeface="黑体" panose="02010609060101010101" pitchFamily="2" charset="-122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黑体" panose="02010609060101010101" pitchFamily="2" charset="-122"/>
                <a:ea typeface="黑体" panose="02010609060101010101" pitchFamily="2" charset="-122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黑体" panose="02010609060101010101" pitchFamily="2" charset="-122"/>
                <a:ea typeface="黑体" panose="02010609060101010101" pitchFamily="2" charset="-122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800" kern="1200">
                <a:solidFill>
                  <a:schemeClr val="tx1"/>
                </a:solidFill>
                <a:latin typeface="黑体" panose="02010609060101010101" pitchFamily="2" charset="-122"/>
                <a:ea typeface="黑体" panose="02010609060101010101" pitchFamily="2" charset="-122"/>
                <a:cs typeface="+mn-cs"/>
              </a:defRPr>
            </a:lvl5pPr>
          </a:lstStyle>
          <a:p>
            <a:pPr marL="0" lvl="0" indent="0" eaLnBrk="1" hangingPunct="1">
              <a:spcBef>
                <a:spcPct val="0"/>
              </a:spcBef>
              <a:buFontTx/>
              <a:buNone/>
            </a:pPr>
            <a:r>
              <a:rPr lang="en-US" altLang="zh-CN" sz="2000" b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</a:t>
            </a:r>
            <a:r>
              <a:rPr lang="zh-CN" altLang="en-US" sz="2000" b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．建模求解应用题的步骤：</a:t>
            </a:r>
            <a:endParaRPr lang="zh-CN" altLang="en-US" sz="2000" b="1" dirty="0"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827584" y="1419225"/>
            <a:ext cx="411416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b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（1）阅读题目，确定数列类型；</a:t>
            </a:r>
            <a:endParaRPr lang="en-US" altLang="zh-CN" sz="2000" b="1" dirty="0"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827584" y="1923415"/>
            <a:ext cx="396113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b="1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（2）寻求已知量；</a:t>
            </a:r>
            <a:endParaRPr lang="zh-CN" altLang="en-US" sz="2000" b="1"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827584" y="2427605"/>
            <a:ext cx="327596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b="1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（3）确定所求量；</a:t>
            </a:r>
            <a:endParaRPr lang="zh-CN" altLang="en-US" sz="2000" b="1"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827584" y="2880995"/>
            <a:ext cx="288607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b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（4）利用公式列等式；</a:t>
            </a:r>
            <a:endParaRPr lang="zh-CN" altLang="en-US" sz="2000" b="1" dirty="0"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827584" y="3343910"/>
            <a:ext cx="234505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b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（5）解答；</a:t>
            </a:r>
            <a:endParaRPr lang="zh-CN" altLang="en-US" sz="2000" b="1" dirty="0"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827584" y="3838575"/>
            <a:ext cx="220091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b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（6）写出答案．</a:t>
            </a:r>
            <a:endParaRPr lang="zh-CN" altLang="en-US" sz="2000" b="1" dirty="0"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3" grpId="1"/>
      <p:bldP spid="5" grpId="0"/>
      <p:bldP spid="5" grpId="1"/>
      <p:bldP spid="6" grpId="0"/>
      <p:bldP spid="6" grpId="1"/>
      <p:bldP spid="7" grpId="0"/>
      <p:bldP spid="7" grpId="1"/>
      <p:bldP spid="8" grpId="0"/>
      <p:bldP spid="8" grpId="1"/>
      <p:bldP spid="9" grpId="0"/>
      <p:bldP spid="9" grpId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标题 2"/>
          <p:cNvSpPr>
            <a:spLocks noGrp="1"/>
          </p:cNvSpPr>
          <p:nvPr>
            <p:ph type="title"/>
          </p:nvPr>
        </p:nvSpPr>
        <p:spPr>
          <a:xfrm>
            <a:off x="0" y="123825"/>
            <a:ext cx="9144000" cy="565150"/>
          </a:xfrm>
        </p:spPr>
        <p:txBody>
          <a:bodyPr vert="horz" wrap="square" lIns="91440" tIns="45720" rIns="91440" bIns="45720" anchor="ctr" anchorCtr="0"/>
          <a:lstStyle/>
          <a:p>
            <a:r>
              <a:rPr lang="zh-CN" altLang="en-US" sz="2800" kern="1200" dirty="0">
                <a:latin typeface="黑体" panose="02010609060101010101" pitchFamily="2" charset="-122"/>
                <a:ea typeface="黑体" panose="02010609060101010101" pitchFamily="2" charset="-122"/>
                <a:cs typeface="+mj-cs"/>
              </a:rPr>
              <a:t>复习导入</a:t>
            </a:r>
            <a:endParaRPr lang="zh-CN" altLang="en-US" sz="2800" kern="1200" dirty="0">
              <a:latin typeface="黑体" panose="02010609060101010101" pitchFamily="2" charset="-122"/>
              <a:ea typeface="黑体" panose="02010609060101010101" pitchFamily="2" charset="-122"/>
              <a:cs typeface="+mj-cs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292100" y="1131570"/>
            <a:ext cx="2839720" cy="45339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US" altLang="zh-CN" b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2</a:t>
            </a:r>
            <a:r>
              <a:rPr lang="zh-CN" altLang="en-US" b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．等比数列的通项公式</a:t>
            </a:r>
            <a:r>
              <a:rPr lang="zh-CN" altLang="en-US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：</a:t>
            </a:r>
            <a:endParaRPr lang="en-US" altLang="zh-CN" i="1" dirty="0"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endParaRPr lang="en-US" altLang="zh-CN" baseline="-25000" dirty="0"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292100" y="2002790"/>
            <a:ext cx="27546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b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3</a:t>
            </a:r>
            <a:r>
              <a:rPr lang="zh-CN" altLang="en-US" b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．等比数列的前</a:t>
            </a:r>
            <a:r>
              <a:rPr lang="en-US" altLang="zh-CN" b="1" i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</a:t>
            </a:r>
            <a:r>
              <a:rPr lang="zh-CN" altLang="en-US" b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项和</a:t>
            </a:r>
            <a:r>
              <a:rPr lang="zh-CN" altLang="en-US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：</a:t>
            </a:r>
            <a:endParaRPr lang="zh-CN" altLang="en-US" dirty="0"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graphicFrame>
        <p:nvGraphicFramePr>
          <p:cNvPr id="8" name="对象 7">
            <a:hlinkClick r:id="" action="ppaction://ole?verb=0"/>
          </p:cNvPr>
          <p:cNvGraphicFramePr>
            <a:graphicFrameLocks noChangeAspect="1"/>
          </p:cNvGraphicFramePr>
          <p:nvPr/>
        </p:nvGraphicFramePr>
        <p:xfrm>
          <a:off x="4514850" y="2463800"/>
          <a:ext cx="114300" cy="215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" name="" r:id="rId1" imgW="114300" imgH="215900" progId="Equation.KSEE3">
                  <p:embed/>
                </p:oleObj>
              </mc:Choice>
              <mc:Fallback>
                <p:oleObj name="" r:id="rId1" imgW="114300" imgH="215900" progId="Equation.KSEE3">
                  <p:embed/>
                  <p:pic>
                    <p:nvPicPr>
                      <p:cNvPr id="0" name="图片 1024"/>
                      <p:cNvPicPr/>
                      <p:nvPr/>
                    </p:nvPicPr>
                    <p:blipFill>
                      <a:blip r:embed="rId2"/>
                      <a:stretch>
                        <a:fillRect/>
                      </a:stretch>
                    </p:blipFill>
                    <p:spPr>
                      <a:xfrm>
                        <a:off x="4514850" y="2463800"/>
                        <a:ext cx="114300" cy="2159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mc:AlternateContent xmlns:mc="http://schemas.openxmlformats.org/markup-compatibility/2006">
        <mc:Choice xmlns:a14="http://schemas.microsoft.com/office/drawing/2010/main" Requires="a14">
          <p:sp>
            <p:nvSpPr>
              <p:cNvPr id="9" name="文本框 8"/>
              <p:cNvSpPr txBox="1"/>
              <p:nvPr/>
            </p:nvSpPr>
            <p:spPr>
              <a:xfrm>
                <a:off x="3001800" y="1101902"/>
                <a:ext cx="3535680" cy="37555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zh-CN" altLang="en-US" sz="1800" b="1" i="1" dirty="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zh-CN" altLang="en-US" sz="1800" b="1" i="1" dirty="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  <m:t>𝒂</m:t>
                        </m:r>
                      </m:e>
                      <m:sub>
                        <m:r>
                          <a:rPr lang="zh-CN" altLang="en-US" sz="1800" b="1" i="1" dirty="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  <m:t>𝒏</m:t>
                        </m:r>
                      </m:sub>
                    </m:sSub>
                    <m:r>
                      <a:rPr lang="zh-CN" altLang="en-US" sz="1800" b="1" i="1" dirty="0">
                        <a:solidFill>
                          <a:srgbClr val="0000CC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zh-CN" altLang="en-US" sz="1800" b="1" i="1" dirty="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zh-CN" altLang="en-US" sz="1800" b="1" i="1" dirty="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  <m:t>𝒂</m:t>
                        </m:r>
                      </m:e>
                      <m:sub>
                        <m:r>
                          <a:rPr lang="zh-CN" altLang="en-US" sz="1800" b="1" i="1" dirty="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sub>
                    </m:sSub>
                    <m:r>
                      <a:rPr lang="zh-CN" altLang="en-US" sz="1800" b="1" i="1" dirty="0">
                        <a:solidFill>
                          <a:srgbClr val="0000CC"/>
                        </a:solidFill>
                        <a:latin typeface="Cambria Math" panose="02040503050406030204" pitchFamily="18" charset="0"/>
                      </a:rPr>
                      <m:t>×</m:t>
                    </m:r>
                    <m:sSup>
                      <m:sSupPr>
                        <m:ctrlPr>
                          <a:rPr lang="zh-CN" altLang="en-US" sz="1800" b="1" i="1" dirty="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zh-CN" altLang="en-US" sz="1800" b="1" i="1" dirty="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  <m:t>𝒒</m:t>
                        </m:r>
                      </m:e>
                      <m:sup>
                        <m:r>
                          <a:rPr lang="zh-CN" altLang="en-US" sz="1800" b="1" i="1" dirty="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  <m:t>𝒏</m:t>
                        </m:r>
                        <m:r>
                          <a:rPr lang="zh-CN" altLang="en-US" sz="1800" b="1" i="1" dirty="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zh-CN" altLang="en-US" sz="1800" b="1" i="1" dirty="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sup>
                    </m:sSup>
                    <m:r>
                      <a:rPr lang="zh-CN" altLang="en-US" sz="1800" b="1" i="1" dirty="0">
                        <a:solidFill>
                          <a:srgbClr val="0000CC"/>
                        </a:solidFill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zh-CN" altLang="en-US" sz="1800" b="1" i="1" dirty="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zh-CN" altLang="en-US" sz="1800" b="1" i="1" dirty="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  <m:t>𝒂</m:t>
                        </m:r>
                      </m:e>
                      <m:sub>
                        <m:r>
                          <a:rPr lang="zh-CN" altLang="en-US" sz="1800" b="1" i="1" dirty="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sub>
                    </m:sSub>
                    <m:r>
                      <a:rPr lang="zh-CN" altLang="en-US" sz="1800" b="1" i="1" dirty="0">
                        <a:solidFill>
                          <a:srgbClr val="0000CC"/>
                        </a:solidFill>
                        <a:latin typeface="Cambria Math" panose="02040503050406030204" pitchFamily="18" charset="0"/>
                      </a:rPr>
                      <m:t>≠</m:t>
                    </m:r>
                    <m:r>
                      <a:rPr lang="zh-CN" altLang="en-US" sz="1800" b="1" i="1" dirty="0">
                        <a:solidFill>
                          <a:srgbClr val="0000CC"/>
                        </a:solidFill>
                        <a:latin typeface="Cambria Math" panose="02040503050406030204" pitchFamily="18" charset="0"/>
                      </a:rPr>
                      <m:t>𝟎</m:t>
                    </m:r>
                    <m:r>
                      <a:rPr lang="zh-CN" altLang="en-US" sz="1800" b="1" i="1" dirty="0">
                        <a:solidFill>
                          <a:srgbClr val="0000CC"/>
                        </a:solidFill>
                        <a:latin typeface="Cambria Math" panose="02040503050406030204" pitchFamily="18" charset="0"/>
                      </a:rPr>
                      <m:t>, </m:t>
                    </m:r>
                    <m:r>
                      <a:rPr lang="zh-CN" altLang="en-US" sz="1800" b="1" i="1" dirty="0">
                        <a:solidFill>
                          <a:srgbClr val="0000CC"/>
                        </a:solidFill>
                        <a:latin typeface="Cambria Math" panose="02040503050406030204" pitchFamily="18" charset="0"/>
                      </a:rPr>
                      <m:t>𝒒</m:t>
                    </m:r>
                    <m:r>
                      <a:rPr lang="zh-CN" altLang="en-US" sz="1800" b="1" i="1" dirty="0">
                        <a:solidFill>
                          <a:srgbClr val="0000CC"/>
                        </a:solidFill>
                        <a:latin typeface="Cambria Math" panose="02040503050406030204" pitchFamily="18" charset="0"/>
                      </a:rPr>
                      <m:t>≠</m:t>
                    </m:r>
                    <m:r>
                      <a:rPr lang="zh-CN" altLang="en-US" sz="1800" b="1" i="1" dirty="0">
                        <a:solidFill>
                          <a:srgbClr val="0000CC"/>
                        </a:solidFill>
                        <a:latin typeface="Cambria Math" panose="02040503050406030204" pitchFamily="18" charset="0"/>
                      </a:rPr>
                      <m:t>𝟎</m:t>
                    </m:r>
                    <m:r>
                      <a:rPr lang="zh-CN" altLang="en-US" sz="1800" b="1" i="1" dirty="0">
                        <a:solidFill>
                          <a:srgbClr val="0000CC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zh-CN" altLang="en-US" sz="1800" b="1" dirty="0">
                    <a:solidFill>
                      <a:srgbClr val="0000CC"/>
                    </a:solidFill>
                    <a:latin typeface="宋体" panose="02010600030101010101" pitchFamily="2" charset="-122"/>
                  </a:rPr>
                  <a:t>．</a:t>
                </a:r>
                <a:endParaRPr lang="zh-CN" altLang="en-US" sz="1800" b="1" dirty="0">
                  <a:solidFill>
                    <a:srgbClr val="0000CC"/>
                  </a:solidFill>
                  <a:latin typeface="宋体" panose="02010600030101010101" pitchFamily="2" charset="-122"/>
                </a:endParaRPr>
              </a:p>
            </p:txBody>
          </p:sp>
        </mc:Choice>
        <mc:Fallback>
          <p:sp>
            <p:nvSpPr>
              <p:cNvPr id="9" name="文本框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01800" y="1101902"/>
                <a:ext cx="3535680" cy="375552"/>
              </a:xfrm>
              <a:prstGeom prst="rect">
                <a:avLst/>
              </a:prstGeom>
              <a:blipFill rotWithShape="1">
                <a:blip r:embed="rId3"/>
                <a:stretch>
                  <a:fillRect l="-4" t="-47" r="4" b="-5804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0" name="文本框 9"/>
              <p:cNvSpPr txBox="1"/>
              <p:nvPr/>
            </p:nvSpPr>
            <p:spPr>
              <a:xfrm>
                <a:off x="3124634" y="1684995"/>
                <a:ext cx="2641942" cy="369332"/>
              </a:xfrm>
              <a:prstGeom prst="rect">
                <a:avLst/>
              </a:prstGeom>
              <a:noFill/>
            </p:spPr>
            <p:txBody>
              <a:bodyPr wrap="none" rtlCol="0" anchor="t">
                <a:spAutoFit/>
              </a:bodyPr>
              <a:lstStyle/>
              <a:p>
                <a:pPr algn="l"/>
                <a14:m>
                  <m:oMath xmlns:m="http://schemas.openxmlformats.org/officeDocument/2006/math">
                    <m:sSub>
                      <m:sSubPr>
                        <m:ctrlPr>
                          <a:rPr lang="zh-CN" altLang="en-US" sz="1800" b="1" i="1" dirty="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zh-CN" altLang="en-US" b="1" i="1" dirty="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  <m:t>当</m:t>
                        </m:r>
                        <m:r>
                          <a:rPr lang="zh-CN" altLang="en-US" sz="1800" b="1" i="1" dirty="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  <m:t>𝒒</m:t>
                        </m:r>
                        <m:r>
                          <a:rPr lang="zh-CN" altLang="en-US" sz="1800" b="1" i="1" dirty="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zh-CN" altLang="en-US" sz="1800" b="1" i="1" dirty="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  <m:r>
                          <a:rPr lang="zh-CN" altLang="en-US" sz="1800" b="1" i="1" dirty="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  <m:t>时，</m:t>
                        </m:r>
                        <m:r>
                          <a:rPr lang="zh-CN" altLang="en-US" sz="1800" b="1" i="1" dirty="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  <m:t>𝑺</m:t>
                        </m:r>
                      </m:e>
                      <m:sub>
                        <m:r>
                          <a:rPr lang="zh-CN" altLang="en-US" sz="1800" b="1" i="1" dirty="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  <m:t>𝒏</m:t>
                        </m:r>
                      </m:sub>
                    </m:sSub>
                    <m:r>
                      <a:rPr lang="zh-CN" altLang="en-US" sz="1800" b="1" i="1" dirty="0">
                        <a:solidFill>
                          <a:srgbClr val="0000CC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zh-CN" altLang="en-US" sz="1800" b="1" i="1" dirty="0">
                        <a:solidFill>
                          <a:srgbClr val="0000CC"/>
                        </a:solidFill>
                        <a:latin typeface="Cambria Math" panose="02040503050406030204" pitchFamily="18" charset="0"/>
                      </a:rPr>
                      <m:t>𝒏</m:t>
                    </m:r>
                    <m:sSub>
                      <m:sSubPr>
                        <m:ctrlPr>
                          <a:rPr lang="zh-CN" altLang="en-US" sz="1800" b="1" i="1" dirty="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zh-CN" altLang="en-US" sz="1800" b="1" i="1" dirty="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  <m:t>𝒂</m:t>
                        </m:r>
                      </m:e>
                      <m:sub>
                        <m:r>
                          <a:rPr lang="zh-CN" altLang="en-US" sz="1800" b="1" i="1" dirty="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sub>
                    </m:sSub>
                  </m:oMath>
                </a14:m>
                <a:r>
                  <a:rPr lang="zh-CN" altLang="en-US" b="1" dirty="0">
                    <a:solidFill>
                      <a:srgbClr val="0000CC"/>
                    </a:solidFill>
                    <a:latin typeface="Cambria Math" panose="02040503050406030204" pitchFamily="18" charset="0"/>
                    <a:cs typeface="Cambria Math" panose="02040503050406030204" pitchFamily="18" charset="0"/>
                  </a:rPr>
                  <a:t>；</a:t>
                </a:r>
                <a:endParaRPr lang="en-US" altLang="zh-CN" b="1" dirty="0">
                  <a:solidFill>
                    <a:srgbClr val="0000CC"/>
                  </a:solidFill>
                  <a:latin typeface="Cambria Math" panose="02040503050406030204" pitchFamily="18" charset="0"/>
                  <a:cs typeface="Cambria Math" panose="02040503050406030204" pitchFamily="18" charset="0"/>
                </a:endParaRPr>
              </a:p>
            </p:txBody>
          </p:sp>
        </mc:Choice>
        <mc:Fallback>
          <p:sp>
            <p:nvSpPr>
              <p:cNvPr id="10" name="文本框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24634" y="1684995"/>
                <a:ext cx="2641942" cy="369332"/>
              </a:xfrm>
              <a:prstGeom prst="rect">
                <a:avLst/>
              </a:prstGeom>
              <a:blipFill rotWithShape="1">
                <a:blip r:embed="rId4"/>
                <a:stretch>
                  <a:fillRect l="-16" t="-92" r="5" b="28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1" name="文本框 10"/>
              <p:cNvSpPr txBox="1"/>
              <p:nvPr/>
            </p:nvSpPr>
            <p:spPr>
              <a:xfrm>
                <a:off x="2964661" y="2191311"/>
                <a:ext cx="3767579" cy="67120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zh-CN" altLang="en-US" sz="1800" b="1" i="1" dirty="0">
                              <a:solidFill>
                                <a:srgbClr val="0000CC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zh-CN" altLang="en-US" b="1" i="1" dirty="0">
                              <a:solidFill>
                                <a:srgbClr val="0000CC"/>
                              </a:solidFill>
                              <a:latin typeface="Cambria Math" panose="02040503050406030204" pitchFamily="18" charset="0"/>
                            </a:rPr>
                            <m:t>当</m:t>
                          </m:r>
                          <m:r>
                            <a:rPr lang="zh-CN" altLang="en-US" sz="1800" b="1" i="1" dirty="0">
                              <a:solidFill>
                                <a:srgbClr val="0000CC"/>
                              </a:solidFill>
                              <a:latin typeface="Cambria Math" panose="02040503050406030204" pitchFamily="18" charset="0"/>
                            </a:rPr>
                            <m:t>𝒒</m:t>
                          </m:r>
                          <m:r>
                            <a:rPr lang="zh-CN" altLang="en-US" sz="1800" b="1" i="1" dirty="0">
                              <a:solidFill>
                                <a:srgbClr val="0000CC"/>
                              </a:solidFill>
                              <a:latin typeface="Cambria Math" panose="02040503050406030204" pitchFamily="18" charset="0"/>
                            </a:rPr>
                            <m:t>≠</m:t>
                          </m:r>
                          <m:r>
                            <a:rPr lang="zh-CN" altLang="en-US" sz="1800" b="1" i="1" dirty="0">
                              <a:solidFill>
                                <a:srgbClr val="0000CC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  <m:r>
                            <a:rPr lang="zh-CN" altLang="en-US" sz="1800" b="1" i="1" dirty="0">
                              <a:solidFill>
                                <a:srgbClr val="0000CC"/>
                              </a:solidFill>
                              <a:latin typeface="Cambria Math" panose="02040503050406030204" pitchFamily="18" charset="0"/>
                            </a:rPr>
                            <m:t>时，</m:t>
                          </m:r>
                          <m:r>
                            <a:rPr lang="zh-CN" altLang="en-US" sz="1800" b="1" i="1" dirty="0">
                              <a:solidFill>
                                <a:srgbClr val="0000CC"/>
                              </a:solidFill>
                              <a:latin typeface="Cambria Math" panose="02040503050406030204" pitchFamily="18" charset="0"/>
                            </a:rPr>
                            <m:t>𝑺</m:t>
                          </m:r>
                        </m:e>
                        <m:sub>
                          <m:r>
                            <a:rPr lang="zh-CN" altLang="en-US" sz="1800" b="1" i="1" dirty="0">
                              <a:solidFill>
                                <a:srgbClr val="0000CC"/>
                              </a:solidFill>
                              <a:latin typeface="Cambria Math" panose="02040503050406030204" pitchFamily="18" charset="0"/>
                            </a:rPr>
                            <m:t>𝒏</m:t>
                          </m:r>
                        </m:sub>
                      </m:sSub>
                      <m:r>
                        <a:rPr lang="zh-CN" altLang="en-US" sz="1800" b="1" i="1" dirty="0">
                          <a:solidFill>
                            <a:srgbClr val="0000CC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zh-CN" altLang="en-US" sz="1800" b="1" i="1" dirty="0">
                              <a:solidFill>
                                <a:srgbClr val="0000CC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zh-CN" altLang="en-US" sz="1800" b="1" i="1" dirty="0">
                                  <a:solidFill>
                                    <a:srgbClr val="0000CC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zh-CN" altLang="en-US" sz="1800" b="1" i="1" dirty="0">
                                  <a:solidFill>
                                    <a:srgbClr val="0000CC"/>
                                  </a:solidFill>
                                  <a:latin typeface="Cambria Math" panose="02040503050406030204" pitchFamily="18" charset="0"/>
                                </a:rPr>
                                <m:t>𝒂</m:t>
                              </m:r>
                            </m:e>
                            <m:sub>
                              <m:r>
                                <a:rPr lang="zh-CN" altLang="en-US" sz="1800" b="1" i="1" dirty="0">
                                  <a:solidFill>
                                    <a:srgbClr val="0000CC"/>
                                  </a:solidFill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</m:sub>
                          </m:sSub>
                          <m:r>
                            <a:rPr lang="zh-CN" altLang="en-US" sz="1800" b="1" i="1" dirty="0">
                              <a:solidFill>
                                <a:srgbClr val="0000CC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zh-CN" altLang="en-US" sz="1800" b="1" i="1" dirty="0">
                              <a:solidFill>
                                <a:srgbClr val="0000CC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  <m:r>
                            <a:rPr lang="zh-CN" altLang="en-US" sz="1800" b="1" i="1" dirty="0">
                              <a:solidFill>
                                <a:srgbClr val="0000CC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sSup>
                            <m:sSupPr>
                              <m:ctrlPr>
                                <a:rPr lang="zh-CN" altLang="en-US" sz="1800" b="1" i="1" dirty="0">
                                  <a:solidFill>
                                    <a:srgbClr val="0000CC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zh-CN" altLang="en-US" sz="1800" b="1" i="1" dirty="0">
                                  <a:solidFill>
                                    <a:srgbClr val="0000CC"/>
                                  </a:solidFill>
                                  <a:latin typeface="Cambria Math" panose="02040503050406030204" pitchFamily="18" charset="0"/>
                                </a:rPr>
                                <m:t>𝒒</m:t>
                              </m:r>
                            </m:e>
                            <m:sup>
                              <m:r>
                                <a:rPr lang="zh-CN" altLang="en-US" sz="1800" b="1" i="1" dirty="0">
                                  <a:solidFill>
                                    <a:srgbClr val="0000CC"/>
                                  </a:solidFill>
                                  <a:latin typeface="Cambria Math" panose="02040503050406030204" pitchFamily="18" charset="0"/>
                                </a:rPr>
                                <m:t>𝒏</m:t>
                              </m:r>
                            </m:sup>
                          </m:sSup>
                          <m:r>
                            <a:rPr lang="zh-CN" altLang="en-US" sz="1800" b="1" i="1" dirty="0">
                              <a:solidFill>
                                <a:srgbClr val="0000CC"/>
                              </a:solidFill>
                              <a:latin typeface="Cambria Math" panose="02040503050406030204" pitchFamily="18" charset="0"/>
                            </a:rPr>
                            <m:t>) </m:t>
                          </m:r>
                        </m:num>
                        <m:den>
                          <m:r>
                            <a:rPr lang="zh-CN" altLang="en-US" sz="1800" b="1" i="1" dirty="0">
                              <a:solidFill>
                                <a:srgbClr val="0000CC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  <m:r>
                            <a:rPr lang="zh-CN" altLang="en-US" sz="1800" b="1" i="1" dirty="0">
                              <a:solidFill>
                                <a:srgbClr val="0000CC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zh-CN" altLang="en-US" sz="1800" b="1" i="1" dirty="0">
                              <a:solidFill>
                                <a:srgbClr val="0000CC"/>
                              </a:solidFill>
                              <a:latin typeface="Cambria Math" panose="02040503050406030204" pitchFamily="18" charset="0"/>
                            </a:rPr>
                            <m:t>𝒒</m:t>
                          </m:r>
                        </m:den>
                      </m:f>
                      <m:r>
                        <a:rPr lang="zh-CN" altLang="en-US" b="1" i="0" dirty="0">
                          <a:solidFill>
                            <a:srgbClr val="0000CC"/>
                          </a:solidFill>
                          <a:latin typeface="Cambria Math" panose="02040503050406030204" pitchFamily="18" charset="0"/>
                        </a:rPr>
                        <m:t>．</m:t>
                      </m:r>
                    </m:oMath>
                  </m:oMathPara>
                </a14:m>
                <a:endParaRPr lang="zh-CN" altLang="en-US" sz="1800" b="1" dirty="0">
                  <a:solidFill>
                    <a:srgbClr val="0000CC"/>
                  </a:solidFill>
                  <a:latin typeface="宋体" panose="02010600030101010101" pitchFamily="2" charset="-122"/>
                </a:endParaRPr>
              </a:p>
            </p:txBody>
          </p:sp>
        </mc:Choice>
        <mc:Fallback>
          <p:sp>
            <p:nvSpPr>
              <p:cNvPr id="11" name="文本框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64661" y="2191311"/>
                <a:ext cx="3767579" cy="671209"/>
              </a:xfrm>
              <a:prstGeom prst="rect">
                <a:avLst/>
              </a:prstGeom>
              <a:blipFill rotWithShape="1">
                <a:blip r:embed="rId5"/>
                <a:stretch>
                  <a:fillRect l="-13" t="-84" r="16" b="86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左大括号 11"/>
          <p:cNvSpPr/>
          <p:nvPr/>
        </p:nvSpPr>
        <p:spPr>
          <a:xfrm>
            <a:off x="2879605" y="1903021"/>
            <a:ext cx="287655" cy="648335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圆角矩形 14"/>
          <p:cNvSpPr/>
          <p:nvPr/>
        </p:nvSpPr>
        <p:spPr>
          <a:xfrm>
            <a:off x="1705927" y="3265213"/>
            <a:ext cx="5732145" cy="1368425"/>
          </a:xfrm>
          <a:prstGeom prst="roundRect">
            <a:avLst/>
          </a:prstGeom>
          <a:solidFill>
            <a:schemeClr val="bg1"/>
          </a:solidFill>
          <a:ln>
            <a:solidFill>
              <a:srgbClr val="0070C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l"/>
            <a:r>
              <a:rPr lang="zh-CN" altLang="en-US">
                <a:solidFill>
                  <a:schemeClr val="tx1"/>
                </a:solidFill>
                <a:sym typeface="+mn-ea"/>
              </a:rPr>
              <a:t>接下来我们继续探讨和等比数列相关的几个应用题．</a:t>
            </a:r>
            <a:r>
              <a:rPr lang="en-US" altLang="zh-CN">
                <a:solidFill>
                  <a:schemeClr val="tx1"/>
                </a:solidFill>
                <a:sym typeface="+mn-ea"/>
              </a:rPr>
              <a:t> </a:t>
            </a:r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1"/>
      <p:bldP spid="10" grpId="1"/>
      <p:bldP spid="12" grpId="0" bldLvl="0" animBg="1"/>
      <p:bldP spid="12" grpId="1" animBg="1"/>
      <p:bldP spid="15" grpId="0" bldLvl="0" animBg="1"/>
      <p:bldP spid="15" grpId="1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标题 2"/>
          <p:cNvSpPr>
            <a:spLocks noGrp="1"/>
          </p:cNvSpPr>
          <p:nvPr>
            <p:ph type="title"/>
          </p:nvPr>
        </p:nvSpPr>
        <p:spPr>
          <a:xfrm>
            <a:off x="0" y="123825"/>
            <a:ext cx="9144000" cy="565150"/>
          </a:xfrm>
        </p:spPr>
        <p:txBody>
          <a:bodyPr vert="horz" wrap="square" lIns="91440" tIns="45720" rIns="91440" bIns="45720" anchor="ctr" anchorCtr="0"/>
          <a:lstStyle/>
          <a:p>
            <a:r>
              <a:rPr lang="zh-CN" altLang="en-US" sz="2800" kern="1200" dirty="0">
                <a:latin typeface="黑体" panose="02010609060101010101" pitchFamily="2" charset="-122"/>
                <a:ea typeface="黑体" panose="02010609060101010101" pitchFamily="2" charset="-122"/>
                <a:cs typeface="+mj-cs"/>
              </a:rPr>
              <a:t>新知探究</a:t>
            </a:r>
            <a:endParaRPr lang="zh-CN" altLang="en-US" sz="2800" kern="1200" dirty="0">
              <a:latin typeface="黑体" panose="02010609060101010101" pitchFamily="2" charset="-122"/>
              <a:ea typeface="黑体" panose="02010609060101010101" pitchFamily="2" charset="-122"/>
              <a:cs typeface="+mj-cs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0483" name="Text Box 77"/>
              <p:cNvSpPr txBox="1"/>
              <p:nvPr/>
            </p:nvSpPr>
            <p:spPr>
              <a:xfrm>
                <a:off x="251520" y="710721"/>
                <a:ext cx="8713211" cy="954813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wrap="square">
                <a:spAutoFit/>
              </a:bodyPr>
              <a:lstStyle>
                <a:lvl1pPr marL="342900" indent="-3429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黑体" panose="02010609060101010101" pitchFamily="2" charset="-122"/>
                    <a:ea typeface="黑体" panose="02010609060101010101" pitchFamily="2" charset="-122"/>
                    <a:cs typeface="+mn-cs"/>
                  </a:defRPr>
                </a:lvl1pPr>
                <a:lvl2pPr marL="742950" indent="-28575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–"/>
                  <a:defRPr sz="2800" kern="1200">
                    <a:solidFill>
                      <a:schemeClr val="tx1"/>
                    </a:solidFill>
                    <a:latin typeface="黑体" panose="02010609060101010101" pitchFamily="2" charset="-122"/>
                    <a:ea typeface="黑体" panose="02010609060101010101" pitchFamily="2" charset="-122"/>
                    <a:cs typeface="+mn-cs"/>
                  </a:defRPr>
                </a:lvl2pPr>
                <a:lvl3pPr marL="11430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黑体" panose="02010609060101010101" pitchFamily="2" charset="-122"/>
                    <a:ea typeface="黑体" panose="02010609060101010101" pitchFamily="2" charset="-122"/>
                    <a:cs typeface="+mn-cs"/>
                  </a:defRPr>
                </a:lvl3pPr>
                <a:lvl4pPr marL="16002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–"/>
                  <a:defRPr sz="2800" kern="1200">
                    <a:solidFill>
                      <a:schemeClr val="tx1"/>
                    </a:solidFill>
                    <a:latin typeface="黑体" panose="02010609060101010101" pitchFamily="2" charset="-122"/>
                    <a:ea typeface="黑体" panose="02010609060101010101" pitchFamily="2" charset="-122"/>
                    <a:cs typeface="+mn-cs"/>
                  </a:defRPr>
                </a:lvl4pPr>
                <a:lvl5pPr marL="20574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800" kern="1200">
                    <a:solidFill>
                      <a:schemeClr val="tx1"/>
                    </a:solidFill>
                    <a:latin typeface="黑体" panose="02010609060101010101" pitchFamily="2" charset="-122"/>
                    <a:ea typeface="黑体" panose="02010609060101010101" pitchFamily="2" charset="-122"/>
                    <a:cs typeface="+mn-cs"/>
                  </a:defRPr>
                </a:lvl5pPr>
              </a:lstStyle>
              <a:p>
                <a:pPr marL="0" lvl="0" indent="0" eaLnBrk="1" hangingPunct="1">
                  <a:lnSpc>
                    <a:spcPct val="150000"/>
                  </a:lnSpc>
                  <a:spcBef>
                    <a:spcPct val="0"/>
                  </a:spcBef>
                  <a:buFontTx/>
                  <a:buNone/>
                </a:pPr>
                <a:r>
                  <a:rPr lang="zh-CN" altLang="en-US" sz="2000" b="1" dirty="0">
                    <a:solidFill>
                      <a:srgbClr val="0000CC"/>
                    </a:solidFill>
                    <a:latin typeface="宋体" panose="02010600030101010101" pitchFamily="2" charset="-122"/>
                    <a:ea typeface="宋体" panose="02010600030101010101" pitchFamily="2" charset="-122"/>
                  </a:rPr>
                  <a:t>例1</a:t>
                </a:r>
                <a:r>
                  <a:rPr lang="en-US" altLang="zh-CN" sz="2000" b="1" dirty="0">
                    <a:solidFill>
                      <a:srgbClr val="0000FF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rPr>
                  <a:t>   </a:t>
                </a:r>
                <a:r>
                  <a:rPr lang="zh-CN" altLang="en-US" sz="2000" b="1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rPr>
                  <a:t>某种电子产品自投放市场以来，经过三次降价，单价由原来的</a:t>
                </a:r>
                <a14:m>
                  <m:oMath xmlns:m="http://schemas.openxmlformats.org/officeDocument/2006/math">
                    <m:r>
                      <a:rPr lang="zh-CN" altLang="en-US" sz="2000" b="1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宋体" panose="02010600030101010101" pitchFamily="2" charset="-122"/>
                      </a:rPr>
                      <m:t>174</m:t>
                    </m:r>
                  </m:oMath>
                </a14:m>
                <a:r>
                  <a:rPr lang="zh-CN" altLang="en-US" sz="2000" b="1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rPr>
                  <a:t>元降到</a:t>
                </a:r>
                <a14:m>
                  <m:oMath xmlns:m="http://schemas.openxmlformats.org/officeDocument/2006/math">
                    <m:r>
                      <a:rPr lang="zh-CN" altLang="en-US" sz="2000" b="1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宋体" panose="02010600030101010101" pitchFamily="2" charset="-122"/>
                      </a:rPr>
                      <m:t>58</m:t>
                    </m:r>
                  </m:oMath>
                </a14:m>
                <a:r>
                  <a:rPr lang="zh-CN" altLang="en-US" sz="2000" b="1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rPr>
                  <a:t>元，这种产品平均每次降价的百分率是多少</a:t>
                </a:r>
                <a:r>
                  <a:rPr lang="zh-CN" altLang="en-US" sz="2000" b="1" dirty="0">
                    <a:latin typeface="宋体" panose="02010600030101010101" pitchFamily="2" charset="-122"/>
                    <a:ea typeface="宋体" panose="02010600030101010101" pitchFamily="2" charset="-122"/>
                    <a:cs typeface="Times New Roman" panose="02020603050405020304" pitchFamily="18" charset="0"/>
                  </a:rPr>
                  <a:t>（精确到</a:t>
                </a:r>
                <a14:m>
                  <m:oMath xmlns:m="http://schemas.openxmlformats.org/officeDocument/2006/math">
                    <m:r>
                      <a:rPr lang="zh-CN" altLang="en-US" sz="2000" b="1" dirty="0">
                        <a:latin typeface="Cambria Math" panose="02040503050406030204" pitchFamily="18" charset="0"/>
                      </a:rPr>
                      <m:t>1</m:t>
                    </m:r>
                  </m:oMath>
                </a14:m>
                <a:r>
                  <a:rPr lang="zh-CN" altLang="en-US" sz="2000" b="1" dirty="0">
                    <a:latin typeface="宋体" panose="02010600030101010101" pitchFamily="2" charset="-122"/>
                    <a:ea typeface="宋体" panose="02010600030101010101" pitchFamily="2" charset="-122"/>
                    <a:cs typeface="Times New Roman" panose="02020603050405020304" pitchFamily="18" charset="0"/>
                  </a:rPr>
                  <a:t>％） </a:t>
                </a:r>
                <a:r>
                  <a:rPr lang="zh-CN" altLang="en-US" sz="2000" b="1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rPr>
                  <a:t>？</a:t>
                </a:r>
                <a:endParaRPr sz="2000" dirty="0">
                  <a:solidFill>
                    <a:schemeClr val="tx2">
                      <a:lumMod val="75000"/>
                    </a:schemeClr>
                  </a:solidFill>
                  <a:ea typeface="宋体" panose="02010600030101010101" pitchFamily="2" charset="-122"/>
                </a:endParaRPr>
              </a:p>
            </p:txBody>
          </p:sp>
        </mc:Choice>
        <mc:Fallback>
          <p:sp>
            <p:nvSpPr>
              <p:cNvPr id="20483" name="Text Box 7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1520" y="710721"/>
                <a:ext cx="8713211" cy="954813"/>
              </a:xfrm>
              <a:prstGeom prst="rect">
                <a:avLst/>
              </a:prstGeom>
              <a:blipFill rotWithShape="1">
                <a:blip r:embed="rId1"/>
                <a:stretch>
                  <a:fillRect l="-1" t="-16" r="5" b="-539"/>
                </a:stretch>
              </a:blipFill>
              <a:ln w="9525">
                <a:noFill/>
              </a:ln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5" name="文本框 4"/>
              <p:cNvSpPr txBox="1"/>
              <p:nvPr/>
            </p:nvSpPr>
            <p:spPr>
              <a:xfrm>
                <a:off x="251520" y="1668263"/>
                <a:ext cx="8640960" cy="3279751"/>
              </a:xfrm>
              <a:prstGeom prst="rect">
                <a:avLst/>
              </a:prstGeom>
              <a:noFill/>
            </p:spPr>
            <p:txBody>
              <a:bodyPr wrap="square" rtlCol="0">
                <a:no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zh-CN" altLang="en-US" sz="2000" b="1" dirty="0">
                    <a:solidFill>
                      <a:srgbClr val="0000CC"/>
                    </a:solidFill>
                    <a:latin typeface="宋体" panose="02010600030101010101" pitchFamily="2" charset="-122"/>
                  </a:rPr>
                  <a:t>解</a:t>
                </a:r>
                <a:r>
                  <a:rPr lang="zh-CN" altLang="en-US" sz="2000" dirty="0"/>
                  <a:t>　</a:t>
                </a:r>
                <a:r>
                  <a:rPr sz="2000" dirty="0" err="1">
                    <a:latin typeface="+mn-ea"/>
                    <a:ea typeface="+mn-ea"/>
                    <a:cs typeface="+mn-ea"/>
                  </a:rPr>
                  <a:t>设平均每次降价的百分率是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 panose="02040503050406030204" pitchFamily="18" charset="0"/>
                        <a:ea typeface="+mn-ea"/>
                        <a:cs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sz="2000" dirty="0">
                    <a:latin typeface="+mn-ea"/>
                    <a:ea typeface="+mn-ea"/>
                    <a:cs typeface="+mn-ea"/>
                  </a:rPr>
                  <a:t>，</a:t>
                </a:r>
                <a:r>
                  <a:rPr sz="2000" dirty="0" err="1">
                    <a:latin typeface="+mn-ea"/>
                    <a:ea typeface="+mn-ea"/>
                    <a:cs typeface="+mn-ea"/>
                  </a:rPr>
                  <a:t>则每次降价后的单价是</a:t>
                </a:r>
                <a:r>
                  <a:rPr lang="zh-CN" altLang="en-US" sz="2000" dirty="0">
                    <a:latin typeface="+mn-ea"/>
                    <a:ea typeface="+mn-ea"/>
                    <a:cs typeface="+mn-ea"/>
                  </a:rPr>
                  <a:t>降价前</a:t>
                </a:r>
                <a:r>
                  <a:rPr sz="2000" dirty="0">
                    <a:latin typeface="+mn-ea"/>
                    <a:ea typeface="+mn-ea"/>
                    <a:cs typeface="+mn-ea"/>
                  </a:rPr>
                  <a:t>的</a:t>
                </a:r>
                <a14:m>
                  <m:oMath xmlns:m="http://schemas.openxmlformats.org/officeDocument/2006/math">
                    <m:r>
                      <a:rPr lang="en-US" sz="2000">
                        <a:latin typeface="Cambria Math" panose="02040503050406030204" pitchFamily="18" charset="0"/>
                        <a:ea typeface="+mn-ea"/>
                        <a:cs typeface="Cambria Math" panose="02040503050406030204" pitchFamily="18" charset="0"/>
                      </a:rPr>
                      <m:t>(</m:t>
                    </m:r>
                    <m:r>
                      <a:rPr lang="en-US" sz="2000">
                        <a:latin typeface="Cambria Math" panose="02040503050406030204" pitchFamily="18" charset="0"/>
                        <a:ea typeface="+mn-ea"/>
                        <a:cs typeface="Cambria Math" panose="02040503050406030204" pitchFamily="18" charset="0"/>
                      </a:rPr>
                      <m:t>1</m:t>
                    </m:r>
                    <m:r>
                      <a:rPr lang="en-US" sz="2000">
                        <a:latin typeface="Cambria Math" panose="02040503050406030204" pitchFamily="18" charset="0"/>
                        <a:ea typeface="+mn-ea"/>
                        <a:cs typeface="Cambria Math" panose="02040503050406030204" pitchFamily="18" charset="0"/>
                      </a:rPr>
                      <m:t>－</m:t>
                    </m:r>
                    <m:r>
                      <a:rPr lang="en-US" sz="2000" i="1">
                        <a:latin typeface="Cambria Math" panose="02040503050406030204" pitchFamily="18" charset="0"/>
                        <a:ea typeface="+mn-ea"/>
                        <a:cs typeface="Cambria Math" panose="02040503050406030204" pitchFamily="18" charset="0"/>
                      </a:rPr>
                      <m:t>𝑥</m:t>
                    </m:r>
                    <m:r>
                      <a:rPr lang="en-US" sz="2000">
                        <a:latin typeface="Cambria Math" panose="02040503050406030204" pitchFamily="18" charset="0"/>
                        <a:ea typeface="+mn-ea"/>
                        <a:cs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sz="2000" dirty="0" err="1">
                    <a:latin typeface="+mn-ea"/>
                    <a:ea typeface="+mn-ea"/>
                    <a:cs typeface="+mn-ea"/>
                  </a:rPr>
                  <a:t>倍．这样，将原单价与三次降价后的单价依次排列，就组成一个等比数列，记为</a:t>
                </a:r>
                <a:r>
                  <a:rPr sz="2000" dirty="0">
                    <a:latin typeface="+mn-ea"/>
                    <a:ea typeface="+mn-ea"/>
                    <a:cs typeface="+mn-ea"/>
                  </a:rPr>
                  <a:t>{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altLang="zh-CN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Cambria Math" panose="02040503050406030204" pitchFamily="18" charset="0"/>
                          </a:rPr>
                          <m:t>𝑛</m:t>
                        </m:r>
                      </m:sub>
                    </m:sSub>
                  </m:oMath>
                </a14:m>
                <a:r>
                  <a:rPr sz="2000" dirty="0">
                    <a:latin typeface="+mn-ea"/>
                    <a:ea typeface="+mn-ea"/>
                    <a:cs typeface="+mn-ea"/>
                  </a:rPr>
                  <a:t>}，</a:t>
                </a:r>
                <a:r>
                  <a:rPr sz="2000" dirty="0" err="1">
                    <a:latin typeface="+mn-ea"/>
                    <a:ea typeface="+mn-ea"/>
                    <a:cs typeface="+mn-ea"/>
                  </a:rPr>
                  <a:t>其中</a:t>
                </a:r>
                <a:r>
                  <a:rPr sz="2000" dirty="0">
                    <a:latin typeface="+mn-ea"/>
                    <a:ea typeface="+mn-ea"/>
                    <a:cs typeface="+mn-ea"/>
                  </a:rPr>
                  <a:t> </a:t>
                </a:r>
                <a:endParaRPr sz="2000" dirty="0">
                  <a:latin typeface="+mn-ea"/>
                  <a:ea typeface="+mn-ea"/>
                  <a:cs typeface="+mn-ea"/>
                </a:endParaRPr>
              </a:p>
              <a:p>
                <a:pPr algn="ctr">
                  <a:lnSpc>
                    <a:spcPct val="150000"/>
                  </a:lnSpc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>
                            <a:latin typeface="Cambria Math" panose="02040503050406030204" pitchFamily="18" charset="0"/>
                            <a:ea typeface="+mn-ea"/>
                            <a:cs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>
                            <a:latin typeface="Cambria Math" panose="02040503050406030204" pitchFamily="18" charset="0"/>
                            <a:ea typeface="+mn-ea"/>
                            <a:cs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sz="2000" i="1">
                            <a:latin typeface="Cambria Math" panose="02040503050406030204" pitchFamily="18" charset="0"/>
                            <a:ea typeface="+mn-ea"/>
                            <a:cs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2000" i="1">
                        <a:latin typeface="Cambria Math" panose="02040503050406030204" pitchFamily="18" charset="0"/>
                        <a:ea typeface="+mn-ea"/>
                        <a:cs typeface="Cambria Math" panose="02040503050406030204" pitchFamily="18" charset="0"/>
                      </a:rPr>
                      <m:t>=</m:t>
                    </m:r>
                    <m:r>
                      <a:rPr lang="en-US" sz="2000" i="1">
                        <a:latin typeface="Cambria Math" panose="02040503050406030204" pitchFamily="18" charset="0"/>
                        <a:ea typeface="+mn-ea"/>
                        <a:cs typeface="Cambria Math" panose="02040503050406030204" pitchFamily="18" charset="0"/>
                      </a:rPr>
                      <m:t>174</m:t>
                    </m:r>
                    <m:r>
                      <a:rPr lang="en-US" sz="2000" i="1">
                        <a:latin typeface="Cambria Math" panose="02040503050406030204" pitchFamily="18" charset="0"/>
                        <a:ea typeface="+mn-ea"/>
                        <a:cs typeface="Cambria Math" panose="02040503050406030204" pitchFamily="18" charset="0"/>
                      </a:rPr>
                      <m:t>,  </m:t>
                    </m:r>
                    <m:sSub>
                      <m:sSubPr>
                        <m:ctrlPr>
                          <a:rPr lang="en-US" sz="2000" i="1">
                            <a:latin typeface="Cambria Math" panose="02040503050406030204" pitchFamily="18" charset="0"/>
                            <a:ea typeface="+mn-ea"/>
                            <a:cs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>
                            <a:latin typeface="Cambria Math" panose="02040503050406030204" pitchFamily="18" charset="0"/>
                            <a:ea typeface="+mn-ea"/>
                            <a:cs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sz="2000" i="1">
                            <a:latin typeface="Cambria Math" panose="02040503050406030204" pitchFamily="18" charset="0"/>
                            <a:ea typeface="+mn-ea"/>
                            <a:cs typeface="Cambria Math" panose="02040503050406030204" pitchFamily="18" charset="0"/>
                          </a:rPr>
                          <m:t>4</m:t>
                        </m:r>
                      </m:sub>
                    </m:sSub>
                    <m:r>
                      <a:rPr lang="en-US" sz="2000" i="1">
                        <a:latin typeface="Cambria Math" panose="02040503050406030204" pitchFamily="18" charset="0"/>
                        <a:ea typeface="+mn-ea"/>
                        <a:cs typeface="Cambria Math" panose="02040503050406030204" pitchFamily="18" charset="0"/>
                      </a:rPr>
                      <m:t>=</m:t>
                    </m:r>
                    <m:r>
                      <a:rPr lang="en-US" sz="2000" i="1">
                        <a:latin typeface="Cambria Math" panose="02040503050406030204" pitchFamily="18" charset="0"/>
                        <a:ea typeface="+mn-ea"/>
                        <a:cs typeface="Cambria Math" panose="02040503050406030204" pitchFamily="18" charset="0"/>
                      </a:rPr>
                      <m:t>58</m:t>
                    </m:r>
                    <m:r>
                      <a:rPr lang="en-US" sz="2000" i="1">
                        <a:latin typeface="Cambria Math" panose="02040503050406030204" pitchFamily="18" charset="0"/>
                        <a:ea typeface="+mn-ea"/>
                        <a:cs typeface="Cambria Math" panose="02040503050406030204" pitchFamily="18" charset="0"/>
                      </a:rPr>
                      <m:t>, </m:t>
                    </m:r>
                    <m:r>
                      <a:rPr lang="en-US" sz="2000" i="1">
                        <a:latin typeface="Cambria Math" panose="02040503050406030204" pitchFamily="18" charset="0"/>
                        <a:ea typeface="+mn-ea"/>
                        <a:cs typeface="Cambria Math" panose="02040503050406030204" pitchFamily="18" charset="0"/>
                      </a:rPr>
                      <m:t>𝑛</m:t>
                    </m:r>
                    <m:r>
                      <a:rPr lang="en-US" sz="2000" i="1">
                        <a:latin typeface="Cambria Math" panose="02040503050406030204" pitchFamily="18" charset="0"/>
                        <a:ea typeface="+mn-ea"/>
                        <a:cs typeface="Cambria Math" panose="02040503050406030204" pitchFamily="18" charset="0"/>
                      </a:rPr>
                      <m:t>=</m:t>
                    </m:r>
                    <m:r>
                      <a:rPr lang="en-US" sz="2000" i="1">
                        <a:latin typeface="Cambria Math" panose="02040503050406030204" pitchFamily="18" charset="0"/>
                        <a:ea typeface="+mn-ea"/>
                        <a:cs typeface="Cambria Math" panose="02040503050406030204" pitchFamily="18" charset="0"/>
                      </a:rPr>
                      <m:t>4</m:t>
                    </m:r>
                    <m:r>
                      <a:rPr lang="en-US" sz="2000" i="1">
                        <a:latin typeface="Cambria Math" panose="02040503050406030204" pitchFamily="18" charset="0"/>
                        <a:ea typeface="+mn-ea"/>
                        <a:cs typeface="Cambria Math" panose="02040503050406030204" pitchFamily="18" charset="0"/>
                      </a:rPr>
                      <m:t>, </m:t>
                    </m:r>
                    <m:r>
                      <a:rPr lang="en-US" sz="2000" i="1">
                        <a:latin typeface="Cambria Math" panose="02040503050406030204" pitchFamily="18" charset="0"/>
                        <a:ea typeface="+mn-ea"/>
                        <a:cs typeface="Cambria Math" panose="02040503050406030204" pitchFamily="18" charset="0"/>
                      </a:rPr>
                      <m:t>𝑞</m:t>
                    </m:r>
                    <m:r>
                      <a:rPr lang="en-US" sz="2000" i="1">
                        <a:latin typeface="Cambria Math" panose="02040503050406030204" pitchFamily="18" charset="0"/>
                        <a:ea typeface="+mn-ea"/>
                        <a:cs typeface="Cambria Math" panose="02040503050406030204" pitchFamily="18" charset="0"/>
                      </a:rPr>
                      <m:t>=</m:t>
                    </m:r>
                    <m:r>
                      <a:rPr lang="en-US" sz="2000" i="1">
                        <a:latin typeface="Cambria Math" panose="02040503050406030204" pitchFamily="18" charset="0"/>
                        <a:ea typeface="+mn-ea"/>
                        <a:cs typeface="Cambria Math" panose="02040503050406030204" pitchFamily="18" charset="0"/>
                      </a:rPr>
                      <m:t>1</m:t>
                    </m:r>
                    <m:r>
                      <a:rPr lang="en-US" sz="2000" i="1">
                        <a:latin typeface="Cambria Math" panose="02040503050406030204" pitchFamily="18" charset="0"/>
                        <a:ea typeface="+mn-ea"/>
                        <a:cs typeface="Cambria Math" panose="02040503050406030204" pitchFamily="18" charset="0"/>
                      </a:rPr>
                      <m:t>−</m:t>
                    </m:r>
                    <m:r>
                      <a:rPr lang="en-US" sz="2000" i="1">
                        <a:latin typeface="Cambria Math" panose="02040503050406030204" pitchFamily="18" charset="0"/>
                        <a:ea typeface="+mn-ea"/>
                        <a:cs typeface="Cambria Math" panose="02040503050406030204" pitchFamily="18" charset="0"/>
                      </a:rPr>
                      <m:t>𝑥</m:t>
                    </m:r>
                    <m:r>
                      <a:rPr lang="zh-CN" altLang="en-US" sz="2000" i="1">
                        <a:latin typeface="Cambria Math" panose="02040503050406030204" pitchFamily="18" charset="0"/>
                        <a:ea typeface="+mn-ea"/>
                        <a:cs typeface="Cambria Math" panose="02040503050406030204" pitchFamily="18" charset="0"/>
                      </a:rPr>
                      <m:t>．</m:t>
                    </m:r>
                    <m:r>
                      <a:rPr lang="en-US" sz="2000" i="1">
                        <a:latin typeface="Cambria Math" panose="02040503050406030204" pitchFamily="18" charset="0"/>
                        <a:ea typeface="+mn-ea"/>
                        <a:cs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sz="2000" dirty="0">
                    <a:latin typeface="+mn-ea"/>
                    <a:ea typeface="+mn-ea"/>
                    <a:cs typeface="+mn-ea"/>
                  </a:rPr>
                  <a:t> </a:t>
                </a:r>
                <a:endParaRPr sz="2000" dirty="0">
                  <a:latin typeface="+mn-ea"/>
                  <a:ea typeface="+mn-ea"/>
                  <a:cs typeface="+mn-ea"/>
                </a:endParaRPr>
              </a:p>
              <a:p>
                <a:pPr>
                  <a:lnSpc>
                    <a:spcPct val="150000"/>
                  </a:lnSpc>
                </a:pPr>
                <a:r>
                  <a:rPr sz="2000" dirty="0" err="1">
                    <a:latin typeface="+mn-ea"/>
                    <a:ea typeface="+mn-ea"/>
                    <a:cs typeface="+mn-ea"/>
                  </a:rPr>
                  <a:t>由等比数列的通项公式，得</a:t>
                </a:r>
                <a:endParaRPr sz="2000" dirty="0">
                  <a:latin typeface="+mn-ea"/>
                  <a:ea typeface="+mn-ea"/>
                  <a:cs typeface="+mn-ea"/>
                </a:endParaRPr>
              </a:p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i="1">
                          <a:latin typeface="Cambria Math" panose="02040503050406030204" pitchFamily="18" charset="0"/>
                          <a:ea typeface="+mn-ea"/>
                          <a:cs typeface="Cambria Math" panose="02040503050406030204" pitchFamily="18" charset="0"/>
                        </a:rPr>
                        <m:t>58</m:t>
                      </m:r>
                      <m:r>
                        <a:rPr lang="en-US" sz="2000" i="1">
                          <a:latin typeface="Cambria Math" panose="02040503050406030204" pitchFamily="18" charset="0"/>
                          <a:ea typeface="+mn-ea"/>
                          <a:cs typeface="Cambria Math" panose="02040503050406030204" pitchFamily="18" charset="0"/>
                        </a:rPr>
                        <m:t>=</m:t>
                      </m:r>
                      <m:r>
                        <a:rPr lang="en-US" sz="2000" i="1">
                          <a:latin typeface="Cambria Math" panose="02040503050406030204" pitchFamily="18" charset="0"/>
                          <a:ea typeface="+mn-ea"/>
                          <a:cs typeface="Cambria Math" panose="02040503050406030204" pitchFamily="18" charset="0"/>
                        </a:rPr>
                        <m:t>174</m:t>
                      </m:r>
                      <m:r>
                        <a:rPr lang="en-US" sz="2000" i="1">
                          <a:latin typeface="Cambria Math" panose="02040503050406030204" pitchFamily="18" charset="0"/>
                          <a:ea typeface="+mn-ea"/>
                          <a:cs typeface="Cambria Math" panose="02040503050406030204" pitchFamily="18" charset="0"/>
                        </a:rPr>
                        <m:t>×</m:t>
                      </m:r>
                      <m:sSup>
                        <m:sSupPr>
                          <m:ctrlPr>
                            <a:rPr lang="en-US" sz="2000" i="1">
                              <a:latin typeface="Cambria Math" panose="02040503050406030204" pitchFamily="18" charset="0"/>
                              <a:ea typeface="+mn-ea"/>
                              <a:cs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000" i="1">
                              <a:latin typeface="Cambria Math" panose="02040503050406030204" pitchFamily="18" charset="0"/>
                              <a:ea typeface="+mn-ea"/>
                              <a:cs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2000" i="1">
                              <a:latin typeface="Cambria Math" panose="02040503050406030204" pitchFamily="18" charset="0"/>
                              <a:ea typeface="+mn-ea"/>
                              <a:cs typeface="Cambria Math" panose="02040503050406030204" pitchFamily="18" charset="0"/>
                            </a:rPr>
                            <m:t>1</m:t>
                          </m:r>
                          <m:r>
                            <a:rPr lang="en-US" sz="2000" i="1">
                              <a:latin typeface="Cambria Math" panose="02040503050406030204" pitchFamily="18" charset="0"/>
                              <a:ea typeface="+mn-ea"/>
                              <a:cs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2000" i="1">
                              <a:latin typeface="Cambria Math" panose="02040503050406030204" pitchFamily="18" charset="0"/>
                              <a:ea typeface="+mn-ea"/>
                              <a:cs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2000" i="1">
                              <a:latin typeface="Cambria Math" panose="02040503050406030204" pitchFamily="18" charset="0"/>
                              <a:ea typeface="+mn-ea"/>
                              <a:cs typeface="Cambria Math" panose="02040503050406030204" pitchFamily="18" charset="0"/>
                            </a:rPr>
                            <m:t>)</m:t>
                          </m:r>
                        </m:e>
                        <m:sup>
                          <m:r>
                            <a:rPr lang="en-US" sz="2000" i="1">
                              <a:latin typeface="Cambria Math" panose="02040503050406030204" pitchFamily="18" charset="0"/>
                              <a:ea typeface="+mn-ea"/>
                              <a:cs typeface="Cambria Math" panose="02040503050406030204" pitchFamily="18" charset="0"/>
                            </a:rPr>
                            <m:t>4</m:t>
                          </m:r>
                          <m:r>
                            <a:rPr lang="en-US" sz="2000" i="1">
                              <a:latin typeface="Cambria Math" panose="02040503050406030204" pitchFamily="18" charset="0"/>
                              <a:ea typeface="+mn-ea"/>
                              <a:cs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2000" i="1">
                              <a:latin typeface="Cambria Math" panose="02040503050406030204" pitchFamily="18" charset="0"/>
                              <a:ea typeface="+mn-ea"/>
                              <a:cs typeface="Cambria Math" panose="02040503050406030204" pitchFamily="18" charset="0"/>
                            </a:rPr>
                            <m:t>1</m:t>
                          </m:r>
                        </m:sup>
                      </m:sSup>
                      <m:r>
                        <a:rPr lang="zh-CN" altLang="en-US" sz="2000" i="1">
                          <a:latin typeface="Cambria Math" panose="02040503050406030204" pitchFamily="18" charset="0"/>
                          <a:ea typeface="+mn-ea"/>
                          <a:cs typeface="Cambria Math" panose="02040503050406030204" pitchFamily="18" charset="0"/>
                        </a:rPr>
                        <m:t>．</m:t>
                      </m:r>
                    </m:oMath>
                  </m:oMathPara>
                </a14:m>
                <a:endParaRPr lang="en-US" sz="2000" dirty="0">
                  <a:latin typeface="+mn-ea"/>
                  <a:ea typeface="+mn-ea"/>
                  <a:cs typeface="+mn-ea"/>
                </a:endParaRPr>
              </a:p>
              <a:p>
                <a:pPr>
                  <a:lnSpc>
                    <a:spcPct val="150000"/>
                  </a:lnSpc>
                </a:pPr>
                <a:r>
                  <a:rPr sz="2000" dirty="0" err="1">
                    <a:latin typeface="+mn-ea"/>
                    <a:ea typeface="+mn-ea"/>
                    <a:cs typeface="+mn-ea"/>
                  </a:rPr>
                  <a:t>整理，得</a:t>
                </a:r>
                <a:endParaRPr sz="2000" dirty="0">
                  <a:latin typeface="+mn-ea"/>
                  <a:ea typeface="+mn-ea"/>
                  <a:cs typeface="+mn-ea"/>
                </a:endParaRPr>
              </a:p>
              <a:p>
                <a:pPr>
                  <a:lnSpc>
                    <a:spcPct val="150000"/>
                  </a:lnSpc>
                </a:pPr>
                <a:r>
                  <a:rPr sz="2000" dirty="0">
                    <a:latin typeface="+mn-ea"/>
                    <a:ea typeface="+mn-ea"/>
                    <a:cs typeface="+mn-ea"/>
                  </a:rPr>
                  <a:t> </a:t>
                </a:r>
                <a:r>
                  <a:rPr lang="en-US" sz="2000" dirty="0">
                    <a:latin typeface="+mn-ea"/>
                    <a:ea typeface="+mn-ea"/>
                    <a:cs typeface="+mn-ea"/>
                  </a:rPr>
                  <a:t>                                         </a:t>
                </a:r>
                <a:endParaRPr sz="2000" dirty="0">
                  <a:latin typeface="+mn-ea"/>
                  <a:ea typeface="+mn-ea"/>
                  <a:cs typeface="+mn-ea"/>
                </a:endParaRPr>
              </a:p>
            </p:txBody>
          </p:sp>
        </mc:Choice>
        <mc:Fallback>
          <p:sp>
            <p:nvSpPr>
              <p:cNvPr id="5" name="文本框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1520" y="1668263"/>
                <a:ext cx="8640960" cy="3279751"/>
              </a:xfrm>
              <a:prstGeom prst="rect">
                <a:avLst/>
              </a:prstGeom>
              <a:blipFill rotWithShape="1">
                <a:blip r:embed="rId2"/>
                <a:stretch>
                  <a:fillRect l="-1" t="-4" r="7" b="-12563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83" grpId="1"/>
      <p:bldP spid="5" grpId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标题 2"/>
          <p:cNvSpPr>
            <a:spLocks noGrp="1"/>
          </p:cNvSpPr>
          <p:nvPr>
            <p:ph type="title"/>
          </p:nvPr>
        </p:nvSpPr>
        <p:spPr>
          <a:xfrm>
            <a:off x="0" y="123825"/>
            <a:ext cx="9144000" cy="565150"/>
          </a:xfrm>
        </p:spPr>
        <p:txBody>
          <a:bodyPr vert="horz" wrap="square" lIns="91440" tIns="45720" rIns="91440" bIns="45720" anchor="ctr" anchorCtr="0"/>
          <a:lstStyle/>
          <a:p>
            <a:r>
              <a:rPr lang="zh-CN" altLang="en-US" sz="2800" kern="1200" dirty="0">
                <a:latin typeface="黑体" panose="02010609060101010101" pitchFamily="2" charset="-122"/>
                <a:ea typeface="黑体" panose="02010609060101010101" pitchFamily="2" charset="-122"/>
                <a:cs typeface="+mj-cs"/>
              </a:rPr>
              <a:t>新知探究</a:t>
            </a:r>
            <a:endParaRPr lang="zh-CN" altLang="en-US" sz="2800" kern="1200" dirty="0">
              <a:latin typeface="黑体" panose="02010609060101010101" pitchFamily="2" charset="-122"/>
              <a:ea typeface="黑体" panose="02010609060101010101" pitchFamily="2" charset="-122"/>
              <a:cs typeface="+mj-cs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5" name="文本框 4"/>
              <p:cNvSpPr txBox="1"/>
              <p:nvPr/>
            </p:nvSpPr>
            <p:spPr>
              <a:xfrm>
                <a:off x="251520" y="1665534"/>
                <a:ext cx="7959090" cy="3354141"/>
              </a:xfrm>
              <a:prstGeom prst="rect">
                <a:avLst/>
              </a:prstGeom>
              <a:noFill/>
            </p:spPr>
            <p:txBody>
              <a:bodyPr wrap="square" rtlCol="0">
                <a:noAutofit/>
              </a:bodyPr>
              <a:lstStyle/>
              <a:p>
                <a:pPr algn="ctr">
                  <a:lnSpc>
                    <a:spcPct val="150000"/>
                  </a:lnSpc>
                </a:pPr>
                <a14:m>
                  <m:oMath xmlns:m="http://schemas.openxmlformats.org/officeDocument/2006/math">
                    <m:sSup>
                      <m:sSupPr>
                        <m:ctrlPr>
                          <a:rPr lang="en-US" sz="2000" i="1">
                            <a:latin typeface="Cambria Math" panose="02040503050406030204" pitchFamily="18" charset="0"/>
                            <a:ea typeface="+mn-ea"/>
                            <a:cs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000" i="1">
                            <a:latin typeface="Cambria Math" panose="02040503050406030204" pitchFamily="18" charset="0"/>
                            <a:ea typeface="+mn-ea"/>
                            <a:cs typeface="Cambria Math" panose="02040503050406030204" pitchFamily="18" charset="0"/>
                          </a:rPr>
                          <m:t>(</m:t>
                        </m:r>
                        <m:r>
                          <a:rPr lang="en-US" sz="2000" i="1">
                            <a:latin typeface="Cambria Math" panose="02040503050406030204" pitchFamily="18" charset="0"/>
                            <a:ea typeface="+mn-ea"/>
                            <a:cs typeface="Cambria Math" panose="02040503050406030204" pitchFamily="18" charset="0"/>
                          </a:rPr>
                          <m:t>1</m:t>
                        </m:r>
                        <m:r>
                          <a:rPr lang="en-US" sz="2000" i="1">
                            <a:latin typeface="Cambria Math" panose="02040503050406030204" pitchFamily="18" charset="0"/>
                            <a:ea typeface="+mn-ea"/>
                            <a:cs typeface="Cambria Math" panose="02040503050406030204" pitchFamily="18" charset="0"/>
                          </a:rPr>
                          <m:t>−</m:t>
                        </m:r>
                        <m:r>
                          <a:rPr lang="en-US" sz="2000" i="1">
                            <a:latin typeface="Cambria Math" panose="02040503050406030204" pitchFamily="18" charset="0"/>
                            <a:ea typeface="+mn-ea"/>
                            <a:cs typeface="Cambria Math" panose="02040503050406030204" pitchFamily="18" charset="0"/>
                          </a:rPr>
                          <m:t>𝑥</m:t>
                        </m:r>
                        <m:r>
                          <a:rPr lang="en-US" sz="2000" i="1">
                            <a:latin typeface="Cambria Math" panose="02040503050406030204" pitchFamily="18" charset="0"/>
                            <a:ea typeface="+mn-ea"/>
                            <a:cs typeface="Cambria Math" panose="02040503050406030204" pitchFamily="18" charset="0"/>
                          </a:rPr>
                          <m:t>)</m:t>
                        </m:r>
                      </m:e>
                      <m:sup>
                        <m:r>
                          <a:rPr lang="en-US" sz="2000" i="1">
                            <a:latin typeface="Cambria Math" panose="02040503050406030204" pitchFamily="18" charset="0"/>
                            <a:ea typeface="+mn-ea"/>
                            <a:cs typeface="Cambria Math" panose="02040503050406030204" pitchFamily="18" charset="0"/>
                          </a:rPr>
                          <m:t>3</m:t>
                        </m:r>
                      </m:sup>
                    </m:sSup>
                    <m:r>
                      <a:rPr lang="en-US" sz="2000" i="1">
                        <a:latin typeface="Cambria Math" panose="02040503050406030204" pitchFamily="18" charset="0"/>
                        <a:ea typeface="+mn-ea"/>
                        <a:cs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000" i="1">
                            <a:latin typeface="Cambria Math" panose="02040503050406030204" pitchFamily="18" charset="0"/>
                            <a:ea typeface="+mn-ea"/>
                            <a:cs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000" i="1">
                            <a:latin typeface="Cambria Math" panose="02040503050406030204" pitchFamily="18" charset="0"/>
                            <a:ea typeface="+mn-ea"/>
                            <a:cs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000" i="1">
                            <a:latin typeface="Cambria Math" panose="02040503050406030204" pitchFamily="18" charset="0"/>
                            <a:ea typeface="+mn-ea"/>
                            <a:cs typeface="Cambria Math" panose="02040503050406030204" pitchFamily="18" charset="0"/>
                          </a:rPr>
                          <m:t>3</m:t>
                        </m:r>
                      </m:den>
                    </m:f>
                  </m:oMath>
                </a14:m>
                <a:r>
                  <a:rPr sz="2000" dirty="0">
                    <a:latin typeface="+mn-ea"/>
                    <a:ea typeface="+mn-ea"/>
                    <a:cs typeface="+mn-ea"/>
                    <a:sym typeface="+mn-ea"/>
                  </a:rPr>
                  <a:t> </a:t>
                </a:r>
                <a:r>
                  <a:rPr lang="zh-CN" altLang="en-US" sz="2000" dirty="0">
                    <a:latin typeface="+mn-ea"/>
                    <a:ea typeface="+mn-ea"/>
                    <a:cs typeface="+mn-ea"/>
                    <a:sym typeface="+mn-ea"/>
                  </a:rPr>
                  <a:t>，</a:t>
                </a:r>
                <a:r>
                  <a:rPr lang="en-US" sz="2000" dirty="0">
                    <a:latin typeface="+mn-ea"/>
                    <a:ea typeface="+mn-ea"/>
                    <a:cs typeface="+mn-ea"/>
                    <a:sym typeface="+mn-ea"/>
                  </a:rPr>
                  <a:t> </a:t>
                </a:r>
                <a:endParaRPr lang="en-US" sz="2000" dirty="0">
                  <a:latin typeface="+mn-ea"/>
                  <a:ea typeface="+mn-ea"/>
                  <a:cs typeface="+mn-ea"/>
                  <a:sym typeface="+mn-ea"/>
                </a:endParaRPr>
              </a:p>
              <a:p>
                <a:pPr algn="ctr">
                  <a:lnSpc>
                    <a:spcPct val="150000"/>
                  </a:lnSpc>
                </a:pPr>
                <a:r>
                  <a:rPr lang="en-US" sz="2000" dirty="0">
                    <a:latin typeface="+mn-ea"/>
                    <a:ea typeface="+mn-ea"/>
                    <a:cs typeface="+mn-ea"/>
                    <a:sym typeface="+mn-ea"/>
                  </a:rPr>
                  <a:t>       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 panose="02040503050406030204" pitchFamily="18" charset="0"/>
                        <a:ea typeface="+mn-ea"/>
                        <a:cs typeface="Cambria Math" panose="02040503050406030204" pitchFamily="18" charset="0"/>
                      </a:rPr>
                      <m:t>1</m:t>
                    </m:r>
                    <m:r>
                      <a:rPr lang="en-US" sz="2000" i="1">
                        <a:latin typeface="Cambria Math" panose="02040503050406030204" pitchFamily="18" charset="0"/>
                        <a:ea typeface="+mn-ea"/>
                        <a:cs typeface="Cambria Math" panose="02040503050406030204" pitchFamily="18" charset="0"/>
                      </a:rPr>
                      <m:t>−</m:t>
                    </m:r>
                    <m:r>
                      <a:rPr lang="en-US" sz="2000" i="1">
                        <a:latin typeface="Cambria Math" panose="02040503050406030204" pitchFamily="18" charset="0"/>
                        <a:ea typeface="+mn-ea"/>
                        <a:cs typeface="Cambria Math" panose="02040503050406030204" pitchFamily="18" charset="0"/>
                      </a:rPr>
                      <m:t>𝑥</m:t>
                    </m:r>
                    <m:r>
                      <a:rPr lang="en-US" sz="2000" i="1">
                        <a:latin typeface="Cambria Math" panose="02040503050406030204" pitchFamily="18" charset="0"/>
                        <a:ea typeface="+mn-ea"/>
                        <a:cs typeface="Cambria Math" panose="02040503050406030204" pitchFamily="18" charset="0"/>
                      </a:rPr>
                      <m:t>=</m:t>
                    </m:r>
                    <m:rad>
                      <m:radPr>
                        <m:ctrlPr>
                          <a:rPr lang="en-US" sz="2000" i="1">
                            <a:latin typeface="Cambria Math" panose="02040503050406030204" pitchFamily="18" charset="0"/>
                            <a:ea typeface="+mn-ea"/>
                            <a:cs typeface="Cambria Math" panose="02040503050406030204" pitchFamily="18" charset="0"/>
                          </a:rPr>
                        </m:ctrlPr>
                      </m:radPr>
                      <m:deg>
                        <m:r>
                          <a:rPr lang="en-US" sz="2000" i="1">
                            <a:latin typeface="Cambria Math" panose="02040503050406030204" pitchFamily="18" charset="0"/>
                            <a:ea typeface="+mn-ea"/>
                            <a:cs typeface="Cambria Math" panose="02040503050406030204" pitchFamily="18" charset="0"/>
                          </a:rPr>
                          <m:t>3</m:t>
                        </m:r>
                      </m:deg>
                      <m:e>
                        <m:f>
                          <m:fPr>
                            <m:ctrlPr>
                              <a:rPr lang="en-US" sz="2000" i="1">
                                <a:latin typeface="Cambria Math" panose="02040503050406030204" pitchFamily="18" charset="0"/>
                                <a:ea typeface="+mn-ea"/>
                                <a:cs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2000" i="1">
                                <a:latin typeface="Cambria Math" panose="02040503050406030204" pitchFamily="18" charset="0"/>
                                <a:ea typeface="+mn-ea"/>
                                <a:cs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sz="2000" i="1">
                                <a:latin typeface="Cambria Math" panose="02040503050406030204" pitchFamily="18" charset="0"/>
                                <a:ea typeface="+mn-ea"/>
                                <a:cs typeface="Cambria Math" panose="02040503050406030204" pitchFamily="18" charset="0"/>
                              </a:rPr>
                              <m:t>3</m:t>
                            </m:r>
                          </m:den>
                        </m:f>
                      </m:e>
                    </m:rad>
                    <m:r>
                      <a:rPr lang="en-US" sz="2000" i="1">
                        <a:latin typeface="Cambria Math" panose="02040503050406030204" pitchFamily="18" charset="0"/>
                        <a:ea typeface="+mn-ea"/>
                        <a:cs typeface="Cambria Math" panose="02040503050406030204" pitchFamily="18" charset="0"/>
                      </a:rPr>
                      <m:t>≈</m:t>
                    </m:r>
                    <m:r>
                      <a:rPr lang="en-US" sz="2000" i="1">
                        <a:latin typeface="Cambria Math" panose="02040503050406030204" pitchFamily="18" charset="0"/>
                        <a:ea typeface="+mn-ea"/>
                        <a:cs typeface="Cambria Math" panose="02040503050406030204" pitchFamily="18" charset="0"/>
                      </a:rPr>
                      <m:t>0</m:t>
                    </m:r>
                    <m:r>
                      <a:rPr lang="en-US" sz="2000" i="1">
                        <a:latin typeface="Cambria Math" panose="02040503050406030204" pitchFamily="18" charset="0"/>
                        <a:ea typeface="+mn-ea"/>
                        <a:cs typeface="Cambria Math" panose="02040503050406030204" pitchFamily="18" charset="0"/>
                      </a:rPr>
                      <m:t>.</m:t>
                    </m:r>
                    <m:r>
                      <a:rPr lang="en-US" sz="2000" i="1">
                        <a:latin typeface="Cambria Math" panose="02040503050406030204" pitchFamily="18" charset="0"/>
                        <a:ea typeface="+mn-ea"/>
                        <a:cs typeface="Cambria Math" panose="02040503050406030204" pitchFamily="18" charset="0"/>
                      </a:rPr>
                      <m:t>693</m:t>
                    </m:r>
                  </m:oMath>
                </a14:m>
                <a:r>
                  <a:rPr sz="2000" dirty="0">
                    <a:latin typeface="+mn-ea"/>
                    <a:ea typeface="+mn-ea"/>
                    <a:cs typeface="+mn-ea"/>
                    <a:sym typeface="+mn-ea"/>
                  </a:rPr>
                  <a:t>．</a:t>
                </a:r>
                <a:endParaRPr sz="2000" dirty="0">
                  <a:latin typeface="+mn-ea"/>
                  <a:ea typeface="+mn-ea"/>
                  <a:cs typeface="+mn-ea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en-US" sz="2000" dirty="0">
                    <a:latin typeface="+mn-ea"/>
                    <a:ea typeface="+mn-ea"/>
                    <a:cs typeface="+mn-ea"/>
                  </a:rPr>
                  <a:t> </a:t>
                </a:r>
                <a:r>
                  <a:rPr sz="2000" dirty="0" err="1">
                    <a:latin typeface="+mn-ea"/>
                    <a:ea typeface="+mn-ea"/>
                    <a:cs typeface="+mn-ea"/>
                  </a:rPr>
                  <a:t>因此</a:t>
                </a:r>
                <a:endParaRPr sz="2000" dirty="0">
                  <a:latin typeface="+mn-ea"/>
                  <a:ea typeface="+mn-ea"/>
                  <a:cs typeface="+mn-ea"/>
                </a:endParaRPr>
              </a:p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i="1">
                          <a:latin typeface="Cambria Math" panose="02040503050406030204" pitchFamily="18" charset="0"/>
                          <a:ea typeface="+mn-ea"/>
                          <a:cs typeface="Cambria Math" panose="02040503050406030204" pitchFamily="18" charset="0"/>
                        </a:rPr>
                        <m:t>𝑥</m:t>
                      </m:r>
                      <m:r>
                        <a:rPr lang="en-US" sz="2000" i="1">
                          <a:latin typeface="Cambria Math" panose="02040503050406030204" pitchFamily="18" charset="0"/>
                          <a:ea typeface="+mn-ea"/>
                          <a:cs typeface="Cambria Math" panose="02040503050406030204" pitchFamily="18" charset="0"/>
                        </a:rPr>
                        <m:t>≈</m:t>
                      </m:r>
                      <m:r>
                        <a:rPr lang="en-US" sz="2000" i="1">
                          <a:latin typeface="Cambria Math" panose="02040503050406030204" pitchFamily="18" charset="0"/>
                          <a:ea typeface="+mn-ea"/>
                          <a:cs typeface="Cambria Math" panose="02040503050406030204" pitchFamily="18" charset="0"/>
                        </a:rPr>
                        <m:t>1</m:t>
                      </m:r>
                      <m:r>
                        <a:rPr lang="en-US" sz="2000" i="1">
                          <a:latin typeface="Cambria Math" panose="02040503050406030204" pitchFamily="18" charset="0"/>
                          <a:ea typeface="+mn-ea"/>
                          <a:cs typeface="Cambria Math" panose="02040503050406030204" pitchFamily="18" charset="0"/>
                        </a:rPr>
                        <m:t>−</m:t>
                      </m:r>
                      <m:r>
                        <a:rPr lang="en-US" sz="2000" i="1">
                          <a:latin typeface="Cambria Math" panose="02040503050406030204" pitchFamily="18" charset="0"/>
                          <a:ea typeface="+mn-ea"/>
                          <a:cs typeface="Cambria Math" panose="02040503050406030204" pitchFamily="18" charset="0"/>
                        </a:rPr>
                        <m:t>0</m:t>
                      </m:r>
                      <m:r>
                        <a:rPr lang="en-US" sz="2000" i="1">
                          <a:latin typeface="Cambria Math" panose="02040503050406030204" pitchFamily="18" charset="0"/>
                          <a:ea typeface="+mn-ea"/>
                          <a:cs typeface="Cambria Math" panose="02040503050406030204" pitchFamily="18" charset="0"/>
                        </a:rPr>
                        <m:t>.</m:t>
                      </m:r>
                      <m:r>
                        <a:rPr lang="en-US" sz="2000" i="1">
                          <a:latin typeface="Cambria Math" panose="02040503050406030204" pitchFamily="18" charset="0"/>
                          <a:ea typeface="+mn-ea"/>
                          <a:cs typeface="Cambria Math" panose="02040503050406030204" pitchFamily="18" charset="0"/>
                        </a:rPr>
                        <m:t>693</m:t>
                      </m:r>
                      <m:r>
                        <a:rPr lang="en-US" sz="2000" i="1">
                          <a:latin typeface="Cambria Math" panose="02040503050406030204" pitchFamily="18" charset="0"/>
                          <a:ea typeface="+mn-ea"/>
                          <a:cs typeface="Cambria Math" panose="02040503050406030204" pitchFamily="18" charset="0"/>
                        </a:rPr>
                        <m:t>≈</m:t>
                      </m:r>
                      <m:r>
                        <a:rPr lang="en-US" sz="2000" i="1">
                          <a:latin typeface="Cambria Math" panose="02040503050406030204" pitchFamily="18" charset="0"/>
                          <a:ea typeface="+mn-ea"/>
                          <a:cs typeface="Cambria Math" panose="02040503050406030204" pitchFamily="18" charset="0"/>
                        </a:rPr>
                        <m:t>31</m:t>
                      </m:r>
                      <m:r>
                        <a:rPr lang="en-US" sz="2000" i="1">
                          <a:latin typeface="Cambria Math" panose="02040503050406030204" pitchFamily="18" charset="0"/>
                          <a:ea typeface="+mn-ea"/>
                          <a:cs typeface="Cambria Math" panose="02040503050406030204" pitchFamily="18" charset="0"/>
                        </a:rPr>
                        <m:t>%．</m:t>
                      </m:r>
                    </m:oMath>
                  </m:oMathPara>
                </a14:m>
                <a:endParaRPr lang="en-US" sz="2000" dirty="0">
                  <a:latin typeface="+mn-ea"/>
                  <a:ea typeface="+mn-ea"/>
                  <a:cs typeface="+mn-ea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en-US" sz="2000" dirty="0">
                    <a:latin typeface="+mn-ea"/>
                    <a:ea typeface="+mn-ea"/>
                    <a:cs typeface="+mn-ea"/>
                  </a:rPr>
                  <a:t> </a:t>
                </a:r>
                <a:r>
                  <a:rPr sz="2000" dirty="0">
                    <a:latin typeface="+mn-ea"/>
                    <a:ea typeface="+mn-ea"/>
                    <a:cs typeface="+mn-ea"/>
                  </a:rPr>
                  <a:t>即</a:t>
                </a:r>
                <a:r>
                  <a:rPr lang="zh-CN" altLang="en-US" sz="2000" dirty="0">
                    <a:latin typeface="+mn-ea"/>
                    <a:ea typeface="+mn-ea"/>
                    <a:cs typeface="+mn-ea"/>
                  </a:rPr>
                  <a:t>上述</a:t>
                </a:r>
                <a:r>
                  <a:rPr sz="2000" dirty="0" err="1">
                    <a:latin typeface="+mn-ea"/>
                    <a:ea typeface="+mn-ea"/>
                    <a:cs typeface="+mn-ea"/>
                  </a:rPr>
                  <a:t>电子产品平均每次降价的百分率大约是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 panose="02040503050406030204" pitchFamily="18" charset="0"/>
                        <a:ea typeface="+mn-ea"/>
                        <a:cs typeface="Cambria Math" panose="02040503050406030204" pitchFamily="18" charset="0"/>
                      </a:rPr>
                      <m:t>31</m:t>
                    </m:r>
                    <m:r>
                      <a:rPr lang="en-US" sz="2000" i="1">
                        <a:latin typeface="Cambria Math" panose="02040503050406030204" pitchFamily="18" charset="0"/>
                        <a:ea typeface="+mn-ea"/>
                        <a:cs typeface="Cambria Math" panose="02040503050406030204" pitchFamily="18" charset="0"/>
                      </a:rPr>
                      <m:t>%</m:t>
                    </m:r>
                  </m:oMath>
                </a14:m>
                <a:r>
                  <a:rPr sz="2000" dirty="0">
                    <a:latin typeface="+mn-ea"/>
                    <a:ea typeface="+mn-ea"/>
                    <a:cs typeface="+mn-ea"/>
                  </a:rPr>
                  <a:t>．</a:t>
                </a:r>
                <a:endParaRPr sz="2000" dirty="0">
                  <a:latin typeface="+mn-ea"/>
                  <a:ea typeface="+mn-ea"/>
                  <a:cs typeface="+mn-ea"/>
                </a:endParaRPr>
              </a:p>
            </p:txBody>
          </p:sp>
        </mc:Choice>
        <mc:Fallback>
          <p:sp>
            <p:nvSpPr>
              <p:cNvPr id="5" name="文本框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1520" y="1665534"/>
                <a:ext cx="7959090" cy="3354141"/>
              </a:xfrm>
              <a:prstGeom prst="rect">
                <a:avLst/>
              </a:prstGeom>
              <a:blipFill rotWithShape="1">
                <a:blip r:embed="rId1"/>
                <a:stretch>
                  <a:fillRect l="-1" t="-17" r="1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" name="Text Box 77"/>
              <p:cNvSpPr txBox="1"/>
              <p:nvPr/>
            </p:nvSpPr>
            <p:spPr>
              <a:xfrm>
                <a:off x="251520" y="710721"/>
                <a:ext cx="8713211" cy="954813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wrap="square">
                <a:spAutoFit/>
              </a:bodyPr>
              <a:lstStyle>
                <a:lvl1pPr marL="342900" indent="-3429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黑体" panose="02010609060101010101" pitchFamily="2" charset="-122"/>
                    <a:ea typeface="黑体" panose="02010609060101010101" pitchFamily="2" charset="-122"/>
                    <a:cs typeface="+mn-cs"/>
                  </a:defRPr>
                </a:lvl1pPr>
                <a:lvl2pPr marL="742950" indent="-28575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–"/>
                  <a:defRPr sz="2800" kern="1200">
                    <a:solidFill>
                      <a:schemeClr val="tx1"/>
                    </a:solidFill>
                    <a:latin typeface="黑体" panose="02010609060101010101" pitchFamily="2" charset="-122"/>
                    <a:ea typeface="黑体" panose="02010609060101010101" pitchFamily="2" charset="-122"/>
                    <a:cs typeface="+mn-cs"/>
                  </a:defRPr>
                </a:lvl2pPr>
                <a:lvl3pPr marL="11430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黑体" panose="02010609060101010101" pitchFamily="2" charset="-122"/>
                    <a:ea typeface="黑体" panose="02010609060101010101" pitchFamily="2" charset="-122"/>
                    <a:cs typeface="+mn-cs"/>
                  </a:defRPr>
                </a:lvl3pPr>
                <a:lvl4pPr marL="16002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–"/>
                  <a:defRPr sz="2800" kern="1200">
                    <a:solidFill>
                      <a:schemeClr val="tx1"/>
                    </a:solidFill>
                    <a:latin typeface="黑体" panose="02010609060101010101" pitchFamily="2" charset="-122"/>
                    <a:ea typeface="黑体" panose="02010609060101010101" pitchFamily="2" charset="-122"/>
                    <a:cs typeface="+mn-cs"/>
                  </a:defRPr>
                </a:lvl4pPr>
                <a:lvl5pPr marL="20574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800" kern="1200">
                    <a:solidFill>
                      <a:schemeClr val="tx1"/>
                    </a:solidFill>
                    <a:latin typeface="黑体" panose="02010609060101010101" pitchFamily="2" charset="-122"/>
                    <a:ea typeface="黑体" panose="02010609060101010101" pitchFamily="2" charset="-122"/>
                    <a:cs typeface="+mn-cs"/>
                  </a:defRPr>
                </a:lvl5pPr>
              </a:lstStyle>
              <a:p>
                <a:pPr marL="0" lvl="0" indent="0" eaLnBrk="1" hangingPunct="1">
                  <a:lnSpc>
                    <a:spcPct val="150000"/>
                  </a:lnSpc>
                  <a:spcBef>
                    <a:spcPct val="0"/>
                  </a:spcBef>
                  <a:buFontTx/>
                  <a:buNone/>
                </a:pPr>
                <a:r>
                  <a:rPr lang="zh-CN" altLang="en-US" sz="2000" b="1" dirty="0">
                    <a:solidFill>
                      <a:srgbClr val="0000CC"/>
                    </a:solidFill>
                    <a:latin typeface="宋体" panose="02010600030101010101" pitchFamily="2" charset="-122"/>
                    <a:ea typeface="宋体" panose="02010600030101010101" pitchFamily="2" charset="-122"/>
                  </a:rPr>
                  <a:t>例1</a:t>
                </a:r>
                <a:r>
                  <a:rPr lang="en-US" altLang="zh-CN" sz="2000" b="1" dirty="0">
                    <a:solidFill>
                      <a:srgbClr val="0000FF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rPr>
                  <a:t>   </a:t>
                </a:r>
                <a:r>
                  <a:rPr lang="zh-CN" altLang="en-US" sz="2000" b="1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rPr>
                  <a:t>某种电子产品自投放市场以来，经过三次降价，单价由原来的</a:t>
                </a:r>
                <a14:m>
                  <m:oMath xmlns:m="http://schemas.openxmlformats.org/officeDocument/2006/math">
                    <m:r>
                      <a:rPr lang="zh-CN" altLang="en-US" sz="2000" b="1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宋体" panose="02010600030101010101" pitchFamily="2" charset="-122"/>
                      </a:rPr>
                      <m:t>174</m:t>
                    </m:r>
                  </m:oMath>
                </a14:m>
                <a:r>
                  <a:rPr lang="zh-CN" altLang="en-US" sz="2000" b="1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rPr>
                  <a:t>元降到</a:t>
                </a:r>
                <a14:m>
                  <m:oMath xmlns:m="http://schemas.openxmlformats.org/officeDocument/2006/math">
                    <m:r>
                      <a:rPr lang="zh-CN" altLang="en-US" sz="2000" b="1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宋体" panose="02010600030101010101" pitchFamily="2" charset="-122"/>
                      </a:rPr>
                      <m:t>58</m:t>
                    </m:r>
                  </m:oMath>
                </a14:m>
                <a:r>
                  <a:rPr lang="zh-CN" altLang="en-US" sz="2000" b="1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rPr>
                  <a:t>元，这种产品平均每次降价的百分率是多少</a:t>
                </a:r>
                <a:r>
                  <a:rPr lang="zh-CN" altLang="en-US" sz="2000" b="1" dirty="0">
                    <a:latin typeface="宋体" panose="02010600030101010101" pitchFamily="2" charset="-122"/>
                    <a:ea typeface="宋体" panose="02010600030101010101" pitchFamily="2" charset="-122"/>
                    <a:cs typeface="Times New Roman" panose="02020603050405020304" pitchFamily="18" charset="0"/>
                  </a:rPr>
                  <a:t>（精确到</a:t>
                </a:r>
                <a14:m>
                  <m:oMath xmlns:m="http://schemas.openxmlformats.org/officeDocument/2006/math">
                    <m:r>
                      <a:rPr lang="zh-CN" altLang="en-US" sz="2000" b="1" dirty="0">
                        <a:latin typeface="Cambria Math" panose="02040503050406030204" pitchFamily="18" charset="0"/>
                      </a:rPr>
                      <m:t>1</m:t>
                    </m:r>
                  </m:oMath>
                </a14:m>
                <a:r>
                  <a:rPr lang="zh-CN" altLang="en-US" sz="2000" b="1" dirty="0">
                    <a:latin typeface="宋体" panose="02010600030101010101" pitchFamily="2" charset="-122"/>
                    <a:ea typeface="宋体" panose="02010600030101010101" pitchFamily="2" charset="-122"/>
                    <a:cs typeface="Times New Roman" panose="02020603050405020304" pitchFamily="18" charset="0"/>
                  </a:rPr>
                  <a:t>％） </a:t>
                </a:r>
                <a:r>
                  <a:rPr lang="zh-CN" altLang="en-US" sz="2000" b="1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rPr>
                  <a:t>？</a:t>
                </a:r>
                <a:endParaRPr sz="2000" dirty="0">
                  <a:solidFill>
                    <a:schemeClr val="tx2">
                      <a:lumMod val="75000"/>
                    </a:schemeClr>
                  </a:solidFill>
                  <a:ea typeface="宋体" panose="02010600030101010101" pitchFamily="2" charset="-122"/>
                </a:endParaRPr>
              </a:p>
            </p:txBody>
          </p:sp>
        </mc:Choice>
        <mc:Fallback>
          <p:sp>
            <p:nvSpPr>
              <p:cNvPr id="2" name="Text Box 7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1520" y="710721"/>
                <a:ext cx="8713211" cy="954813"/>
              </a:xfrm>
              <a:prstGeom prst="rect">
                <a:avLst/>
              </a:prstGeom>
              <a:blipFill rotWithShape="1">
                <a:blip r:embed="rId2"/>
                <a:stretch>
                  <a:fillRect l="-1" t="-16" r="5" b="-539"/>
                </a:stretch>
              </a:blipFill>
              <a:ln w="9525">
                <a:noFill/>
              </a:ln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1"/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标题 2"/>
          <p:cNvSpPr>
            <a:spLocks noGrp="1"/>
          </p:cNvSpPr>
          <p:nvPr>
            <p:ph type="title"/>
          </p:nvPr>
        </p:nvSpPr>
        <p:spPr>
          <a:xfrm>
            <a:off x="0" y="123825"/>
            <a:ext cx="9144000" cy="565150"/>
          </a:xfrm>
        </p:spPr>
        <p:txBody>
          <a:bodyPr vert="horz" wrap="square" lIns="91440" tIns="45720" rIns="91440" bIns="45720" anchor="ctr" anchorCtr="0"/>
          <a:lstStyle/>
          <a:p>
            <a:r>
              <a:rPr lang="zh-CN" altLang="en-US" sz="2800" kern="1200" dirty="0">
                <a:latin typeface="黑体" panose="02010609060101010101" pitchFamily="2" charset="-122"/>
                <a:ea typeface="黑体" panose="02010609060101010101" pitchFamily="2" charset="-122"/>
                <a:cs typeface="+mj-cs"/>
              </a:rPr>
              <a:t>新知探究</a:t>
            </a:r>
            <a:endParaRPr lang="zh-CN" altLang="en-US" sz="2800" kern="1200" dirty="0">
              <a:latin typeface="黑体" panose="02010609060101010101" pitchFamily="2" charset="-122"/>
              <a:ea typeface="黑体" panose="02010609060101010101" pitchFamily="2" charset="-122"/>
              <a:cs typeface="+mj-cs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1907520" y="1201385"/>
            <a:ext cx="497903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 dirty="0">
                <a:solidFill>
                  <a:srgbClr val="0000CC"/>
                </a:solidFill>
                <a:latin typeface="宋体" panose="02010600030101010101" pitchFamily="2" charset="-122"/>
              </a:rPr>
              <a:t>建模求解数列应用题需要注意：</a:t>
            </a:r>
            <a:endParaRPr lang="zh-CN" altLang="en-US" sz="2000" dirty="0"/>
          </a:p>
        </p:txBody>
      </p:sp>
      <p:sp>
        <p:nvSpPr>
          <p:cNvPr id="6" name="文本框 5"/>
          <p:cNvSpPr txBox="1"/>
          <p:nvPr/>
        </p:nvSpPr>
        <p:spPr>
          <a:xfrm>
            <a:off x="2048207" y="1875120"/>
            <a:ext cx="605218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(1) </a:t>
            </a:r>
            <a:r>
              <a:rPr lang="zh-CN" altLang="en-US" sz="240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分清是等差数列还是等比数列</a:t>
            </a:r>
            <a:r>
              <a:rPr lang="en-US" altLang="zh-CN" sz="240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.</a:t>
            </a:r>
            <a:endParaRPr lang="en-US" altLang="zh-CN" sz="2400"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2048207" y="2522820"/>
            <a:ext cx="59594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(2) </a:t>
            </a:r>
            <a:r>
              <a:rPr lang="zh-CN" altLang="en-US" sz="240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分清是求通项问题还是求和问题</a:t>
            </a:r>
            <a:r>
              <a:rPr lang="en-US" altLang="zh-CN" sz="240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.  </a:t>
            </a:r>
            <a:endParaRPr lang="en-US" altLang="zh-CN" sz="2400"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2048207" y="3190205"/>
            <a:ext cx="35242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(3) </a:t>
            </a:r>
            <a:r>
              <a:rPr lang="zh-CN" altLang="en-US" sz="240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分清已知量和待求量</a:t>
            </a:r>
            <a:r>
              <a:rPr lang="en-US" altLang="zh-CN" sz="240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.</a:t>
            </a:r>
            <a:endParaRPr lang="en-US" altLang="zh-CN" sz="2400"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6" grpId="1"/>
      <p:bldP spid="7" grpId="0"/>
      <p:bldP spid="7" grpId="1"/>
      <p:bldP spid="8" grpId="0"/>
      <p:bldP spid="8" grpId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标题 2"/>
          <p:cNvSpPr>
            <a:spLocks noGrp="1"/>
          </p:cNvSpPr>
          <p:nvPr>
            <p:ph type="title"/>
          </p:nvPr>
        </p:nvSpPr>
        <p:spPr>
          <a:xfrm>
            <a:off x="0" y="123825"/>
            <a:ext cx="9144000" cy="565150"/>
          </a:xfrm>
        </p:spPr>
        <p:txBody>
          <a:bodyPr vert="horz" wrap="square" lIns="91440" tIns="45720" rIns="91440" bIns="45720" anchor="ctr" anchorCtr="0"/>
          <a:lstStyle/>
          <a:p>
            <a:r>
              <a:rPr lang="zh-CN" altLang="en-US" sz="2800" kern="1200" dirty="0">
                <a:latin typeface="黑体" panose="02010609060101010101" pitchFamily="2" charset="-122"/>
                <a:ea typeface="黑体" panose="02010609060101010101" pitchFamily="2" charset="-122"/>
                <a:cs typeface="+mj-cs"/>
              </a:rPr>
              <a:t>新知探究</a:t>
            </a:r>
            <a:endParaRPr lang="zh-CN" altLang="en-US" sz="2800" kern="1200" dirty="0">
              <a:latin typeface="黑体" panose="02010609060101010101" pitchFamily="2" charset="-122"/>
              <a:ea typeface="黑体" panose="02010609060101010101" pitchFamily="2" charset="-122"/>
              <a:cs typeface="+mj-cs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0483" name="Text Box 77"/>
              <p:cNvSpPr txBox="1"/>
              <p:nvPr/>
            </p:nvSpPr>
            <p:spPr>
              <a:xfrm>
                <a:off x="216000" y="771551"/>
                <a:ext cx="8712000" cy="1008112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>
                <a:noAutofit/>
              </a:bodyPr>
              <a:lstStyle>
                <a:lvl1pPr marL="342900" indent="-3429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黑体" panose="02010609060101010101" pitchFamily="2" charset="-122"/>
                    <a:ea typeface="黑体" panose="02010609060101010101" pitchFamily="2" charset="-122"/>
                    <a:cs typeface="+mn-cs"/>
                  </a:defRPr>
                </a:lvl1pPr>
                <a:lvl2pPr marL="742950" indent="-28575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–"/>
                  <a:defRPr sz="2800" kern="1200">
                    <a:solidFill>
                      <a:schemeClr val="tx1"/>
                    </a:solidFill>
                    <a:latin typeface="黑体" panose="02010609060101010101" pitchFamily="2" charset="-122"/>
                    <a:ea typeface="黑体" panose="02010609060101010101" pitchFamily="2" charset="-122"/>
                    <a:cs typeface="+mn-cs"/>
                  </a:defRPr>
                </a:lvl2pPr>
                <a:lvl3pPr marL="11430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黑体" panose="02010609060101010101" pitchFamily="2" charset="-122"/>
                    <a:ea typeface="黑体" panose="02010609060101010101" pitchFamily="2" charset="-122"/>
                    <a:cs typeface="+mn-cs"/>
                  </a:defRPr>
                </a:lvl3pPr>
                <a:lvl4pPr marL="16002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–"/>
                  <a:defRPr sz="2800" kern="1200">
                    <a:solidFill>
                      <a:schemeClr val="tx1"/>
                    </a:solidFill>
                    <a:latin typeface="黑体" panose="02010609060101010101" pitchFamily="2" charset="-122"/>
                    <a:ea typeface="黑体" panose="02010609060101010101" pitchFamily="2" charset="-122"/>
                    <a:cs typeface="+mn-cs"/>
                  </a:defRPr>
                </a:lvl4pPr>
                <a:lvl5pPr marL="20574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800" kern="1200">
                    <a:solidFill>
                      <a:schemeClr val="tx1"/>
                    </a:solidFill>
                    <a:latin typeface="黑体" panose="02010609060101010101" pitchFamily="2" charset="-122"/>
                    <a:ea typeface="黑体" panose="02010609060101010101" pitchFamily="2" charset="-122"/>
                    <a:cs typeface="+mn-cs"/>
                  </a:defRPr>
                </a:lvl5pPr>
              </a:lstStyle>
              <a:p>
                <a:pPr marL="0" lvl="0" indent="0" eaLnBrk="1" hangingPunct="1">
                  <a:spcBef>
                    <a:spcPct val="0"/>
                  </a:spcBef>
                  <a:buNone/>
                </a:pPr>
                <a:r>
                  <a:rPr lang="zh-CN" altLang="en-US" sz="2000" b="1" dirty="0">
                    <a:solidFill>
                      <a:srgbClr val="0000CC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例2</a:t>
                </a:r>
                <a:r>
                  <a:rPr lang="en-US" altLang="zh-CN" sz="2000" b="1" dirty="0">
                    <a:solidFill>
                      <a:srgbClr val="0000FF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   </a:t>
                </a:r>
                <a:r>
                  <a:rPr lang="zh-CN" altLang="en-US" sz="2000" b="1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一对夫妇为了</a:t>
                </a:r>
                <a14:m>
                  <m:oMath xmlns:m="http://schemas.openxmlformats.org/officeDocument/2006/math">
                    <m:r>
                      <a:rPr lang="zh-CN" altLang="en-US" sz="2000" b="1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+mn-ea"/>
                      </a:rPr>
                      <m:t>5</m:t>
                    </m:r>
                  </m:oMath>
                </a14:m>
                <a:r>
                  <a:rPr lang="zh-CN" altLang="en-US" sz="2000" b="1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年后能购买一辆车，准备每年到银行去存一笔钱．假设银行储蓄年利率为</a:t>
                </a:r>
                <a14:m>
                  <m:oMath xmlns:m="http://schemas.openxmlformats.org/officeDocument/2006/math">
                    <m:r>
                      <a:rPr lang="zh-CN" altLang="en-US" sz="2000" b="1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+mn-ea"/>
                      </a:rPr>
                      <m:t>5</m:t>
                    </m:r>
                    <m:r>
                      <a:rPr lang="zh-CN" altLang="en-US" sz="2000" b="1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+mn-ea"/>
                      </a:rPr>
                      <m:t>%</m:t>
                    </m:r>
                  </m:oMath>
                </a14:m>
                <a:r>
                  <a:rPr lang="zh-CN" altLang="en-US" sz="2000" b="1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，按复利计算，为了使</a:t>
                </a:r>
                <a14:m>
                  <m:oMath xmlns:m="http://schemas.openxmlformats.org/officeDocument/2006/math">
                    <m:r>
                      <a:rPr lang="zh-CN" altLang="en-US" sz="2000" b="1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+mn-ea"/>
                      </a:rPr>
                      <m:t>5</m:t>
                    </m:r>
                  </m:oMath>
                </a14:m>
                <a:r>
                  <a:rPr lang="zh-CN" altLang="en-US" sz="2000" b="1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年后本利和共有</a:t>
                </a:r>
                <a14:m>
                  <m:oMath xmlns:m="http://schemas.openxmlformats.org/officeDocument/2006/math">
                    <m:r>
                      <a:rPr lang="zh-CN" altLang="en-US" sz="2000" b="1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+mn-ea"/>
                      </a:rPr>
                      <m:t>10</m:t>
                    </m:r>
                  </m:oMath>
                </a14:m>
                <a:r>
                  <a:rPr lang="zh-CN" altLang="en-US" sz="2000" b="1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万元，则他们每年约需存多少钱（精确到</a:t>
                </a:r>
                <a14:m>
                  <m:oMath xmlns:m="http://schemas.openxmlformats.org/officeDocument/2006/math">
                    <m:r>
                      <a:rPr lang="zh-CN" altLang="en-US" sz="2000" b="1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+mn-ea"/>
                      </a:rPr>
                      <m:t>1</m:t>
                    </m:r>
                  </m:oMath>
                </a14:m>
                <a:r>
                  <a:rPr lang="zh-CN" altLang="en-US" sz="2000" b="1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元</a:t>
                </a:r>
                <a:r>
                  <a:rPr lang="zh-CN" altLang="en-US" sz="2000" b="1" dirty="0"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）？</a:t>
                </a:r>
                <a:endParaRPr sz="2000" dirty="0">
                  <a:solidFill>
                    <a:schemeClr val="tx2">
                      <a:lumMod val="75000"/>
                    </a:schemeClr>
                  </a:solidFill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20483" name="Text Box 7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6000" y="771551"/>
                <a:ext cx="8712000" cy="1008112"/>
              </a:xfrm>
              <a:prstGeom prst="rect">
                <a:avLst/>
              </a:prstGeom>
              <a:blipFill rotWithShape="1">
                <a:blip r:embed="rId1"/>
                <a:stretch>
                  <a:fillRect l="-1" t="-3" r="6" b="39"/>
                </a:stretch>
              </a:blipFill>
              <a:ln w="9525">
                <a:noFill/>
              </a:ln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5" name="文本框 4"/>
              <p:cNvSpPr txBox="1"/>
              <p:nvPr/>
            </p:nvSpPr>
            <p:spPr>
              <a:xfrm>
                <a:off x="216000" y="1786108"/>
                <a:ext cx="5940176" cy="3267075"/>
              </a:xfrm>
              <a:prstGeom prst="rect">
                <a:avLst/>
              </a:prstGeom>
              <a:noFill/>
            </p:spPr>
            <p:txBody>
              <a:bodyPr wrap="square" rtlCol="0">
                <a:no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zh-CN" altLang="en-US" sz="2000" b="1" dirty="0">
                    <a:solidFill>
                      <a:srgbClr val="0000CC"/>
                    </a:solidFill>
                    <a:latin typeface="宋体" panose="02010600030101010101" pitchFamily="2" charset="-122"/>
                  </a:rPr>
                  <a:t>解</a:t>
                </a:r>
                <a:r>
                  <a:rPr lang="zh-CN" altLang="en-US" sz="2000" dirty="0"/>
                  <a:t>　</a:t>
                </a:r>
                <a:r>
                  <a:rPr sz="2000" dirty="0" err="1"/>
                  <a:t>设每年他们存入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 panose="02040503050406030204" pitchFamily="18" charset="0"/>
                        <a:cs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sz="2000" dirty="0" err="1"/>
                  <a:t>元，一年后存的本利和为</a:t>
                </a:r>
                <a:endParaRPr sz="2000" dirty="0"/>
              </a:p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i="1">
                          <a:latin typeface="Cambria Math" panose="02040503050406030204" pitchFamily="18" charset="0"/>
                          <a:cs typeface="Cambria Math" panose="02040503050406030204" pitchFamily="18" charset="0"/>
                        </a:rPr>
                        <m:t>𝑥</m:t>
                      </m:r>
                      <m:r>
                        <a:rPr lang="en-US" sz="2000">
                          <a:latin typeface="Cambria Math" panose="02040503050406030204" pitchFamily="18" charset="0"/>
                          <a:cs typeface="Cambria Math" panose="02040503050406030204" pitchFamily="18" charset="0"/>
                        </a:rPr>
                        <m:t> (</m:t>
                      </m:r>
                      <m:r>
                        <a:rPr lang="en-US" sz="2000">
                          <a:latin typeface="Cambria Math" panose="02040503050406030204" pitchFamily="18" charset="0"/>
                          <a:cs typeface="Cambria Math" panose="02040503050406030204" pitchFamily="18" charset="0"/>
                        </a:rPr>
                        <m:t>1</m:t>
                      </m:r>
                      <m:r>
                        <a:rPr lang="en-US" sz="2000">
                          <a:latin typeface="Cambria Math" panose="02040503050406030204" pitchFamily="18" charset="0"/>
                          <a:cs typeface="Cambria Math" panose="02040503050406030204" pitchFamily="18" charset="0"/>
                        </a:rPr>
                        <m:t> + </m:t>
                      </m:r>
                      <m:r>
                        <a:rPr lang="en-US" sz="2000">
                          <a:latin typeface="Cambria Math" panose="02040503050406030204" pitchFamily="18" charset="0"/>
                          <a:cs typeface="Cambria Math" panose="02040503050406030204" pitchFamily="18" charset="0"/>
                        </a:rPr>
                        <m:t>5</m:t>
                      </m:r>
                      <m:r>
                        <a:rPr lang="en-US" sz="2000">
                          <a:latin typeface="Cambria Math" panose="02040503050406030204" pitchFamily="18" charset="0"/>
                          <a:cs typeface="Cambria Math" panose="02040503050406030204" pitchFamily="18" charset="0"/>
                        </a:rPr>
                        <m:t>%)，</m:t>
                      </m:r>
                    </m:oMath>
                  </m:oMathPara>
                </a14:m>
                <a:endParaRPr sz="2000" dirty="0"/>
              </a:p>
              <a:p>
                <a:pPr>
                  <a:lnSpc>
                    <a:spcPct val="150000"/>
                  </a:lnSpc>
                </a:pPr>
                <a:r>
                  <a:rPr sz="2000" dirty="0" err="1"/>
                  <a:t>两年后的本利和为</a:t>
                </a:r>
                <a:endParaRPr sz="2000" dirty="0"/>
              </a:p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i="1">
                          <a:latin typeface="Cambria Math" panose="02040503050406030204" pitchFamily="18" charset="0"/>
                          <a:cs typeface="Cambria Math" panose="02040503050406030204" pitchFamily="18" charset="0"/>
                        </a:rPr>
                        <m:t>𝑥</m:t>
                      </m:r>
                      <m:r>
                        <a:rPr lang="en-US" sz="2000">
                          <a:latin typeface="Cambria Math" panose="02040503050406030204" pitchFamily="18" charset="0"/>
                          <a:cs typeface="Cambria Math" panose="02040503050406030204" pitchFamily="18" charset="0"/>
                        </a:rPr>
                        <m:t>(</m:t>
                      </m:r>
                      <m:r>
                        <a:rPr lang="en-US" sz="2000">
                          <a:latin typeface="Cambria Math" panose="02040503050406030204" pitchFamily="18" charset="0"/>
                          <a:cs typeface="Cambria Math" panose="02040503050406030204" pitchFamily="18" charset="0"/>
                        </a:rPr>
                        <m:t>1</m:t>
                      </m:r>
                      <m:r>
                        <a:rPr lang="en-US" sz="2000">
                          <a:latin typeface="Cambria Math" panose="02040503050406030204" pitchFamily="18" charset="0"/>
                          <a:cs typeface="Cambria Math" panose="02040503050406030204" pitchFamily="18" charset="0"/>
                        </a:rPr>
                        <m:t> + </m:t>
                      </m:r>
                      <m:r>
                        <a:rPr lang="en-US" sz="2000">
                          <a:latin typeface="Cambria Math" panose="02040503050406030204" pitchFamily="18" charset="0"/>
                          <a:cs typeface="Cambria Math" panose="02040503050406030204" pitchFamily="18" charset="0"/>
                        </a:rPr>
                        <m:t>5</m:t>
                      </m:r>
                      <m:r>
                        <a:rPr lang="en-US" sz="2000">
                          <a:latin typeface="Cambria Math" panose="02040503050406030204" pitchFamily="18" charset="0"/>
                          <a:cs typeface="Cambria Math" panose="02040503050406030204" pitchFamily="18" charset="0"/>
                        </a:rPr>
                        <m:t>%)+ </m:t>
                      </m:r>
                      <m:r>
                        <a:rPr lang="en-US" sz="2000" i="1">
                          <a:latin typeface="Cambria Math" panose="02040503050406030204" pitchFamily="18" charset="0"/>
                          <a:cs typeface="Cambria Math" panose="02040503050406030204" pitchFamily="18" charset="0"/>
                        </a:rPr>
                        <m:t>𝑥</m:t>
                      </m:r>
                      <m:sSup>
                        <m:sSupPr>
                          <m:ctrlPr>
                            <a:rPr lang="en-US" sz="2000" i="1">
                              <a:latin typeface="Cambria Math" panose="02040503050406030204" pitchFamily="18" charset="0"/>
                              <a:cs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000" i="1">
                              <a:latin typeface="Cambria Math" panose="02040503050406030204" pitchFamily="18" charset="0"/>
                              <a:cs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2000" i="1">
                              <a:latin typeface="Cambria Math" panose="02040503050406030204" pitchFamily="18" charset="0"/>
                              <a:cs typeface="Cambria Math" panose="02040503050406030204" pitchFamily="18" charset="0"/>
                            </a:rPr>
                            <m:t>1</m:t>
                          </m:r>
                          <m:r>
                            <a:rPr lang="en-US" sz="2000" i="1">
                              <a:latin typeface="Cambria Math" panose="02040503050406030204" pitchFamily="18" charset="0"/>
                              <a:cs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2000" i="1">
                              <a:latin typeface="Cambria Math" panose="02040503050406030204" pitchFamily="18" charset="0"/>
                              <a:cs typeface="Cambria Math" panose="02040503050406030204" pitchFamily="18" charset="0"/>
                            </a:rPr>
                            <m:t>5</m:t>
                          </m:r>
                          <m:r>
                            <a:rPr lang="en-US" sz="2000" i="1">
                              <a:latin typeface="Cambria Math" panose="02040503050406030204" pitchFamily="18" charset="0"/>
                              <a:cs typeface="Cambria Math" panose="02040503050406030204" pitchFamily="18" charset="0"/>
                            </a:rPr>
                            <m:t>%)</m:t>
                          </m:r>
                        </m:e>
                        <m:sup>
                          <m:r>
                            <a:rPr lang="en-US" sz="2000" i="1">
                              <a:latin typeface="Cambria Math" panose="02040503050406030204" pitchFamily="18" charset="0"/>
                              <a:cs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2000">
                          <a:latin typeface="Cambria Math" panose="02040503050406030204" pitchFamily="18" charset="0"/>
                          <a:cs typeface="Cambria Math" panose="02040503050406030204" pitchFamily="18" charset="0"/>
                        </a:rPr>
                        <m:t>，</m:t>
                      </m:r>
                    </m:oMath>
                  </m:oMathPara>
                </a14:m>
                <a:endParaRPr sz="2000" dirty="0"/>
              </a:p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>
                          <a:latin typeface="Cambria Math" panose="02040503050406030204" pitchFamily="18" charset="0"/>
                          <a:ea typeface="+mn-ea"/>
                          <a:cs typeface="Cambria Math" panose="02040503050406030204" pitchFamily="18" charset="0"/>
                        </a:rPr>
                        <m:t>……</m:t>
                      </m:r>
                    </m:oMath>
                  </m:oMathPara>
                </a14:m>
                <a:endParaRPr sz="2000" dirty="0">
                  <a:latin typeface="+mn-ea"/>
                  <a:ea typeface="+mn-ea"/>
                </a:endParaRPr>
              </a:p>
              <a:p>
                <a:pPr>
                  <a:lnSpc>
                    <a:spcPct val="150000"/>
                  </a:lnSpc>
                </a:pPr>
                <a14:m>
                  <m:oMath xmlns:m="http://schemas.openxmlformats.org/officeDocument/2006/math">
                    <m:r>
                      <a:rPr lang="en-US" sz="2000">
                        <a:latin typeface="Cambria Math" panose="02040503050406030204" pitchFamily="18" charset="0"/>
                        <a:cs typeface="Cambria Math" panose="02040503050406030204" pitchFamily="18" charset="0"/>
                      </a:rPr>
                      <m:t>5</m:t>
                    </m:r>
                  </m:oMath>
                </a14:m>
                <a:r>
                  <a:rPr sz="2000" dirty="0" err="1"/>
                  <a:t>年后的本利和为</a:t>
                </a:r>
                <a:endParaRPr sz="2000" dirty="0"/>
              </a:p>
              <a:p>
                <a:pPr algn="ctr">
                  <a:lnSpc>
                    <a:spcPct val="150000"/>
                  </a:lnSpc>
                </a:pPr>
                <a14:m>
                  <m:oMath xmlns:m="http://schemas.openxmlformats.org/officeDocument/2006/math">
                    <m:r>
                      <a:rPr lang="en-US" sz="2000" i="1">
                        <a:latin typeface="Cambria Math" panose="02040503050406030204" pitchFamily="18" charset="0"/>
                        <a:cs typeface="Cambria Math" panose="02040503050406030204" pitchFamily="18" charset="0"/>
                      </a:rPr>
                      <m:t>𝑥</m:t>
                    </m:r>
                    <m:r>
                      <a:rPr lang="en-US" sz="2000">
                        <a:latin typeface="Cambria Math" panose="02040503050406030204" pitchFamily="18" charset="0"/>
                        <a:cs typeface="Cambria Math" panose="02040503050406030204" pitchFamily="18" charset="0"/>
                      </a:rPr>
                      <m:t> (</m:t>
                    </m:r>
                    <m:r>
                      <a:rPr lang="en-US" sz="2000">
                        <a:latin typeface="Cambria Math" panose="02040503050406030204" pitchFamily="18" charset="0"/>
                        <a:cs typeface="Cambria Math" panose="02040503050406030204" pitchFamily="18" charset="0"/>
                      </a:rPr>
                      <m:t>1</m:t>
                    </m:r>
                    <m:r>
                      <a:rPr lang="en-US" sz="2000">
                        <a:latin typeface="Cambria Math" panose="02040503050406030204" pitchFamily="18" charset="0"/>
                        <a:cs typeface="Cambria Math" panose="02040503050406030204" pitchFamily="18" charset="0"/>
                      </a:rPr>
                      <m:t>+</m:t>
                    </m:r>
                    <m:r>
                      <a:rPr lang="en-US" sz="2000">
                        <a:latin typeface="Cambria Math" panose="02040503050406030204" pitchFamily="18" charset="0"/>
                        <a:cs typeface="Cambria Math" panose="02040503050406030204" pitchFamily="18" charset="0"/>
                      </a:rPr>
                      <m:t>5</m:t>
                    </m:r>
                    <m:r>
                      <a:rPr lang="en-US" sz="2000">
                        <a:latin typeface="Cambria Math" panose="02040503050406030204" pitchFamily="18" charset="0"/>
                        <a:cs typeface="Cambria Math" panose="02040503050406030204" pitchFamily="18" charset="0"/>
                      </a:rPr>
                      <m:t>% )+ </m:t>
                    </m:r>
                    <m:r>
                      <a:rPr lang="en-US" sz="2000" i="1">
                        <a:latin typeface="Cambria Math" panose="02040503050406030204" pitchFamily="18" charset="0"/>
                        <a:cs typeface="Cambria Math" panose="02040503050406030204" pitchFamily="18" charset="0"/>
                      </a:rPr>
                      <m:t>𝑥</m:t>
                    </m:r>
                    <m:r>
                      <a:rPr lang="en-US" sz="2000">
                        <a:latin typeface="Cambria Math" panose="02040503050406030204" pitchFamily="18" charset="0"/>
                        <a:cs typeface="Cambria Math" panose="02040503050406030204" pitchFamily="18" charset="0"/>
                      </a:rPr>
                      <m:t> </m:t>
                    </m:r>
                    <m:sSup>
                      <m:sSupPr>
                        <m:ctrlPr>
                          <a:rPr lang="en-US" sz="2000" i="1">
                            <a:latin typeface="Cambria Math" panose="02040503050406030204" pitchFamily="18" charset="0"/>
                            <a:cs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000" i="1">
                            <a:latin typeface="Cambria Math" panose="02040503050406030204" pitchFamily="18" charset="0"/>
                            <a:cs typeface="Cambria Math" panose="02040503050406030204" pitchFamily="18" charset="0"/>
                          </a:rPr>
                          <m:t>(</m:t>
                        </m:r>
                        <m:r>
                          <a:rPr lang="en-US" sz="2000" i="1">
                            <a:latin typeface="Cambria Math" panose="02040503050406030204" pitchFamily="18" charset="0"/>
                            <a:cs typeface="Cambria Math" panose="02040503050406030204" pitchFamily="18" charset="0"/>
                          </a:rPr>
                          <m:t>1</m:t>
                        </m:r>
                        <m:r>
                          <a:rPr lang="en-US" sz="2000" i="1">
                            <a:latin typeface="Cambria Math" panose="02040503050406030204" pitchFamily="18" charset="0"/>
                            <a:cs typeface="Cambria Math" panose="02040503050406030204" pitchFamily="18" charset="0"/>
                          </a:rPr>
                          <m:t>+</m:t>
                        </m:r>
                        <m:r>
                          <a:rPr lang="en-US" sz="2000" i="1">
                            <a:latin typeface="Cambria Math" panose="02040503050406030204" pitchFamily="18" charset="0"/>
                            <a:cs typeface="Cambria Math" panose="02040503050406030204" pitchFamily="18" charset="0"/>
                          </a:rPr>
                          <m:t>5</m:t>
                        </m:r>
                        <m:r>
                          <a:rPr lang="en-US" sz="2000" i="1">
                            <a:latin typeface="Cambria Math" panose="02040503050406030204" pitchFamily="18" charset="0"/>
                            <a:cs typeface="Cambria Math" panose="02040503050406030204" pitchFamily="18" charset="0"/>
                          </a:rPr>
                          <m:t>%)</m:t>
                        </m:r>
                      </m:e>
                      <m:sup>
                        <m:r>
                          <a:rPr lang="en-US" sz="2000" i="1">
                            <a:latin typeface="Cambria Math" panose="02040503050406030204" pitchFamily="18" charset="0"/>
                            <a:cs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2000">
                        <a:latin typeface="Cambria Math" panose="02040503050406030204" pitchFamily="18" charset="0"/>
                        <a:cs typeface="Cambria Math" panose="02040503050406030204" pitchFamily="18" charset="0"/>
                      </a:rPr>
                      <m:t> +…+ </m:t>
                    </m:r>
                    <m:r>
                      <a:rPr lang="en-US" sz="2000" i="1">
                        <a:latin typeface="Cambria Math" panose="02040503050406030204" pitchFamily="18" charset="0"/>
                        <a:cs typeface="Cambria Math" panose="02040503050406030204" pitchFamily="18" charset="0"/>
                      </a:rPr>
                      <m:t>𝑥</m:t>
                    </m:r>
                    <m:r>
                      <a:rPr lang="en-US" sz="2000">
                        <a:latin typeface="Cambria Math" panose="02040503050406030204" pitchFamily="18" charset="0"/>
                        <a:cs typeface="Cambria Math" panose="02040503050406030204" pitchFamily="18" charset="0"/>
                      </a:rPr>
                      <m:t> </m:t>
                    </m:r>
                    <m:sSup>
                      <m:sSupPr>
                        <m:ctrlPr>
                          <a:rPr lang="en-US" sz="2000" i="1">
                            <a:latin typeface="Cambria Math" panose="02040503050406030204" pitchFamily="18" charset="0"/>
                            <a:cs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000" i="1">
                            <a:latin typeface="Cambria Math" panose="02040503050406030204" pitchFamily="18" charset="0"/>
                            <a:cs typeface="Cambria Math" panose="02040503050406030204" pitchFamily="18" charset="0"/>
                          </a:rPr>
                          <m:t>(</m:t>
                        </m:r>
                        <m:r>
                          <a:rPr lang="en-US" sz="2000" i="1">
                            <a:latin typeface="Cambria Math" panose="02040503050406030204" pitchFamily="18" charset="0"/>
                            <a:cs typeface="Cambria Math" panose="02040503050406030204" pitchFamily="18" charset="0"/>
                          </a:rPr>
                          <m:t>1</m:t>
                        </m:r>
                        <m:r>
                          <a:rPr lang="en-US" sz="2000" i="1">
                            <a:latin typeface="Cambria Math" panose="02040503050406030204" pitchFamily="18" charset="0"/>
                            <a:cs typeface="Cambria Math" panose="02040503050406030204" pitchFamily="18" charset="0"/>
                          </a:rPr>
                          <m:t>+</m:t>
                        </m:r>
                        <m:r>
                          <a:rPr lang="en-US" sz="2000" i="1">
                            <a:latin typeface="Cambria Math" panose="02040503050406030204" pitchFamily="18" charset="0"/>
                            <a:cs typeface="Cambria Math" panose="02040503050406030204" pitchFamily="18" charset="0"/>
                          </a:rPr>
                          <m:t>5</m:t>
                        </m:r>
                        <m:r>
                          <a:rPr lang="en-US" sz="2000" i="1">
                            <a:latin typeface="Cambria Math" panose="02040503050406030204" pitchFamily="18" charset="0"/>
                            <a:cs typeface="Cambria Math" panose="02040503050406030204" pitchFamily="18" charset="0"/>
                          </a:rPr>
                          <m:t>%)</m:t>
                        </m:r>
                      </m:e>
                      <m:sup>
                        <m:r>
                          <a:rPr lang="en-US" sz="2000" i="1">
                            <a:latin typeface="Cambria Math" panose="02040503050406030204" pitchFamily="18" charset="0"/>
                            <a:cs typeface="Cambria Math" panose="02040503050406030204" pitchFamily="18" charset="0"/>
                          </a:rPr>
                          <m:t>5</m:t>
                        </m:r>
                      </m:sup>
                    </m:sSup>
                  </m:oMath>
                </a14:m>
                <a:r>
                  <a:rPr sz="2000" dirty="0"/>
                  <a:t>．</a:t>
                </a:r>
                <a:endParaRPr sz="2000" dirty="0"/>
              </a:p>
              <a:p>
                <a:pPr>
                  <a:lnSpc>
                    <a:spcPct val="150000"/>
                  </a:lnSpc>
                </a:pPr>
                <a:endParaRPr sz="2000" dirty="0"/>
              </a:p>
            </p:txBody>
          </p:sp>
        </mc:Choice>
        <mc:Fallback>
          <p:sp>
            <p:nvSpPr>
              <p:cNvPr id="5" name="文本框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6000" y="1786108"/>
                <a:ext cx="5940176" cy="3267075"/>
              </a:xfrm>
              <a:prstGeom prst="rect">
                <a:avLst/>
              </a:prstGeom>
              <a:blipFill rotWithShape="1">
                <a:blip r:embed="rId2"/>
                <a:stretch>
                  <a:fillRect l="-2" t="-15" r="8" b="-13882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对角圆角矩形 1"/>
          <p:cNvSpPr/>
          <p:nvPr/>
        </p:nvSpPr>
        <p:spPr>
          <a:xfrm>
            <a:off x="6084168" y="2139702"/>
            <a:ext cx="2664296" cy="2304256"/>
          </a:xfrm>
          <a:prstGeom prst="round2DiagRect">
            <a:avLst/>
          </a:prstGeom>
          <a:ln>
            <a:solidFill>
              <a:srgbClr val="0070C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l"/>
            <a:r>
              <a:rPr lang="zh-CN" altLang="en-US" sz="2000" b="1" dirty="0">
                <a:solidFill>
                  <a:srgbClr val="C00000"/>
                </a:solidFill>
              </a:rPr>
              <a:t>　注</a:t>
            </a:r>
            <a:endParaRPr lang="zh-CN" altLang="en-US" sz="2000" b="1" dirty="0">
              <a:solidFill>
                <a:srgbClr val="C00000"/>
              </a:solidFill>
            </a:endParaRPr>
          </a:p>
          <a:p>
            <a:pPr algn="l"/>
            <a:r>
              <a:rPr lang="en-US" altLang="zh-CN" sz="2000" dirty="0"/>
              <a:t>    </a:t>
            </a:r>
            <a:r>
              <a:rPr lang="en-US" altLang="zh-CN" sz="2000" dirty="0">
                <a:solidFill>
                  <a:srgbClr val="0070C0"/>
                </a:solidFill>
              </a:rPr>
              <a:t> </a:t>
            </a:r>
            <a:r>
              <a:rPr lang="zh-CN" altLang="en-US" sz="2000" dirty="0">
                <a:solidFill>
                  <a:srgbClr val="0070C0"/>
                </a:solidFill>
              </a:rPr>
              <a:t>按复利计算是指经过一段时间（例如一年），将所产生的利息和本金一起作为本金，再计算利息</a:t>
            </a:r>
            <a:r>
              <a:rPr lang="en-US" altLang="zh-CN" sz="2000" dirty="0">
                <a:solidFill>
                  <a:srgbClr val="0070C0"/>
                </a:solidFill>
              </a:rPr>
              <a:t>.</a:t>
            </a:r>
            <a:endParaRPr lang="en-US" altLang="zh-CN" sz="2000" dirty="0">
              <a:solidFill>
                <a:srgbClr val="0070C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83" grpId="1"/>
      <p:bldP spid="5" grpId="1"/>
      <p:bldP spid="2" grpId="0" animBg="1"/>
      <p:bldP spid="2" grpId="1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标题 2"/>
          <p:cNvSpPr>
            <a:spLocks noGrp="1"/>
          </p:cNvSpPr>
          <p:nvPr>
            <p:ph type="title"/>
          </p:nvPr>
        </p:nvSpPr>
        <p:spPr>
          <a:xfrm>
            <a:off x="0" y="123825"/>
            <a:ext cx="9144000" cy="565150"/>
          </a:xfrm>
        </p:spPr>
        <p:txBody>
          <a:bodyPr vert="horz" wrap="square" lIns="91440" tIns="45720" rIns="91440" bIns="45720" anchor="ctr" anchorCtr="0"/>
          <a:lstStyle/>
          <a:p>
            <a:r>
              <a:rPr lang="zh-CN" altLang="en-US" sz="2800" kern="1200" dirty="0">
                <a:latin typeface="黑体" panose="02010609060101010101" pitchFamily="2" charset="-122"/>
                <a:ea typeface="黑体" panose="02010609060101010101" pitchFamily="2" charset="-122"/>
                <a:cs typeface="+mj-cs"/>
              </a:rPr>
              <a:t>新知探究</a:t>
            </a:r>
            <a:endParaRPr lang="zh-CN" altLang="en-US" sz="2800" kern="1200" dirty="0">
              <a:latin typeface="黑体" panose="02010609060101010101" pitchFamily="2" charset="-122"/>
              <a:ea typeface="黑体" panose="02010609060101010101" pitchFamily="2" charset="-122"/>
              <a:cs typeface="+mj-cs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5" name="文本框 4"/>
              <p:cNvSpPr txBox="1"/>
              <p:nvPr/>
            </p:nvSpPr>
            <p:spPr>
              <a:xfrm>
                <a:off x="215465" y="1779663"/>
                <a:ext cx="7959090" cy="2887980"/>
              </a:xfrm>
              <a:prstGeom prst="rect">
                <a:avLst/>
              </a:prstGeom>
              <a:noFill/>
            </p:spPr>
            <p:txBody>
              <a:bodyPr wrap="square" rtlCol="0">
                <a:no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zh-CN" altLang="en-US" sz="2000" b="1" dirty="0">
                    <a:solidFill>
                      <a:srgbClr val="0000CC"/>
                    </a:solidFill>
                    <a:latin typeface="宋体" panose="02010600030101010101" pitchFamily="2" charset="-122"/>
                  </a:rPr>
                  <a:t>　 </a:t>
                </a:r>
                <a:r>
                  <a:rPr lang="zh-CN" altLang="en-US" sz="2000" dirty="0">
                    <a:sym typeface="+mn-ea"/>
                  </a:rPr>
                  <a:t>依题意，列方程得</a:t>
                </a:r>
                <a:endParaRPr lang="zh-CN" altLang="en-US" sz="2000" dirty="0"/>
              </a:p>
              <a:p>
                <a:pPr algn="ctr">
                  <a:lnSpc>
                    <a:spcPct val="150000"/>
                  </a:lnSpc>
                </a:pPr>
                <a14:m>
                  <m:oMath xmlns:m="http://schemas.openxmlformats.org/officeDocument/2006/math">
                    <m:r>
                      <a:rPr lang="zh-CN" altLang="en-US" sz="2000" i="1">
                        <a:latin typeface="Cambria Math" panose="02040503050406030204" pitchFamily="18" charset="0"/>
                        <a:cs typeface="Cambria Math" panose="02040503050406030204" pitchFamily="18" charset="0"/>
                      </a:rPr>
                      <m:t>𝑥</m:t>
                    </m:r>
                    <m:r>
                      <a:rPr lang="zh-CN" altLang="en-US" sz="2000">
                        <a:latin typeface="Cambria Math" panose="02040503050406030204" pitchFamily="18" charset="0"/>
                        <a:cs typeface="Cambria Math" panose="02040503050406030204" pitchFamily="18" charset="0"/>
                      </a:rPr>
                      <m:t> </m:t>
                    </m:r>
                    <m:d>
                      <m:dPr>
                        <m:ctrlPr>
                          <a:rPr lang="ar-AE" sz="2000" i="1">
                            <a:latin typeface="Cambria Math" panose="02040503050406030204" pitchFamily="18" charset="0"/>
                            <a:cs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ar-AE" sz="2000">
                            <a:latin typeface="Cambria Math" panose="02040503050406030204" pitchFamily="18" charset="0"/>
                            <a:cs typeface="Cambria Math" panose="02040503050406030204" pitchFamily="18" charset="0"/>
                          </a:rPr>
                          <m:t>1</m:t>
                        </m:r>
                        <m:r>
                          <a:rPr lang="ar-AE" sz="2000">
                            <a:latin typeface="Cambria Math" panose="02040503050406030204" pitchFamily="18" charset="0"/>
                            <a:cs typeface="Cambria Math" panose="02040503050406030204" pitchFamily="18" charset="0"/>
                          </a:rPr>
                          <m:t>+</m:t>
                        </m:r>
                        <m:r>
                          <a:rPr lang="ar-AE" sz="2000">
                            <a:latin typeface="Cambria Math" panose="02040503050406030204" pitchFamily="18" charset="0"/>
                            <a:cs typeface="Cambria Math" panose="02040503050406030204" pitchFamily="18" charset="0"/>
                          </a:rPr>
                          <m:t>5</m:t>
                        </m:r>
                        <m:r>
                          <a:rPr lang="ar-AE" sz="2000">
                            <a:latin typeface="Cambria Math" panose="02040503050406030204" pitchFamily="18" charset="0"/>
                            <a:cs typeface="Cambria Math" panose="02040503050406030204" pitchFamily="18" charset="0"/>
                          </a:rPr>
                          <m:t>% </m:t>
                        </m:r>
                      </m:e>
                    </m:d>
                    <m:r>
                      <a:rPr lang="ar-AE" sz="2000">
                        <a:latin typeface="Cambria Math" panose="02040503050406030204" pitchFamily="18" charset="0"/>
                        <a:cs typeface="Cambria Math" panose="02040503050406030204" pitchFamily="18" charset="0"/>
                      </a:rPr>
                      <m:t>+ </m:t>
                    </m:r>
                    <m:r>
                      <a:rPr lang="ar-AE" sz="2000" i="1">
                        <a:latin typeface="Cambria Math" panose="02040503050406030204" pitchFamily="18" charset="0"/>
                        <a:cs typeface="Cambria Math" panose="02040503050406030204" pitchFamily="18" charset="0"/>
                      </a:rPr>
                      <m:t>𝑥</m:t>
                    </m:r>
                    <m:sSup>
                      <m:sSupPr>
                        <m:ctrlPr>
                          <a:rPr lang="ar-AE" sz="2000" i="1">
                            <a:latin typeface="Cambria Math" panose="02040503050406030204" pitchFamily="18" charset="0"/>
                            <a:cs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ar-AE" sz="2000" i="1">
                                <a:latin typeface="Cambria Math" panose="02040503050406030204" pitchFamily="18" charset="0"/>
                                <a:cs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ar-AE" sz="2000" i="1">
                                <a:latin typeface="Cambria Math" panose="02040503050406030204" pitchFamily="18" charset="0"/>
                                <a:cs typeface="Cambria Math" panose="02040503050406030204" pitchFamily="18" charset="0"/>
                              </a:rPr>
                              <m:t>1</m:t>
                            </m:r>
                            <m:r>
                              <a:rPr lang="ar-AE" sz="2000" i="1">
                                <a:latin typeface="Cambria Math" panose="02040503050406030204" pitchFamily="18" charset="0"/>
                                <a:cs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ar-AE" sz="2000" i="1">
                                <a:latin typeface="Cambria Math" panose="02040503050406030204" pitchFamily="18" charset="0"/>
                                <a:cs typeface="Cambria Math" panose="02040503050406030204" pitchFamily="18" charset="0"/>
                              </a:rPr>
                              <m:t>5</m:t>
                            </m:r>
                            <m:r>
                              <a:rPr lang="ar-AE" sz="2000" i="1">
                                <a:latin typeface="Cambria Math" panose="02040503050406030204" pitchFamily="18" charset="0"/>
                                <a:cs typeface="Cambria Math" panose="02040503050406030204" pitchFamily="18" charset="0"/>
                              </a:rPr>
                              <m:t>%</m:t>
                            </m:r>
                          </m:e>
                        </m:d>
                      </m:e>
                      <m:sup>
                        <m:r>
                          <a:rPr lang="ar-AE" sz="2000" i="1">
                            <a:latin typeface="Cambria Math" panose="02040503050406030204" pitchFamily="18" charset="0"/>
                            <a:cs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ar-AE" sz="2000">
                        <a:latin typeface="Cambria Math" panose="02040503050406030204" pitchFamily="18" charset="0"/>
                        <a:cs typeface="Cambria Math" panose="02040503050406030204" pitchFamily="18" charset="0"/>
                      </a:rPr>
                      <m:t> +…+ </m:t>
                    </m:r>
                    <m:r>
                      <a:rPr lang="ar-AE" sz="2000" i="1">
                        <a:latin typeface="Cambria Math" panose="02040503050406030204" pitchFamily="18" charset="0"/>
                        <a:cs typeface="Cambria Math" panose="02040503050406030204" pitchFamily="18" charset="0"/>
                      </a:rPr>
                      <m:t>𝑥</m:t>
                    </m:r>
                    <m:sSup>
                      <m:sSupPr>
                        <m:ctrlPr>
                          <a:rPr lang="ar-AE" sz="2000" i="1">
                            <a:latin typeface="Cambria Math" panose="02040503050406030204" pitchFamily="18" charset="0"/>
                            <a:cs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ar-AE" sz="2000" i="1">
                                <a:latin typeface="Cambria Math" panose="02040503050406030204" pitchFamily="18" charset="0"/>
                                <a:cs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ar-AE" sz="2000" i="1">
                                <a:latin typeface="Cambria Math" panose="02040503050406030204" pitchFamily="18" charset="0"/>
                                <a:cs typeface="Cambria Math" panose="02040503050406030204" pitchFamily="18" charset="0"/>
                              </a:rPr>
                              <m:t>1</m:t>
                            </m:r>
                            <m:r>
                              <a:rPr lang="ar-AE" sz="2000" i="1">
                                <a:latin typeface="Cambria Math" panose="02040503050406030204" pitchFamily="18" charset="0"/>
                                <a:cs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ar-AE" sz="2000" i="1">
                                <a:latin typeface="Cambria Math" panose="02040503050406030204" pitchFamily="18" charset="0"/>
                                <a:cs typeface="Cambria Math" panose="02040503050406030204" pitchFamily="18" charset="0"/>
                              </a:rPr>
                              <m:t>5</m:t>
                            </m:r>
                            <m:r>
                              <a:rPr lang="ar-AE" sz="2000" i="1">
                                <a:latin typeface="Cambria Math" panose="02040503050406030204" pitchFamily="18" charset="0"/>
                                <a:cs typeface="Cambria Math" panose="02040503050406030204" pitchFamily="18" charset="0"/>
                              </a:rPr>
                              <m:t>%</m:t>
                            </m:r>
                          </m:e>
                        </m:d>
                      </m:e>
                      <m:sup>
                        <m:r>
                          <a:rPr lang="ar-AE" sz="2000" i="1">
                            <a:latin typeface="Cambria Math" panose="02040503050406030204" pitchFamily="18" charset="0"/>
                            <a:cs typeface="Cambria Math" panose="02040503050406030204" pitchFamily="18" charset="0"/>
                          </a:rPr>
                          <m:t>5</m:t>
                        </m:r>
                      </m:sup>
                    </m:sSup>
                    <m:r>
                      <a:rPr lang="ar-AE" sz="2000" i="1">
                        <a:latin typeface="Cambria Math" panose="02040503050406030204" pitchFamily="18" charset="0"/>
                        <a:cs typeface="Cambria Math" panose="02040503050406030204" pitchFamily="18" charset="0"/>
                      </a:rPr>
                      <m:t>=</m:t>
                    </m:r>
                    <m:r>
                      <a:rPr lang="ar-AE" sz="2000" i="1">
                        <a:latin typeface="Cambria Math" panose="02040503050406030204" pitchFamily="18" charset="0"/>
                        <a:cs typeface="Cambria Math" panose="02040503050406030204" pitchFamily="18" charset="0"/>
                      </a:rPr>
                      <m:t>100</m:t>
                    </m:r>
                    <m:r>
                      <a:rPr lang="en-US" sz="2000" b="0" i="1" smtClean="0">
                        <a:latin typeface="Cambria Math" panose="02040503050406030204" pitchFamily="18" charset="0"/>
                        <a:cs typeface="Cambria Math" panose="02040503050406030204" pitchFamily="18" charset="0"/>
                      </a:rPr>
                      <m:t> </m:t>
                    </m:r>
                    <m:r>
                      <a:rPr lang="ar-AE" sz="2000" i="1">
                        <a:latin typeface="Cambria Math" panose="02040503050406030204" pitchFamily="18" charset="0"/>
                        <a:cs typeface="Cambria Math" panose="02040503050406030204" pitchFamily="18" charset="0"/>
                      </a:rPr>
                      <m:t>000</m:t>
                    </m:r>
                  </m:oMath>
                </a14:m>
                <a:r>
                  <a:rPr lang="zh-CN" altLang="ar-AE" sz="2000" dirty="0"/>
                  <a:t>，</a:t>
                </a:r>
                <a:endParaRPr lang="ar-AE" sz="2000" dirty="0"/>
              </a:p>
              <a:p>
                <a:pPr>
                  <a:lnSpc>
                    <a:spcPct val="150000"/>
                  </a:lnSpc>
                </a:pPr>
                <a:r>
                  <a:rPr lang="ar-AE" sz="2000" dirty="0">
                    <a:sym typeface="+mn-ea"/>
                  </a:rPr>
                  <a:t>      </a:t>
                </a:r>
                <a:r>
                  <a:rPr lang="zh-CN" altLang="en-US" sz="2000" dirty="0">
                    <a:sym typeface="+mn-ea"/>
                  </a:rPr>
                  <a:t>即</a:t>
                </a:r>
                <a14:m>
                  <m:oMath xmlns:m="http://schemas.openxmlformats.org/officeDocument/2006/math">
                    <m:r>
                      <a:rPr lang="en-US" altLang="zh-CN" sz="2000" i="1">
                        <a:latin typeface="Cambria Math" panose="02040503050406030204" pitchFamily="18" charset="0"/>
                        <a:cs typeface="Cambria Math" panose="02040503050406030204" pitchFamily="18" charset="0"/>
                      </a:rPr>
                      <m:t>1</m:t>
                    </m:r>
                    <m:r>
                      <a:rPr lang="en-US" altLang="zh-CN" sz="2000" i="1">
                        <a:latin typeface="Cambria Math" panose="02040503050406030204" pitchFamily="18" charset="0"/>
                        <a:cs typeface="Cambria Math" panose="02040503050406030204" pitchFamily="18" charset="0"/>
                      </a:rPr>
                      <m:t>.</m:t>
                    </m:r>
                    <m:r>
                      <a:rPr lang="en-US" altLang="zh-CN" sz="2000" i="1">
                        <a:latin typeface="Cambria Math" panose="02040503050406030204" pitchFamily="18" charset="0"/>
                        <a:cs typeface="Cambria Math" panose="02040503050406030204" pitchFamily="18" charset="0"/>
                      </a:rPr>
                      <m:t>05</m:t>
                    </m:r>
                    <m:r>
                      <a:rPr lang="zh-CN" altLang="en-US" sz="2000" i="1">
                        <a:latin typeface="Cambria Math" panose="02040503050406030204" pitchFamily="18" charset="0"/>
                        <a:cs typeface="Cambria Math" panose="02040503050406030204" pitchFamily="18" charset="0"/>
                      </a:rPr>
                      <m:t>𝑥</m:t>
                    </m:r>
                    <m:r>
                      <a:rPr lang="en-US" altLang="zh-CN" sz="2000" i="1">
                        <a:latin typeface="Cambria Math" panose="02040503050406030204" pitchFamily="18" charset="0"/>
                        <a:cs typeface="Cambria Math" panose="02040503050406030204" pitchFamily="18" charset="0"/>
                      </a:rPr>
                      <m:t>×</m:t>
                    </m:r>
                    <m:f>
                      <m:fPr>
                        <m:ctrlPr>
                          <a:rPr lang="ar-AE" sz="2000" i="1">
                            <a:latin typeface="Cambria Math" panose="02040503050406030204" pitchFamily="18" charset="0"/>
                            <a:cs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ar-AE" sz="2000" i="1">
                                <a:latin typeface="Cambria Math" panose="02040503050406030204" pitchFamily="18" charset="0"/>
                                <a:cs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ar-AE" sz="2000" i="1">
                                <a:latin typeface="Cambria Math" panose="02040503050406030204" pitchFamily="18" charset="0"/>
                                <a:cs typeface="Cambria Math" panose="02040503050406030204" pitchFamily="18" charset="0"/>
                              </a:rPr>
                              <m:t>1</m:t>
                            </m:r>
                            <m:r>
                              <a:rPr lang="ar-AE" sz="2000" i="1">
                                <a:latin typeface="Cambria Math" panose="02040503050406030204" pitchFamily="18" charset="0"/>
                                <a:cs typeface="Cambria Math" panose="02040503050406030204" pitchFamily="18" charset="0"/>
                              </a:rPr>
                              <m:t>.</m:t>
                            </m:r>
                            <m:r>
                              <a:rPr lang="ar-AE" sz="2000" i="1">
                                <a:latin typeface="Cambria Math" panose="02040503050406030204" pitchFamily="18" charset="0"/>
                                <a:cs typeface="Cambria Math" panose="02040503050406030204" pitchFamily="18" charset="0"/>
                              </a:rPr>
                              <m:t>05</m:t>
                            </m:r>
                          </m:e>
                          <m:sup>
                            <m:r>
                              <a:rPr lang="ar-AE" sz="2000" i="1">
                                <a:latin typeface="Cambria Math" panose="02040503050406030204" pitchFamily="18" charset="0"/>
                                <a:cs typeface="Cambria Math" panose="02040503050406030204" pitchFamily="18" charset="0"/>
                              </a:rPr>
                              <m:t>5</m:t>
                            </m:r>
                          </m:sup>
                        </m:sSup>
                        <m:r>
                          <a:rPr lang="ar-AE" sz="2000" i="1">
                            <a:latin typeface="Cambria Math" panose="02040503050406030204" pitchFamily="18" charset="0"/>
                            <a:cs typeface="Cambria Math" panose="02040503050406030204" pitchFamily="18" charset="0"/>
                          </a:rPr>
                          <m:t>−</m:t>
                        </m:r>
                        <m:r>
                          <a:rPr lang="ar-AE" sz="2000" i="1">
                            <a:latin typeface="Cambria Math" panose="02040503050406030204" pitchFamily="18" charset="0"/>
                            <a:cs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ar-AE" sz="2000" i="1">
                            <a:latin typeface="Cambria Math" panose="02040503050406030204" pitchFamily="18" charset="0"/>
                            <a:cs typeface="Cambria Math" panose="02040503050406030204" pitchFamily="18" charset="0"/>
                          </a:rPr>
                          <m:t>1</m:t>
                        </m:r>
                        <m:r>
                          <a:rPr lang="ar-AE" sz="2000" i="1">
                            <a:latin typeface="Cambria Math" panose="02040503050406030204" pitchFamily="18" charset="0"/>
                            <a:cs typeface="Cambria Math" panose="02040503050406030204" pitchFamily="18" charset="0"/>
                          </a:rPr>
                          <m:t>.</m:t>
                        </m:r>
                        <m:r>
                          <a:rPr lang="ar-AE" sz="2000" i="1">
                            <a:latin typeface="Cambria Math" panose="02040503050406030204" pitchFamily="18" charset="0"/>
                            <a:cs typeface="Cambria Math" panose="02040503050406030204" pitchFamily="18" charset="0"/>
                          </a:rPr>
                          <m:t>05</m:t>
                        </m:r>
                        <m:r>
                          <a:rPr lang="ar-AE" sz="2000" i="1">
                            <a:latin typeface="Cambria Math" panose="02040503050406030204" pitchFamily="18" charset="0"/>
                            <a:cs typeface="Cambria Math" panose="02040503050406030204" pitchFamily="18" charset="0"/>
                          </a:rPr>
                          <m:t>−</m:t>
                        </m:r>
                        <m:r>
                          <a:rPr lang="ar-AE" sz="2000" i="1">
                            <a:latin typeface="Cambria Math" panose="02040503050406030204" pitchFamily="18" charset="0"/>
                            <a:cs typeface="Cambria Math" panose="02040503050406030204" pitchFamily="18" charset="0"/>
                          </a:rPr>
                          <m:t>1</m:t>
                        </m:r>
                      </m:den>
                    </m:f>
                    <m:r>
                      <a:rPr lang="ar-AE" sz="2000" i="1">
                        <a:latin typeface="Cambria Math" panose="02040503050406030204" pitchFamily="18" charset="0"/>
                        <a:cs typeface="Cambria Math" panose="02040503050406030204" pitchFamily="18" charset="0"/>
                      </a:rPr>
                      <m:t>=</m:t>
                    </m:r>
                    <m:r>
                      <a:rPr lang="ar-AE" sz="2000" i="1">
                        <a:latin typeface="Cambria Math" panose="02040503050406030204" pitchFamily="18" charset="0"/>
                        <a:cs typeface="Cambria Math" panose="02040503050406030204" pitchFamily="18" charset="0"/>
                      </a:rPr>
                      <m:t>100</m:t>
                    </m:r>
                    <m:r>
                      <a:rPr lang="ar-AE" sz="2000" i="1">
                        <a:latin typeface="Cambria Math" panose="02040503050406030204" pitchFamily="18" charset="0"/>
                        <a:cs typeface="Cambria Math" panose="02040503050406030204" pitchFamily="18" charset="0"/>
                      </a:rPr>
                      <m:t> </m:t>
                    </m:r>
                    <m:r>
                      <a:rPr lang="ar-AE" sz="2000" i="1">
                        <a:latin typeface="Cambria Math" panose="02040503050406030204" pitchFamily="18" charset="0"/>
                        <a:cs typeface="Cambria Math" panose="02040503050406030204" pitchFamily="18" charset="0"/>
                      </a:rPr>
                      <m:t>000</m:t>
                    </m:r>
                  </m:oMath>
                </a14:m>
                <a:r>
                  <a:rPr lang="ar-AE" sz="2000" dirty="0">
                    <a:sym typeface="+mn-ea"/>
                  </a:rPr>
                  <a:t>．</a:t>
                </a:r>
                <a:endParaRPr lang="ar-AE" sz="2000" dirty="0"/>
              </a:p>
              <a:p>
                <a:pPr>
                  <a:lnSpc>
                    <a:spcPct val="150000"/>
                  </a:lnSpc>
                </a:pPr>
                <a:r>
                  <a:rPr lang="ar-AE" sz="2000" dirty="0">
                    <a:sym typeface="+mn-ea"/>
                  </a:rPr>
                  <a:t>      </a:t>
                </a:r>
                <a:r>
                  <a:rPr lang="zh-CN" altLang="en-US" sz="2000" dirty="0" err="1">
                    <a:sym typeface="+mn-ea"/>
                  </a:rPr>
                  <a:t>解此方程，得</a:t>
                </a:r>
                <a:r>
                  <a:rPr lang="zh-CN" altLang="en-US" sz="2000" dirty="0">
                    <a:sym typeface="+mn-ea"/>
                  </a:rPr>
                  <a:t> </a:t>
                </a:r>
                <a14:m>
                  <m:oMath xmlns:m="http://schemas.openxmlformats.org/officeDocument/2006/math">
                    <m:r>
                      <a:rPr lang="zh-CN" altLang="en-US" sz="2000" i="1">
                        <a:latin typeface="Cambria Math" panose="02040503050406030204" pitchFamily="18" charset="0"/>
                        <a:cs typeface="Cambria Math" panose="02040503050406030204" pitchFamily="18" charset="0"/>
                        <a:sym typeface="+mn-ea"/>
                      </a:rPr>
                      <m:t>𝑥</m:t>
                    </m:r>
                    <m:r>
                      <a:rPr lang="zh-CN" altLang="en-US" sz="2000" i="1">
                        <a:latin typeface="Cambria Math" panose="02040503050406030204" pitchFamily="18" charset="0"/>
                        <a:cs typeface="Cambria Math" panose="02040503050406030204" pitchFamily="18" charset="0"/>
                        <a:sym typeface="+mn-ea"/>
                      </a:rPr>
                      <m:t>≈</m:t>
                    </m:r>
                    <m:r>
                      <a:rPr lang="en-US" altLang="zh-CN" sz="2000" i="1">
                        <a:latin typeface="Cambria Math" panose="02040503050406030204" pitchFamily="18" charset="0"/>
                        <a:cs typeface="Cambria Math" panose="02040503050406030204" pitchFamily="18" charset="0"/>
                        <a:sym typeface="+mn-ea"/>
                      </a:rPr>
                      <m:t>17</m:t>
                    </m:r>
                    <m:r>
                      <a:rPr lang="en-US" altLang="zh-CN" sz="2000" i="1">
                        <a:latin typeface="Cambria Math" panose="02040503050406030204" pitchFamily="18" charset="0"/>
                        <a:cs typeface="Cambria Math" panose="02040503050406030204" pitchFamily="18" charset="0"/>
                        <a:sym typeface="+mn-ea"/>
                      </a:rPr>
                      <m:t> </m:t>
                    </m:r>
                    <m:r>
                      <a:rPr lang="en-US" altLang="zh-CN" sz="2000" i="1">
                        <a:latin typeface="Cambria Math" panose="02040503050406030204" pitchFamily="18" charset="0"/>
                        <a:cs typeface="Cambria Math" panose="02040503050406030204" pitchFamily="18" charset="0"/>
                        <a:sym typeface="+mn-ea"/>
                      </a:rPr>
                      <m:t>236</m:t>
                    </m:r>
                  </m:oMath>
                </a14:m>
                <a:r>
                  <a:rPr lang="zh-CN" altLang="en-US" sz="2000" dirty="0">
                    <a:sym typeface="+mn-ea"/>
                  </a:rPr>
                  <a:t>．</a:t>
                </a:r>
                <a:endParaRPr lang="zh-CN" altLang="en-US" sz="2000" dirty="0"/>
              </a:p>
              <a:p>
                <a:pPr>
                  <a:lnSpc>
                    <a:spcPct val="150000"/>
                  </a:lnSpc>
                </a:pPr>
                <a:r>
                  <a:rPr lang="zh-CN" altLang="en-US" sz="2000" dirty="0">
                    <a:sym typeface="+mn-ea"/>
                  </a:rPr>
                  <a:t>      所以他们每年约需存入</a:t>
                </a:r>
                <a14:m>
                  <m:oMath xmlns:m="http://schemas.openxmlformats.org/officeDocument/2006/math">
                    <m:r>
                      <a:rPr lang="en-US" altLang="zh-CN" sz="2000" i="1">
                        <a:latin typeface="Cambria Math" panose="02040503050406030204" pitchFamily="18" charset="0"/>
                        <a:cs typeface="Cambria Math" panose="02040503050406030204" pitchFamily="18" charset="0"/>
                        <a:sym typeface="+mn-ea"/>
                      </a:rPr>
                      <m:t>17</m:t>
                    </m:r>
                    <m:r>
                      <a:rPr lang="en-US" altLang="zh-CN" sz="2000" i="1">
                        <a:latin typeface="Cambria Math" panose="02040503050406030204" pitchFamily="18" charset="0"/>
                        <a:cs typeface="Cambria Math" panose="02040503050406030204" pitchFamily="18" charset="0"/>
                        <a:sym typeface="+mn-ea"/>
                      </a:rPr>
                      <m:t> </m:t>
                    </m:r>
                    <m:r>
                      <a:rPr lang="en-US" altLang="zh-CN" sz="2000" i="1">
                        <a:latin typeface="Cambria Math" panose="02040503050406030204" pitchFamily="18" charset="0"/>
                        <a:cs typeface="Cambria Math" panose="02040503050406030204" pitchFamily="18" charset="0"/>
                        <a:sym typeface="+mn-ea"/>
                      </a:rPr>
                      <m:t>236</m:t>
                    </m:r>
                    <m:r>
                      <a:rPr lang="zh-CN" altLang="en-US" sz="2000" i="1">
                        <a:latin typeface="Cambria Math" panose="02040503050406030204" pitchFamily="18" charset="0"/>
                        <a:cs typeface="Cambria Math" panose="02040503050406030204" pitchFamily="18" charset="0"/>
                        <a:sym typeface="+mn-ea"/>
                      </a:rPr>
                      <m:t>元</m:t>
                    </m:r>
                  </m:oMath>
                </a14:m>
                <a:r>
                  <a:rPr lang="en-US" altLang="zh-CN" sz="2000" dirty="0"/>
                  <a:t>.</a:t>
                </a:r>
                <a:endParaRPr lang="en-US" sz="2000" dirty="0"/>
              </a:p>
            </p:txBody>
          </p:sp>
        </mc:Choice>
        <mc:Fallback>
          <p:sp>
            <p:nvSpPr>
              <p:cNvPr id="5" name="文本框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5465" y="1779663"/>
                <a:ext cx="7959090" cy="2887980"/>
              </a:xfrm>
              <a:prstGeom prst="rect">
                <a:avLst/>
              </a:prstGeom>
              <a:blipFill rotWithShape="1">
                <a:blip r:embed="rId1"/>
                <a:stretch>
                  <a:fillRect l="-3" t="-14" r="3" b="14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" name="Text Box 77"/>
              <p:cNvSpPr txBox="1"/>
              <p:nvPr/>
            </p:nvSpPr>
            <p:spPr>
              <a:xfrm>
                <a:off x="216000" y="771551"/>
                <a:ext cx="8712000" cy="1008112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>
                <a:noAutofit/>
              </a:bodyPr>
              <a:lstStyle>
                <a:lvl1pPr marL="342900" indent="-3429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黑体" panose="02010609060101010101" pitchFamily="2" charset="-122"/>
                    <a:ea typeface="黑体" panose="02010609060101010101" pitchFamily="2" charset="-122"/>
                    <a:cs typeface="+mn-cs"/>
                  </a:defRPr>
                </a:lvl1pPr>
                <a:lvl2pPr marL="742950" indent="-28575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–"/>
                  <a:defRPr sz="2800" kern="1200">
                    <a:solidFill>
                      <a:schemeClr val="tx1"/>
                    </a:solidFill>
                    <a:latin typeface="黑体" panose="02010609060101010101" pitchFamily="2" charset="-122"/>
                    <a:ea typeface="黑体" panose="02010609060101010101" pitchFamily="2" charset="-122"/>
                    <a:cs typeface="+mn-cs"/>
                  </a:defRPr>
                </a:lvl2pPr>
                <a:lvl3pPr marL="11430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黑体" panose="02010609060101010101" pitchFamily="2" charset="-122"/>
                    <a:ea typeface="黑体" panose="02010609060101010101" pitchFamily="2" charset="-122"/>
                    <a:cs typeface="+mn-cs"/>
                  </a:defRPr>
                </a:lvl3pPr>
                <a:lvl4pPr marL="16002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–"/>
                  <a:defRPr sz="2800" kern="1200">
                    <a:solidFill>
                      <a:schemeClr val="tx1"/>
                    </a:solidFill>
                    <a:latin typeface="黑体" panose="02010609060101010101" pitchFamily="2" charset="-122"/>
                    <a:ea typeface="黑体" panose="02010609060101010101" pitchFamily="2" charset="-122"/>
                    <a:cs typeface="+mn-cs"/>
                  </a:defRPr>
                </a:lvl4pPr>
                <a:lvl5pPr marL="20574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800" kern="1200">
                    <a:solidFill>
                      <a:schemeClr val="tx1"/>
                    </a:solidFill>
                    <a:latin typeface="黑体" panose="02010609060101010101" pitchFamily="2" charset="-122"/>
                    <a:ea typeface="黑体" panose="02010609060101010101" pitchFamily="2" charset="-122"/>
                    <a:cs typeface="+mn-cs"/>
                  </a:defRPr>
                </a:lvl5pPr>
              </a:lstStyle>
              <a:p>
                <a:pPr marL="0" lvl="0" indent="0" eaLnBrk="1" hangingPunct="1">
                  <a:spcBef>
                    <a:spcPct val="0"/>
                  </a:spcBef>
                  <a:buNone/>
                </a:pPr>
                <a:r>
                  <a:rPr lang="zh-CN" altLang="en-US" sz="2000" b="1" dirty="0">
                    <a:solidFill>
                      <a:srgbClr val="0000CC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例2</a:t>
                </a:r>
                <a:r>
                  <a:rPr lang="en-US" altLang="zh-CN" sz="2000" b="1" dirty="0">
                    <a:solidFill>
                      <a:srgbClr val="0000FF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   </a:t>
                </a:r>
                <a:r>
                  <a:rPr lang="zh-CN" altLang="en-US" sz="2000" b="1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一对夫妇为了</a:t>
                </a:r>
                <a14:m>
                  <m:oMath xmlns:m="http://schemas.openxmlformats.org/officeDocument/2006/math">
                    <m:r>
                      <a:rPr lang="zh-CN" altLang="en-US" sz="2000" b="1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+mn-ea"/>
                      </a:rPr>
                      <m:t>5</m:t>
                    </m:r>
                  </m:oMath>
                </a14:m>
                <a:r>
                  <a:rPr lang="zh-CN" altLang="en-US" sz="2000" b="1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年后能购买一辆车，准备每年到银行去存一笔钱．假设银行储蓄年利率为</a:t>
                </a:r>
                <a14:m>
                  <m:oMath xmlns:m="http://schemas.openxmlformats.org/officeDocument/2006/math">
                    <m:r>
                      <a:rPr lang="zh-CN" altLang="en-US" sz="2000" b="1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+mn-ea"/>
                      </a:rPr>
                      <m:t>5</m:t>
                    </m:r>
                    <m:r>
                      <a:rPr lang="zh-CN" altLang="en-US" sz="2000" b="1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+mn-ea"/>
                      </a:rPr>
                      <m:t>%</m:t>
                    </m:r>
                  </m:oMath>
                </a14:m>
                <a:r>
                  <a:rPr lang="zh-CN" altLang="en-US" sz="2000" b="1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，按复利计算，为了使</a:t>
                </a:r>
                <a14:m>
                  <m:oMath xmlns:m="http://schemas.openxmlformats.org/officeDocument/2006/math">
                    <m:r>
                      <a:rPr lang="zh-CN" altLang="en-US" sz="2000" b="1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+mn-ea"/>
                      </a:rPr>
                      <m:t>5</m:t>
                    </m:r>
                  </m:oMath>
                </a14:m>
                <a:r>
                  <a:rPr lang="zh-CN" altLang="en-US" sz="2000" b="1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年后本利和共有</a:t>
                </a:r>
                <a14:m>
                  <m:oMath xmlns:m="http://schemas.openxmlformats.org/officeDocument/2006/math">
                    <m:r>
                      <a:rPr lang="zh-CN" altLang="en-US" sz="2000" b="1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+mn-ea"/>
                      </a:rPr>
                      <m:t>10</m:t>
                    </m:r>
                  </m:oMath>
                </a14:m>
                <a:r>
                  <a:rPr lang="zh-CN" altLang="en-US" sz="2000" b="1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万元，则他们每年约需存多少钱（精确到</a:t>
                </a:r>
                <a14:m>
                  <m:oMath xmlns:m="http://schemas.openxmlformats.org/officeDocument/2006/math">
                    <m:r>
                      <a:rPr lang="zh-CN" altLang="en-US" sz="2000" b="1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+mn-ea"/>
                      </a:rPr>
                      <m:t>1</m:t>
                    </m:r>
                  </m:oMath>
                </a14:m>
                <a:r>
                  <a:rPr lang="zh-CN" altLang="en-US" sz="2000" b="1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元</a:t>
                </a:r>
                <a:r>
                  <a:rPr lang="zh-CN" altLang="en-US" sz="2000" b="1" dirty="0"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）？</a:t>
                </a:r>
                <a:endParaRPr sz="2000" dirty="0">
                  <a:solidFill>
                    <a:schemeClr val="tx2">
                      <a:lumMod val="75000"/>
                    </a:schemeClr>
                  </a:solidFill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2" name="Text Box 7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6000" y="771551"/>
                <a:ext cx="8712000" cy="1008112"/>
              </a:xfrm>
              <a:prstGeom prst="rect">
                <a:avLst/>
              </a:prstGeom>
              <a:blipFill rotWithShape="1">
                <a:blip r:embed="rId2"/>
                <a:stretch>
                  <a:fillRect l="-1" t="-3" r="6" b="39"/>
                </a:stretch>
              </a:blipFill>
              <a:ln w="9525">
                <a:noFill/>
              </a:ln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1"/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标题 2"/>
          <p:cNvSpPr>
            <a:spLocks noGrp="1"/>
          </p:cNvSpPr>
          <p:nvPr>
            <p:ph type="title"/>
          </p:nvPr>
        </p:nvSpPr>
        <p:spPr>
          <a:xfrm>
            <a:off x="0" y="123825"/>
            <a:ext cx="9144000" cy="565150"/>
          </a:xfrm>
        </p:spPr>
        <p:txBody>
          <a:bodyPr vert="horz" wrap="square" lIns="91440" tIns="45720" rIns="91440" bIns="45720" anchor="ctr" anchorCtr="0"/>
          <a:lstStyle/>
          <a:p>
            <a:r>
              <a:rPr lang="zh-CN" altLang="en-US" sz="2800" kern="1200" dirty="0">
                <a:latin typeface="黑体" panose="02010609060101010101" pitchFamily="2" charset="-122"/>
                <a:ea typeface="黑体" panose="02010609060101010101" pitchFamily="2" charset="-122"/>
                <a:cs typeface="+mj-cs"/>
              </a:rPr>
              <a:t>新知探究</a:t>
            </a:r>
            <a:endParaRPr lang="zh-CN" altLang="en-US" sz="2800" kern="1200" dirty="0">
              <a:latin typeface="黑体" panose="02010609060101010101" pitchFamily="2" charset="-122"/>
              <a:ea typeface="黑体" panose="02010609060101010101" pitchFamily="2" charset="-122"/>
              <a:cs typeface="+mj-cs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0483" name="Text Box 77"/>
              <p:cNvSpPr txBox="1"/>
              <p:nvPr/>
            </p:nvSpPr>
            <p:spPr>
              <a:xfrm>
                <a:off x="567690" y="843558"/>
                <a:ext cx="8008620" cy="3728720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>
                <a:noAutofit/>
              </a:bodyPr>
              <a:lstStyle>
                <a:lvl1pPr marL="342900" indent="-3429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黑体" panose="02010609060101010101" pitchFamily="2" charset="-122"/>
                    <a:ea typeface="黑体" panose="02010609060101010101" pitchFamily="2" charset="-122"/>
                    <a:cs typeface="+mn-cs"/>
                  </a:defRPr>
                </a:lvl1pPr>
                <a:lvl2pPr marL="742950" indent="-28575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–"/>
                  <a:defRPr sz="2800" kern="1200">
                    <a:solidFill>
                      <a:schemeClr val="tx1"/>
                    </a:solidFill>
                    <a:latin typeface="黑体" panose="02010609060101010101" pitchFamily="2" charset="-122"/>
                    <a:ea typeface="黑体" panose="02010609060101010101" pitchFamily="2" charset="-122"/>
                    <a:cs typeface="+mn-cs"/>
                  </a:defRPr>
                </a:lvl2pPr>
                <a:lvl3pPr marL="11430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黑体" panose="02010609060101010101" pitchFamily="2" charset="-122"/>
                    <a:ea typeface="黑体" panose="02010609060101010101" pitchFamily="2" charset="-122"/>
                    <a:cs typeface="+mn-cs"/>
                  </a:defRPr>
                </a:lvl3pPr>
                <a:lvl4pPr marL="16002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–"/>
                  <a:defRPr sz="2800" kern="1200">
                    <a:solidFill>
                      <a:schemeClr val="tx1"/>
                    </a:solidFill>
                    <a:latin typeface="黑体" panose="02010609060101010101" pitchFamily="2" charset="-122"/>
                    <a:ea typeface="黑体" panose="02010609060101010101" pitchFamily="2" charset="-122"/>
                    <a:cs typeface="+mn-cs"/>
                  </a:defRPr>
                </a:lvl4pPr>
                <a:lvl5pPr marL="20574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800" kern="1200">
                    <a:solidFill>
                      <a:schemeClr val="tx1"/>
                    </a:solidFill>
                    <a:latin typeface="黑体" panose="02010609060101010101" pitchFamily="2" charset="-122"/>
                    <a:ea typeface="黑体" panose="02010609060101010101" pitchFamily="2" charset="-122"/>
                    <a:cs typeface="+mn-cs"/>
                  </a:defRPr>
                </a:lvl5pPr>
              </a:lstStyle>
              <a:p>
                <a:pPr marL="0" lvl="0" indent="0"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r>
                  <a:rPr lang="zh-CN" altLang="en-US" sz="2400" b="1" dirty="0">
                    <a:solidFill>
                      <a:srgbClr val="0000CC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练习：</a:t>
                </a:r>
                <a:r>
                  <a:rPr lang="zh-CN" altLang="en-US" sz="2000" b="1" dirty="0">
                    <a:solidFill>
                      <a:srgbClr val="0000FF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     </a:t>
                </a:r>
                <a:endParaRPr lang="zh-CN" altLang="en-US" sz="2000" b="1" dirty="0">
                  <a:solidFill>
                    <a:srgbClr val="0000FF"/>
                  </a:solidFill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endParaRPr>
              </a:p>
              <a:p>
                <a:pPr marL="0" lvl="0" indent="0" eaLnBrk="1" hangingPunct="1">
                  <a:lnSpc>
                    <a:spcPct val="150000"/>
                  </a:lnSpc>
                  <a:spcBef>
                    <a:spcPct val="0"/>
                  </a:spcBef>
                  <a:buFontTx/>
                  <a:buNone/>
                </a:pPr>
                <a:r>
                  <a:rPr lang="zh-CN" altLang="en-US" sz="2000" dirty="0">
                    <a:solidFill>
                      <a:srgbClr val="0000FF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        </a:t>
                </a:r>
                <a:r>
                  <a:rPr lang="en-US" altLang="zh-CN" sz="2000" dirty="0"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1</a:t>
                </a:r>
                <a:r>
                  <a:rPr lang="zh-CN" altLang="en-US" sz="2000" dirty="0"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．</a:t>
                </a:r>
                <a:r>
                  <a:rPr lang="zh-CN" altLang="en-US" sz="2000" dirty="0" err="1"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一个工厂今年生产某种机器</a:t>
                </a:r>
                <a14:m>
                  <m:oMath xmlns:m="http://schemas.openxmlformats.org/officeDocument/2006/math">
                    <m:r>
                      <a:rPr lang="en-US" altLang="zh-CN" sz="2000" b="0" i="1" dirty="0" smtClean="0">
                        <a:latin typeface="Cambria Math" panose="02040503050406030204" pitchFamily="18" charset="0"/>
                        <a:ea typeface="+mn-ea"/>
                        <a:cs typeface="Cambria Math" panose="02040503050406030204" pitchFamily="18" charset="0"/>
                      </a:rPr>
                      <m:t>1</m:t>
                    </m:r>
                    <m:r>
                      <a:rPr lang="zh-CN" altLang="en-US" sz="2000" b="0" i="1" dirty="0" smtClean="0">
                        <a:latin typeface="Cambria Math" panose="02040503050406030204" pitchFamily="18" charset="0"/>
                        <a:ea typeface="+mn-ea"/>
                        <a:cs typeface="Cambria Math" panose="02040503050406030204" pitchFamily="18" charset="0"/>
                      </a:rPr>
                      <m:t> </m:t>
                    </m:r>
                    <m:r>
                      <a:rPr lang="en-US" altLang="zh-CN" sz="2000" b="0" i="1" dirty="0" smtClean="0">
                        <a:latin typeface="Cambria Math" panose="02040503050406030204" pitchFamily="18" charset="0"/>
                        <a:ea typeface="+mn-ea"/>
                        <a:cs typeface="Cambria Math" panose="02040503050406030204" pitchFamily="18" charset="0"/>
                      </a:rPr>
                      <m:t>080</m:t>
                    </m:r>
                  </m:oMath>
                </a14:m>
                <a:r>
                  <a:rPr lang="zh-CN" altLang="en-US" sz="2000" dirty="0"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台，计划到后年，把产量提高到每年生产</a:t>
                </a:r>
                <a14:m>
                  <m:oMath xmlns:m="http://schemas.openxmlformats.org/officeDocument/2006/math">
                    <m:r>
                      <a:rPr lang="en-US" altLang="zh-CN" sz="2000" b="0" i="1" dirty="0" smtClean="0">
                        <a:latin typeface="Cambria Math" panose="02040503050406030204" pitchFamily="18" charset="0"/>
                        <a:ea typeface="+mn-ea"/>
                        <a:cs typeface="Cambria Math" panose="02040503050406030204" pitchFamily="18" charset="0"/>
                      </a:rPr>
                      <m:t>1</m:t>
                    </m:r>
                    <m:r>
                      <a:rPr lang="en-US" altLang="zh-CN" sz="2000" b="0" i="1" dirty="0" smtClean="0">
                        <a:latin typeface="Cambria Math" panose="02040503050406030204" pitchFamily="18" charset="0"/>
                        <a:ea typeface="+mn-ea"/>
                        <a:cs typeface="Cambria Math" panose="02040503050406030204" pitchFamily="18" charset="0"/>
                      </a:rPr>
                      <m:t> </m:t>
                    </m:r>
                    <m:r>
                      <a:rPr lang="en-US" altLang="zh-CN" sz="2000" b="0" i="1" dirty="0" smtClean="0">
                        <a:latin typeface="Cambria Math" panose="02040503050406030204" pitchFamily="18" charset="0"/>
                        <a:ea typeface="+mn-ea"/>
                        <a:cs typeface="Cambria Math" panose="02040503050406030204" pitchFamily="18" charset="0"/>
                      </a:rPr>
                      <m:t>920</m:t>
                    </m:r>
                  </m:oMath>
                </a14:m>
                <a:r>
                  <a:rPr lang="zh-CN" altLang="en-US" sz="2000" dirty="0"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台，如果每一年比上一年增长的百分率相同，那么这个百分率是多少（精确到</a:t>
                </a:r>
                <a14:m>
                  <m:oMath xmlns:m="http://schemas.openxmlformats.org/officeDocument/2006/math">
                    <m:r>
                      <a:rPr lang="en-US" altLang="zh-CN" sz="2000" b="0" i="1" dirty="0" smtClean="0">
                        <a:latin typeface="Cambria Math" panose="02040503050406030204" pitchFamily="18" charset="0"/>
                        <a:ea typeface="+mn-ea"/>
                        <a:cs typeface="Cambria Math" panose="02040503050406030204" pitchFamily="18" charset="0"/>
                      </a:rPr>
                      <m:t>0</m:t>
                    </m:r>
                    <m:r>
                      <a:rPr lang="en-US" altLang="zh-CN" sz="2000" b="0" dirty="0" smtClean="0">
                        <a:latin typeface="Cambria Math" panose="02040503050406030204" pitchFamily="18" charset="0"/>
                        <a:ea typeface="+mn-ea"/>
                        <a:cs typeface="Cambria Math" panose="02040503050406030204" pitchFamily="18" charset="0"/>
                      </a:rPr>
                      <m:t>.</m:t>
                    </m:r>
                    <m:r>
                      <a:rPr lang="en-US" altLang="zh-CN" sz="2000" b="0" i="1" dirty="0" smtClean="0">
                        <a:latin typeface="Cambria Math" panose="02040503050406030204" pitchFamily="18" charset="0"/>
                        <a:ea typeface="+mn-ea"/>
                        <a:cs typeface="Cambria Math" panose="02040503050406030204" pitchFamily="18" charset="0"/>
                      </a:rPr>
                      <m:t>1</m:t>
                    </m:r>
                    <m:r>
                      <a:rPr lang="en-US" altLang="zh-CN" sz="2000" b="0" dirty="0" smtClean="0">
                        <a:latin typeface="Cambria Math" panose="02040503050406030204" pitchFamily="18" charset="0"/>
                        <a:ea typeface="+mn-ea"/>
                        <a:cs typeface="Cambria Math" panose="02040503050406030204" pitchFamily="18" charset="0"/>
                      </a:rPr>
                      <m:t>%</m:t>
                    </m:r>
                  </m:oMath>
                </a14:m>
                <a:r>
                  <a:rPr lang="zh-CN" altLang="en-US" sz="2000" dirty="0"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）？</a:t>
                </a:r>
                <a:endParaRPr lang="zh-CN" altLang="en-US" sz="2000" dirty="0"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endParaRPr>
              </a:p>
              <a:p>
                <a:pPr marL="0" lvl="0" indent="0" eaLnBrk="1" hangingPunct="1">
                  <a:lnSpc>
                    <a:spcPct val="150000"/>
                  </a:lnSpc>
                  <a:spcBef>
                    <a:spcPct val="0"/>
                  </a:spcBef>
                  <a:buFontTx/>
                  <a:buNone/>
                </a:pPr>
                <a:r>
                  <a:rPr lang="zh-CN" altLang="en-US" sz="2000" dirty="0"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        </a:t>
                </a:r>
                <a:r>
                  <a:rPr lang="en-US" altLang="zh-CN" sz="2000" dirty="0"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2</a:t>
                </a:r>
                <a:r>
                  <a:rPr lang="zh-CN" altLang="en-US" sz="2000" dirty="0"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．</a:t>
                </a:r>
                <a:r>
                  <a:rPr lang="zh-CN" altLang="en-US" sz="2000" dirty="0" err="1"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某家庭打算用</a:t>
                </a:r>
                <a14:m>
                  <m:oMath xmlns:m="http://schemas.openxmlformats.org/officeDocument/2006/math">
                    <m:r>
                      <a:rPr lang="en-US" altLang="zh-CN" sz="2000" b="0" i="1" dirty="0" smtClean="0">
                        <a:latin typeface="Cambria Math" panose="02040503050406030204" pitchFamily="18" charset="0"/>
                        <a:ea typeface="+mn-ea"/>
                        <a:cs typeface="Cambria Math" panose="02040503050406030204" pitchFamily="18" charset="0"/>
                      </a:rPr>
                      <m:t>10</m:t>
                    </m:r>
                  </m:oMath>
                </a14:m>
                <a:r>
                  <a:rPr lang="zh-CN" altLang="en-US" sz="2000" dirty="0"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年时间储蓄</a:t>
                </a:r>
                <a14:m>
                  <m:oMath xmlns:m="http://schemas.openxmlformats.org/officeDocument/2006/math">
                    <m:r>
                      <a:rPr lang="en-US" altLang="zh-CN" sz="2000" b="0" i="1" dirty="0" smtClean="0">
                        <a:latin typeface="Cambria Math" panose="02040503050406030204" pitchFamily="18" charset="0"/>
                        <a:ea typeface="+mn-ea"/>
                        <a:cs typeface="Cambria Math" panose="02040503050406030204" pitchFamily="18" charset="0"/>
                      </a:rPr>
                      <m:t>20</m:t>
                    </m:r>
                  </m:oMath>
                </a14:m>
                <a:r>
                  <a:rPr lang="zh-CN" altLang="en-US" sz="2000" dirty="0"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万元购置一套商品房，为此每年需存入银行金额相同的专款，假设年的利率为</a:t>
                </a:r>
                <a14:m>
                  <m:oMath xmlns:m="http://schemas.openxmlformats.org/officeDocument/2006/math">
                    <m:r>
                      <a:rPr lang="en-US" altLang="zh-CN" sz="2000" b="0" i="1" dirty="0" smtClean="0">
                        <a:latin typeface="Cambria Math" panose="02040503050406030204" pitchFamily="18" charset="0"/>
                        <a:ea typeface="+mn-ea"/>
                        <a:cs typeface="Cambria Math" panose="02040503050406030204" pitchFamily="18" charset="0"/>
                      </a:rPr>
                      <m:t>4</m:t>
                    </m:r>
                    <m:r>
                      <a:rPr lang="en-US" altLang="zh-CN" sz="2000" b="0" dirty="0" smtClean="0">
                        <a:latin typeface="Cambria Math" panose="02040503050406030204" pitchFamily="18" charset="0"/>
                        <a:ea typeface="+mn-ea"/>
                        <a:cs typeface="Cambria Math" panose="02040503050406030204" pitchFamily="18" charset="0"/>
                      </a:rPr>
                      <m:t>%</m:t>
                    </m:r>
                  </m:oMath>
                </a14:m>
                <a:r>
                  <a:rPr lang="zh-CN" altLang="en-US" sz="2000" dirty="0"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，按复利计算，则每年需存入银行多少钱？</a:t>
                </a:r>
                <a:endParaRPr lang="zh-CN" altLang="en-US" sz="2000" dirty="0"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20483" name="Text Box 7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7690" y="843558"/>
                <a:ext cx="8008620" cy="3728720"/>
              </a:xfrm>
              <a:prstGeom prst="rect">
                <a:avLst/>
              </a:prstGeom>
              <a:blipFill rotWithShape="1">
                <a:blip r:embed="rId1"/>
                <a:stretch>
                  <a:fillRect t="-7" b="7"/>
                </a:stretch>
              </a:blipFill>
              <a:ln w="9525">
                <a:noFill/>
              </a:ln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</p:sld>
</file>

<file path=ppt/tags/tag1.xml><?xml version="1.0" encoding="utf-8"?>
<p:tagLst xmlns:p="http://schemas.openxmlformats.org/presentationml/2006/main">
  <p:tag name="KSO_WPP_MARK_KEY" val="435094ec-ac39-4e55-a17b-0af1afaf40c8"/>
  <p:tag name="COMMONDATA" val="eyJoZGlkIjoiOGFjNDA4NjU5ODQxMTMzYmZkMGVjNjYyNmQ2MzYzYzgifQ==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1531</Words>
  <Application>WPS 演示</Application>
  <PresentationFormat>全屏显示(16:9)</PresentationFormat>
  <Paragraphs>110</Paragraphs>
  <Slides>12</Slides>
  <Notes>0</Notes>
  <HiddenSlides>0</HiddenSlides>
  <MMClips>0</MMClips>
  <ScaleCrop>false</ScaleCrop>
  <HeadingPairs>
    <vt:vector size="8" baseType="variant">
      <vt:variant>
        <vt:lpstr>已用的字体</vt:lpstr>
      </vt:variant>
      <vt:variant>
        <vt:i4>9</vt:i4>
      </vt:variant>
      <vt:variant>
        <vt:lpstr>主题</vt:lpstr>
      </vt:variant>
      <vt:variant>
        <vt:i4>2</vt:i4>
      </vt:variant>
      <vt:variant>
        <vt:lpstr>嵌入 OLE 服务器</vt:lpstr>
      </vt:variant>
      <vt:variant>
        <vt:i4>1</vt:i4>
      </vt:variant>
      <vt:variant>
        <vt:lpstr>幻灯片标题</vt:lpstr>
      </vt:variant>
      <vt:variant>
        <vt:i4>12</vt:i4>
      </vt:variant>
    </vt:vector>
  </HeadingPairs>
  <TitlesOfParts>
    <vt:vector size="24" baseType="lpstr">
      <vt:lpstr>Arial</vt:lpstr>
      <vt:lpstr>宋体</vt:lpstr>
      <vt:lpstr>Wingdings</vt:lpstr>
      <vt:lpstr>Calibri</vt:lpstr>
      <vt:lpstr>黑体</vt:lpstr>
      <vt:lpstr>Times New Roman</vt:lpstr>
      <vt:lpstr>Cambria Math</vt:lpstr>
      <vt:lpstr>微软雅黑</vt:lpstr>
      <vt:lpstr>Arial Unicode MS</vt:lpstr>
      <vt:lpstr>Office 主题</vt:lpstr>
      <vt:lpstr>1_Office 主题</vt:lpstr>
      <vt:lpstr>Equation.KSEE3</vt:lpstr>
      <vt:lpstr>PowerPoint 演示文稿</vt:lpstr>
      <vt:lpstr>复习导入</vt:lpstr>
      <vt:lpstr>复习导入</vt:lpstr>
      <vt:lpstr>新知探究</vt:lpstr>
      <vt:lpstr>新知探究</vt:lpstr>
      <vt:lpstr>新知探究</vt:lpstr>
      <vt:lpstr>新知探究</vt:lpstr>
      <vt:lpstr>新知探究</vt:lpstr>
      <vt:lpstr>新知探究</vt:lpstr>
      <vt:lpstr>知识小结</vt:lpstr>
      <vt:lpstr>作业布置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幻灯片 1</dc:title>
  <dc:creator>user</dc:creator>
  <cp:lastModifiedBy>zhucl</cp:lastModifiedBy>
  <cp:revision>263</cp:revision>
  <dcterms:created xsi:type="dcterms:W3CDTF">2013-12-23T07:18:00Z</dcterms:created>
  <dcterms:modified xsi:type="dcterms:W3CDTF">2023-09-08T06:57:50Z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266F3D5D1BF245F0A3B8382DDAFA0CCD_13</vt:lpwstr>
  </property>
  <property fmtid="{D5CDD505-2E9C-101B-9397-08002B2CF9AE}" pid="3" name="KSOProductBuildVer">
    <vt:lpwstr>2052-12.1.0.15374</vt:lpwstr>
  </property>
</Properties>
</file>