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5" r:id="rId4"/>
    <p:sldId id="305" r:id="rId5"/>
    <p:sldId id="326" r:id="rId6"/>
    <p:sldId id="360" r:id="rId7"/>
    <p:sldId id="361" r:id="rId8"/>
    <p:sldId id="364" r:id="rId9"/>
    <p:sldId id="362" r:id="rId10"/>
    <p:sldId id="363" r:id="rId11"/>
    <p:sldId id="366" r:id="rId12"/>
    <p:sldId id="365" r:id="rId13"/>
    <p:sldId id="348" r:id="rId14"/>
    <p:sldId id="30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3" d="100"/>
          <a:sy n="103" d="100"/>
        </p:scale>
        <p:origin x="87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302A57-B6D4-4B66-9E2A-179ACEC0612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975DA6-261A-4427-B635-DBEAFD79E1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2.84167" units="1/cm"/>
        </inkml:channelProperties>
      </inkml:inkSource>
      <inkml:timestamp xml:id="ts0" timeString="2023-07-03T14:30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4 560,'0'0'543,"0"0"-3014,0 0 5308,0 0-3496,0 0 568,0 0 111,0 0-227,0 0 119,0 0 154,0 0 1,0 0-60,0 0 19,0 0-109,0 0 122,0 0-87,0 0 80,0 0-40,0 0-182,0 0 398,0-2-1219,0 0 5426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2.84167" units="1/cm"/>
        </inkml:channelProperties>
      </inkml:inkSource>
      <inkml:timestamp xml:id="ts0" timeString="2023-07-03T14:30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4 560,'0'0'543,"0"0"-3557,0 0 8322,0 0-8804,0 0 4064,0 0-457,0 0-338,0 0 346,0 0 35,0 0-153,0 0-61,0 0 79,0 0-128,0 0 231,0 0-209,0 0 167,0 0-120,0 0-142,0 0 580,0-2-1617,0 0 6645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2F0AA4-8BE9-4409-B944-B8CD292F63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B5F741-983D-4902-8482-FDB5F6C905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4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5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6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7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8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9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10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0B654487-B31D-0A3C-B802-72A630B2C0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1625" y="457200"/>
            <a:ext cx="854075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01626" y="1428750"/>
            <a:ext cx="4194175" cy="15156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1" y="1428750"/>
            <a:ext cx="4194175" cy="15156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301626" y="3058717"/>
            <a:ext cx="4194175" cy="151566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1" y="3058717"/>
            <a:ext cx="4194175" cy="151566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C19726-43C7-4B39-B930-51711135F818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 descr="图形用户界面&#10;&#10;描述已自动生成">
            <a:extLst>
              <a:ext uri="{FF2B5EF4-FFF2-40B4-BE49-F238E27FC236}">
                <a16:creationId xmlns:a16="http://schemas.microsoft.com/office/drawing/2014/main" id="{CCDEC28D-762A-8EF9-2621-510962DBD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01625" y="457200"/>
            <a:ext cx="854075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01626" y="1428750"/>
            <a:ext cx="4194175" cy="15156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4648201" y="1428750"/>
            <a:ext cx="4194175" cy="15156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301626" y="3058717"/>
            <a:ext cx="4194175" cy="151566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48201" y="3058717"/>
            <a:ext cx="4194175" cy="151566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C19726-43C7-4B39-B930-51711135F818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04412-0F77-4B7E-9135-294722ABF38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C0151-EC14-4B20-9676-28BBA0907A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4.bin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ctrTitle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向量的减法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巩固练习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360" y="957957"/>
            <a:ext cx="81337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化简：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21CB10-4343-23A9-5187-613A2776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63638"/>
            <a:ext cx="6986249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温故知新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15060" y="1347470"/>
            <a:ext cx="4148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向量减法的几何意义.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5060" y="2067560"/>
            <a:ext cx="640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2. 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怎样区分向量加法与向量减法的几何意义？</a:t>
            </a:r>
            <a:endParaRPr lang="zh-CN" altLang="en-U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作业布置</a:t>
            </a:r>
          </a:p>
        </p:txBody>
      </p:sp>
      <p:sp>
        <p:nvSpPr>
          <p:cNvPr id="24579" name="Text Box 5"/>
          <p:cNvSpPr txBox="1"/>
          <p:nvPr/>
        </p:nvSpPr>
        <p:spPr>
          <a:xfrm>
            <a:off x="2222500" y="1552575"/>
            <a:ext cx="5445125" cy="7147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</a:t>
            </a: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844709"/>
            <a:ext cx="80486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       在实数的运算中，我们知道减法是加法的逆运算．如何类比实数的减法运算来定义向量的减法运算呢？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95640" y="1993265"/>
            <a:ext cx="5452110" cy="832485"/>
            <a:chOff x="875" y="3139"/>
            <a:chExt cx="8586" cy="1311"/>
          </a:xfrm>
        </p:grpSpPr>
        <p:sp>
          <p:nvSpPr>
            <p:cNvPr id="3" name="文本框 2"/>
            <p:cNvSpPr txBox="1"/>
            <p:nvPr/>
          </p:nvSpPr>
          <p:spPr>
            <a:xfrm>
              <a:off x="875" y="3143"/>
              <a:ext cx="858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/>
                <a:t>已知向量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，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，作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，</a:t>
              </a:r>
              <a:r>
                <a:rPr lang="en-US" altLang="zh-CN" sz="2400" dirty="0"/>
                <a:t> 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，</a:t>
              </a:r>
            </a:p>
            <a:p>
              <a:pPr algn="l"/>
              <a:r>
                <a:rPr lang="zh-CN" altLang="en-US" sz="2400" dirty="0"/>
                <a:t>如图所示．</a:t>
              </a:r>
            </a:p>
          </p:txBody>
        </p:sp>
        <p:graphicFrame>
          <p:nvGraphicFramePr>
            <p:cNvPr id="4" name="对象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045" y="3139"/>
            <a:ext cx="663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41300" imgH="228600" progId="Equation.KSEE3">
                    <p:embed/>
                  </p:oleObj>
                </mc:Choice>
                <mc:Fallback>
                  <p:oleObj r:id="rId2" imgW="2413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045" y="3139"/>
                          <a:ext cx="663" cy="6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729" y="3143"/>
            <a:ext cx="698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54000" imgH="228600" progId="Equation.KSEE3">
                    <p:embed/>
                  </p:oleObj>
                </mc:Choice>
                <mc:Fallback>
                  <p:oleObj r:id="rId4" imgW="2540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729" y="3143"/>
                          <a:ext cx="698" cy="6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902778" y="2859782"/>
            <a:ext cx="4145280" cy="829945"/>
            <a:chOff x="1076" y="4957"/>
            <a:chExt cx="6528" cy="1307"/>
          </a:xfrm>
        </p:grpSpPr>
        <p:sp>
          <p:nvSpPr>
            <p:cNvPr id="10" name="文本框 9"/>
            <p:cNvSpPr txBox="1"/>
            <p:nvPr/>
          </p:nvSpPr>
          <p:spPr>
            <a:xfrm>
              <a:off x="1076" y="4957"/>
              <a:ext cx="652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/>
                <a:t>则由向量加法的三角形法则，</a:t>
              </a:r>
            </a:p>
            <a:p>
              <a:pPr algn="l"/>
              <a:r>
                <a:rPr lang="zh-CN" altLang="en-US" sz="2400" dirty="0"/>
                <a:t>得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+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．</a:t>
              </a:r>
            </a:p>
          </p:txBody>
        </p: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966158"/>
                </p:ext>
              </p:extLst>
            </p:nvPr>
          </p:nvGraphicFramePr>
          <p:xfrm>
            <a:off x="2219" y="5503"/>
            <a:ext cx="718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28600" imgH="215900" progId="Equation.KSEE3">
                    <p:embed/>
                  </p:oleObj>
                </mc:Choice>
                <mc:Fallback>
                  <p:oleObj r:id="rId6" imgW="228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19" y="5503"/>
                          <a:ext cx="718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5560005" y="2468245"/>
            <a:ext cx="584835" cy="1330325"/>
            <a:chOff x="7072" y="4644"/>
            <a:chExt cx="921" cy="2095"/>
          </a:xfrm>
        </p:grpSpPr>
        <p:cxnSp>
          <p:nvCxnSpPr>
            <p:cNvPr id="15" name="直接箭头连接符 14"/>
            <p:cNvCxnSpPr/>
            <p:nvPr/>
          </p:nvCxnSpPr>
          <p:spPr>
            <a:xfrm flipV="1">
              <a:off x="7072" y="4644"/>
              <a:ext cx="921" cy="20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7209" y="5039"/>
              <a:ext cx="5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b="1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41235" y="3605530"/>
            <a:ext cx="1080135" cy="608965"/>
            <a:chOff x="6633" y="6605"/>
            <a:chExt cx="1701" cy="959"/>
          </a:xfrm>
        </p:grpSpPr>
        <p:cxnSp>
          <p:nvCxnSpPr>
            <p:cNvPr id="16" name="直接箭头连接符 15"/>
            <p:cNvCxnSpPr/>
            <p:nvPr/>
          </p:nvCxnSpPr>
          <p:spPr>
            <a:xfrm flipV="1">
              <a:off x="6633" y="7115"/>
              <a:ext cx="1701" cy="4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7283" y="6605"/>
              <a:ext cx="4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b="1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88450" y="3698240"/>
            <a:ext cx="1080135" cy="551815"/>
            <a:chOff x="6603" y="6465"/>
            <a:chExt cx="1701" cy="869"/>
          </a:xfrm>
        </p:grpSpPr>
        <p:cxnSp>
          <p:nvCxnSpPr>
            <p:cNvPr id="26" name="直接箭头连接符 25"/>
            <p:cNvCxnSpPr/>
            <p:nvPr/>
          </p:nvCxnSpPr>
          <p:spPr>
            <a:xfrm flipV="1">
              <a:off x="6603" y="6885"/>
              <a:ext cx="1701" cy="4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283" y="6465"/>
              <a:ext cx="4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b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63685" y="2906395"/>
            <a:ext cx="584835" cy="1330325"/>
            <a:chOff x="7020" y="4577"/>
            <a:chExt cx="921" cy="2095"/>
          </a:xfrm>
        </p:grpSpPr>
        <p:cxnSp>
          <p:nvCxnSpPr>
            <p:cNvPr id="23" name="直接箭头连接符 22"/>
            <p:cNvCxnSpPr/>
            <p:nvPr/>
          </p:nvCxnSpPr>
          <p:spPr>
            <a:xfrm flipV="1">
              <a:off x="7020" y="4577"/>
              <a:ext cx="921" cy="20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7089" y="5007"/>
              <a:ext cx="5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b="1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00160" y="4155440"/>
            <a:ext cx="41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80575" y="2571750"/>
            <a:ext cx="41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19690" y="3868420"/>
            <a:ext cx="41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7648520" y="2891790"/>
            <a:ext cx="519430" cy="1080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标题 2">
            <a:extLst>
              <a:ext uri="{FF2B5EF4-FFF2-40B4-BE49-F238E27FC236}">
                <a16:creationId xmlns:a16="http://schemas.microsoft.com/office/drawing/2014/main" id="{9F1FAFDD-7558-3DD4-0EF3-F692C9F1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问题导入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问题导入</a:t>
            </a:r>
          </a:p>
        </p:txBody>
      </p:sp>
      <p:sp>
        <p:nvSpPr>
          <p:cNvPr id="12296" name="Rectangle 18"/>
          <p:cNvSpPr/>
          <p:nvPr/>
        </p:nvSpPr>
        <p:spPr>
          <a:xfrm>
            <a:off x="1381125" y="2351088"/>
            <a:ext cx="338138" cy="9556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</a:lstStyle>
          <a:p>
            <a:pPr marL="0" lvl="0" indent="152400" defTabSz="914400" eaLnBrk="1" hangingPunct="1">
              <a:spcBef>
                <a:spcPct val="0"/>
              </a:spcBef>
              <a:buFontTx/>
              <a:buNone/>
              <a:tabLst>
                <a:tab pos="266700" algn="l"/>
              </a:tabLst>
            </a:pP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lvl="0" indent="152400" defTabSz="914400">
              <a:spcBef>
                <a:spcPct val="0"/>
              </a:spcBef>
              <a:buFontTx/>
              <a:buNone/>
              <a:tabLst>
                <a:tab pos="266700" algn="l"/>
              </a:tabLst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27405" y="1419860"/>
            <a:ext cx="7416800" cy="1130300"/>
            <a:chOff x="622" y="1442"/>
            <a:chExt cx="11680" cy="1780"/>
          </a:xfrm>
        </p:grpSpPr>
        <p:sp>
          <p:nvSpPr>
            <p:cNvPr id="7" name="文本框 6"/>
            <p:cNvSpPr txBox="1"/>
            <p:nvPr/>
          </p:nvSpPr>
          <p:spPr>
            <a:xfrm>
              <a:off x="622" y="1442"/>
              <a:ext cx="11680" cy="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400" dirty="0"/>
                <a:t>　　我们把向量</a:t>
              </a:r>
              <a:r>
                <a:rPr lang="en-US" altLang="zh-CN" sz="2400" dirty="0"/>
                <a:t>     </a:t>
              </a:r>
              <a:r>
                <a:rPr lang="zh-CN" altLang="en-US" sz="2400" dirty="0"/>
                <a:t> 称为向量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与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的</a:t>
              </a:r>
              <a:r>
                <a:rPr lang="zh-CN" altLang="en-US" sz="2400" b="1" dirty="0">
                  <a:solidFill>
                    <a:srgbClr val="C00000"/>
                  </a:solidFill>
                </a:rPr>
                <a:t>差</a:t>
              </a:r>
              <a:r>
                <a:rPr lang="zh-CN" altLang="en-US" sz="2400" dirty="0"/>
                <a:t>，记作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sz="2400" dirty="0">
                  <a:sym typeface="+mn-ea"/>
                </a:rPr>
                <a:t>－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，</a:t>
              </a:r>
              <a:endParaRPr lang="en-US" altLang="zh-CN" sz="2400" dirty="0"/>
            </a:p>
            <a:p>
              <a:pPr algn="l">
                <a:lnSpc>
                  <a:spcPct val="150000"/>
                </a:lnSpc>
              </a:pPr>
              <a:r>
                <a:rPr lang="zh-CN" altLang="en-US" sz="2400" dirty="0"/>
                <a:t>即</a:t>
              </a: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dirty="0"/>
                <a:t>－</a:t>
              </a:r>
              <a:r>
                <a:rPr lang="zh-CN" alt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dirty="0"/>
                <a:t>＝</a:t>
              </a:r>
              <a:r>
                <a:rPr lang="en-US" altLang="zh-CN" sz="2400" dirty="0"/>
                <a:t>     </a:t>
              </a:r>
              <a:r>
                <a:rPr lang="zh-CN" altLang="en-US" sz="2400" dirty="0"/>
                <a:t>－</a:t>
              </a:r>
            </a:p>
          </p:txBody>
        </p:sp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4402767"/>
                </p:ext>
              </p:extLst>
            </p:nvPr>
          </p:nvGraphicFramePr>
          <p:xfrm>
            <a:off x="4138" y="1555"/>
            <a:ext cx="71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28600" imgH="215900" progId="Equation.KSEE3">
                    <p:embed/>
                  </p:oleObj>
                </mc:Choice>
                <mc:Fallback>
                  <p:oleObj r:id="rId2" imgW="228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138" y="1555"/>
                          <a:ext cx="71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880479"/>
                </p:ext>
              </p:extLst>
            </p:nvPr>
          </p:nvGraphicFramePr>
          <p:xfrm>
            <a:off x="1267" y="2427"/>
            <a:ext cx="71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28600" imgH="215900" progId="Equation.KSEE3">
                    <p:embed/>
                  </p:oleObj>
                </mc:Choice>
                <mc:Fallback>
                  <p:oleObj r:id="rId4" imgW="228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67" y="2427"/>
                          <a:ext cx="71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390908"/>
                </p:ext>
              </p:extLst>
            </p:nvPr>
          </p:nvGraphicFramePr>
          <p:xfrm>
            <a:off x="5062" y="2496"/>
            <a:ext cx="827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79360" imgH="215640" progId="Equation.DSMT4">
                    <p:embed/>
                  </p:oleObj>
                </mc:Choice>
                <mc:Fallback>
                  <p:oleObj name="Equation" r:id="rId5" imgW="279360" imgH="215640" progId="Equation.DSMT4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62" y="2496"/>
                          <a:ext cx="827" cy="6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2386762"/>
                </p:ext>
              </p:extLst>
            </p:nvPr>
          </p:nvGraphicFramePr>
          <p:xfrm>
            <a:off x="3911" y="2444"/>
            <a:ext cx="71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41300" imgH="228600" progId="Equation.KSEE3">
                    <p:embed/>
                  </p:oleObj>
                </mc:Choice>
                <mc:Fallback>
                  <p:oleObj r:id="rId7" imgW="2413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11" y="2444"/>
                          <a:ext cx="716" cy="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DC777B7-AACF-8938-538B-06385483AFEF}"/>
              </a:ext>
            </a:extLst>
          </p:cNvPr>
          <p:cNvGrpSpPr/>
          <p:nvPr/>
        </p:nvGrpSpPr>
        <p:grpSpPr>
          <a:xfrm>
            <a:off x="5659597" y="2321063"/>
            <a:ext cx="1732280" cy="1983800"/>
            <a:chOff x="6800160" y="2571750"/>
            <a:chExt cx="1732280" cy="1983800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17E015B-B613-F1EC-31A9-647A62C91421}"/>
                </a:ext>
              </a:extLst>
            </p:cNvPr>
            <p:cNvGrpSpPr/>
            <p:nvPr/>
          </p:nvGrpSpPr>
          <p:grpSpPr>
            <a:xfrm>
              <a:off x="7088450" y="3698240"/>
              <a:ext cx="1080135" cy="551815"/>
              <a:chOff x="6603" y="6465"/>
              <a:chExt cx="1701" cy="869"/>
            </a:xfrm>
          </p:grpSpPr>
          <p:cxnSp>
            <p:nvCxnSpPr>
              <p:cNvPr id="3" name="直接箭头连接符 2">
                <a:extLst>
                  <a:ext uri="{FF2B5EF4-FFF2-40B4-BE49-F238E27FC236}">
                    <a16:creationId xmlns:a16="http://schemas.microsoft.com/office/drawing/2014/main" id="{70FB3916-8F11-2BFF-87FB-4FF78A1F468C}"/>
                  </a:ext>
                </a:extLst>
              </p:cNvPr>
              <p:cNvCxnSpPr/>
              <p:nvPr/>
            </p:nvCxnSpPr>
            <p:spPr>
              <a:xfrm flipV="1">
                <a:off x="6603" y="6885"/>
                <a:ext cx="1701" cy="4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67A686E-0FC4-0C69-5894-91E9B606063C}"/>
                  </a:ext>
                </a:extLst>
              </p:cNvPr>
              <p:cNvSpPr txBox="1"/>
              <p:nvPr/>
            </p:nvSpPr>
            <p:spPr>
              <a:xfrm>
                <a:off x="7283" y="6465"/>
                <a:ext cx="40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b="1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B02F12F-2157-1207-0A5A-8F9BBF1E79BB}"/>
                </a:ext>
              </a:extLst>
            </p:cNvPr>
            <p:cNvGrpSpPr/>
            <p:nvPr/>
          </p:nvGrpSpPr>
          <p:grpSpPr>
            <a:xfrm>
              <a:off x="7063685" y="2906395"/>
              <a:ext cx="584835" cy="1330325"/>
              <a:chOff x="7020" y="4577"/>
              <a:chExt cx="921" cy="2095"/>
            </a:xfrm>
          </p:grpSpPr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E02F6D8C-C3CB-7654-9DF7-F8DB9EC3AB56}"/>
                  </a:ext>
                </a:extLst>
              </p:cNvPr>
              <p:cNvCxnSpPr/>
              <p:nvPr/>
            </p:nvCxnSpPr>
            <p:spPr>
              <a:xfrm flipV="1">
                <a:off x="7020" y="4577"/>
                <a:ext cx="921" cy="20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33DC671-D345-869E-0C82-2BCCD90EFD70}"/>
                  </a:ext>
                </a:extLst>
              </p:cNvPr>
              <p:cNvSpPr txBox="1"/>
              <p:nvPr/>
            </p:nvSpPr>
            <p:spPr>
              <a:xfrm>
                <a:off x="7089" y="5007"/>
                <a:ext cx="58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b="1"/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C1B8E23-6DF0-63B1-3EDC-997296C8540E}"/>
                </a:ext>
              </a:extLst>
            </p:cNvPr>
            <p:cNvSpPr txBox="1"/>
            <p:nvPr/>
          </p:nvSpPr>
          <p:spPr>
            <a:xfrm>
              <a:off x="6800160" y="4155440"/>
              <a:ext cx="41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FCBB51F-7890-7681-1BF2-89FC08029109}"/>
                </a:ext>
              </a:extLst>
            </p:cNvPr>
            <p:cNvSpPr txBox="1"/>
            <p:nvPr/>
          </p:nvSpPr>
          <p:spPr>
            <a:xfrm>
              <a:off x="7580575" y="2571750"/>
              <a:ext cx="41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4AB8912-BFFF-766E-7786-7739A9BAD2CA}"/>
                </a:ext>
              </a:extLst>
            </p:cNvPr>
            <p:cNvSpPr txBox="1"/>
            <p:nvPr/>
          </p:nvSpPr>
          <p:spPr>
            <a:xfrm>
              <a:off x="8119690" y="3868420"/>
              <a:ext cx="41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9F88CB36-B2CD-D03A-DCD2-2842410F76FB}"/>
                </a:ext>
              </a:extLst>
            </p:cNvPr>
            <p:cNvCxnSpPr/>
            <p:nvPr/>
          </p:nvCxnSpPr>
          <p:spPr>
            <a:xfrm flipH="1" flipV="1">
              <a:off x="7648520" y="2891790"/>
              <a:ext cx="519430" cy="10801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505" y="883920"/>
            <a:ext cx="244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</a:rPr>
              <a:t>　</a:t>
            </a:r>
            <a:r>
              <a:rPr lang="zh-CN" sz="2400" b="1" dirty="0">
                <a:solidFill>
                  <a:srgbClr val="0000CC"/>
                </a:solidFill>
              </a:rPr>
              <a:t>向量的减法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6757" y="1347470"/>
            <a:ext cx="8133715" cy="16825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   </a:t>
            </a:r>
            <a:r>
              <a:rPr lang="zh-CN" sz="2400" dirty="0">
                <a:ea typeface="宋体" panose="02010600030101010101" pitchFamily="2" charset="-122"/>
              </a:rPr>
              <a:t>由此可见，如果把两个向量的始点放在一起，则这两个向量的差是</a:t>
            </a:r>
            <a:r>
              <a:rPr lang="zh-CN" altLang="en-US" sz="2400" dirty="0">
                <a:ea typeface="宋体" panose="02010600030101010101" pitchFamily="2" charset="-122"/>
              </a:rPr>
              <a:t>从</a:t>
            </a:r>
            <a:r>
              <a:rPr lang="zh-CN" sz="2400" dirty="0">
                <a:ea typeface="宋体" panose="02010600030101010101" pitchFamily="2" charset="-122"/>
              </a:rPr>
              <a:t>减向量的终点</a:t>
            </a:r>
            <a:r>
              <a:rPr lang="zh-CN" altLang="en-US" sz="2400" dirty="0">
                <a:ea typeface="宋体" panose="02010600030101010101" pitchFamily="2" charset="-122"/>
              </a:rPr>
              <a:t>指向</a:t>
            </a:r>
            <a:r>
              <a:rPr lang="zh-CN" sz="2400" dirty="0">
                <a:ea typeface="宋体" panose="02010600030101010101" pitchFamily="2" charset="-122"/>
              </a:rPr>
              <a:t>被减向量的终点．这种求两个向量差的运算，称为</a:t>
            </a:r>
            <a:r>
              <a:rPr lang="zh-CN" sz="2400" b="1" dirty="0">
                <a:solidFill>
                  <a:srgbClr val="C00000"/>
                </a:solidFill>
                <a:ea typeface="宋体" panose="02010600030101010101" pitchFamily="2" charset="-122"/>
              </a:rPr>
              <a:t>向量的减法</a:t>
            </a:r>
            <a:r>
              <a:rPr lang="zh-CN" sz="2400" dirty="0"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855045" y="3106029"/>
            <a:ext cx="4420235" cy="1818640"/>
          </a:xfrm>
          <a:prstGeom prst="wedgeRoundRectCallout">
            <a:avLst>
              <a:gd name="adj1" fmla="val 75146"/>
              <a:gd name="adj2" fmla="val -16862"/>
              <a:gd name="adj3" fmla="val 16667"/>
            </a:avLst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000" b="1" dirty="0">
                <a:solidFill>
                  <a:srgbClr val="C00000"/>
                </a:solidFill>
              </a:rPr>
              <a:t>向量减法的几何意义（向量减法的三角形法则）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/>
              <a:t>与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/>
              <a:t>的起点相同时，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000" dirty="0">
                <a:sym typeface="+mn-ea"/>
              </a:rPr>
              <a:t>与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000" dirty="0">
                <a:sym typeface="+mn-ea"/>
              </a:rPr>
              <a:t>的差向量就是从减向量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000" dirty="0">
                <a:sym typeface="+mn-ea"/>
              </a:rPr>
              <a:t>的终点指向被减向量</a:t>
            </a:r>
            <a:r>
              <a:rPr lang="zh-C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000" dirty="0">
                <a:sym typeface="+mn-ea"/>
              </a:rPr>
              <a:t>的终点的向量</a:t>
            </a:r>
            <a:r>
              <a:rPr lang="en-US" altLang="zh-CN" sz="2000" dirty="0">
                <a:sym typeface="+mn-ea"/>
              </a:rPr>
              <a:t>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CB3AFC4-3BDF-2355-1535-1B38448EF5FF}"/>
              </a:ext>
            </a:extLst>
          </p:cNvPr>
          <p:cNvGrpSpPr/>
          <p:nvPr/>
        </p:nvGrpSpPr>
        <p:grpSpPr>
          <a:xfrm>
            <a:off x="6084168" y="2931790"/>
            <a:ext cx="1732280" cy="1983800"/>
            <a:chOff x="6800160" y="2571750"/>
            <a:chExt cx="1732280" cy="19838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F22A718-4EB1-73F5-3446-01D0289510DA}"/>
                </a:ext>
              </a:extLst>
            </p:cNvPr>
            <p:cNvGrpSpPr/>
            <p:nvPr/>
          </p:nvGrpSpPr>
          <p:grpSpPr>
            <a:xfrm>
              <a:off x="7088450" y="3698240"/>
              <a:ext cx="1080135" cy="551815"/>
              <a:chOff x="6603" y="6465"/>
              <a:chExt cx="1701" cy="869"/>
            </a:xfrm>
          </p:grpSpPr>
          <p:cxnSp>
            <p:nvCxnSpPr>
              <p:cNvPr id="13318" name="直接箭头连接符 13317">
                <a:extLst>
                  <a:ext uri="{FF2B5EF4-FFF2-40B4-BE49-F238E27FC236}">
                    <a16:creationId xmlns:a16="http://schemas.microsoft.com/office/drawing/2014/main" id="{8C9F7DD7-1776-8579-843D-BC141CEC43A6}"/>
                  </a:ext>
                </a:extLst>
              </p:cNvPr>
              <p:cNvCxnSpPr/>
              <p:nvPr/>
            </p:nvCxnSpPr>
            <p:spPr>
              <a:xfrm flipV="1">
                <a:off x="6603" y="6885"/>
                <a:ext cx="1701" cy="44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19" name="文本框 13318">
                <a:extLst>
                  <a:ext uri="{FF2B5EF4-FFF2-40B4-BE49-F238E27FC236}">
                    <a16:creationId xmlns:a16="http://schemas.microsoft.com/office/drawing/2014/main" id="{AF220CE8-2E9C-3098-7D7A-04FD49879F6A}"/>
                  </a:ext>
                </a:extLst>
              </p:cNvPr>
              <p:cNvSpPr txBox="1"/>
              <p:nvPr/>
            </p:nvSpPr>
            <p:spPr>
              <a:xfrm>
                <a:off x="7283" y="6465"/>
                <a:ext cx="400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zh-CN" b="1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474EE52-728C-27EE-4A09-0A15037891A5}"/>
                </a:ext>
              </a:extLst>
            </p:cNvPr>
            <p:cNvGrpSpPr/>
            <p:nvPr/>
          </p:nvGrpSpPr>
          <p:grpSpPr>
            <a:xfrm>
              <a:off x="7063685" y="2906395"/>
              <a:ext cx="584835" cy="1330325"/>
              <a:chOff x="7020" y="4577"/>
              <a:chExt cx="921" cy="2095"/>
            </a:xfrm>
          </p:grpSpPr>
          <p:cxnSp>
            <p:nvCxnSpPr>
              <p:cNvPr id="13316" name="直接箭头连接符 13315">
                <a:extLst>
                  <a:ext uri="{FF2B5EF4-FFF2-40B4-BE49-F238E27FC236}">
                    <a16:creationId xmlns:a16="http://schemas.microsoft.com/office/drawing/2014/main" id="{D9C8A862-599E-430C-3041-F96D34C3AD62}"/>
                  </a:ext>
                </a:extLst>
              </p:cNvPr>
              <p:cNvCxnSpPr/>
              <p:nvPr/>
            </p:nvCxnSpPr>
            <p:spPr>
              <a:xfrm flipV="1">
                <a:off x="7020" y="4577"/>
                <a:ext cx="921" cy="20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17" name="文本框 13316">
                <a:extLst>
                  <a:ext uri="{FF2B5EF4-FFF2-40B4-BE49-F238E27FC236}">
                    <a16:creationId xmlns:a16="http://schemas.microsoft.com/office/drawing/2014/main" id="{3056CD4E-ABA8-C488-C77A-087EE41EF9FF}"/>
                  </a:ext>
                </a:extLst>
              </p:cNvPr>
              <p:cNvSpPr txBox="1"/>
              <p:nvPr/>
            </p:nvSpPr>
            <p:spPr>
              <a:xfrm>
                <a:off x="7089" y="5007"/>
                <a:ext cx="58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zh-CN" b="1"/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6CE800F-FD43-FCE2-DF23-EFB9FF56F8D6}"/>
                </a:ext>
              </a:extLst>
            </p:cNvPr>
            <p:cNvSpPr txBox="1"/>
            <p:nvPr/>
          </p:nvSpPr>
          <p:spPr>
            <a:xfrm>
              <a:off x="6800160" y="4155440"/>
              <a:ext cx="41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312" name="文本框 13311">
              <a:extLst>
                <a:ext uri="{FF2B5EF4-FFF2-40B4-BE49-F238E27FC236}">
                  <a16:creationId xmlns:a16="http://schemas.microsoft.com/office/drawing/2014/main" id="{2FB12FA6-08BE-FCEF-9A37-3C08E6B8B321}"/>
                </a:ext>
              </a:extLst>
            </p:cNvPr>
            <p:cNvSpPr txBox="1"/>
            <p:nvPr/>
          </p:nvSpPr>
          <p:spPr>
            <a:xfrm>
              <a:off x="7580575" y="2571750"/>
              <a:ext cx="41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313" name="文本框 13312">
              <a:extLst>
                <a:ext uri="{FF2B5EF4-FFF2-40B4-BE49-F238E27FC236}">
                  <a16:creationId xmlns:a16="http://schemas.microsoft.com/office/drawing/2014/main" id="{1F653D30-161D-BFD1-86A1-C3D1B505CFA2}"/>
                </a:ext>
              </a:extLst>
            </p:cNvPr>
            <p:cNvSpPr txBox="1"/>
            <p:nvPr/>
          </p:nvSpPr>
          <p:spPr>
            <a:xfrm>
              <a:off x="8119690" y="3868420"/>
              <a:ext cx="412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13315" name="直接箭头连接符 13314">
              <a:extLst>
                <a:ext uri="{FF2B5EF4-FFF2-40B4-BE49-F238E27FC236}">
                  <a16:creationId xmlns:a16="http://schemas.microsoft.com/office/drawing/2014/main" id="{7926FF3F-A743-17EF-203A-823833578CC7}"/>
                </a:ext>
              </a:extLst>
            </p:cNvPr>
            <p:cNvCxnSpPr/>
            <p:nvPr/>
          </p:nvCxnSpPr>
          <p:spPr>
            <a:xfrm flipH="1" flipV="1">
              <a:off x="7648520" y="2891790"/>
              <a:ext cx="519430" cy="108013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9115" y="987425"/>
            <a:ext cx="244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 b="1">
                <a:solidFill>
                  <a:srgbClr val="0000CC"/>
                </a:solidFill>
              </a:defRPr>
            </a:lvl1pPr>
          </a:lstStyle>
          <a:p>
            <a:r>
              <a:rPr lang="zh-CN" altLang="en-US" dirty="0"/>
              <a:t>　相反向量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6704" y="2942551"/>
            <a:ext cx="4210556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ea typeface="宋体" panose="02010600030101010101" pitchFamily="2" charset="-122"/>
              </a:rPr>
              <a:t>零向量</a:t>
            </a:r>
            <a:r>
              <a:rPr lang="zh-CN" sz="2400" dirty="0">
                <a:ea typeface="宋体" panose="02010600030101010101" pitchFamily="2" charset="-122"/>
              </a:rPr>
              <a:t>的相反向量是它本身．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6704" y="3588385"/>
            <a:ext cx="8133715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ea typeface="宋体" panose="02010600030101010101" pitchFamily="2" charset="-122"/>
              </a:rPr>
              <a:t>显然，一个向量与其相反向量的和向量是零向量，即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dirty="0">
                <a:ea typeface="宋体" panose="02010600030101010101" pitchFamily="2" charset="-122"/>
              </a:rPr>
              <a:t>＋</a:t>
            </a:r>
            <a:r>
              <a:rPr lang="en-US" altLang="zh-CN" sz="2400" dirty="0">
                <a:ea typeface="宋体" panose="02010600030101010101" pitchFamily="2" charset="-122"/>
              </a:rPr>
              <a:t>(</a:t>
            </a:r>
            <a:r>
              <a:rPr lang="zh-CN" sz="2400" dirty="0">
                <a:ea typeface="宋体" panose="02010600030101010101" pitchFamily="2" charset="-122"/>
              </a:rPr>
              <a:t>－</a:t>
            </a:r>
            <a:r>
              <a:rPr lang="zh-CN" altLang="en-US" sz="24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ea typeface="宋体" panose="02010600030101010101" pitchFamily="2" charset="-122"/>
              </a:rPr>
              <a:t>)</a:t>
            </a:r>
            <a:r>
              <a:rPr lang="zh-CN" sz="2400" dirty="0">
                <a:ea typeface="宋体" panose="02010600030101010101" pitchFamily="2" charset="-122"/>
              </a:rPr>
              <a:t>=</a:t>
            </a:r>
            <a:r>
              <a:rPr 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sz="2400" dirty="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9115" y="1564005"/>
            <a:ext cx="84162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>
                <a:ea typeface="宋体" panose="02010600030101010101" pitchFamily="2" charset="-122"/>
              </a:rPr>
              <a:t>与向量</a:t>
            </a:r>
            <a:r>
              <a:rPr lang="zh-CN" alt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ea typeface="宋体" panose="02010600030101010101" pitchFamily="2" charset="-122"/>
              </a:rPr>
              <a:t>等长且方向相反的向量称为</a:t>
            </a:r>
            <a:r>
              <a:rPr lang="zh-CN" alt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ea typeface="宋体" panose="02010600030101010101" pitchFamily="2" charset="-122"/>
              </a:rPr>
              <a:t>的相反向量，记作－</a:t>
            </a:r>
            <a:r>
              <a:rPr lang="zh-CN" altLang="en-US" sz="2400" b="1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>
                <a:ea typeface="宋体" panose="02010600030101010101" pitchFamily="2" charset="-122"/>
              </a:rPr>
              <a:t>．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9114" y="2252980"/>
            <a:ext cx="129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思考：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31640" y="2252633"/>
            <a:ext cx="737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“相反向量就是方向相反的向量”， 这种说法对吗？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新知探究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2620" y="1179195"/>
            <a:ext cx="6348715" cy="334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ym typeface="+mn-ea"/>
              </a:rPr>
              <a:t>因为在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sym typeface="+mn-ea"/>
              </a:rPr>
              <a:t>+</a:t>
            </a:r>
            <a:r>
              <a:rPr lang="en-US" altLang="zh-CN" sz="2400" dirty="0">
                <a:sym typeface="+mn-ea"/>
              </a:rPr>
              <a:t>      </a:t>
            </a:r>
            <a:r>
              <a:rPr lang="zh-CN" altLang="en-US" sz="2400" dirty="0">
                <a:sym typeface="+mn-ea"/>
              </a:rPr>
              <a:t>＝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400" dirty="0">
                <a:sym typeface="+mn-ea"/>
              </a:rPr>
              <a:t>的两边同时加上（－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 dirty="0">
                <a:sym typeface="+mn-ea"/>
              </a:rPr>
              <a:t>），得</a:t>
            </a:r>
            <a:endParaRPr lang="zh-CN" sz="24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　　　 ＝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400" dirty="0">
                <a:sym typeface="+mn-ea"/>
              </a:rPr>
              <a:t>＋（－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 dirty="0">
                <a:sym typeface="+mn-ea"/>
              </a:rPr>
              <a:t>），</a:t>
            </a:r>
            <a:endParaRPr lang="zh-CN" sz="24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ym typeface="+mn-ea"/>
              </a:rPr>
              <a:t>所以    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2400" dirty="0">
                <a:sym typeface="+mn-ea"/>
              </a:rPr>
              <a:t>－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400" dirty="0">
                <a:sym typeface="+mn-ea"/>
              </a:rPr>
              <a:t> ＝ 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sz="2400" dirty="0">
                <a:sym typeface="+mn-ea"/>
              </a:rPr>
              <a:t>＋（－</a:t>
            </a:r>
            <a:r>
              <a:rPr lang="zh-C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zh-CN" sz="2400" dirty="0">
                <a:sym typeface="+mn-ea"/>
              </a:rPr>
              <a:t>）</a:t>
            </a:r>
            <a:r>
              <a:rPr lang="zh-CN" altLang="en-US" sz="2400" dirty="0">
                <a:sym typeface="+mn-ea"/>
              </a:rPr>
              <a:t>．</a:t>
            </a:r>
            <a:endParaRPr lang="zh-CN" sz="2400" dirty="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ym typeface="+mn-ea"/>
              </a:rPr>
              <a:t>这说明，在向量的减法中，</a:t>
            </a:r>
            <a:r>
              <a:rPr lang="zh-CN" sz="2400" b="1" dirty="0">
                <a:solidFill>
                  <a:srgbClr val="C00000"/>
                </a:solidFill>
                <a:sym typeface="+mn-ea"/>
              </a:rPr>
              <a:t>减去一个</a:t>
            </a:r>
            <a:endParaRPr lang="en-US" altLang="zh-CN" sz="2400" b="1" dirty="0">
              <a:solidFill>
                <a:srgbClr val="C0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400" b="1" dirty="0">
                <a:solidFill>
                  <a:srgbClr val="C00000"/>
                </a:solidFill>
                <a:sym typeface="+mn-ea"/>
              </a:rPr>
              <a:t>向量等于加上这个向量的相反向量</a:t>
            </a:r>
            <a:r>
              <a:rPr lang="zh-CN" sz="2400" dirty="0">
                <a:sym typeface="+mn-ea"/>
              </a:rPr>
              <a:t>，</a:t>
            </a:r>
            <a:endParaRPr lang="en-US" altLang="zh-CN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sym typeface="+mn-ea"/>
              </a:rPr>
              <a:t>如图所示．</a:t>
            </a:r>
            <a:endParaRPr lang="zh-CN" altLang="en-US" sz="2400" dirty="0"/>
          </a:p>
        </p:txBody>
      </p:sp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00307"/>
              </p:ext>
            </p:extLst>
          </p:nvPr>
        </p:nvGraphicFramePr>
        <p:xfrm>
          <a:off x="1979712" y="1275606"/>
          <a:ext cx="4566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8600" imgH="215900" progId="Equation.KSEE3">
                  <p:embed/>
                </p:oleObj>
              </mc:Choice>
              <mc:Fallback>
                <p:oleObj r:id="rId3" imgW="2286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9712" y="1275606"/>
                        <a:ext cx="4566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15585"/>
              </p:ext>
            </p:extLst>
          </p:nvPr>
        </p:nvGraphicFramePr>
        <p:xfrm>
          <a:off x="1403648" y="1779662"/>
          <a:ext cx="45668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28600" imgH="215900" progId="Equation.KSEE3">
                  <p:embed/>
                </p:oleObj>
              </mc:Choice>
              <mc:Fallback>
                <p:oleObj r:id="rId5" imgW="2286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779662"/>
                        <a:ext cx="45668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5985361" y="2367393"/>
            <a:ext cx="2953385" cy="1780540"/>
            <a:chOff x="3415" y="5103"/>
            <a:chExt cx="4651" cy="2804"/>
          </a:xfrm>
        </p:grpSpPr>
        <p:grpSp>
          <p:nvGrpSpPr>
            <p:cNvPr id="18" name="组合 17"/>
            <p:cNvGrpSpPr/>
            <p:nvPr/>
          </p:nvGrpSpPr>
          <p:grpSpPr>
            <a:xfrm>
              <a:off x="5270" y="5411"/>
              <a:ext cx="1727" cy="2496"/>
              <a:chOff x="10576" y="4504"/>
              <a:chExt cx="1727" cy="249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0587" y="6219"/>
                <a:ext cx="1701" cy="781"/>
                <a:chOff x="6642" y="6947"/>
                <a:chExt cx="1701" cy="781"/>
              </a:xfrm>
            </p:grpSpPr>
            <p:cxnSp>
              <p:nvCxnSpPr>
                <p:cNvPr id="26" name="直接箭头连接符 25"/>
                <p:cNvCxnSpPr/>
                <p:nvPr/>
              </p:nvCxnSpPr>
              <p:spPr>
                <a:xfrm flipV="1">
                  <a:off x="6642" y="6947"/>
                  <a:ext cx="1701" cy="44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文本框 26"/>
                <p:cNvSpPr txBox="1"/>
                <p:nvPr/>
              </p:nvSpPr>
              <p:spPr>
                <a:xfrm>
                  <a:off x="7354" y="7003"/>
                  <a:ext cx="400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0576" y="4574"/>
                <a:ext cx="923" cy="2095"/>
                <a:chOff x="7070" y="4574"/>
                <a:chExt cx="923" cy="2095"/>
              </a:xfrm>
            </p:grpSpPr>
            <p:cxnSp>
              <p:nvCxnSpPr>
                <p:cNvPr id="23" name="直接箭头连接符 22"/>
                <p:cNvCxnSpPr/>
                <p:nvPr/>
              </p:nvCxnSpPr>
              <p:spPr>
                <a:xfrm flipV="1">
                  <a:off x="7072" y="4574"/>
                  <a:ext cx="921" cy="209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文本框 23"/>
                <p:cNvSpPr txBox="1"/>
                <p:nvPr/>
              </p:nvSpPr>
              <p:spPr>
                <a:xfrm>
                  <a:off x="7070" y="5100"/>
                  <a:ext cx="587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31" name="直接箭头连接符 30"/>
              <p:cNvCxnSpPr/>
              <p:nvPr/>
            </p:nvCxnSpPr>
            <p:spPr>
              <a:xfrm flipH="1" flipV="1">
                <a:off x="11485" y="4504"/>
                <a:ext cx="818" cy="17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接箭头连接符 4"/>
            <p:cNvCxnSpPr/>
            <p:nvPr/>
          </p:nvCxnSpPr>
          <p:spPr>
            <a:xfrm flipH="1">
              <a:off x="4506" y="5452"/>
              <a:ext cx="1639" cy="45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H="1" flipV="1">
              <a:off x="4446" y="5865"/>
              <a:ext cx="818" cy="170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926" y="5103"/>
              <a:ext cx="81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565" y="5789"/>
              <a:ext cx="150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15" y="6472"/>
              <a:ext cx="163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+(-</a:t>
              </a:r>
              <a:r>
                <a:rPr lang="en-US" altLang="zh-CN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例题讲解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995" y="843915"/>
            <a:ext cx="81337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例1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所示，已知向量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，作出向量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01650" y="1347614"/>
            <a:ext cx="8244840" cy="831215"/>
            <a:chOff x="790" y="2491"/>
            <a:chExt cx="12984" cy="1309"/>
          </a:xfrm>
        </p:grpSpPr>
        <p:sp>
          <p:nvSpPr>
            <p:cNvPr id="2" name="文本框 1"/>
            <p:cNvSpPr txBox="1"/>
            <p:nvPr/>
          </p:nvSpPr>
          <p:spPr>
            <a:xfrm>
              <a:off x="790" y="2491"/>
              <a:ext cx="12984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解</a:t>
              </a:r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　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在平面内任取一点</a:t>
              </a:r>
              <a:r>
                <a:rPr lang="en-US" altLang="zh-CN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，作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，作向量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，如图（2）所示，则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．</a:t>
              </a:r>
              <a:endPara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5020147"/>
                </p:ext>
              </p:extLst>
            </p:nvPr>
          </p:nvGraphicFramePr>
          <p:xfrm>
            <a:off x="7103" y="2491"/>
            <a:ext cx="664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41300" imgH="228600" progId="Equation.KSEE3">
                    <p:embed/>
                  </p:oleObj>
                </mc:Choice>
                <mc:Fallback>
                  <p:oleObj r:id="rId3" imgW="2413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103" y="2491"/>
                          <a:ext cx="664" cy="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656" y="2491"/>
            <a:ext cx="699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54000" imgH="228600" progId="Equation.KSEE3">
                    <p:embed/>
                  </p:oleObj>
                </mc:Choice>
                <mc:Fallback>
                  <p:oleObj r:id="rId5" imgW="2540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656" y="2491"/>
                          <a:ext cx="699" cy="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1424577"/>
                </p:ext>
              </p:extLst>
            </p:nvPr>
          </p:nvGraphicFramePr>
          <p:xfrm>
            <a:off x="6368" y="3086"/>
            <a:ext cx="664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41300" imgH="228600" progId="Equation.KSEE3">
                    <p:embed/>
                  </p:oleObj>
                </mc:Choice>
                <mc:Fallback>
                  <p:oleObj r:id="rId7" imgW="2413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68" y="3086"/>
                          <a:ext cx="664" cy="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4452270"/>
                </p:ext>
              </p:extLst>
            </p:nvPr>
          </p:nvGraphicFramePr>
          <p:xfrm>
            <a:off x="7740" y="3103"/>
            <a:ext cx="699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54000" imgH="228600" progId="Equation.KSEE3">
                    <p:embed/>
                  </p:oleObj>
                </mc:Choice>
                <mc:Fallback>
                  <p:oleObj r:id="rId8" imgW="2540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740" y="3103"/>
                          <a:ext cx="699" cy="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4629060"/>
                </p:ext>
              </p:extLst>
            </p:nvPr>
          </p:nvGraphicFramePr>
          <p:xfrm>
            <a:off x="9076" y="3067"/>
            <a:ext cx="63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228600" imgH="215900" progId="Equation.KSEE3">
                    <p:embed/>
                  </p:oleObj>
                </mc:Choice>
                <mc:Fallback>
                  <p:oleObj r:id="rId10" imgW="228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076" y="3067"/>
                          <a:ext cx="630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2189" y="2491"/>
            <a:ext cx="63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228600" imgH="215900" progId="Equation.KSEE3">
                    <p:embed/>
                  </p:oleObj>
                </mc:Choice>
                <mc:Fallback>
                  <p:oleObj r:id="rId12" imgW="2286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2189" y="2491"/>
                          <a:ext cx="630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文本框 16"/>
          <p:cNvSpPr txBox="1"/>
          <p:nvPr/>
        </p:nvSpPr>
        <p:spPr>
          <a:xfrm>
            <a:off x="5837104" y="2676394"/>
            <a:ext cx="2735679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根据例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的条件，你能作出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吗？它与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的关系是什么？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36365" y="2216019"/>
            <a:ext cx="1272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sym typeface="+mn-ea"/>
              </a:rPr>
              <a:t>思考：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37277C-D6D6-0277-CE68-57AB8D33E2D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4035"/>
          <a:stretch/>
        </p:blipFill>
        <p:spPr>
          <a:xfrm>
            <a:off x="571217" y="2222152"/>
            <a:ext cx="2200583" cy="25275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44CCCB-0237-7D8E-3C36-DAF054B48E8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5965"/>
          <a:stretch/>
        </p:blipFill>
        <p:spPr>
          <a:xfrm>
            <a:off x="2771799" y="2222152"/>
            <a:ext cx="2586965" cy="252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例题讲解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70634" y="749544"/>
            <a:ext cx="8208010" cy="1130300"/>
            <a:chOff x="1034" y="1317"/>
            <a:chExt cx="12926" cy="1780"/>
          </a:xfrm>
        </p:grpSpPr>
        <p:sp>
          <p:nvSpPr>
            <p:cNvPr id="8" name="文本框 7"/>
            <p:cNvSpPr txBox="1"/>
            <p:nvPr/>
          </p:nvSpPr>
          <p:spPr>
            <a:xfrm>
              <a:off x="1034" y="1317"/>
              <a:ext cx="12926" cy="17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例2</a:t>
              </a:r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　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如图所示，已知平行四边形</a:t>
              </a:r>
              <a:r>
                <a:rPr lang="zh-CN" sz="24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ABCD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＝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，试用向量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lang="zh-CN" sz="2400" b="1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分别表示向量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．</a:t>
              </a:r>
            </a:p>
          </p:txBody>
        </p:sp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151401"/>
                </p:ext>
              </p:extLst>
            </p:nvPr>
          </p:nvGraphicFramePr>
          <p:xfrm>
            <a:off x="9626" y="1531"/>
            <a:ext cx="70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54000" imgH="215900" progId="Equation.KSEE3">
                    <p:embed/>
                  </p:oleObj>
                </mc:Choice>
                <mc:Fallback>
                  <p:oleObj r:id="rId3" imgW="2540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26" y="1531"/>
                          <a:ext cx="700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4357788"/>
                </p:ext>
              </p:extLst>
            </p:nvPr>
          </p:nvGraphicFramePr>
          <p:xfrm>
            <a:off x="7760" y="2361"/>
            <a:ext cx="735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66700" imgH="215900" progId="Equation.KSEE3">
                    <p:embed/>
                  </p:oleObj>
                </mc:Choice>
                <mc:Fallback>
                  <p:oleObj r:id="rId5" imgW="2667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60" y="2361"/>
                          <a:ext cx="735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790244"/>
                </p:ext>
              </p:extLst>
            </p:nvPr>
          </p:nvGraphicFramePr>
          <p:xfrm>
            <a:off x="6549" y="2364"/>
            <a:ext cx="735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66700" imgH="228600" progId="Equation.KSEE3">
                    <p:embed/>
                  </p:oleObj>
                </mc:Choice>
                <mc:Fallback>
                  <p:oleObj r:id="rId7" imgW="2667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49" y="2364"/>
                          <a:ext cx="735" cy="6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0644254"/>
                </p:ext>
              </p:extLst>
            </p:nvPr>
          </p:nvGraphicFramePr>
          <p:xfrm>
            <a:off x="11349" y="1531"/>
            <a:ext cx="735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266700" imgH="215900" progId="Equation.KSEE3">
                    <p:embed/>
                  </p:oleObj>
                </mc:Choice>
                <mc:Fallback>
                  <p:oleObj r:id="rId9" imgW="2667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349" y="1531"/>
                          <a:ext cx="735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组合 1"/>
          <p:cNvGrpSpPr/>
          <p:nvPr/>
        </p:nvGrpSpPr>
        <p:grpSpPr>
          <a:xfrm>
            <a:off x="5401945" y="2277110"/>
            <a:ext cx="3262630" cy="1769745"/>
            <a:chOff x="5673" y="5278"/>
            <a:chExt cx="5138" cy="2787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7200" y="5865"/>
              <a:ext cx="295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9127" y="5865"/>
              <a:ext cx="1030" cy="15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>
              <a:off x="6161" y="7451"/>
              <a:ext cx="2966" cy="1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V="1">
              <a:off x="6161" y="5865"/>
              <a:ext cx="1065" cy="1560"/>
            </a:xfrm>
            <a:prstGeom prst="straightConnector1">
              <a:avLst/>
            </a:prstGeom>
            <a:ln w="158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6789" y="5278"/>
              <a:ext cx="59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0035" y="5488"/>
              <a:ext cx="776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014" y="7338"/>
              <a:ext cx="55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 flipH="1">
              <a:off x="5673" y="7338"/>
              <a:ext cx="689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7313" y="7312"/>
              <a:ext cx="533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179" y="6369"/>
              <a:ext cx="533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直接箭头连接符 2"/>
          <p:cNvCxnSpPr/>
          <p:nvPr/>
        </p:nvCxnSpPr>
        <p:spPr>
          <a:xfrm flipV="1">
            <a:off x="5704840" y="2644140"/>
            <a:ext cx="2539365" cy="10134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94450" y="2649855"/>
            <a:ext cx="1201420" cy="10020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>
            <a:off x="370634" y="3568700"/>
            <a:ext cx="4047490" cy="1130300"/>
            <a:chOff x="509" y="5163"/>
            <a:chExt cx="6374" cy="1780"/>
          </a:xfrm>
        </p:grpSpPr>
        <p:sp>
          <p:nvSpPr>
            <p:cNvPr id="18" name="文本框 17"/>
            <p:cNvSpPr txBox="1"/>
            <p:nvPr/>
          </p:nvSpPr>
          <p:spPr>
            <a:xfrm>
              <a:off x="509" y="5163"/>
              <a:ext cx="6374" cy="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/>
                <a:t>由向量减法的定义，得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dirty="0"/>
                <a:t>      </a:t>
              </a:r>
              <a:r>
                <a:rPr lang="zh-CN" altLang="en-US" sz="2400" dirty="0"/>
                <a:t>＝</a:t>
              </a:r>
              <a:r>
                <a:rPr lang="en-US" altLang="zh-CN" sz="2400" dirty="0"/>
                <a:t>       </a:t>
              </a:r>
              <a:r>
                <a:rPr lang="zh-CN" altLang="en-US" sz="2400" dirty="0"/>
                <a:t>—</a:t>
              </a:r>
              <a:r>
                <a:rPr lang="en-US" altLang="zh-CN" sz="2400" dirty="0"/>
                <a:t>       </a:t>
              </a:r>
              <a:r>
                <a:rPr lang="zh-CN" altLang="en-US" sz="2400" dirty="0"/>
                <a:t>＝</a:t>
              </a:r>
              <a:r>
                <a:rPr 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dirty="0"/>
                <a:t>－</a:t>
              </a:r>
              <a:r>
                <a:rPr 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．</a:t>
              </a:r>
              <a:endParaRPr lang="zh-CN" altLang="en-US" sz="2400" dirty="0">
                <a:sym typeface="+mn-ea"/>
              </a:endParaRPr>
            </a:p>
          </p:txBody>
        </p:sp>
        <p:graphicFrame>
          <p:nvGraphicFramePr>
            <p:cNvPr id="29" name="对象 28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3538091"/>
                </p:ext>
              </p:extLst>
            </p:nvPr>
          </p:nvGraphicFramePr>
          <p:xfrm>
            <a:off x="3473" y="6201"/>
            <a:ext cx="735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266700" imgH="215900" progId="Equation.KSEE3">
                    <p:embed/>
                  </p:oleObj>
                </mc:Choice>
                <mc:Fallback>
                  <p:oleObj r:id="rId11" imgW="2667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73" y="6201"/>
                          <a:ext cx="735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对象 3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428383"/>
                </p:ext>
              </p:extLst>
            </p:nvPr>
          </p:nvGraphicFramePr>
          <p:xfrm>
            <a:off x="2045" y="6201"/>
            <a:ext cx="70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254000" imgH="215900" progId="Equation.KSEE3">
                    <p:embed/>
                  </p:oleObj>
                </mc:Choice>
                <mc:Fallback>
                  <p:oleObj r:id="rId13" imgW="2540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45" y="6201"/>
                          <a:ext cx="700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对象 39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5823714"/>
                </p:ext>
              </p:extLst>
            </p:nvPr>
          </p:nvGraphicFramePr>
          <p:xfrm>
            <a:off x="719" y="6201"/>
            <a:ext cx="735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266700" imgH="215900" progId="Equation.KSEE3">
                    <p:embed/>
                  </p:oleObj>
                </mc:Choice>
                <mc:Fallback>
                  <p:oleObj r:id="rId15" imgW="2667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9" y="6201"/>
                          <a:ext cx="735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文本框 78"/>
          <p:cNvSpPr txBox="1"/>
          <p:nvPr/>
        </p:nvSpPr>
        <p:spPr>
          <a:xfrm>
            <a:off x="357187" y="1959928"/>
            <a:ext cx="3532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sym typeface="+mn-ea"/>
              </a:rPr>
              <a:t>解</a:t>
            </a:r>
            <a:r>
              <a:rPr lang="zh-CN" altLang="en-US" sz="2400" dirty="0">
                <a:sym typeface="+mn-ea"/>
              </a:rPr>
              <a:t>　连接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</a:t>
            </a:r>
            <a:r>
              <a:rPr lang="zh-CN" altLang="en-US" sz="2400" dirty="0">
                <a:sym typeface="+mn-ea"/>
              </a:rPr>
              <a:t>，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353695" y="2344420"/>
            <a:ext cx="4801235" cy="1130300"/>
            <a:chOff x="557" y="3692"/>
            <a:chExt cx="7561" cy="1780"/>
          </a:xfrm>
        </p:grpSpPr>
        <p:sp>
          <p:nvSpPr>
            <p:cNvPr id="80" name="文本框 79"/>
            <p:cNvSpPr txBox="1"/>
            <p:nvPr/>
          </p:nvSpPr>
          <p:spPr>
            <a:xfrm>
              <a:off x="557" y="3692"/>
              <a:ext cx="7561" cy="1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400" dirty="0">
                  <a:sym typeface="+mn-ea"/>
                </a:rPr>
                <a:t>由向量加法的平行四边形法则，有</a:t>
              </a:r>
              <a:endParaRPr lang="zh-CN" altLang="en-US" sz="2400" dirty="0"/>
            </a:p>
            <a:p>
              <a:pPr algn="l">
                <a:lnSpc>
                  <a:spcPct val="150000"/>
                </a:lnSpc>
              </a:pPr>
              <a:r>
                <a:rPr lang="en-US" altLang="zh-CN" sz="2400" dirty="0">
                  <a:sym typeface="+mn-ea"/>
                </a:rPr>
                <a:t>      </a:t>
              </a:r>
              <a:r>
                <a:rPr lang="zh-CN" altLang="en-US" sz="2400" dirty="0">
                  <a:sym typeface="+mn-ea"/>
                </a:rPr>
                <a:t>＝</a:t>
              </a:r>
              <a:r>
                <a:rPr lang="en-US" altLang="zh-CN" sz="2400" dirty="0">
                  <a:sym typeface="+mn-ea"/>
                </a:rPr>
                <a:t>       </a:t>
              </a:r>
              <a:r>
                <a:rPr lang="zh-CN" altLang="en-US" sz="2400" dirty="0">
                  <a:sym typeface="+mn-ea"/>
                </a:rPr>
                <a:t>＋</a:t>
              </a:r>
              <a:r>
                <a:rPr lang="en-US" altLang="zh-CN" sz="2400" dirty="0">
                  <a:sym typeface="+mn-ea"/>
                </a:rPr>
                <a:t>       </a:t>
              </a:r>
              <a:r>
                <a:rPr lang="zh-CN" altLang="en-US" sz="2400" dirty="0">
                  <a:sym typeface="+mn-ea"/>
                </a:rPr>
                <a:t>＝</a:t>
              </a:r>
              <a:r>
                <a:rPr 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2400" dirty="0">
                  <a:sym typeface="+mn-ea"/>
                </a:rPr>
                <a:t>＋</a:t>
              </a:r>
              <a:r>
                <a:rPr lang="zh-CN" sz="24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</a:t>
              </a:r>
              <a:r>
                <a:rPr lang="zh-CN" altLang="en-US" sz="2400" dirty="0">
                  <a:sym typeface="+mn-ea"/>
                </a:rPr>
                <a:t>；</a:t>
              </a:r>
              <a:endParaRPr lang="zh-CN" altLang="en-US" sz="2400" dirty="0"/>
            </a:p>
          </p:txBody>
        </p:sp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929863"/>
                </p:ext>
              </p:extLst>
            </p:nvPr>
          </p:nvGraphicFramePr>
          <p:xfrm>
            <a:off x="695" y="4718"/>
            <a:ext cx="751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266700" imgH="228600" progId="Equation.KSEE3">
                    <p:embed/>
                  </p:oleObj>
                </mc:Choice>
                <mc:Fallback>
                  <p:oleObj r:id="rId16" imgW="2667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5" y="4718"/>
                          <a:ext cx="751" cy="6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133565"/>
                </p:ext>
              </p:extLst>
            </p:nvPr>
          </p:nvGraphicFramePr>
          <p:xfrm>
            <a:off x="2120" y="4748"/>
            <a:ext cx="70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254000" imgH="215900" progId="Equation.KSEE3">
                    <p:embed/>
                  </p:oleObj>
                </mc:Choice>
                <mc:Fallback>
                  <p:oleObj r:id="rId17" imgW="2540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0" y="4748"/>
                          <a:ext cx="700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对象 75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4676089"/>
                </p:ext>
              </p:extLst>
            </p:nvPr>
          </p:nvGraphicFramePr>
          <p:xfrm>
            <a:off x="3494" y="4748"/>
            <a:ext cx="735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266700" imgH="215900" progId="Equation.KSEE3">
                    <p:embed/>
                  </p:oleObj>
                </mc:Choice>
                <mc:Fallback>
                  <p:oleObj r:id="rId18" imgW="266700" imgH="2159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494" y="4748"/>
                          <a:ext cx="735" cy="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巩固练习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360" y="843915"/>
            <a:ext cx="81337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化简：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8947" y="2499742"/>
            <a:ext cx="8206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2．已知向量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，作出向量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zh-CN" altLang="en-US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4FB743-2F65-120F-35AF-FEEF7AD15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91630"/>
            <a:ext cx="5904656" cy="801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F89E85-E903-9471-C334-19B9B928F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233361"/>
            <a:ext cx="3686796" cy="184126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5fe316f-4841-4771-a4e4-4198b7200b76"/>
  <p:tag name="COMMONDATA" val="eyJoZGlkIjoiNjgzOGE4YzZmOTcwMzVlYmQxNGMzMTFjMjA5YmIwMG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583</Words>
  <Application>Microsoft Office PowerPoint</Application>
  <PresentationFormat>全屏显示(16:9)</PresentationFormat>
  <Paragraphs>89</Paragraphs>
  <Slides>13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宋体</vt:lpstr>
      <vt:lpstr>Arial</vt:lpstr>
      <vt:lpstr>Calibri</vt:lpstr>
      <vt:lpstr>Times New Roman</vt:lpstr>
      <vt:lpstr>Wingdings</vt:lpstr>
      <vt:lpstr>Office 主题</vt:lpstr>
      <vt:lpstr>1_Office 主题</vt:lpstr>
      <vt:lpstr>Equation.KSEE3</vt:lpstr>
      <vt:lpstr>Equation</vt:lpstr>
      <vt:lpstr>3.2.2   向量的减法</vt:lpstr>
      <vt:lpstr>问题导入</vt:lpstr>
      <vt:lpstr>问题导入</vt:lpstr>
      <vt:lpstr>新知探究</vt:lpstr>
      <vt:lpstr>新知探究</vt:lpstr>
      <vt:lpstr>新知探究</vt:lpstr>
      <vt:lpstr>例题讲解</vt:lpstr>
      <vt:lpstr>例题讲解</vt:lpstr>
      <vt:lpstr>巩固练习</vt:lpstr>
      <vt:lpstr>巩固练习</vt:lpstr>
      <vt:lpstr>温故知新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 </cp:lastModifiedBy>
  <cp:revision>269</cp:revision>
  <dcterms:created xsi:type="dcterms:W3CDTF">2013-12-23T07:18:00Z</dcterms:created>
  <dcterms:modified xsi:type="dcterms:W3CDTF">2023-09-03T08:14:48Z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B485ADDC339849F383007BD1C55D0B2E</vt:lpwstr>
  </property>
  <property fmtid="{D5CDD505-2E9C-101B-9397-08002B2CF9AE}" pid="3" name="KSOProductBuildVer">
    <vt:lpwstr>2052-11.1.0.14309</vt:lpwstr>
  </property>
</Properties>
</file>