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5" r:id="rId3"/>
    <p:sldId id="326" r:id="rId4"/>
    <p:sldId id="450" r:id="rId5"/>
    <p:sldId id="385" r:id="rId6"/>
    <p:sldId id="344" r:id="rId7"/>
    <p:sldId id="364" r:id="rId8"/>
    <p:sldId id="407" r:id="rId9"/>
    <p:sldId id="365" r:id="rId10"/>
    <p:sldId id="428" r:id="rId11"/>
    <p:sldId id="448" r:id="rId12"/>
    <p:sldId id="452" r:id="rId13"/>
    <p:sldId id="348" r:id="rId14"/>
    <p:sldId id="303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3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62" d="100"/>
          <a:sy n="162" d="100"/>
        </p:scale>
        <p:origin x="144" y="138"/>
      </p:cViewPr>
      <p:guideLst>
        <p:guide orient="horz" pos="1563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-17514-7413 560,'0'0'0,"0"1"0,0-1 0,0 0 0,0 0-476,0 0 0,0 0 0,0 0 0,0 0 0,0-1 112,0 1 0,0 0 0,0 0 0,0 0 0,0 0-82,0 0 0,0 0 0,0 0 0,0 0 0,0-1 9,0 1 0,0 0 0,0 0 0,0 0 0,0 0-60,0 0 0,-1-1 0,1 1 0,0 0 0,0 0-296,0 0 0,0-1 0,0 1-2,0 0 0,0-1 2097,0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C26DFE-3F0C-4690-A6D9-6C2FA05B2628}" type="slidenum"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slideLayout" Target="../slideLayouts/slideLayout2.xml"/><Relationship Id="rId18" Type="http://schemas.openxmlformats.org/officeDocument/2006/relationships/oleObject" Target="../embeddings/oleObject30.bin"/><Relationship Id="rId26" Type="http://schemas.openxmlformats.org/officeDocument/2006/relationships/image" Target="../media/image37.wmf"/><Relationship Id="rId3" Type="http://schemas.openxmlformats.org/officeDocument/2006/relationships/tags" Target="../tags/tag38.xml"/><Relationship Id="rId21" Type="http://schemas.openxmlformats.org/officeDocument/2006/relationships/image" Target="../media/image36.w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8.wmf"/><Relationship Id="rId25" Type="http://schemas.openxmlformats.org/officeDocument/2006/relationships/oleObject" Target="../embeddings/oleObject35.bin"/><Relationship Id="rId2" Type="http://schemas.openxmlformats.org/officeDocument/2006/relationships/tags" Target="../tags/tag37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oleObject" Target="../embeddings/oleObject34.bin"/><Relationship Id="rId5" Type="http://schemas.openxmlformats.org/officeDocument/2006/relationships/tags" Target="../tags/tag40.xml"/><Relationship Id="rId15" Type="http://schemas.openxmlformats.org/officeDocument/2006/relationships/image" Target="../media/image7.wmf"/><Relationship Id="rId23" Type="http://schemas.openxmlformats.org/officeDocument/2006/relationships/oleObject" Target="../embeddings/oleObject33.bin"/><Relationship Id="rId10" Type="http://schemas.openxmlformats.org/officeDocument/2006/relationships/tags" Target="../tags/tag45.xml"/><Relationship Id="rId19" Type="http://schemas.openxmlformats.org/officeDocument/2006/relationships/image" Target="../media/image35.wmf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4.emf"/><Relationship Id="rId3" Type="http://schemas.openxmlformats.org/officeDocument/2006/relationships/tags" Target="../tags/tag50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2.bin"/><Relationship Id="rId2" Type="http://schemas.openxmlformats.org/officeDocument/2006/relationships/tags" Target="../tags/tag49.xml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1" Type="http://schemas.openxmlformats.org/officeDocument/2006/relationships/tags" Target="../tags/tag48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43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0.png"/><Relationship Id="rId18" Type="http://schemas.openxmlformats.org/officeDocument/2006/relationships/oleObject" Target="../embeddings/oleObject6.bin"/><Relationship Id="rId3" Type="http://schemas.openxmlformats.org/officeDocument/2006/relationships/tags" Target="../tags/tag5.xml"/><Relationship Id="rId21" Type="http://schemas.openxmlformats.org/officeDocument/2006/relationships/image" Target="../media/image14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17" Type="http://schemas.openxmlformats.org/officeDocument/2006/relationships/image" Target="../media/image12.wmf"/><Relationship Id="rId2" Type="http://schemas.openxmlformats.org/officeDocument/2006/relationships/tags" Target="../tags/tag4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5" Type="http://schemas.openxmlformats.org/officeDocument/2006/relationships/tags" Target="../tags/tag7.xml"/><Relationship Id="rId15" Type="http://schemas.openxmlformats.org/officeDocument/2006/relationships/image" Target="../media/image11.wmf"/><Relationship Id="rId10" Type="http://schemas.openxmlformats.org/officeDocument/2006/relationships/image" Target="../media/image8.wmf"/><Relationship Id="rId19" Type="http://schemas.openxmlformats.org/officeDocument/2006/relationships/image" Target="../media/image13.wmf"/><Relationship Id="rId4" Type="http://schemas.openxmlformats.org/officeDocument/2006/relationships/tags" Target="../tags/tag6.xml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oleObject" Target="../embeddings/oleObject11.bin"/><Relationship Id="rId3" Type="http://schemas.openxmlformats.org/officeDocument/2006/relationships/tags" Target="../tags/tag10.xml"/><Relationship Id="rId21" Type="http://schemas.openxmlformats.org/officeDocument/2006/relationships/image" Target="../media/image15.wmf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image" Target="../media/image17.wmf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9.em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oleObject" Target="../embeddings/oleObject10.bin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12.bin"/><Relationship Id="rId10" Type="http://schemas.openxmlformats.org/officeDocument/2006/relationships/tags" Target="../tags/tag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.wmf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8.wmf"/><Relationship Id="rId30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6.e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w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 </a:t>
            </a:r>
            <a:r>
              <a:rPr lang="zh-CN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平面向量的内积</a:t>
            </a:r>
            <a:endParaRPr lang="zh-CN" altLang="zh-CN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41945" y="828675"/>
            <a:ext cx="2541270" cy="175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739380" y="843280"/>
            <a:ext cx="2856865" cy="260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典型例题分析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705" y="701040"/>
            <a:ext cx="6530340" cy="495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证明菱形的对角线互相垂直</a:t>
            </a:r>
            <a:r>
              <a:rPr lang="en-US" altLang="zh-CN" sz="2000" b="1" i="1" dirty="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en-US" altLang="zh-CN" sz="2000" b="1" i="1" dirty="0">
              <a:uFillTx/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1505" y="1327092"/>
            <a:ext cx="7207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证明</a:t>
            </a:r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3971" y="1231233"/>
            <a:ext cx="7488555" cy="495300"/>
            <a:chOff x="1303" y="1845"/>
            <a:chExt cx="11793" cy="780"/>
          </a:xfrm>
        </p:grpSpPr>
        <p:sp>
          <p:nvSpPr>
            <p:cNvPr id="5" name="文本框 4"/>
            <p:cNvSpPr txBox="1"/>
            <p:nvPr>
              <p:custDataLst>
                <p:tags r:id="rId10"/>
              </p:custDataLst>
            </p:nvPr>
          </p:nvSpPr>
          <p:spPr>
            <a:xfrm>
              <a:off x="1303" y="1845"/>
              <a:ext cx="11793" cy="7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57200" algn="l" fontAlgn="auto">
                <a:lnSpc>
                  <a:spcPct val="15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如图所示，</a:t>
              </a:r>
              <a:r>
                <a:rPr 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已知菱形</a:t>
              </a:r>
              <a:r>
                <a:rPr lang="en-US" altLang="zh-CN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OACB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，设       ＝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     ＝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则|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=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.</a:t>
              </a:r>
              <a:endParaRPr lang="en-US" altLang="zh-CN" sz="2000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graphicFrame>
          <p:nvGraphicFramePr>
            <p:cNvPr id="16390" name="对象 -2147482307"/>
            <p:cNvGraphicFramePr>
              <a:graphicFrameLocks noChangeAspect="1"/>
            </p:cNvGraphicFramePr>
            <p:nvPr>
              <p:custDataLst>
                <p:tags r:id="rId11"/>
              </p:custDataLst>
            </p:nvPr>
          </p:nvGraphicFramePr>
          <p:xfrm>
            <a:off x="7713" y="2070"/>
            <a:ext cx="535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241300" imgH="215900" progId="Equation.KSEE3">
                    <p:embed/>
                  </p:oleObj>
                </mc:Choice>
                <mc:Fallback>
                  <p:oleObj r:id="rId14" imgW="241300" imgH="215900" progId="Equation.KSEE3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713" y="2070"/>
                          <a:ext cx="535" cy="4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对象 -2147482306"/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9179" y="2036"/>
            <a:ext cx="626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254000" imgH="215900" progId="Equation.KSEE3">
                    <p:embed/>
                  </p:oleObj>
                </mc:Choice>
                <mc:Fallback>
                  <p:oleObj r:id="rId16" imgW="254000" imgH="215900" progId="Equation.KSEE3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9179" y="2036"/>
                          <a:ext cx="626" cy="5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634615" y="1770813"/>
            <a:ext cx="4164330" cy="495300"/>
            <a:chOff x="1077" y="3307"/>
            <a:chExt cx="6558" cy="780"/>
          </a:xfrm>
        </p:grpSpPr>
        <p:sp>
          <p:nvSpPr>
            <p:cNvPr id="7" name="文本框 6"/>
            <p:cNvSpPr txBox="1"/>
            <p:nvPr/>
          </p:nvSpPr>
          <p:spPr>
            <a:xfrm>
              <a:off x="1077" y="3307"/>
              <a:ext cx="6558" cy="7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因为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      =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+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      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=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en-US" altLang="zh-CN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-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</a:t>
              </a:r>
              <a:r>
                <a:rPr lang="zh-CN" altLang="en-US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</a:t>
              </a:r>
            </a:p>
          </p:txBody>
        </p:sp>
        <p:graphicFrame>
          <p:nvGraphicFramePr>
            <p:cNvPr id="10" name="对象 -2147482307"/>
            <p:cNvGraphicFramePr>
              <a:graphicFrameLocks noChangeAspect="1"/>
            </p:cNvGraphicFramePr>
            <p:nvPr>
              <p:custDataLst>
                <p:tags r:id="rId8"/>
              </p:custDataLst>
            </p:nvPr>
          </p:nvGraphicFramePr>
          <p:xfrm>
            <a:off x="2098" y="3559"/>
            <a:ext cx="592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266700" imgH="215900" progId="Equation.KSEE3">
                    <p:embed/>
                  </p:oleObj>
                </mc:Choice>
                <mc:Fallback>
                  <p:oleObj r:id="rId18" imgW="266700" imgH="215900" progId="Equation.KSEE3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98" y="3559"/>
                          <a:ext cx="592" cy="4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-2147482306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4025" y="3483"/>
            <a:ext cx="595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241300" imgH="203200" progId="Equation.KSEE3">
                    <p:embed/>
                  </p:oleObj>
                </mc:Choice>
                <mc:Fallback>
                  <p:oleObj r:id="rId20" imgW="241300" imgH="203200" progId="Equation.KSEE3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025" y="3483"/>
                          <a:ext cx="595" cy="5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611505" y="2310393"/>
            <a:ext cx="7012305" cy="495300"/>
            <a:chOff x="1077" y="3307"/>
            <a:chExt cx="11043" cy="780"/>
          </a:xfrm>
        </p:grpSpPr>
        <p:sp>
          <p:nvSpPr>
            <p:cNvPr id="17" name="文本框 16"/>
            <p:cNvSpPr txBox="1"/>
            <p:nvPr>
              <p:custDataLst>
                <p:tags r:id="rId5"/>
              </p:custDataLst>
            </p:nvPr>
          </p:nvSpPr>
          <p:spPr>
            <a:xfrm>
              <a:off x="1077" y="3307"/>
              <a:ext cx="11043" cy="7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所以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      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·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       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=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（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+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）·（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en-US" altLang="zh-CN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-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）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= 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zh-CN" altLang="en-US" sz="2000" baseline="30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2</a:t>
              </a:r>
              <a:r>
                <a:rPr lang="en-US" altLang="zh-CN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-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zh-CN" altLang="en-US" sz="2000" baseline="30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2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= </a:t>
              </a:r>
              <a:r>
                <a:rPr 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0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</a:t>
              </a:r>
              <a:endPara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graphicFrame>
          <p:nvGraphicFramePr>
            <p:cNvPr id="18" name="对象 -2147482307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2098" y="3559"/>
            <a:ext cx="592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266700" imgH="215900" progId="Equation.KSEE3">
                    <p:embed/>
                  </p:oleObj>
                </mc:Choice>
                <mc:Fallback>
                  <p:oleObj r:id="rId22" imgW="266700" imgH="215900" progId="Equation.KSEE3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98" y="3559"/>
                          <a:ext cx="592" cy="4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-2147482306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2891" y="3534"/>
            <a:ext cx="595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3" imgW="241300" imgH="203200" progId="Equation.KSEE3">
                    <p:embed/>
                  </p:oleObj>
                </mc:Choice>
                <mc:Fallback>
                  <p:oleObj r:id="rId23" imgW="241300" imgH="203200" progId="Equation.KSEE3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891" y="3534"/>
                          <a:ext cx="595" cy="5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组合 26"/>
          <p:cNvGrpSpPr/>
          <p:nvPr/>
        </p:nvGrpSpPr>
        <p:grpSpPr>
          <a:xfrm>
            <a:off x="631508" y="2849973"/>
            <a:ext cx="1875155" cy="495300"/>
            <a:chOff x="1077" y="5725"/>
            <a:chExt cx="2953" cy="780"/>
          </a:xfrm>
        </p:grpSpPr>
        <p:sp>
          <p:nvSpPr>
            <p:cNvPr id="22" name="文本框 21"/>
            <p:cNvSpPr txBox="1"/>
            <p:nvPr>
              <p:custDataLst>
                <p:tags r:id="rId2"/>
              </p:custDataLst>
            </p:nvPr>
          </p:nvSpPr>
          <p:spPr>
            <a:xfrm>
              <a:off x="1077" y="5725"/>
              <a:ext cx="2953" cy="7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所以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    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⊥     ，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 </a:t>
              </a:r>
              <a:endPara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graphicFrame>
          <p:nvGraphicFramePr>
            <p:cNvPr id="23" name="对象 -2147482307"/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1984" y="5987"/>
            <a:ext cx="592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4" imgW="266700" imgH="215900" progId="Equation.KSEE3">
                    <p:embed/>
                  </p:oleObj>
                </mc:Choice>
                <mc:Fallback>
                  <p:oleObj r:id="rId24" imgW="266700" imgH="215900" progId="Equation.KSEE3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984" y="5987"/>
                          <a:ext cx="592" cy="4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对象 -2147482306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2891" y="5959"/>
            <a:ext cx="595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5791200" imgH="4876800" progId="Equation.DSMT4">
                    <p:embed/>
                  </p:oleObj>
                </mc:Choice>
                <mc:Fallback>
                  <p:oleObj name="Equation" r:id="rId25" imgW="5791200" imgH="4876800" progId="Equation.DSMT4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891" y="5959"/>
                          <a:ext cx="595" cy="5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文本框 27"/>
          <p:cNvSpPr txBox="1"/>
          <p:nvPr/>
        </p:nvSpPr>
        <p:spPr>
          <a:xfrm>
            <a:off x="181899" y="3317968"/>
            <a:ext cx="6530340" cy="495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即菱形的对角线互相垂直</a:t>
            </a:r>
            <a:r>
              <a:rPr lang="en-US" altLang="zh-CN" sz="2000" b="1" i="1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en-US" altLang="zh-CN" sz="2000" b="1" i="1" dirty="0"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414" y="2130825"/>
            <a:ext cx="3434128" cy="237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典型例题分析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83568" y="1563515"/>
            <a:ext cx="540967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解</a:t>
            </a:r>
            <a:endParaRPr lang="zh-CN" altLang="en-US" sz="2000" dirty="0">
              <a:solidFill>
                <a:srgbClr val="0000CC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9705" y="852029"/>
            <a:ext cx="6530340" cy="495585"/>
            <a:chOff x="179705" y="701040"/>
            <a:chExt cx="6530340" cy="495585"/>
          </a:xfrm>
        </p:grpSpPr>
        <p:sp>
          <p:nvSpPr>
            <p:cNvPr id="2" name="文本框 1"/>
            <p:cNvSpPr txBox="1"/>
            <p:nvPr/>
          </p:nvSpPr>
          <p:spPr>
            <a:xfrm>
              <a:off x="179705" y="701040"/>
              <a:ext cx="6530340" cy="4955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57200" algn="l" fontAlgn="auto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例</a:t>
              </a:r>
              <a:r>
                <a:rPr lang="en-US" altLang="zh-CN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　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已知|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=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=2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·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=          </a:t>
              </a:r>
              <a:r>
                <a:rPr lang="zh-CN" altLang="en-US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求          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</a:t>
              </a:r>
              <a:r>
                <a:rPr lang="en-US" altLang="zh-CN" sz="2000" b="1" i="1" dirty="0"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.</a:t>
              </a:r>
            </a:p>
          </p:txBody>
        </p:sp>
        <p:graphicFrame>
          <p:nvGraphicFramePr>
            <p:cNvPr id="4" name="对象 3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3492500" y="771525"/>
            <a:ext cx="575310" cy="393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316865" imgH="215900" progId="Equation.KSEE3">
                    <p:embed/>
                  </p:oleObj>
                </mc:Choice>
                <mc:Fallback>
                  <p:oleObj r:id="rId5" imgW="316865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92500" y="771525"/>
                          <a:ext cx="575310" cy="3930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组合 18"/>
          <p:cNvGrpSpPr/>
          <p:nvPr/>
        </p:nvGrpSpPr>
        <p:grpSpPr>
          <a:xfrm>
            <a:off x="1224535" y="1407095"/>
            <a:ext cx="2987627" cy="746760"/>
            <a:chOff x="1757" y="2462"/>
            <a:chExt cx="4692" cy="1176"/>
          </a:xfrm>
        </p:grpSpPr>
        <p:sp>
          <p:nvSpPr>
            <p:cNvPr id="8" name="文本框 7"/>
            <p:cNvSpPr txBox="1"/>
            <p:nvPr/>
          </p:nvSpPr>
          <p:spPr>
            <a:xfrm>
              <a:off x="1757" y="2575"/>
              <a:ext cx="4692" cy="7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因为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cos            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=</a:t>
              </a:r>
              <a:r>
                <a:rPr lang="en-US" altLang="zh-CN" sz="2000" b="1" i="1" dirty="0"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                          </a:t>
              </a:r>
              <a:endParaRPr lang="zh-CN" altLang="en-US" sz="2000" b="1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graphicFrame>
          <p:nvGraphicFramePr>
            <p:cNvPr id="22534" name="对象 -2147482304"/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4932" y="2462"/>
            <a:ext cx="1245" cy="1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44500" imgH="419100" progId="Equation.KSEE3">
                    <p:embed/>
                  </p:oleObj>
                </mc:Choice>
                <mc:Fallback>
                  <p:oleObj r:id="rId7" imgW="444500" imgH="419100" progId="Equation.KSEE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32" y="2462"/>
                          <a:ext cx="1245" cy="11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75898" y="2345545"/>
          <a:ext cx="830580" cy="78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57200" imgH="431800" progId="Equation.KSEE3">
                  <p:embed/>
                </p:oleObj>
              </mc:Choice>
              <mc:Fallback>
                <p:oleObj r:id="rId9" imgW="4572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5898" y="2345545"/>
                        <a:ext cx="830580" cy="786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30525" y="3236913"/>
          <a:ext cx="784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363200" imgH="10363200" progId="Equation.DSMT4">
                  <p:embed/>
                </p:oleObj>
              </mc:Choice>
              <mc:Fallback>
                <p:oleObj name="Equation" r:id="rId11" imgW="10363200" imgH="10363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30525" y="3236913"/>
                        <a:ext cx="78422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755650" y="3937000"/>
            <a:ext cx="5400675" cy="644525"/>
            <a:chOff x="1190" y="6200"/>
            <a:chExt cx="8505" cy="1015"/>
          </a:xfrm>
        </p:grpSpPr>
        <p:sp>
          <p:nvSpPr>
            <p:cNvPr id="16" name="文本框 15"/>
            <p:cNvSpPr txBox="1"/>
            <p:nvPr/>
          </p:nvSpPr>
          <p:spPr>
            <a:xfrm>
              <a:off x="1190" y="6318"/>
              <a:ext cx="8505" cy="7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57200" fontAlgn="auto">
                <a:lnSpc>
                  <a:spcPct val="15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由于0</a:t>
              </a:r>
              <a:r>
                <a:rPr lang="zh-CN" altLang="en-US" sz="2000" dirty="0">
                  <a:latin typeface="+mn-ea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≤      ≤</a:t>
              </a:r>
              <a:r>
                <a:rPr lang="zh-CN" altLang="zh-CN" sz="2000" dirty="0"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π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，所以         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=    .</a:t>
              </a:r>
            </a:p>
          </p:txBody>
        </p:sp>
        <p:graphicFrame>
          <p:nvGraphicFramePr>
            <p:cNvPr id="17" name="对象 1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146123"/>
                </p:ext>
              </p:extLst>
            </p:nvPr>
          </p:nvGraphicFramePr>
          <p:xfrm>
            <a:off x="7625" y="6200"/>
            <a:ext cx="395" cy="1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657600" imgH="9448800" progId="Equation.DSMT4">
                    <p:embed/>
                  </p:oleObj>
                </mc:Choice>
                <mc:Fallback>
                  <p:oleObj name="Equation" r:id="rId13" imgW="3657600" imgH="9448800" progId="Equation.DSMT4">
                    <p:embed/>
                    <p:pic>
                      <p:nvPicPr>
                        <p:cNvPr id="0" name="图片 102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625" y="6200"/>
                          <a:ext cx="395" cy="10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23D9F67B-E204-141B-1888-2490581D2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95937"/>
              </p:ext>
            </p:extLst>
          </p:nvPr>
        </p:nvGraphicFramePr>
        <p:xfrm>
          <a:off x="4663757" y="1036179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09885" imgH="279010" progId="Equation.DSMT4">
                  <p:embed/>
                </p:oleObj>
              </mc:Choice>
              <mc:Fallback>
                <p:oleObj name="Equation" r:id="rId15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63757" y="1036179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78CB13B-FC94-BAFF-DC50-CA7586ED6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33484"/>
              </p:ext>
            </p:extLst>
          </p:nvPr>
        </p:nvGraphicFramePr>
        <p:xfrm>
          <a:off x="2267744" y="1644903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09885" imgH="279010" progId="Equation.DSMT4">
                  <p:embed/>
                </p:oleObj>
              </mc:Choice>
              <mc:Fallback>
                <p:oleObj name="Equation" r:id="rId17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67744" y="1644903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A7128730-3E36-F8CB-759E-A2E20C789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01166"/>
              </p:ext>
            </p:extLst>
          </p:nvPr>
        </p:nvGraphicFramePr>
        <p:xfrm>
          <a:off x="2267744" y="4161472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885" imgH="279010" progId="Equation.DSMT4">
                  <p:embed/>
                </p:oleObj>
              </mc:Choice>
              <mc:Fallback>
                <p:oleObj name="Equation" r:id="rId19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67744" y="4161472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9CDE8493-829A-8AF6-A15F-F867B5554C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012676"/>
              </p:ext>
            </p:extLst>
          </p:nvPr>
        </p:nvGraphicFramePr>
        <p:xfrm>
          <a:off x="4067810" y="4179169"/>
          <a:ext cx="527844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44240" imgH="203040" progId="Equation.DSMT4">
                  <p:embed/>
                </p:oleObj>
              </mc:Choice>
              <mc:Fallback>
                <p:oleObj name="Equation" r:id="rId21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67810" y="4179169"/>
                        <a:ext cx="527844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课堂小结</a:t>
            </a:r>
          </a:p>
        </p:txBody>
      </p:sp>
      <p:sp>
        <p:nvSpPr>
          <p:cNvPr id="2" name="Text Box 37"/>
          <p:cNvSpPr txBox="1"/>
          <p:nvPr>
            <p:custDataLst>
              <p:tags r:id="rId1"/>
            </p:custDataLst>
          </p:nvPr>
        </p:nvSpPr>
        <p:spPr>
          <a:xfrm>
            <a:off x="847580" y="843558"/>
            <a:ext cx="436048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．两个非零向量夹角的定义；</a:t>
            </a:r>
          </a:p>
        </p:txBody>
      </p:sp>
      <p:sp>
        <p:nvSpPr>
          <p:cNvPr id="14340" name="Text Box 37"/>
          <p:cNvSpPr txBox="1"/>
          <p:nvPr>
            <p:custDataLst>
              <p:tags r:id="rId2"/>
            </p:custDataLst>
          </p:nvPr>
        </p:nvSpPr>
        <p:spPr>
          <a:xfrm>
            <a:off x="847580" y="1314803"/>
            <a:ext cx="374173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两个非零向量的内积；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37"/>
          <p:cNvSpPr txBox="1"/>
          <p:nvPr>
            <p:custDataLst>
              <p:tags r:id="rId3"/>
            </p:custDataLst>
          </p:nvPr>
        </p:nvSpPr>
        <p:spPr>
          <a:xfrm>
            <a:off x="847580" y="1786049"/>
            <a:ext cx="281359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内积运算定律；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37"/>
          <p:cNvSpPr txBox="1"/>
          <p:nvPr>
            <p:custDataLst>
              <p:tags r:id="rId4"/>
            </p:custDataLst>
          </p:nvPr>
        </p:nvSpPr>
        <p:spPr>
          <a:xfrm>
            <a:off x="847580" y="2257295"/>
            <a:ext cx="374173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两个向量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内积的性质．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/>
          <p:nvPr>
            <p:custDataLst>
              <p:tags r:id="rId5"/>
            </p:custDataLst>
          </p:nvPr>
        </p:nvSpPr>
        <p:spPr>
          <a:xfrm>
            <a:off x="847580" y="2728540"/>
            <a:ext cx="575189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r>
              <a:rPr lang="en-US" altLang="zh-CN" dirty="0"/>
              <a:t>5</a:t>
            </a:r>
            <a:r>
              <a:rPr lang="zh-CN" altLang="en-US" dirty="0"/>
              <a:t>．平面向量的内积常见的题型主要有：</a:t>
            </a:r>
          </a:p>
        </p:txBody>
      </p:sp>
      <p:sp>
        <p:nvSpPr>
          <p:cNvPr id="6" name="Text Box 4"/>
          <p:cNvSpPr txBox="1"/>
          <p:nvPr>
            <p:custDataLst>
              <p:tags r:id="rId6"/>
            </p:custDataLst>
          </p:nvPr>
        </p:nvSpPr>
        <p:spPr>
          <a:xfrm>
            <a:off x="1207620" y="3291830"/>
            <a:ext cx="61926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）已知向量的模及夹角计算向量的内积；</a:t>
            </a:r>
          </a:p>
        </p:txBody>
      </p:sp>
      <p:sp>
        <p:nvSpPr>
          <p:cNvPr id="10" name="Text Box 6"/>
          <p:cNvSpPr txBox="1"/>
          <p:nvPr>
            <p:custDataLst>
              <p:tags r:id="rId7"/>
            </p:custDataLst>
          </p:nvPr>
        </p:nvSpPr>
        <p:spPr>
          <a:xfrm>
            <a:off x="1188259" y="4443218"/>
            <a:ext cx="770422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）运用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向量的内积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的运算法则及性质求向量的内积．</a:t>
            </a:r>
          </a:p>
        </p:txBody>
      </p:sp>
      <p:sp>
        <p:nvSpPr>
          <p:cNvPr id="12" name="Text Box 7"/>
          <p:cNvSpPr txBox="1"/>
          <p:nvPr>
            <p:custDataLst>
              <p:tags r:id="rId8"/>
            </p:custDataLst>
          </p:nvPr>
        </p:nvSpPr>
        <p:spPr>
          <a:xfrm>
            <a:off x="1188259" y="3890040"/>
            <a:ext cx="68407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）已知两个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向量的内积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及模长求两向量的夹角；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0" grpId="0"/>
      <p:bldP spid="5" grpId="0"/>
      <p:bldP spid="7" grpId="0"/>
      <p:bldP spid="3" grpId="0"/>
      <p:bldP spid="6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2771" name="Text Box 5"/>
          <p:cNvSpPr txBox="1"/>
          <p:nvPr/>
        </p:nvSpPr>
        <p:spPr>
          <a:xfrm>
            <a:off x="1691680" y="1635646"/>
            <a:ext cx="6165924" cy="20377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86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86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问题情境</a:t>
            </a:r>
          </a:p>
        </p:txBody>
      </p:sp>
      <p:sp>
        <p:nvSpPr>
          <p:cNvPr id="5289" name="矩形 5288"/>
          <p:cNvSpPr/>
          <p:nvPr/>
        </p:nvSpPr>
        <p:spPr>
          <a:xfrm>
            <a:off x="395605" y="3547110"/>
            <a:ext cx="8352859" cy="1472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这里，力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与位移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都是向量，而功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是一个数量，它等于由两个向量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的模及它们的夹角的余弦的乘积，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叫做向量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与向量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内积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，它是一个数量，又称为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数量积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5605" y="771525"/>
            <a:ext cx="8496875" cy="1418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在力学中，一个物体受到力的作用，并在力的方向上产生了一段位移，这个力就对物体做了功．如果一个物体在力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F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的作用下产生位移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，如图所示，那么力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对物体所做的功为：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W=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F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||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s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cos 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θ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．其中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θ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是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的夹角．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b="24294"/>
          <a:stretch>
            <a:fillRect/>
          </a:stretch>
        </p:blipFill>
        <p:spPr>
          <a:xfrm>
            <a:off x="2332002" y="2335686"/>
            <a:ext cx="4479995" cy="123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9" grpId="1"/>
      <p:bldP spid="528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新课学习</a:t>
            </a:r>
            <a:endParaRPr lang="en-US" altLang="zh-CN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1460" y="1347614"/>
            <a:ext cx="8751570" cy="957250"/>
            <a:chOff x="251460" y="1347614"/>
            <a:chExt cx="8751570" cy="957250"/>
          </a:xfrm>
        </p:grpSpPr>
        <p:sp>
          <p:nvSpPr>
            <p:cNvPr id="6" name="文本框 5"/>
            <p:cNvSpPr txBox="1"/>
            <p:nvPr/>
          </p:nvSpPr>
          <p:spPr>
            <a:xfrm>
              <a:off x="251460" y="1347614"/>
              <a:ext cx="8751570" cy="9572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57200" fontAlgn="auto">
                <a:lnSpc>
                  <a:spcPct val="15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如图所示，已知两个非零向量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和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，作       ＝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     ＝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，则∠</a:t>
              </a:r>
              <a:r>
                <a: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AOB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是向量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与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的夹角，记作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&gt;．规定0</a:t>
              </a:r>
              <a:r>
                <a:rPr lang="zh-CN" altLang="en-US" sz="2000" dirty="0">
                  <a:latin typeface="+mn-ea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≤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&lt;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，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&gt;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</a:t>
              </a:r>
              <a:r>
                <a:rPr lang="zh-CN" altLang="en-US" sz="2000" dirty="0">
                  <a:latin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≤</a:t>
              </a:r>
              <a:r>
                <a:rPr lang="zh-CN" altLang="zh-CN" sz="2000" dirty="0"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π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.</a:t>
              </a:r>
            </a:p>
          </p:txBody>
        </p:sp>
        <p:graphicFrame>
          <p:nvGraphicFramePr>
            <p:cNvPr id="16390" name="对象 -2147482307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5148064" y="1445095"/>
            <a:ext cx="40125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41300" imgH="215900" progId="Equation.KSEE3">
                    <p:embed/>
                  </p:oleObj>
                </mc:Choice>
                <mc:Fallback>
                  <p:oleObj r:id="rId7" imgW="241300" imgH="215900" progId="Equation.KSEE3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48064" y="1445095"/>
                          <a:ext cx="401250" cy="36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对象 -2147482306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6084168" y="1447535"/>
            <a:ext cx="42202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254000" imgH="215900" progId="Equation.KSEE3">
                    <p:embed/>
                  </p:oleObj>
                </mc:Choice>
                <mc:Fallback>
                  <p:oleObj r:id="rId9" imgW="254000" imgH="215900" progId="Equation.KSEE3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084168" y="1447535"/>
                          <a:ext cx="422020" cy="36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278115" y="2353454"/>
            <a:ext cx="5374005" cy="2457450"/>
            <a:chOff x="56" y="4277"/>
            <a:chExt cx="8463" cy="3870"/>
          </a:xfrm>
        </p:grpSpPr>
        <p:sp>
          <p:nvSpPr>
            <p:cNvPr id="3" name="文本框 2"/>
            <p:cNvSpPr txBox="1"/>
            <p:nvPr/>
          </p:nvSpPr>
          <p:spPr>
            <a:xfrm>
              <a:off x="56" y="4277"/>
              <a:ext cx="8463" cy="38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57200" fontAlgn="auto">
                <a:lnSpc>
                  <a:spcPct val="20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①当               时，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与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的方向相同；</a:t>
              </a:r>
            </a:p>
            <a:p>
              <a:pPr indent="457200" fontAlgn="auto">
                <a:lnSpc>
                  <a:spcPct val="20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②当         ＝</a:t>
              </a:r>
              <a:r>
                <a:rPr lang="zh-CN" altLang="zh-CN" sz="2000" dirty="0"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π</a:t>
              </a:r>
              <a:r>
                <a:rPr lang="en-US" altLang="zh-CN" sz="2000" dirty="0"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时，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与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的方向相反；</a:t>
              </a:r>
            </a:p>
            <a:p>
              <a:pPr indent="457200" fontAlgn="auto">
                <a:lnSpc>
                  <a:spcPct val="20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③当            ＝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    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时，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与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垂直，记作：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⊥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.</a:t>
              </a:r>
            </a:p>
          </p:txBody>
        </p:sp>
        <p:graphicFrame>
          <p:nvGraphicFramePr>
            <p:cNvPr id="50184" name="对象 2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3407" y="6403"/>
            <a:ext cx="300" cy="8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254000" imgH="723900" progId="Equation.KSEE3">
                    <p:embed/>
                  </p:oleObj>
                </mc:Choice>
                <mc:Fallback>
                  <p:oleObj r:id="rId11" imgW="254000" imgH="723900" progId="Equation.KSEE3">
                    <p:embed/>
                    <p:pic>
                      <p:nvPicPr>
                        <p:cNvPr id="0" name="图片 313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407" y="6403"/>
                          <a:ext cx="300" cy="8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/>
          <a:srcRect b="16761"/>
          <a:stretch>
            <a:fillRect/>
          </a:stretch>
        </p:blipFill>
        <p:spPr>
          <a:xfrm>
            <a:off x="5277427" y="2482019"/>
            <a:ext cx="3493910" cy="1621619"/>
          </a:xfrm>
          <a:prstGeom prst="rect">
            <a:avLst/>
          </a:prstGeom>
        </p:spPr>
      </p:pic>
      <p:sp>
        <p:nvSpPr>
          <p:cNvPr id="9" name="Text Box 37"/>
          <p:cNvSpPr txBox="1"/>
          <p:nvPr>
            <p:custDataLst>
              <p:tags r:id="rId2"/>
            </p:custDataLst>
          </p:nvPr>
        </p:nvSpPr>
        <p:spPr>
          <a:xfrm>
            <a:off x="271276" y="828443"/>
            <a:ext cx="495520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两个非零向量夹角的定义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C421821F-C02F-2CAA-0F00-76E05EF79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357796"/>
              </p:ext>
            </p:extLst>
          </p:nvPr>
        </p:nvGraphicFramePr>
        <p:xfrm>
          <a:off x="6546850" y="3743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46850" y="3743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1D548A03-F9D3-04CA-67B9-3335D1854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340674"/>
              </p:ext>
            </p:extLst>
          </p:nvPr>
        </p:nvGraphicFramePr>
        <p:xfrm>
          <a:off x="1331640" y="2653290"/>
          <a:ext cx="922528" cy="27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203040" progId="Equation.DSMT4">
                  <p:embed/>
                </p:oleObj>
              </mc:Choice>
              <mc:Fallback>
                <p:oleObj name="Equation" r:id="rId16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31640" y="2653290"/>
                        <a:ext cx="922528" cy="278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0C97B274-05E3-83A6-3E29-0F7D231CA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076305"/>
              </p:ext>
            </p:extLst>
          </p:nvPr>
        </p:nvGraphicFramePr>
        <p:xfrm>
          <a:off x="1331640" y="3231625"/>
          <a:ext cx="609217" cy="27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4240" imgH="203040" progId="Equation.DSMT4">
                  <p:embed/>
                </p:oleObj>
              </mc:Choice>
              <mc:Fallback>
                <p:oleObj name="Equation" r:id="rId18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31640" y="3231625"/>
                        <a:ext cx="609217" cy="278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8938C8B0-B45B-8202-49CC-BD3EF402E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567014"/>
              </p:ext>
            </p:extLst>
          </p:nvPr>
        </p:nvGraphicFramePr>
        <p:xfrm>
          <a:off x="1403648" y="3881114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09885" imgH="279010" progId="Equation.DSMT4">
                  <p:embed/>
                </p:oleObj>
              </mc:Choice>
              <mc:Fallback>
                <p:oleObj name="Equation" r:id="rId20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03648" y="3881114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新课学习</a:t>
            </a:r>
            <a:endParaRPr lang="en-US" altLang="zh-CN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Text Box 37"/>
          <p:cNvSpPr txBox="1"/>
          <p:nvPr>
            <p:custDataLst>
              <p:tags r:id="rId1"/>
            </p:custDataLst>
          </p:nvPr>
        </p:nvSpPr>
        <p:spPr>
          <a:xfrm>
            <a:off x="271276" y="828443"/>
            <a:ext cx="495520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两个非零向量夹角的定义</a:t>
            </a:r>
          </a:p>
        </p:txBody>
      </p:sp>
      <p:grpSp>
        <p:nvGrpSpPr>
          <p:cNvPr id="5122" name="Group 2"/>
          <p:cNvGrpSpPr/>
          <p:nvPr/>
        </p:nvGrpSpPr>
        <p:grpSpPr>
          <a:xfrm>
            <a:off x="5160884" y="2560796"/>
            <a:ext cx="2897981" cy="2233612"/>
            <a:chOff x="1205" y="1970"/>
            <a:chExt cx="2434" cy="1876"/>
          </a:xfrm>
        </p:grpSpPr>
        <p:sp>
          <p:nvSpPr>
            <p:cNvPr id="5136" name="Line 3"/>
            <p:cNvSpPr/>
            <p:nvPr>
              <p:custDataLst>
                <p:tags r:id="rId13"/>
              </p:custDataLst>
            </p:nvPr>
          </p:nvSpPr>
          <p:spPr>
            <a:xfrm>
              <a:off x="1584" y="3696"/>
              <a:ext cx="17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" name="Line 4"/>
            <p:cNvSpPr/>
            <p:nvPr>
              <p:custDataLst>
                <p:tags r:id="rId14"/>
              </p:custDataLst>
            </p:nvPr>
          </p:nvSpPr>
          <p:spPr>
            <a:xfrm rot="-7177920">
              <a:off x="2016" y="2927"/>
              <a:ext cx="1728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Line 5"/>
            <p:cNvSpPr/>
            <p:nvPr>
              <p:custDataLst>
                <p:tags r:id="rId15"/>
              </p:custDataLst>
            </p:nvPr>
          </p:nvSpPr>
          <p:spPr>
            <a:xfrm rot="-3558560">
              <a:off x="1152" y="2927"/>
              <a:ext cx="1728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9" name="Text Box 12"/>
            <p:cNvSpPr txBox="1"/>
            <p:nvPr>
              <p:custDataLst>
                <p:tags r:id="rId16"/>
              </p:custDataLst>
            </p:nvPr>
          </p:nvSpPr>
          <p:spPr>
            <a:xfrm>
              <a:off x="1205" y="3458"/>
              <a:ext cx="31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i="1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40" name="Text Box 13"/>
            <p:cNvSpPr txBox="1"/>
            <p:nvPr>
              <p:custDataLst>
                <p:tags r:id="rId17"/>
              </p:custDataLst>
            </p:nvPr>
          </p:nvSpPr>
          <p:spPr>
            <a:xfrm>
              <a:off x="3326" y="3410"/>
              <a:ext cx="31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i="1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41" name="Text Box 14"/>
            <p:cNvSpPr txBox="1"/>
            <p:nvPr>
              <p:custDataLst>
                <p:tags r:id="rId18"/>
              </p:custDataLst>
            </p:nvPr>
          </p:nvSpPr>
          <p:spPr>
            <a:xfrm>
              <a:off x="2556" y="1970"/>
              <a:ext cx="327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i="1" dirty="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8927" name="Group 15"/>
          <p:cNvGrpSpPr/>
          <p:nvPr/>
        </p:nvGrpSpPr>
        <p:grpSpPr>
          <a:xfrm>
            <a:off x="6696056" y="1157419"/>
            <a:ext cx="2057400" cy="1028700"/>
            <a:chOff x="2064" y="880"/>
            <a:chExt cx="1728" cy="864"/>
          </a:xfrm>
        </p:grpSpPr>
        <p:sp>
          <p:nvSpPr>
            <p:cNvPr id="4" name="AutoShape 1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64" y="880"/>
              <a:ext cx="1728" cy="864"/>
            </a:xfrm>
            <a:prstGeom prst="wedgeEllipseCallout">
              <a:avLst>
                <a:gd name="adj1" fmla="val -44969"/>
                <a:gd name="adj2" fmla="val 89691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35" name="Text Box 17"/>
            <p:cNvSpPr txBox="1"/>
            <p:nvPr>
              <p:custDataLst>
                <p:tags r:id="rId12"/>
              </p:custDataLst>
            </p:nvPr>
          </p:nvSpPr>
          <p:spPr>
            <a:xfrm>
              <a:off x="2154" y="951"/>
              <a:ext cx="1520" cy="6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sz="21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通过平移</a:t>
              </a: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1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变成共起点！</a:t>
              </a:r>
            </a:p>
          </p:txBody>
        </p:sp>
      </p:grpSp>
      <p:sp>
        <p:nvSpPr>
          <p:cNvPr id="38930" name="Line 18"/>
          <p:cNvSpPr/>
          <p:nvPr>
            <p:custDataLst>
              <p:tags r:id="rId2"/>
            </p:custDataLst>
          </p:nvPr>
        </p:nvSpPr>
        <p:spPr>
          <a:xfrm flipH="1" flipV="1">
            <a:off x="4697730" y="3015615"/>
            <a:ext cx="914400" cy="16002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31" name="Arc 19"/>
          <p:cNvSpPr/>
          <p:nvPr>
            <p:custDataLst>
              <p:tags r:id="rId3"/>
            </p:custDataLst>
          </p:nvPr>
        </p:nvSpPr>
        <p:spPr>
          <a:xfrm>
            <a:off x="5326380" y="4101465"/>
            <a:ext cx="628650" cy="528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1600" h="26076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04"/>
                  <a:pt x="21442" y="24604"/>
                  <a:pt x="21131" y="26076"/>
                </a:cubicBezTo>
              </a:path>
              <a:path w="21600" h="26076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04"/>
                  <a:pt x="21442" y="24604"/>
                  <a:pt x="21131" y="260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graphicFrame>
        <p:nvGraphicFramePr>
          <p:cNvPr id="38932" name="Object 20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296438" y="3541037"/>
          <a:ext cx="63000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181600" imgH="5181600" progId="Equation.DSMT4">
                  <p:embed/>
                </p:oleObj>
              </mc:Choice>
              <mc:Fallback>
                <p:oleObj name="Equation" r:id="rId20" imgW="5181600" imgH="5181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96438" y="3541037"/>
                        <a:ext cx="630000" cy="75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3" name="Text Box 21"/>
          <p:cNvSpPr txBox="1"/>
          <p:nvPr>
            <p:custDataLst>
              <p:tags r:id="rId5"/>
            </p:custDataLst>
          </p:nvPr>
        </p:nvSpPr>
        <p:spPr>
          <a:xfrm>
            <a:off x="6069330" y="4266962"/>
            <a:ext cx="3429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800" b="1" dirty="0">
              <a:latin typeface="Times New Roman" panose="02020603050405020304" pitchFamily="18" charset="0"/>
            </a:endParaRPr>
          </a:p>
        </p:txBody>
      </p:sp>
      <p:sp>
        <p:nvSpPr>
          <p:cNvPr id="38934" name="Arc 22"/>
          <p:cNvSpPr/>
          <p:nvPr>
            <p:custDataLst>
              <p:tags r:id="rId6"/>
            </p:custDataLst>
          </p:nvPr>
        </p:nvSpPr>
        <p:spPr>
          <a:xfrm>
            <a:off x="5853022" y="4163224"/>
            <a:ext cx="285750" cy="447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1600" h="2414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48"/>
                  <a:pt x="21549" y="23297"/>
                  <a:pt x="21450" y="24140"/>
                </a:cubicBezTo>
              </a:path>
              <a:path w="21600" h="2414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48"/>
                  <a:pt x="21549" y="23297"/>
                  <a:pt x="21450" y="2414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graphicFrame>
        <p:nvGraphicFramePr>
          <p:cNvPr id="38935" name="Object 2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226275" y="4046840"/>
          <a:ext cx="469781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241300" imgH="203200" progId="Equation.3">
                  <p:embed/>
                </p:oleObj>
              </mc:Choice>
              <mc:Fallback>
                <p:oleObj r:id="rId22" imgW="241300" imgH="2032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226275" y="4046840"/>
                        <a:ext cx="469781" cy="39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6" name="Text Box 24"/>
          <p:cNvSpPr txBox="1"/>
          <p:nvPr>
            <p:custDataLst>
              <p:tags r:id="rId8"/>
            </p:custDataLst>
          </p:nvPr>
        </p:nvSpPr>
        <p:spPr>
          <a:xfrm>
            <a:off x="4297680" y="2729865"/>
            <a:ext cx="6286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800" b="1" dirty="0">
              <a:latin typeface="Times New Roman" panose="02020603050405020304" pitchFamily="18" charset="0"/>
            </a:endParaRPr>
          </a:p>
        </p:txBody>
      </p:sp>
      <p:sp>
        <p:nvSpPr>
          <p:cNvPr id="38937" name="Text Box 25"/>
          <p:cNvSpPr txBox="1"/>
          <p:nvPr>
            <p:custDataLst>
              <p:tags r:id="rId9"/>
            </p:custDataLst>
          </p:nvPr>
        </p:nvSpPr>
        <p:spPr>
          <a:xfrm>
            <a:off x="4354830" y="2787015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8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14"/>
          <p:cNvSpPr txBox="1"/>
          <p:nvPr>
            <p:custDataLst>
              <p:tags r:id="rId10"/>
            </p:custDataLst>
          </p:nvPr>
        </p:nvSpPr>
        <p:spPr>
          <a:xfrm>
            <a:off x="4493839" y="2581635"/>
            <a:ext cx="55586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i="1" dirty="0">
                <a:latin typeface="Times New Roman" panose="02020603050405020304" pitchFamily="18" charset="0"/>
              </a:rPr>
              <a:t>C´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80A6E2-E431-42DD-C5AC-4C34A84C322A}"/>
              </a:ext>
            </a:extLst>
          </p:cNvPr>
          <p:cNvSpPr txBox="1"/>
          <p:nvPr/>
        </p:nvSpPr>
        <p:spPr>
          <a:xfrm>
            <a:off x="1159622" y="1510070"/>
            <a:ext cx="3903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想一想：如图，等边三角形中，求</a:t>
            </a:r>
            <a:endParaRPr lang="en-US" altLang="zh-CN" dirty="0"/>
          </a:p>
          <a:p>
            <a:r>
              <a:rPr lang="en-US" altLang="zh-CN" dirty="0"/>
              <a:t>             </a:t>
            </a: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      与      的夹角；</a:t>
            </a:r>
            <a:endParaRPr lang="en-US" altLang="zh-CN" dirty="0"/>
          </a:p>
          <a:p>
            <a:r>
              <a:rPr lang="zh-CN" altLang="en-US" dirty="0"/>
              <a:t>             （</a:t>
            </a:r>
            <a:r>
              <a:rPr lang="en-US" altLang="zh-CN" dirty="0"/>
              <a:t>2</a:t>
            </a:r>
            <a:r>
              <a:rPr lang="zh-CN" altLang="en-US" dirty="0"/>
              <a:t>）     与       的夹角</a:t>
            </a:r>
            <a:r>
              <a:rPr lang="en-US" altLang="zh-CN" dirty="0"/>
              <a:t>.</a:t>
            </a:r>
            <a:endParaRPr lang="zh-CN" altLang="en-US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AD8B0EB-9F9C-4E6D-DFE7-CDB2D19E6F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19069"/>
              </p:ext>
            </p:extLst>
          </p:nvPr>
        </p:nvGraphicFramePr>
        <p:xfrm>
          <a:off x="2698739" y="1827154"/>
          <a:ext cx="365947" cy="29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800" imgH="203040" progId="Equation.DSMT4">
                  <p:embed/>
                </p:oleObj>
              </mc:Choice>
              <mc:Fallback>
                <p:oleObj name="Equation" r:id="rId24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698739" y="1827154"/>
                        <a:ext cx="365947" cy="292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5B8B240B-038B-692F-9166-38A585F04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16146"/>
              </p:ext>
            </p:extLst>
          </p:nvPr>
        </p:nvGraphicFramePr>
        <p:xfrm>
          <a:off x="3275856" y="1823669"/>
          <a:ext cx="365947" cy="29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66400" imgH="215640" progId="Equation.DSMT4">
                  <p:embed/>
                </p:oleObj>
              </mc:Choice>
              <mc:Fallback>
                <p:oleObj name="Equation" r:id="rId26" imgW="266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275856" y="1823669"/>
                        <a:ext cx="365947" cy="29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5CC2EAE0-4914-FA8D-269D-AC0E69B61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996629"/>
              </p:ext>
            </p:extLst>
          </p:nvPr>
        </p:nvGraphicFramePr>
        <p:xfrm>
          <a:off x="2640282" y="2069368"/>
          <a:ext cx="3651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65787" imgH="292691" progId="Equation.DSMT4">
                  <p:embed/>
                </p:oleObj>
              </mc:Choice>
              <mc:Fallback>
                <p:oleObj name="Equation" r:id="rId28" imgW="365787" imgH="2926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640282" y="2069368"/>
                        <a:ext cx="365125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EDBB25BF-6058-C039-1745-B38C43EF6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135004"/>
              </p:ext>
            </p:extLst>
          </p:nvPr>
        </p:nvGraphicFramePr>
        <p:xfrm>
          <a:off x="3235831" y="2074687"/>
          <a:ext cx="365125" cy="31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53800" imgH="215640" progId="Equation.DSMT4">
                  <p:embed/>
                </p:oleObj>
              </mc:Choice>
              <mc:Fallback>
                <p:oleObj name="Equation" r:id="rId30" imgW="253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235831" y="2074687"/>
                        <a:ext cx="365125" cy="310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3" grpId="0"/>
      <p:bldP spid="38934" grpId="0" animBg="1"/>
      <p:bldP spid="38936" grpId="0"/>
      <p:bldP spid="3893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新课学习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4340" name="Text Box 37"/>
          <p:cNvSpPr txBox="1"/>
          <p:nvPr/>
        </p:nvSpPr>
        <p:spPr>
          <a:xfrm>
            <a:off x="395605" y="749935"/>
            <a:ext cx="423705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</a:t>
            </a: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两个非零向量的内积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1203325"/>
            <a:ext cx="7858760" cy="957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已知两个向量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与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，它们的夹角为          ，则向量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的模与它们夹角的余弦值的乘积称为向量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与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的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内积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数量积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或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点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积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)，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2886" y="2828042"/>
            <a:ext cx="8763609" cy="1883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✭注意：</a:t>
            </a:r>
            <a:endParaRPr lang="en-US" altLang="zh-CN" sz="20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的结果是一个实数，可以是正数、负数和零．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）符号“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”在向量运算中不是乘号，既不能省略，也不能用“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代替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2886" y="4216114"/>
            <a:ext cx="8221980" cy="495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✭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规定：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零向量与任意向量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的内积为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，即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0 .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95736" y="2142490"/>
            <a:ext cx="4572000" cy="5762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记作：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＝|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||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|cos        .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2D277A56-E2A8-57CA-967B-FA626E492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172765"/>
              </p:ext>
            </p:extLst>
          </p:nvPr>
        </p:nvGraphicFramePr>
        <p:xfrm>
          <a:off x="5004048" y="1371985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885" imgH="279010" progId="Equation.DSMT4">
                  <p:embed/>
                </p:oleObj>
              </mc:Choice>
              <mc:Fallback>
                <p:oleObj name="Equation" r:id="rId3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4048" y="1371985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A5A6190C-6FFB-CBED-5577-51EF3DB29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68914"/>
              </p:ext>
            </p:extLst>
          </p:nvPr>
        </p:nvGraphicFramePr>
        <p:xfrm>
          <a:off x="5364088" y="2405367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885" imgH="279010" progId="Equation.DSMT4">
                  <p:embed/>
                </p:oleObj>
              </mc:Choice>
              <mc:Fallback>
                <p:oleObj name="Equation" r:id="rId5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4088" y="2405367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新课学习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80528" y="771550"/>
            <a:ext cx="7858760" cy="957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例1　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已知|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=3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，|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=6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，求下列各种情况下的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的值：</a:t>
            </a: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　　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       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60°；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⊥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；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zh-CN" altLang="en-US" sz="2000" b="1" i="1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∥</a:t>
            </a:r>
            <a:r>
              <a:rPr lang="zh-CN" altLang="en-US" sz="2000" b="1" i="1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en-US" altLang="zh-CN" sz="2000" b="1" i="1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.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97691" y="1825290"/>
            <a:ext cx="7139940" cy="814705"/>
            <a:chOff x="1190" y="3541"/>
            <a:chExt cx="11244" cy="1283"/>
          </a:xfrm>
        </p:grpSpPr>
        <p:sp>
          <p:nvSpPr>
            <p:cNvPr id="8" name="文本框 7"/>
            <p:cNvSpPr txBox="1"/>
            <p:nvPr/>
          </p:nvSpPr>
          <p:spPr>
            <a:xfrm>
              <a:off x="1190" y="3709"/>
              <a:ext cx="11244" cy="111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(1)因为         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=</a:t>
              </a: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60°，所以</a:t>
              </a:r>
              <a:r>
                <a:rPr lang="zh-CN" altLang="en-US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·</a:t>
              </a:r>
              <a:r>
                <a:rPr lang="zh-CN" altLang="en-US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＝|</a:t>
              </a:r>
              <a:r>
                <a:rPr lang="zh-CN" altLang="en-US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||</a:t>
              </a:r>
              <a:r>
                <a:rPr lang="zh-CN" altLang="en-US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|cos </a:t>
              </a: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60°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=3×6×</a:t>
              </a:r>
              <a:r>
                <a:rPr lang="en-US" altLang="zh-CN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 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=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9</a:t>
              </a:r>
              <a:r>
                <a:rPr lang="en-US" altLang="zh-CN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.</a:t>
              </a:r>
            </a:p>
            <a:p>
              <a:endParaRPr lang="zh-CN" alt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graphicFrame>
          <p:nvGraphicFramePr>
            <p:cNvPr id="2" name="对象 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529" y="3541"/>
            <a:ext cx="373" cy="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52400" imgH="393700" progId="Equation.KSEE3">
                    <p:embed/>
                  </p:oleObj>
                </mc:Choice>
                <mc:Fallback>
                  <p:oleObj r:id="rId3" imgW="1524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529" y="3541"/>
                          <a:ext cx="373" cy="9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文本框 2"/>
          <p:cNvSpPr txBox="1"/>
          <p:nvPr/>
        </p:nvSpPr>
        <p:spPr>
          <a:xfrm>
            <a:off x="278398" y="1931970"/>
            <a:ext cx="50405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解</a:t>
            </a:r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7691" y="2427734"/>
            <a:ext cx="713994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)因为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⊥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所以         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0°，于是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＝|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||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|cos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0°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</a:p>
          <a:p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4521" y="2931790"/>
            <a:ext cx="71399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)因为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∥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所以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与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的方向相同或相反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85723" y="3331900"/>
            <a:ext cx="698477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当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与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的方向相同时，          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0°，所以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＝|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|cos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0°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                                                                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＝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3×6×1=18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85723" y="4017782"/>
            <a:ext cx="777876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当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与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的方向相反时，           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=18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0°，所以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＝|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|cos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180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°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                                                                           ＝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3×6×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-1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=-18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5323BDDC-3302-4AF6-9450-5E01E9719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817208"/>
              </p:ext>
            </p:extLst>
          </p:nvPr>
        </p:nvGraphicFramePr>
        <p:xfrm>
          <a:off x="1403648" y="1426510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885" imgH="279010" progId="Equation.DSMT4">
                  <p:embed/>
                </p:oleObj>
              </mc:Choice>
              <mc:Fallback>
                <p:oleObj name="Equation" r:id="rId5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1426510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BEC8385B-1019-36F1-E489-409CFB51A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571862"/>
              </p:ext>
            </p:extLst>
          </p:nvPr>
        </p:nvGraphicFramePr>
        <p:xfrm>
          <a:off x="1835696" y="2000422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885" imgH="279010" progId="Equation.DSMT4">
                  <p:embed/>
                </p:oleObj>
              </mc:Choice>
              <mc:Fallback>
                <p:oleObj name="Equation" r:id="rId7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2000422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1599E2F2-AAFD-F1E0-5078-B852403D6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141540"/>
              </p:ext>
            </p:extLst>
          </p:nvPr>
        </p:nvGraphicFramePr>
        <p:xfrm>
          <a:off x="3124653" y="2483844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885" imgH="279010" progId="Equation.DSMT4">
                  <p:embed/>
                </p:oleObj>
              </mc:Choice>
              <mc:Fallback>
                <p:oleObj name="Equation" r:id="rId9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653" y="2483844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A2311B8F-E0C2-228F-A6E1-EBA251A3B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02517"/>
              </p:ext>
            </p:extLst>
          </p:nvPr>
        </p:nvGraphicFramePr>
        <p:xfrm>
          <a:off x="3898101" y="3395441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885" imgH="279010" progId="Equation.DSMT4">
                  <p:embed/>
                </p:oleObj>
              </mc:Choice>
              <mc:Fallback>
                <p:oleObj name="Equation" r:id="rId11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98101" y="3395441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4CBE8722-E0A1-1A3B-E35F-BB494A25C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37320"/>
              </p:ext>
            </p:extLst>
          </p:nvPr>
        </p:nvGraphicFramePr>
        <p:xfrm>
          <a:off x="3962400" y="4103327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885" imgH="279010" progId="Equation.DSMT4">
                  <p:embed/>
                </p:oleObj>
              </mc:Choice>
              <mc:Fallback>
                <p:oleObj name="Equation" r:id="rId13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2400" y="4103327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新课学习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4340" name="Text Box 37"/>
          <p:cNvSpPr txBox="1"/>
          <p:nvPr/>
        </p:nvSpPr>
        <p:spPr>
          <a:xfrm>
            <a:off x="395605" y="749935"/>
            <a:ext cx="351891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</a:t>
            </a: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内积运算定律：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1635760"/>
            <a:ext cx="828929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2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①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＝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a</a:t>
            </a:r>
          </a:p>
          <a:p>
            <a:pPr indent="457200" fontAlgn="auto">
              <a:lnSpc>
                <a:spcPct val="2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②</a:t>
            </a:r>
            <a:r>
              <a:rPr lang="zh-CN" altLang="en-US" sz="2000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λ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)＝(</a:t>
            </a:r>
            <a:r>
              <a:rPr lang="zh-CN" altLang="en-US" sz="2000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λ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)·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＝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·(</a:t>
            </a:r>
            <a:r>
              <a:rPr lang="zh-CN" altLang="en-US" sz="2000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λ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)</a:t>
            </a:r>
          </a:p>
          <a:p>
            <a:pPr indent="457200" fontAlgn="auto">
              <a:lnSpc>
                <a:spcPct val="2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③(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＋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)·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＝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＋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c</a:t>
            </a:r>
          </a:p>
          <a:p>
            <a:pPr indent="457200" fontAlgn="auto">
              <a:lnSpc>
                <a:spcPct val="150000"/>
              </a:lnSpc>
            </a:pPr>
            <a:endParaRPr lang="zh-CN" altLang="en-US" sz="2000" dirty="0">
              <a:latin typeface="Times New Roman" panose="02020603050405020304" pitchFamily="18" charset="0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4299" name="组合 54298"/>
          <p:cNvGrpSpPr/>
          <p:nvPr/>
        </p:nvGrpSpPr>
        <p:grpSpPr>
          <a:xfrm>
            <a:off x="3996055" y="1851343"/>
            <a:ext cx="2895600" cy="398463"/>
            <a:chOff x="1872" y="1733"/>
            <a:chExt cx="1824" cy="251"/>
          </a:xfrm>
        </p:grpSpPr>
        <p:sp>
          <p:nvSpPr>
            <p:cNvPr id="54293" name="文本框 54292"/>
            <p:cNvSpPr txBox="1"/>
            <p:nvPr>
              <p:custDataLst>
                <p:tags r:id="rId6"/>
              </p:custDataLst>
            </p:nvPr>
          </p:nvSpPr>
          <p:spPr>
            <a:xfrm>
              <a:off x="2496" y="1733"/>
              <a:ext cx="120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Arial" panose="020B0604020202020204" pitchFamily="34" charset="0"/>
                </a:rPr>
                <a:t>交换律</a:t>
              </a:r>
            </a:p>
          </p:txBody>
        </p:sp>
        <p:sp>
          <p:nvSpPr>
            <p:cNvPr id="54294" name="右箭头 54293"/>
            <p:cNvSpPr/>
            <p:nvPr>
              <p:custDataLst>
                <p:tags r:id="rId7"/>
              </p:custDataLst>
            </p:nvPr>
          </p:nvSpPr>
          <p:spPr>
            <a:xfrm>
              <a:off x="1872" y="1824"/>
              <a:ext cx="624" cy="96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043608" y="1315301"/>
            <a:ext cx="6264627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已知向量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和实数</a:t>
            </a:r>
            <a:r>
              <a:rPr lang="zh-CN" alt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λ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，则有下列结论：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96055" y="2446338"/>
            <a:ext cx="2895600" cy="398463"/>
            <a:chOff x="1872" y="1733"/>
            <a:chExt cx="1824" cy="251"/>
          </a:xfrm>
        </p:grpSpPr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2496" y="1733"/>
              <a:ext cx="120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Arial" panose="020B0604020202020204" pitchFamily="34" charset="0"/>
                </a:rPr>
                <a:t>结合律</a:t>
              </a:r>
            </a:p>
          </p:txBody>
        </p:sp>
        <p:sp>
          <p:nvSpPr>
            <p:cNvPr id="6" name="右箭头 5"/>
            <p:cNvSpPr/>
            <p:nvPr>
              <p:custDataLst>
                <p:tags r:id="rId5"/>
              </p:custDataLst>
            </p:nvPr>
          </p:nvSpPr>
          <p:spPr>
            <a:xfrm>
              <a:off x="1872" y="1824"/>
              <a:ext cx="624" cy="96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96690" y="3075623"/>
            <a:ext cx="2895600" cy="398463"/>
            <a:chOff x="1872" y="1733"/>
            <a:chExt cx="1824" cy="251"/>
          </a:xfrm>
        </p:grpSpPr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2496" y="1733"/>
              <a:ext cx="120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Arial" panose="020B0604020202020204" pitchFamily="34" charset="0"/>
                </a:rPr>
                <a:t>分配律</a:t>
              </a:r>
            </a:p>
          </p:txBody>
        </p:sp>
        <p:sp>
          <p:nvSpPr>
            <p:cNvPr id="10" name="右箭头 9"/>
            <p:cNvSpPr/>
            <p:nvPr>
              <p:custDataLst>
                <p:tags r:id="rId3"/>
              </p:custDataLst>
            </p:nvPr>
          </p:nvSpPr>
          <p:spPr>
            <a:xfrm>
              <a:off x="1872" y="1824"/>
              <a:ext cx="624" cy="96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爆炸形 1 10"/>
          <p:cNvSpPr/>
          <p:nvPr/>
        </p:nvSpPr>
        <p:spPr>
          <a:xfrm>
            <a:off x="6588125" y="2499995"/>
            <a:ext cx="2479675" cy="1679575"/>
          </a:xfrm>
          <a:prstGeom prst="irregularSeal1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汉仪旗黑-55简" panose="00020600040101010101" charset="-128"/>
                <a:ea typeface="汉仪旗黑-55简" panose="00020600040101010101" charset="-128"/>
              </a:rPr>
              <a:t>内积不满足结合律！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654" y="4000193"/>
            <a:ext cx="8542020" cy="6110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20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✭注意：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)·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＝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·(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)不成立，并且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＝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也不能推出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＝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 bldLvl="0" animBg="1"/>
      <p:bldP spid="11" grpId="1" animBg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新课学习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4340" name="Text Box 37"/>
          <p:cNvSpPr txBox="1"/>
          <p:nvPr/>
        </p:nvSpPr>
        <p:spPr>
          <a:xfrm>
            <a:off x="395605" y="749935"/>
            <a:ext cx="423705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</a:t>
            </a:r>
            <a:r>
              <a:rPr lang="zh-CN" alt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两个向量</a:t>
            </a: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内积的性质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1505" y="1275080"/>
            <a:ext cx="6224905" cy="3349956"/>
            <a:chOff x="611505" y="1275080"/>
            <a:chExt cx="6224905" cy="3349956"/>
          </a:xfrm>
        </p:grpSpPr>
        <p:sp>
          <p:nvSpPr>
            <p:cNvPr id="2" name="文本框 1"/>
            <p:cNvSpPr txBox="1"/>
            <p:nvPr/>
          </p:nvSpPr>
          <p:spPr>
            <a:xfrm>
              <a:off x="611505" y="1275080"/>
              <a:ext cx="6224905" cy="334995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57200" fontAlgn="auto"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设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，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为两个非零向量：</a:t>
              </a:r>
            </a:p>
            <a:p>
              <a:pPr indent="457200" fontAlgn="auto"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(1)若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e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是单位向量，则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·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e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＝|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|cos         ；</a:t>
              </a:r>
            </a:p>
            <a:p>
              <a:pPr indent="457200" fontAlgn="auto"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(2)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⊥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⇔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·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＝0；</a:t>
              </a:r>
            </a:p>
            <a:p>
              <a:pPr indent="457200" fontAlgn="auto"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(3)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·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＝|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zh-CN" alt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2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，或|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|＝             ；</a:t>
              </a:r>
            </a:p>
            <a:p>
              <a:pPr indent="457200" fontAlgn="auto"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(4)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cos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           ＝           ；            </a:t>
              </a:r>
            </a:p>
            <a:p>
              <a:pPr indent="457200" fontAlgn="auto"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(5)|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·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zh-CN" altLang="en-US" sz="2400" dirty="0">
                  <a:latin typeface="+mn-ea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≤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||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.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graphicFrame>
          <p:nvGraphicFramePr>
            <p:cNvPr id="3" name="对象 -2147482305"/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3780155" y="3030855"/>
            <a:ext cx="99631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68300" imgH="228600" progId="Equation.KSEE3">
                    <p:embed/>
                  </p:oleObj>
                </mc:Choice>
                <mc:Fallback>
                  <p:oleObj r:id="rId4" imgW="368300" imgH="228600" progId="Equation.KSEE3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80155" y="3030855"/>
                          <a:ext cx="996315" cy="4572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4" name="对象 -2147482304"/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3203848" y="3498850"/>
            <a:ext cx="714375" cy="675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44500" imgH="419100" progId="Equation.KSEE3">
                    <p:embed/>
                  </p:oleObj>
                </mc:Choice>
                <mc:Fallback>
                  <p:oleObj r:id="rId6" imgW="444500" imgH="419100" progId="Equation.KSEE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03848" y="3498850"/>
                          <a:ext cx="714375" cy="6750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13888FE8-5C8E-F584-4739-62075D374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910841"/>
              </p:ext>
            </p:extLst>
          </p:nvPr>
        </p:nvGraphicFramePr>
        <p:xfrm>
          <a:off x="2051720" y="3696652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885" imgH="279010" progId="Equation.DSMT4">
                  <p:embed/>
                </p:oleObj>
              </mc:Choice>
              <mc:Fallback>
                <p:oleObj name="Equation" r:id="rId8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1720" y="3696652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708C7477-70FB-0C3B-E2C4-3F9445D50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82442"/>
              </p:ext>
            </p:extLst>
          </p:nvPr>
        </p:nvGraphicFramePr>
        <p:xfrm>
          <a:off x="5508104" y="2067694"/>
          <a:ext cx="602018" cy="27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203040" progId="Equation.DSMT4">
                  <p:embed/>
                </p:oleObj>
              </mc:Choice>
              <mc:Fallback>
                <p:oleObj name="Equation" r:id="rId10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08104" y="2067694"/>
                        <a:ext cx="602018" cy="275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典型例题分析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705" y="701040"/>
            <a:ext cx="6530340" cy="1418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　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已知|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=2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，|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=1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，        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60°，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求：</a:t>
            </a: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　　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）（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）·（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</a:t>
            </a: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 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en-US" altLang="zh-CN" sz="2000" b="1" i="1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.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endParaRPr lang="en-US" altLang="zh-CN" sz="2000" b="1" i="1" dirty="0"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55651" y="2388994"/>
            <a:ext cx="5041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解</a:t>
            </a:r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9840" y="2313017"/>
            <a:ext cx="2989580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）（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）·（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 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= 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  =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zh-CN" altLang="en-US" sz="2000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zh-CN" altLang="en-US" sz="2000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  =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endParaRPr lang="zh-CN" altLang="en-US" sz="2000" baseline="30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  = 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．</a:t>
            </a:r>
            <a:endParaRPr lang="zh-CN" altLang="en-US" sz="2000" baseline="30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endParaRPr lang="en-US" altLang="zh-CN" sz="20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11954" y="2332325"/>
            <a:ext cx="4680525" cy="2345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）因为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zh-CN" altLang="en-US" sz="2000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en-US" altLang="zh-CN" sz="2000" b="1" i="1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=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）·（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                     = 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endParaRPr lang="en-US" altLang="zh-CN" sz="2000" b="1" i="1" dirty="0"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                     =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zh-CN" altLang="en-US" sz="2000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·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|</a:t>
            </a:r>
            <a:r>
              <a:rPr lang="zh-CN" altLang="en-US" sz="2000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lang="en-US" altLang="zh-CN" sz="2000" b="1" i="1" dirty="0"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                     =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2×1×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cos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60°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+1</a:t>
            </a:r>
            <a:endParaRPr lang="en-US" altLang="zh-CN" sz="2000" b="1" i="1" dirty="0"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                     = </a:t>
            </a:r>
            <a:r>
              <a:rPr lang="en-US" altLang="zh-CN" sz="2000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7</a:t>
            </a:r>
            <a:r>
              <a:rPr lang="zh-CN" altLang="en-US" sz="2000" dirty="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79592" y="4672212"/>
            <a:ext cx="2016125" cy="435610"/>
            <a:chOff x="6655" y="6940"/>
            <a:chExt cx="3175" cy="686"/>
          </a:xfrm>
        </p:grpSpPr>
        <p:sp>
          <p:nvSpPr>
            <p:cNvPr id="9" name="文本框 8"/>
            <p:cNvSpPr txBox="1"/>
            <p:nvPr/>
          </p:nvSpPr>
          <p:spPr>
            <a:xfrm>
              <a:off x="6655" y="6940"/>
              <a:ext cx="3175" cy="686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所以|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+</a:t>
              </a:r>
              <a:r>
                <a:rPr lang="zh-CN" altLang="en-US" sz="20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b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|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=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宋体" panose="02010600030101010101" pitchFamily="2" charset="-122"/>
                </a:rPr>
                <a:t>　  ．</a:t>
              </a:r>
              <a:endPara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583" y="6982"/>
            <a:ext cx="678" cy="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41300" imgH="228600" progId="Equation.KSEE3">
                    <p:embed/>
                  </p:oleObj>
                </mc:Choice>
                <mc:Fallback>
                  <p:oleObj r:id="rId3" imgW="2413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583" y="6982"/>
                          <a:ext cx="678" cy="6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A8EA43F2-88AD-06B7-0535-31D5AEE8F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11688"/>
              </p:ext>
            </p:extLst>
          </p:nvPr>
        </p:nvGraphicFramePr>
        <p:xfrm>
          <a:off x="3347864" y="882037"/>
          <a:ext cx="609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885" imgH="279010" progId="Equation.DSMT4">
                  <p:embed/>
                </p:oleObj>
              </mc:Choice>
              <mc:Fallback>
                <p:oleObj name="Equation" r:id="rId5" imgW="609885" imgH="279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7864" y="882037"/>
                        <a:ext cx="609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f4a4659-5ee6-4091-b79b-f81d03fb0682"/>
  <p:tag name="COMMONDATA" val="eyJoZGlkIjoiOGFjNDA4NjU5ODQxMTMzYmZkMGVjNjYyNmQ2MzYzY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3135,&quot;width&quot;:861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76,&quot;width&quot;:515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1247</Words>
  <Application>Microsoft Office PowerPoint</Application>
  <PresentationFormat>全屏显示(16:9)</PresentationFormat>
  <Paragraphs>102</Paragraphs>
  <Slides>14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汉仪旗黑-55简</vt:lpstr>
      <vt:lpstr>黑体</vt:lpstr>
      <vt:lpstr>华文楷体</vt:lpstr>
      <vt:lpstr>宋体</vt:lpstr>
      <vt:lpstr>Arial</vt:lpstr>
      <vt:lpstr>Calibri</vt:lpstr>
      <vt:lpstr>Times New Roman</vt:lpstr>
      <vt:lpstr>Wingdings</vt:lpstr>
      <vt:lpstr>Office 主题</vt:lpstr>
      <vt:lpstr>WPS 公式 3.0</vt:lpstr>
      <vt:lpstr>Equation</vt:lpstr>
      <vt:lpstr>Equation.3</vt:lpstr>
      <vt:lpstr>MathType 7.0 Equation</vt:lpstr>
      <vt:lpstr>3.3  平面向量的内积</vt:lpstr>
      <vt:lpstr>问题情境</vt:lpstr>
      <vt:lpstr>新课学习</vt:lpstr>
      <vt:lpstr>新课学习</vt:lpstr>
      <vt:lpstr>新课学习</vt:lpstr>
      <vt:lpstr>新课学习</vt:lpstr>
      <vt:lpstr>新课学习</vt:lpstr>
      <vt:lpstr>新课学习</vt:lpstr>
      <vt:lpstr>典型例题分析</vt:lpstr>
      <vt:lpstr>典型例题分析</vt:lpstr>
      <vt:lpstr>典型例题分析</vt:lpstr>
      <vt:lpstr>课堂小结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朱春柳</cp:lastModifiedBy>
  <cp:revision>268</cp:revision>
  <dcterms:created xsi:type="dcterms:W3CDTF">2013-12-23T07:18:00Z</dcterms:created>
  <dcterms:modified xsi:type="dcterms:W3CDTF">2023-09-08T03:27:25Z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955461F2E33F4491BFD8413D1CE14E83_12</vt:lpwstr>
  </property>
  <property fmtid="{D5CDD505-2E9C-101B-9397-08002B2CF9AE}" pid="3" name="KSOProductBuildVer">
    <vt:lpwstr>2052-12.1.0.15374</vt:lpwstr>
  </property>
</Properties>
</file>