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335" r:id="rId5"/>
    <p:sldId id="326" r:id="rId6"/>
    <p:sldId id="344" r:id="rId7"/>
    <p:sldId id="368" r:id="rId8"/>
    <p:sldId id="330" r:id="rId9"/>
    <p:sldId id="370" r:id="rId10"/>
    <p:sldId id="369" r:id="rId11"/>
    <p:sldId id="371" r:id="rId12"/>
    <p:sldId id="372" r:id="rId13"/>
    <p:sldId id="373" r:id="rId14"/>
    <p:sldId id="375" r:id="rId15"/>
    <p:sldId id="376" r:id="rId16"/>
    <p:sldId id="348" r:id="rId17"/>
    <p:sldId id="303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C6D9F1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56" d="100"/>
          <a:sy n="156" d="100"/>
        </p:scale>
        <p:origin x="634" y="101"/>
      </p:cViewPr>
      <p:guideLst>
        <p:guide orient="horz" pos="1620"/>
        <p:guide pos="2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-17514-7413 560,'0'0'0,"0"1"0,0-1 0,0 0 0,0 0-476,0 0 0,0 0 0,0 0 0,0 0 0,0-1 112,0 1 0,0 0 0,0 0 0,0 0 0,0 0-82,0 0 0,0 0 0,0 0 0,0 0 0,0-1 9,0 1 0,0 0 0,0 0 0,0 0 0,0 0-60,0 0 0,-1-1 0,1 1 0,0 0 0,0 0-296,0 0 0,0-1 0,0 1-2,0 0 0,0-1 2097,0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．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oleObject" Target="../embeddings/oleObject9.bin"/><Relationship Id="rId13" Type="http://schemas.openxmlformats.org/officeDocument/2006/relationships/tags" Target="../tags/tag3.xml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10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3.4.2  平面向量平行和垂直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的坐标表示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5" name="Text Box 4"/>
          <p:cNvSpPr txBox="1"/>
          <p:nvPr/>
        </p:nvSpPr>
        <p:spPr>
          <a:xfrm>
            <a:off x="884554" y="2088917"/>
            <a:ext cx="94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r>
              <a:rPr lang="zh-CN" altLang="en-US" dirty="0"/>
              <a:t>提示</a:t>
            </a:r>
            <a:r>
              <a:rPr lang="en-US" altLang="zh-CN" dirty="0"/>
              <a:t>:   </a:t>
            </a:r>
            <a:endParaRPr lang="en-US" altLang="zh-CN" dirty="0"/>
          </a:p>
        </p:txBody>
      </p:sp>
      <p:sp>
        <p:nvSpPr>
          <p:cNvPr id="19471" name="Text Box 52"/>
          <p:cNvSpPr txBox="1"/>
          <p:nvPr/>
        </p:nvSpPr>
        <p:spPr>
          <a:xfrm>
            <a:off x="3860800" y="3204210"/>
            <a:ext cx="3092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884554" y="579755"/>
            <a:ext cx="735985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  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已知点</a:t>
            </a:r>
            <a:r>
              <a:rPr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（1，2），</a:t>
            </a:r>
            <a:r>
              <a:rPr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（2，3），</a:t>
            </a:r>
            <a:r>
              <a:rPr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（-2，5），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求证：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73742872" name="对象 107374287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557774" y="1458246"/>
          <a:ext cx="132312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2" imgW="15849600" imgH="5181600" progId="Equation.DSMT4">
                  <p:embed/>
                </p:oleObj>
              </mc:Choice>
              <mc:Fallback>
                <p:oleObj name="Equation" r:id="rId2" imgW="15849600" imgH="5181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7774" y="1458246"/>
                        <a:ext cx="1323120" cy="43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84554" y="2818201"/>
            <a:ext cx="1958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证明</a:t>
            </a:r>
            <a:r>
              <a:rPr lang="zh-CN" altLang="en-US" sz="2400" dirty="0">
                <a:solidFill>
                  <a:schemeClr val="tx1"/>
                </a:solidFill>
              </a:rPr>
              <a:t>　因为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39625" y="2843648"/>
          <a:ext cx="2947698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4" imgW="36271200" imgH="5791200" progId="Equation.DSMT4">
                  <p:embed/>
                </p:oleObj>
              </mc:Choice>
              <mc:Fallback>
                <p:oleObj name="Equation" r:id="rId4" imgW="36271200" imgH="5791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9625" y="2843648"/>
                        <a:ext cx="2947698" cy="4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39625" y="3383398"/>
          <a:ext cx="3429101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6" imgW="42367200" imgH="5791200" progId="Equation.DSMT4">
                  <p:embed/>
                </p:oleObj>
              </mc:Choice>
              <mc:Fallback>
                <p:oleObj name="Equation" r:id="rId6" imgW="42367200" imgH="5791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9625" y="3383398"/>
                        <a:ext cx="3429101" cy="4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39625" y="3880286"/>
          <a:ext cx="34684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8" imgW="42976800" imgH="5791200" progId="Equation.DSMT4">
                  <p:embed/>
                </p:oleObj>
              </mc:Choice>
              <mc:Fallback>
                <p:oleObj name="Equation" r:id="rId8" imgW="42976800" imgH="5791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9625" y="3880286"/>
                        <a:ext cx="3468400" cy="4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974009" y="1991624"/>
            <a:ext cx="6280464" cy="645160"/>
            <a:chOff x="1974009" y="1991624"/>
            <a:chExt cx="6280464" cy="645160"/>
          </a:xfrm>
        </p:grpSpPr>
        <p:graphicFrame>
          <p:nvGraphicFramePr>
            <p:cNvPr id="10" name="对象 -2147482575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974009" y="2067750"/>
            <a:ext cx="2851116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11" imgW="1295400" imgH="228600" progId="Equation.DSMT4">
                    <p:embed/>
                  </p:oleObj>
                </mc:Choice>
                <mc:Fallback>
                  <p:oleObj name="Equation" r:id="rId11" imgW="1295400" imgH="228600" progId="Equation.DSMT4">
                    <p:embed/>
                    <p:pic>
                      <p:nvPicPr>
                        <p:cNvPr id="0" name="图片 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74009" y="2067750"/>
                          <a:ext cx="2851116" cy="504000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  <a:prstDash val="solid"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4870097" y="1991624"/>
              <a:ext cx="3384376" cy="6451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⊥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⇔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zh-CN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zh-CN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=0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．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59704" y="4432693"/>
            <a:ext cx="2059745" cy="466796"/>
            <a:chOff x="2035175" y="4387779"/>
            <a:chExt cx="2059745" cy="466796"/>
          </a:xfrm>
        </p:grpSpPr>
        <p:sp>
          <p:nvSpPr>
            <p:cNvPr id="15" name="文本框 14"/>
            <p:cNvSpPr txBox="1"/>
            <p:nvPr/>
          </p:nvSpPr>
          <p:spPr>
            <a:xfrm>
              <a:off x="2035175" y="4394200"/>
              <a:ext cx="8718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</a:rPr>
                <a:t>所以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2771800" y="4387779"/>
            <a:ext cx="1323120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Equation" r:id="rId14" imgW="15849600" imgH="5181600" progId="Equation.DSMT4">
                    <p:embed/>
                  </p:oleObj>
                </mc:Choice>
                <mc:Fallback>
                  <p:oleObj name="Equation" r:id="rId14" imgW="15849600" imgH="5181600" progId="Equation.DSMT4">
                    <p:embed/>
                    <p:pic>
                      <p:nvPicPr>
                        <p:cNvPr id="0" name="对象 107374287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71800" y="4387779"/>
                          <a:ext cx="1323120" cy="432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0723" name="Text Box 2"/>
          <p:cNvSpPr txBox="1"/>
          <p:nvPr/>
        </p:nvSpPr>
        <p:spPr>
          <a:xfrm>
            <a:off x="610805" y="1245235"/>
            <a:ext cx="8521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已知向量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），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），且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//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求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的值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610805" y="2106930"/>
            <a:ext cx="79368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已知向量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），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），且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方向相反，求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的值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552" y="915566"/>
            <a:ext cx="1191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练习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0723" name="Text Box 2"/>
          <p:cNvSpPr txBox="1"/>
          <p:nvPr/>
        </p:nvSpPr>
        <p:spPr>
          <a:xfrm>
            <a:off x="605791" y="1337310"/>
            <a:ext cx="82866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已知向量</a:t>
            </a:r>
            <a:r>
              <a:rPr lang="en-US" sz="2400" b="1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−1，</a:t>
            </a:r>
            <a:r>
              <a:rPr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（2，3），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sz="2400" b="1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sz="2400" b="1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</a:t>
            </a:r>
            <a:r>
              <a:rPr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915566"/>
            <a:ext cx="1191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练习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总结归纳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0723" name="Text Box 2"/>
          <p:cNvSpPr txBox="1"/>
          <p:nvPr/>
        </p:nvSpPr>
        <p:spPr>
          <a:xfrm>
            <a:off x="1115616" y="1347614"/>
            <a:ext cx="7113413" cy="2192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任意起点的向量的坐标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如何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表示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向量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的平行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与垂直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关系如何用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向量的坐标表示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平行向量同向或异向的充要条件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是什么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426845" y="1552575"/>
            <a:ext cx="6240780" cy="20377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必做题  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92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93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练习第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题．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7880" y="1237615"/>
            <a:ext cx="6819265" cy="1370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我们知道，对于非零向量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，当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//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</a:t>
            </a:r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λ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51200" y="2427734"/>
            <a:ext cx="66890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如何用向量的坐标来判断两个向量是否共线呢？</a:t>
            </a:r>
            <a:endParaRPr lang="zh-CN" altLang="en-US" sz="2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1115695" y="3210560"/>
            <a:ext cx="6348095" cy="1510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由此得到，对非零向量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，当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λ ≠ 0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//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⇔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       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733425" y="844550"/>
            <a:ext cx="459613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平面向量平行的坐标表示</a:t>
            </a:r>
            <a:endParaRPr lang="en-US" altLang="zh-CN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95" y="1347470"/>
            <a:ext cx="5544537" cy="1863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设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=(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=(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)，由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=λ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，有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λ</a:t>
            </a:r>
            <a:r>
              <a:rPr lang="en-US" altLang="zh-CN" sz="24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λ</a:t>
            </a:r>
            <a:r>
              <a:rPr lang="en-US" altLang="zh-CN" sz="24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消去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λ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，得 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32" grpId="2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87450" y="1779905"/>
            <a:ext cx="6553200" cy="1296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1043608" y="896347"/>
            <a:ext cx="592021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追问：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=0时，上述充要条件还成立吗？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9840" y="1707515"/>
            <a:ext cx="6534150" cy="1522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总结：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对于任何向量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，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都有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5" name="Text Box 4"/>
          <p:cNvSpPr txBox="1"/>
          <p:nvPr/>
        </p:nvSpPr>
        <p:spPr>
          <a:xfrm>
            <a:off x="884555" y="2491913"/>
            <a:ext cx="102298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884555" y="579755"/>
            <a:ext cx="8008620" cy="206400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判断下列各组向量是否平行：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-15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）； 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4185" y="2547158"/>
            <a:ext cx="4572000" cy="5762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⇔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7498" y="3302808"/>
            <a:ext cx="79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4248" y="3301207"/>
            <a:ext cx="6985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）因为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(-15)-3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，所以向量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4248" y="3947561"/>
            <a:ext cx="6985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）因为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=6≠0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，所以向量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不平行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6" grpId="0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772795" y="579755"/>
            <a:ext cx="8120380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如果向量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(-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１，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(-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平行且方向相同，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的值．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795" y="2012949"/>
            <a:ext cx="79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解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8437" y="1978488"/>
            <a:ext cx="175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因为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8205" y="2596756"/>
            <a:ext cx="5137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8437" y="3175316"/>
            <a:ext cx="900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解得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5673" y="3175285"/>
          <a:ext cx="94018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469900" imgH="215900" progId="Equation.KSEE3">
                  <p:embed/>
                </p:oleObj>
              </mc:Choice>
              <mc:Fallback>
                <p:oleObj name="" r:id="rId1" imgW="4699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5673" y="3175285"/>
                        <a:ext cx="94018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192454" y="3187988"/>
            <a:ext cx="900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17913" y="3175000"/>
          <a:ext cx="116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3" imgW="14020800" imgH="5181600" progId="Equation.DSMT4">
                  <p:embed/>
                </p:oleObj>
              </mc:Choice>
              <mc:Fallback>
                <p:oleObj name="Equation" r:id="rId3" imgW="14020800" imgH="51816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7913" y="3175000"/>
                        <a:ext cx="1168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448205" y="3769754"/>
            <a:ext cx="3578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又因为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方向相同，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72185" y="4333557"/>
            <a:ext cx="80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所以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98688" y="4335463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5" imgW="11887200" imgH="5181600" progId="Equation.DSMT4">
                  <p:embed/>
                </p:oleObj>
              </mc:Choice>
              <mc:Fallback>
                <p:oleObj name="Equation" r:id="rId5" imgW="11887200" imgH="51816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8688" y="4335463"/>
                        <a:ext cx="990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3" grpId="0"/>
      <p:bldP spid="3" grpId="1"/>
      <p:bldP spid="6" grpId="0"/>
      <p:bldP spid="6" grpId="1"/>
      <p:bldP spid="11" grpId="0"/>
      <p:bldP spid="11" grpId="1"/>
      <p:bldP spid="11" grpId="2"/>
      <p:bldP spid="13" grpId="0"/>
      <p:bldP spid="13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5575" y="1489452"/>
            <a:ext cx="5251450" cy="1370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我们知道，对于非零向量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/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/>
              <a:t>，</a:t>
            </a:r>
            <a:r>
              <a:rPr lang="zh-CN" altLang="en-US" sz="2400" dirty="0">
                <a:sym typeface="+mn-ea"/>
              </a:rPr>
              <a:t>有</a:t>
            </a:r>
            <a:r>
              <a:rPr lang="en-US" altLang="zh-CN" sz="2400" dirty="0">
                <a:sym typeface="+mn-ea"/>
              </a:rPr>
              <a:t>  </a:t>
            </a:r>
            <a:endParaRPr lang="en-US" altLang="zh-CN" sz="2400" dirty="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   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⊥ 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⟺    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Symbol" panose="05050102010706020507" charset="0"/>
              </a:rPr>
              <a:t>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sym typeface="+mn-ea"/>
              </a:rPr>
              <a:t>=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     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425575" y="2787774"/>
            <a:ext cx="66954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如何用向量的坐标来判断两个向量是否垂直呢？</a:t>
            </a:r>
            <a:endParaRPr lang="zh-CN" altLang="en-US" sz="2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203848" y="2436852"/>
            <a:ext cx="3024505" cy="648335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7"/>
          <p:cNvSpPr txBox="1"/>
          <p:nvPr/>
        </p:nvSpPr>
        <p:spPr>
          <a:xfrm>
            <a:off x="733425" y="844550"/>
            <a:ext cx="470192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平面向量垂直的坐标表示</a:t>
            </a:r>
            <a:endParaRPr lang="en-US" altLang="zh-CN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1483" y="1788780"/>
            <a:ext cx="4534773" cy="1863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则有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⊥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5" name="Text Box 4"/>
          <p:cNvSpPr txBox="1"/>
          <p:nvPr/>
        </p:nvSpPr>
        <p:spPr>
          <a:xfrm>
            <a:off x="884555" y="1866404"/>
            <a:ext cx="1043940" cy="6593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884555" y="579755"/>
            <a:ext cx="8008620" cy="13823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已知向量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（2，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（4，8）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且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求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的值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3688" y="1948671"/>
            <a:ext cx="3384376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2607" y="274891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解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7664" y="274452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/>
              <a:t>因为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endParaRPr lang="zh-CN" altLang="en-US" sz="2400" b="1" dirty="0">
              <a:latin typeface="Times New Roman" panose="02020603050405020304" pitchFamily="18" charset="0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7664" y="3363838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47664" y="3939902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解得　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6" grpId="0"/>
      <p:bldP spid="9" grpId="0"/>
      <p:bldP spid="11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6e91b0ea-7a43-4fb8-8bbe-7ffa0e798d33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演示</Application>
  <PresentationFormat>全屏显示(16:9)</PresentationFormat>
  <Paragraphs>149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华文楷体</vt:lpstr>
      <vt:lpstr>Symbol</vt:lpstr>
      <vt:lpstr>Arial Unicode MS</vt:lpstr>
      <vt:lpstr>Office 主题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3.4.2  平面向量平行和垂直 的坐标表示</vt:lpstr>
      <vt:lpstr>问题导入</vt:lpstr>
      <vt:lpstr>新知探究</vt:lpstr>
      <vt:lpstr>新知探究</vt:lpstr>
      <vt:lpstr>新知探究</vt:lpstr>
      <vt:lpstr>新知探究</vt:lpstr>
      <vt:lpstr>问题导入</vt:lpstr>
      <vt:lpstr>新知探究</vt:lpstr>
      <vt:lpstr>新知探究</vt:lpstr>
      <vt:lpstr>新知探究</vt:lpstr>
      <vt:lpstr>新知探究</vt:lpstr>
      <vt:lpstr>新知探究</vt:lpstr>
      <vt:lpstr>总结归纳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262</cp:revision>
  <dcterms:created xsi:type="dcterms:W3CDTF">2013-12-23T07:18:00Z</dcterms:created>
  <dcterms:modified xsi:type="dcterms:W3CDTF">2023-09-08T03:39:50Z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DDEBA772751D4B5CB7A1D73283777B9D_13</vt:lpwstr>
  </property>
  <property fmtid="{D5CDD505-2E9C-101B-9397-08002B2CF9AE}" pid="3" name="KSOProductBuildVer">
    <vt:lpwstr>2052-12.1.0.15374</vt:lpwstr>
  </property>
</Properties>
</file>